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256" r:id="rId2"/>
    <p:sldId id="293" r:id="rId3"/>
    <p:sldId id="356" r:id="rId4"/>
    <p:sldId id="357" r:id="rId5"/>
    <p:sldId id="360" r:id="rId6"/>
    <p:sldId id="345" r:id="rId7"/>
    <p:sldId id="301" r:id="rId8"/>
    <p:sldId id="310" r:id="rId9"/>
    <p:sldId id="294" r:id="rId10"/>
    <p:sldId id="319" r:id="rId11"/>
    <p:sldId id="318" r:id="rId12"/>
    <p:sldId id="351" r:id="rId13"/>
    <p:sldId id="320" r:id="rId14"/>
    <p:sldId id="329" r:id="rId15"/>
    <p:sldId id="330" r:id="rId16"/>
    <p:sldId id="331" r:id="rId17"/>
    <p:sldId id="332" r:id="rId18"/>
    <p:sldId id="333" r:id="rId19"/>
    <p:sldId id="334" r:id="rId20"/>
    <p:sldId id="343" r:id="rId21"/>
    <p:sldId id="344" r:id="rId22"/>
    <p:sldId id="340" r:id="rId23"/>
    <p:sldId id="316" r:id="rId24"/>
    <p:sldId id="299" r:id="rId25"/>
    <p:sldId id="322" r:id="rId26"/>
    <p:sldId id="307" r:id="rId27"/>
    <p:sldId id="304" r:id="rId28"/>
    <p:sldId id="306" r:id="rId29"/>
    <p:sldId id="308" r:id="rId30"/>
    <p:sldId id="312" r:id="rId31"/>
    <p:sldId id="311" r:id="rId32"/>
    <p:sldId id="361" r:id="rId33"/>
    <p:sldId id="362" r:id="rId34"/>
    <p:sldId id="363" r:id="rId35"/>
    <p:sldId id="358" r:id="rId36"/>
    <p:sldId id="279" r:id="rId37"/>
    <p:sldId id="359" r:id="rId38"/>
    <p:sldId id="271" r:id="rId39"/>
    <p:sldId id="348" r:id="rId40"/>
    <p:sldId id="349" r:id="rId41"/>
    <p:sldId id="350" r:id="rId42"/>
    <p:sldId id="280" r:id="rId43"/>
    <p:sldId id="355" r:id="rId44"/>
    <p:sldId id="323" r:id="rId45"/>
    <p:sldId id="324" r:id="rId46"/>
    <p:sldId id="325" r:id="rId47"/>
    <p:sldId id="328" r:id="rId48"/>
    <p:sldId id="327" r:id="rId49"/>
    <p:sldId id="321" r:id="rId50"/>
    <p:sldId id="281" r:id="rId51"/>
    <p:sldId id="282" r:id="rId52"/>
    <p:sldId id="283" r:id="rId53"/>
    <p:sldId id="284" r:id="rId54"/>
    <p:sldId id="285" r:id="rId55"/>
    <p:sldId id="286" r:id="rId56"/>
    <p:sldId id="268" r:id="rId57"/>
    <p:sldId id="269" r:id="rId58"/>
    <p:sldId id="270" r:id="rId59"/>
    <p:sldId id="303" r:id="rId60"/>
    <p:sldId id="315" r:id="rId61"/>
    <p:sldId id="309" r:id="rId62"/>
  </p:sldIdLst>
  <p:sldSz cx="10080625" cy="7559675"/>
  <p:notesSz cx="6796088" cy="99250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00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7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7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7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97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examples of read coverage on genome. – wrong intron spotted while preparing talk. – possible multiple TESs on the last example.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another example of a premature TES site with no apparent cause. They are quite common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  <a:ln/>
        </p:spPr>
        <p:txBody>
          <a:bodyPr/>
          <a:lstStyle/>
          <a:p>
            <a:fld id="{021E45DF-2B7B-40C8-BB03-CB2EB409A66B}" type="slidenum">
              <a:rPr lang="en-GB"/>
              <a:pPr/>
              <a:t>34</a:t>
            </a:fld>
            <a:endParaRPr lang="en-GB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8963" y="684071"/>
            <a:ext cx="3997421" cy="33841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1" name="Rectangle 3"/>
          <p:cNvSpPr txBox="1">
            <a:spLocks noChangeArrowheads="1"/>
          </p:cNvSpPr>
          <p:nvPr>
            <p:ph type="body"/>
          </p:nvPr>
        </p:nvSpPr>
        <p:spPr>
          <a:xfrm>
            <a:off x="679609" y="4712677"/>
            <a:ext cx="5433724" cy="4462826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Poly-adenylated double-stranded cDNA from various life stages and tissues.Sequence in an Illumina machine.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Normal-looking gene with about 15 exons. The first nine have well-defined intron boundaries. The rest have sloping edges. The following genes go back to sharp edges.</a:t>
            </a: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578933-5115-447C-AD27-71AFD62E042A}" type="slidenum">
              <a:rPr lang="en-GB" sz="1300">
                <a:solidFill>
                  <a:schemeClr val="tx1"/>
                </a:solidFill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GB" sz="1300">
              <a:solidFill>
                <a:schemeClr val="tx1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WS170 is two years old – UTR problem was fixed two years ago – the author was notified and the correct sense assigned before publication.</a:t>
            </a:r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the vast majority of the features found appear to be correct</a:t>
            </a:r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Text Box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r>
              <a:rPr lang="en-US"/>
              <a:t>Poly-adenylated double-stranded cDNA from various life stages and tissues.Sequence in an Illumina machine.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C0D2DC6-1C4E-4E91-9C78-6A13CBEC47AD}" type="slidenum">
              <a:rPr lang="en-GB" sz="1300">
                <a:solidFill>
                  <a:schemeClr val="tx1"/>
                </a:solidFill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55</a:t>
            </a:fld>
            <a:endParaRPr lang="en-GB" sz="1300">
              <a:solidFill>
                <a:schemeClr val="tx1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Marked areas show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1) break in synteny between elegans and other species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2) Region of chromosome X inverted in elegans compared to briggsae and remanei.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4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reads often only have a few bases on the other side of the intron splice site so BLAT fails with single read sequences.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 read data gives an intron linking the pseudogene and the following gene. Pseudogenes are largely ignored and not re-checked.</a:t>
            </a:r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reads often only have a few bases on the other side of the intron splice site so BLAT fails with single read sequences.</a:t>
            </a:r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distant paralogs of the merged gene that support this. There is an EST that aligns to the end of one gene and has 8 more bases that should align to the next gene, but BLAT misses this alignment.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Inspection shows a transposon in the enclosing gene. Gene structure now matches the C. briggsae homolog.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expressed at a low level and has a quite good paralog.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also get a weaker signal at the 3’ end.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examples of read coverage on genome. – wrong intron spotted while preparing talk. – possible multiple TESs on the last example.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examples of read coverage on genome. – wrong intron spotted while preparing talk. – possible multiple TESs on the last example.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examples of read coverage on genome. – wrong intron spotted while preparing talk. – possible multiple TESs on the last example.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cs typeface="Arial" charset="0"/>
        </a:defRPr>
      </a:lvl9pPr>
    </p:titleStyle>
    <p:bodyStyle>
      <a:lvl1pPr marL="425450" indent="-320675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572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89050" indent="-212725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0850" indent="-20955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2650" indent="-2111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09850" indent="-2111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67050" indent="-2111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4250" indent="-2111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1450" indent="-2111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54" y="1455715"/>
            <a:ext cx="6215106" cy="6215105"/>
          </a:xfrm>
          <a:prstGeom prst="rect">
            <a:avLst/>
          </a:prstGeom>
          <a:noFill/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325668" y="779441"/>
            <a:ext cx="5688012" cy="1292225"/>
            <a:chOff x="1451" y="483"/>
            <a:chExt cx="3583" cy="814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451" y="483"/>
              <a:ext cx="3583" cy="814"/>
            </a:xfrm>
            <a:prstGeom prst="roundRect">
              <a:avLst>
                <a:gd name="adj" fmla="val 12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451" y="483"/>
              <a:ext cx="3583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Ctr="1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b="1" dirty="0" smtClean="0">
                  <a:solidFill>
                    <a:schemeClr val="tx1"/>
                  </a:solidFill>
                </a:rPr>
                <a:t>RNASeq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 b="1" dirty="0" smtClean="0">
                  <a:solidFill>
                    <a:schemeClr val="tx1"/>
                  </a:solidFill>
                </a:rPr>
                <a:t>Gary Williams</a:t>
              </a:r>
              <a:endParaRPr lang="en-GB" sz="4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Features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GB"/>
              <a:t>Confirmed splice junctions from 70,000 to 98,000 (</a:t>
            </a:r>
            <a:r>
              <a:rPr lang="en-GB" b="1"/>
              <a:t>40% increase</a:t>
            </a:r>
            <a:r>
              <a:rPr lang="en-GB"/>
              <a:t>)</a:t>
            </a:r>
          </a:p>
          <a:p>
            <a:pPr lvl="1">
              <a:lnSpc>
                <a:spcPct val="83000"/>
              </a:lnSpc>
            </a:pPr>
            <a:r>
              <a:rPr lang="en-GB" b="1"/>
              <a:t>Including </a:t>
            </a:r>
            <a:r>
              <a:rPr lang="en-GB" sz="3200" b="1"/>
              <a:t>6,137</a:t>
            </a:r>
            <a:r>
              <a:rPr lang="en-GB" b="1"/>
              <a:t> splice junctions not used in previous gene models – new isoforms.</a:t>
            </a:r>
          </a:p>
          <a:p>
            <a:pPr>
              <a:lnSpc>
                <a:spcPct val="83000"/>
              </a:lnSpc>
            </a:pPr>
            <a:r>
              <a:rPr lang="en-GB"/>
              <a:t>SL1 from 7,000 to 11,000 (</a:t>
            </a:r>
            <a:r>
              <a:rPr lang="en-GB" b="1"/>
              <a:t>57% increase</a:t>
            </a:r>
            <a:r>
              <a:rPr lang="en-GB"/>
              <a:t>)</a:t>
            </a:r>
          </a:p>
          <a:p>
            <a:pPr>
              <a:lnSpc>
                <a:spcPct val="83000"/>
              </a:lnSpc>
            </a:pPr>
            <a:r>
              <a:rPr lang="en-GB"/>
              <a:t>SL2 from 2,000 to 2,600 (</a:t>
            </a:r>
            <a:r>
              <a:rPr lang="en-GB" b="1"/>
              <a:t>30% increase</a:t>
            </a:r>
            <a:r>
              <a:rPr lang="en-GB"/>
              <a:t>)</a:t>
            </a:r>
          </a:p>
          <a:p>
            <a:pPr>
              <a:lnSpc>
                <a:spcPct val="83000"/>
              </a:lnSpc>
            </a:pPr>
            <a:r>
              <a:rPr lang="en-GB"/>
              <a:t>polyA from 1,500 to 6,000 (</a:t>
            </a:r>
            <a:r>
              <a:rPr lang="en-GB" b="1"/>
              <a:t>300% increase</a:t>
            </a:r>
            <a:r>
              <a:rPr lang="en-GB"/>
              <a:t>)</a:t>
            </a:r>
          </a:p>
          <a:p>
            <a:pPr>
              <a:lnSpc>
                <a:spcPct val="83000"/>
              </a:lnSpc>
            </a:pPr>
            <a:r>
              <a:rPr lang="en-GB"/>
              <a:t>TSS from 0 to </a:t>
            </a:r>
            <a:r>
              <a:rPr lang="en-GB" b="1"/>
              <a:t>7,000</a:t>
            </a:r>
          </a:p>
          <a:p>
            <a:pPr>
              <a:lnSpc>
                <a:spcPct val="83000"/>
              </a:lnSpc>
            </a:pPr>
            <a:r>
              <a:rPr lang="en-GB"/>
              <a:t>TES from 0 to </a:t>
            </a:r>
            <a:r>
              <a:rPr lang="en-GB" b="1"/>
              <a:t>7,000</a:t>
            </a:r>
          </a:p>
          <a:p>
            <a:pPr>
              <a:lnSpc>
                <a:spcPct val="83000"/>
              </a:lnSpc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New genes!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usually add about 80 new coding genes per year, often as a result of splitting existing genes.</a:t>
            </a:r>
          </a:p>
          <a:p>
            <a:r>
              <a:rPr lang="en-GB" b="1" dirty="0" smtClean="0"/>
              <a:t>About 80 </a:t>
            </a:r>
            <a:r>
              <a:rPr lang="en-GB" b="1" dirty="0"/>
              <a:t>possible new coding </a:t>
            </a:r>
            <a:r>
              <a:rPr lang="en-GB" b="1" dirty="0" smtClean="0"/>
              <a:t>genes are predicted! </a:t>
            </a:r>
          </a:p>
          <a:p>
            <a:pPr lvl="1"/>
            <a:r>
              <a:rPr lang="en-US" dirty="0" smtClean="0"/>
              <a:t>Many of these have now been created.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gene example 1</a:t>
            </a:r>
            <a:endParaRPr lang="en-GB"/>
          </a:p>
        </p:txBody>
      </p:sp>
      <p:pic>
        <p:nvPicPr>
          <p:cNvPr id="175109" name="Picture 5" descr="new-pseudog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539875"/>
            <a:ext cx="8658225" cy="6848475"/>
          </a:xfrm>
          <a:prstGeom prst="rect">
            <a:avLst/>
          </a:prstGeom>
          <a:noFill/>
        </p:spPr>
      </p:pic>
      <p:sp>
        <p:nvSpPr>
          <p:cNvPr id="175110" name="Line 6"/>
          <p:cNvSpPr>
            <a:spLocks noChangeShapeType="1"/>
          </p:cNvSpPr>
          <p:nvPr/>
        </p:nvSpPr>
        <p:spPr bwMode="auto">
          <a:xfrm flipH="1">
            <a:off x="5688013" y="2124075"/>
            <a:ext cx="64770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6264275" y="1692275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New pseudogene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gene example 2</a:t>
            </a:r>
            <a:endParaRPr lang="en-GB"/>
          </a:p>
        </p:txBody>
      </p:sp>
      <p:pic>
        <p:nvPicPr>
          <p:cNvPr id="122885" name="Picture 5" descr="new-gene-uc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547813"/>
            <a:ext cx="8172450" cy="4025900"/>
          </a:xfrm>
          <a:prstGeom prst="rect">
            <a:avLst/>
          </a:prstGeom>
          <a:noFill/>
        </p:spPr>
      </p:pic>
      <p:pic>
        <p:nvPicPr>
          <p:cNvPr id="122886" name="Picture 6" descr="new-gene-f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6046788"/>
            <a:ext cx="7800975" cy="1333500"/>
          </a:xfrm>
          <a:prstGeom prst="rect">
            <a:avLst/>
          </a:prstGeom>
          <a:noFill/>
        </p:spPr>
      </p:pic>
      <p:sp>
        <p:nvSpPr>
          <p:cNvPr id="122887" name="Line 7"/>
          <p:cNvSpPr>
            <a:spLocks noChangeShapeType="1"/>
          </p:cNvSpPr>
          <p:nvPr/>
        </p:nvSpPr>
        <p:spPr bwMode="auto">
          <a:xfrm flipH="1">
            <a:off x="5688013" y="2124075"/>
            <a:ext cx="64770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264275" y="1692275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New 4-exon CDS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Genome Errors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find about 10 to 20 genome sequence errors per year.</a:t>
            </a:r>
          </a:p>
          <a:p>
            <a:r>
              <a:rPr lang="en-GB"/>
              <a:t>Usually single base errors.</a:t>
            </a:r>
          </a:p>
          <a:p>
            <a:r>
              <a:rPr lang="en-GB"/>
              <a:t>Indicated by protein homology frameshifts or EST mis-alignments</a:t>
            </a:r>
          </a:p>
          <a:p>
            <a:r>
              <a:rPr lang="en-US"/>
              <a:t>Confirmed by looking at the sequencing trace data.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RNASeq evidence for sequence errors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the RNASeq reads cannot align you get a gap in the coverage</a:t>
            </a:r>
          </a:p>
          <a:p>
            <a:r>
              <a:rPr lang="en-GB"/>
              <a:t>Reasons for reads not aligning to genome:</a:t>
            </a:r>
          </a:p>
          <a:p>
            <a:pPr lvl="1"/>
            <a:r>
              <a:rPr lang="en-GB"/>
              <a:t>No expression, so no reads.</a:t>
            </a:r>
          </a:p>
          <a:p>
            <a:pPr lvl="1"/>
            <a:r>
              <a:rPr lang="en-GB"/>
              <a:t>Not a unique region, so reads rejected.</a:t>
            </a:r>
          </a:p>
          <a:p>
            <a:pPr lvl="1"/>
            <a:r>
              <a:rPr lang="en-GB"/>
              <a:t>Secondary structure effects?</a:t>
            </a:r>
          </a:p>
          <a:p>
            <a:pPr lvl="1"/>
            <a:r>
              <a:rPr lang="en-GB"/>
              <a:t>No reads match the genomic sequence at that position.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Reads aligned to a genome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4356100"/>
            <a:ext cx="10080625" cy="71438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12239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14398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16557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18716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223361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244951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266541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288131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>
            <a:off x="324167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>
            <a:off x="345757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>
            <a:off x="367347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388937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4249738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>
            <a:off x="4465638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>
            <a:off x="4681538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>
            <a:off x="4897438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>
            <a:off x="5257800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5" name="Line 23"/>
          <p:cNvSpPr>
            <a:spLocks noChangeShapeType="1"/>
          </p:cNvSpPr>
          <p:nvPr/>
        </p:nvSpPr>
        <p:spPr bwMode="auto">
          <a:xfrm>
            <a:off x="5473700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56896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>
            <a:off x="59055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8" name="Line 26"/>
          <p:cNvSpPr>
            <a:spLocks noChangeShapeType="1"/>
          </p:cNvSpPr>
          <p:nvPr/>
        </p:nvSpPr>
        <p:spPr bwMode="auto">
          <a:xfrm>
            <a:off x="62658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>
            <a:off x="64817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0" name="Line 28"/>
          <p:cNvSpPr>
            <a:spLocks noChangeShapeType="1"/>
          </p:cNvSpPr>
          <p:nvPr/>
        </p:nvSpPr>
        <p:spPr bwMode="auto">
          <a:xfrm>
            <a:off x="66976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1" name="Line 29"/>
          <p:cNvSpPr>
            <a:spLocks noChangeShapeType="1"/>
          </p:cNvSpPr>
          <p:nvPr/>
        </p:nvSpPr>
        <p:spPr bwMode="auto">
          <a:xfrm>
            <a:off x="69135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2" name="Line 30"/>
          <p:cNvSpPr>
            <a:spLocks noChangeShapeType="1"/>
          </p:cNvSpPr>
          <p:nvPr/>
        </p:nvSpPr>
        <p:spPr bwMode="auto">
          <a:xfrm>
            <a:off x="727392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3" name="Line 31"/>
          <p:cNvSpPr>
            <a:spLocks noChangeShapeType="1"/>
          </p:cNvSpPr>
          <p:nvPr/>
        </p:nvSpPr>
        <p:spPr bwMode="auto">
          <a:xfrm>
            <a:off x="748982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4" name="Line 32"/>
          <p:cNvSpPr>
            <a:spLocks noChangeShapeType="1"/>
          </p:cNvSpPr>
          <p:nvPr/>
        </p:nvSpPr>
        <p:spPr bwMode="auto">
          <a:xfrm>
            <a:off x="770572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5" name="Line 33"/>
          <p:cNvSpPr>
            <a:spLocks noChangeShapeType="1"/>
          </p:cNvSpPr>
          <p:nvPr/>
        </p:nvSpPr>
        <p:spPr bwMode="auto">
          <a:xfrm>
            <a:off x="792162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6" name="Line 34"/>
          <p:cNvSpPr>
            <a:spLocks noChangeShapeType="1"/>
          </p:cNvSpPr>
          <p:nvPr/>
        </p:nvSpPr>
        <p:spPr bwMode="auto">
          <a:xfrm>
            <a:off x="8281988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>
            <a:off x="8497888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8713788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49" name="Line 37"/>
          <p:cNvSpPr>
            <a:spLocks noChangeShapeType="1"/>
          </p:cNvSpPr>
          <p:nvPr/>
        </p:nvSpPr>
        <p:spPr bwMode="auto">
          <a:xfrm>
            <a:off x="8929688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>
            <a:off x="215900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51" name="Line 39"/>
          <p:cNvSpPr>
            <a:spLocks noChangeShapeType="1"/>
          </p:cNvSpPr>
          <p:nvPr/>
        </p:nvSpPr>
        <p:spPr bwMode="auto">
          <a:xfrm>
            <a:off x="431800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52" name="Line 40"/>
          <p:cNvSpPr>
            <a:spLocks noChangeShapeType="1"/>
          </p:cNvSpPr>
          <p:nvPr/>
        </p:nvSpPr>
        <p:spPr bwMode="auto">
          <a:xfrm>
            <a:off x="6477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1353" name="Line 41"/>
          <p:cNvSpPr>
            <a:spLocks noChangeShapeType="1"/>
          </p:cNvSpPr>
          <p:nvPr/>
        </p:nvSpPr>
        <p:spPr bwMode="auto">
          <a:xfrm>
            <a:off x="8636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Reads mis-aligned to a genome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4356100"/>
            <a:ext cx="10080625" cy="71438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12239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14398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16557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>
            <a:off x="18716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223361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244951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0" name="Line 10"/>
          <p:cNvSpPr>
            <a:spLocks noChangeShapeType="1"/>
          </p:cNvSpPr>
          <p:nvPr/>
        </p:nvSpPr>
        <p:spPr bwMode="auto">
          <a:xfrm>
            <a:off x="266541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>
            <a:off x="288131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>
            <a:off x="324167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345757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>
            <a:off x="367347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>
            <a:off x="388937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>
            <a:off x="4249738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4465638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4681538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4897438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5257800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>
            <a:off x="5473700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2" name="Line 22"/>
          <p:cNvSpPr>
            <a:spLocks noChangeShapeType="1"/>
          </p:cNvSpPr>
          <p:nvPr/>
        </p:nvSpPr>
        <p:spPr bwMode="auto">
          <a:xfrm>
            <a:off x="56896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>
            <a:off x="59055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4" name="Line 24"/>
          <p:cNvSpPr>
            <a:spLocks noChangeShapeType="1"/>
          </p:cNvSpPr>
          <p:nvPr/>
        </p:nvSpPr>
        <p:spPr bwMode="auto">
          <a:xfrm>
            <a:off x="62658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>
            <a:off x="64817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6" name="Line 26"/>
          <p:cNvSpPr>
            <a:spLocks noChangeShapeType="1"/>
          </p:cNvSpPr>
          <p:nvPr/>
        </p:nvSpPr>
        <p:spPr bwMode="auto">
          <a:xfrm>
            <a:off x="66976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7" name="Line 27"/>
          <p:cNvSpPr>
            <a:spLocks noChangeShapeType="1"/>
          </p:cNvSpPr>
          <p:nvPr/>
        </p:nvSpPr>
        <p:spPr bwMode="auto">
          <a:xfrm>
            <a:off x="69135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8" name="Line 28"/>
          <p:cNvSpPr>
            <a:spLocks noChangeShapeType="1"/>
          </p:cNvSpPr>
          <p:nvPr/>
        </p:nvSpPr>
        <p:spPr bwMode="auto">
          <a:xfrm>
            <a:off x="727392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89" name="Line 29"/>
          <p:cNvSpPr>
            <a:spLocks noChangeShapeType="1"/>
          </p:cNvSpPr>
          <p:nvPr/>
        </p:nvSpPr>
        <p:spPr bwMode="auto">
          <a:xfrm>
            <a:off x="748982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0" name="Line 30"/>
          <p:cNvSpPr>
            <a:spLocks noChangeShapeType="1"/>
          </p:cNvSpPr>
          <p:nvPr/>
        </p:nvSpPr>
        <p:spPr bwMode="auto">
          <a:xfrm>
            <a:off x="770572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1" name="Line 31"/>
          <p:cNvSpPr>
            <a:spLocks noChangeShapeType="1"/>
          </p:cNvSpPr>
          <p:nvPr/>
        </p:nvSpPr>
        <p:spPr bwMode="auto">
          <a:xfrm>
            <a:off x="792162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2" name="Line 32"/>
          <p:cNvSpPr>
            <a:spLocks noChangeShapeType="1"/>
          </p:cNvSpPr>
          <p:nvPr/>
        </p:nvSpPr>
        <p:spPr bwMode="auto">
          <a:xfrm>
            <a:off x="8281988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3" name="Line 33"/>
          <p:cNvSpPr>
            <a:spLocks noChangeShapeType="1"/>
          </p:cNvSpPr>
          <p:nvPr/>
        </p:nvSpPr>
        <p:spPr bwMode="auto">
          <a:xfrm>
            <a:off x="8497888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4" name="Line 34"/>
          <p:cNvSpPr>
            <a:spLocks noChangeShapeType="1"/>
          </p:cNvSpPr>
          <p:nvPr/>
        </p:nvSpPr>
        <p:spPr bwMode="auto">
          <a:xfrm>
            <a:off x="8713788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5" name="Line 35"/>
          <p:cNvSpPr>
            <a:spLocks noChangeShapeType="1"/>
          </p:cNvSpPr>
          <p:nvPr/>
        </p:nvSpPr>
        <p:spPr bwMode="auto">
          <a:xfrm>
            <a:off x="8929688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6" name="Line 36"/>
          <p:cNvSpPr>
            <a:spLocks noChangeShapeType="1"/>
          </p:cNvSpPr>
          <p:nvPr/>
        </p:nvSpPr>
        <p:spPr bwMode="auto">
          <a:xfrm>
            <a:off x="215900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7" name="Line 37"/>
          <p:cNvSpPr>
            <a:spLocks noChangeShapeType="1"/>
          </p:cNvSpPr>
          <p:nvPr/>
        </p:nvSpPr>
        <p:spPr bwMode="auto">
          <a:xfrm>
            <a:off x="431800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8" name="Line 38"/>
          <p:cNvSpPr>
            <a:spLocks noChangeShapeType="1"/>
          </p:cNvSpPr>
          <p:nvPr/>
        </p:nvSpPr>
        <p:spPr bwMode="auto">
          <a:xfrm>
            <a:off x="6477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399" name="Line 39"/>
          <p:cNvSpPr>
            <a:spLocks noChangeShapeType="1"/>
          </p:cNvSpPr>
          <p:nvPr/>
        </p:nvSpPr>
        <p:spPr bwMode="auto">
          <a:xfrm>
            <a:off x="8636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00" name="Rectangle 40"/>
          <p:cNvSpPr>
            <a:spLocks noChangeArrowheads="1"/>
          </p:cNvSpPr>
          <p:nvPr/>
        </p:nvSpPr>
        <p:spPr bwMode="auto">
          <a:xfrm>
            <a:off x="5040313" y="4356100"/>
            <a:ext cx="431800" cy="71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02" name="Text Box 42"/>
          <p:cNvSpPr txBox="1">
            <a:spLocks noChangeArrowheads="1"/>
          </p:cNvSpPr>
          <p:nvPr/>
        </p:nvSpPr>
        <p:spPr bwMode="auto">
          <a:xfrm>
            <a:off x="5040313" y="39243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403" name="Text Box 43"/>
          <p:cNvSpPr txBox="1">
            <a:spLocks noChangeArrowheads="1"/>
          </p:cNvSpPr>
          <p:nvPr/>
        </p:nvSpPr>
        <p:spPr bwMode="auto">
          <a:xfrm>
            <a:off x="5040313" y="37084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404" name="Text Box 44"/>
          <p:cNvSpPr txBox="1">
            <a:spLocks noChangeArrowheads="1"/>
          </p:cNvSpPr>
          <p:nvPr/>
        </p:nvSpPr>
        <p:spPr bwMode="auto">
          <a:xfrm>
            <a:off x="4895850" y="34925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405" name="Text Box 45"/>
          <p:cNvSpPr txBox="1">
            <a:spLocks noChangeArrowheads="1"/>
          </p:cNvSpPr>
          <p:nvPr/>
        </p:nvSpPr>
        <p:spPr bwMode="auto">
          <a:xfrm>
            <a:off x="5472113" y="3275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406" name="Text Box 46"/>
          <p:cNvSpPr txBox="1">
            <a:spLocks noChangeArrowheads="1"/>
          </p:cNvSpPr>
          <p:nvPr/>
        </p:nvSpPr>
        <p:spPr bwMode="auto">
          <a:xfrm>
            <a:off x="4608513" y="3275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407" name="Text Box 47"/>
          <p:cNvSpPr txBox="1">
            <a:spLocks noChangeArrowheads="1"/>
          </p:cNvSpPr>
          <p:nvPr/>
        </p:nvSpPr>
        <p:spPr bwMode="auto">
          <a:xfrm>
            <a:off x="5545138" y="34925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Reads mis-aligned to a genome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4356100"/>
            <a:ext cx="10080625" cy="71438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12239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14398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16557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18716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23361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244951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266541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288131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324167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345757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67347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388937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>
            <a:off x="56896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>
            <a:off x="59055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>
            <a:off x="62658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9" name="Line 25"/>
          <p:cNvSpPr>
            <a:spLocks noChangeShapeType="1"/>
          </p:cNvSpPr>
          <p:nvPr/>
        </p:nvSpPr>
        <p:spPr bwMode="auto">
          <a:xfrm>
            <a:off x="64817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>
            <a:off x="66976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1" name="Line 27"/>
          <p:cNvSpPr>
            <a:spLocks noChangeShapeType="1"/>
          </p:cNvSpPr>
          <p:nvPr/>
        </p:nvSpPr>
        <p:spPr bwMode="auto">
          <a:xfrm>
            <a:off x="69135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2" name="Line 28"/>
          <p:cNvSpPr>
            <a:spLocks noChangeShapeType="1"/>
          </p:cNvSpPr>
          <p:nvPr/>
        </p:nvSpPr>
        <p:spPr bwMode="auto">
          <a:xfrm>
            <a:off x="727392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3" name="Line 29"/>
          <p:cNvSpPr>
            <a:spLocks noChangeShapeType="1"/>
          </p:cNvSpPr>
          <p:nvPr/>
        </p:nvSpPr>
        <p:spPr bwMode="auto">
          <a:xfrm>
            <a:off x="748982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4" name="Line 30"/>
          <p:cNvSpPr>
            <a:spLocks noChangeShapeType="1"/>
          </p:cNvSpPr>
          <p:nvPr/>
        </p:nvSpPr>
        <p:spPr bwMode="auto">
          <a:xfrm>
            <a:off x="770572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>
            <a:off x="792162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>
            <a:off x="8281988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>
            <a:off x="8497888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>
            <a:off x="8713788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9" name="Line 35"/>
          <p:cNvSpPr>
            <a:spLocks noChangeShapeType="1"/>
          </p:cNvSpPr>
          <p:nvPr/>
        </p:nvSpPr>
        <p:spPr bwMode="auto">
          <a:xfrm>
            <a:off x="8929688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0" name="Line 36"/>
          <p:cNvSpPr>
            <a:spLocks noChangeShapeType="1"/>
          </p:cNvSpPr>
          <p:nvPr/>
        </p:nvSpPr>
        <p:spPr bwMode="auto">
          <a:xfrm>
            <a:off x="215900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1" name="Line 37"/>
          <p:cNvSpPr>
            <a:spLocks noChangeShapeType="1"/>
          </p:cNvSpPr>
          <p:nvPr/>
        </p:nvSpPr>
        <p:spPr bwMode="auto">
          <a:xfrm>
            <a:off x="431800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>
            <a:off x="6477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3" name="Line 39"/>
          <p:cNvSpPr>
            <a:spLocks noChangeShapeType="1"/>
          </p:cNvSpPr>
          <p:nvPr/>
        </p:nvSpPr>
        <p:spPr bwMode="auto">
          <a:xfrm>
            <a:off x="8636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5040313" y="4356100"/>
            <a:ext cx="431800" cy="71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Reads mis-aligned to a genome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4356100"/>
            <a:ext cx="10080625" cy="71438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12239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14398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16557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18716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223361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244951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266541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288131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324167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345757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367347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388937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56896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>
            <a:off x="59055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6265863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6481763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>
            <a:off x="6697663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>
            <a:off x="6913563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>
            <a:off x="7273925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>
            <a:off x="7489825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7705725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3" name="Line 25"/>
          <p:cNvSpPr>
            <a:spLocks noChangeShapeType="1"/>
          </p:cNvSpPr>
          <p:nvPr/>
        </p:nvSpPr>
        <p:spPr bwMode="auto">
          <a:xfrm>
            <a:off x="7921625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8281988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>
            <a:off x="8497888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>
            <a:off x="8713788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7" name="Line 29"/>
          <p:cNvSpPr>
            <a:spLocks noChangeShapeType="1"/>
          </p:cNvSpPr>
          <p:nvPr/>
        </p:nvSpPr>
        <p:spPr bwMode="auto">
          <a:xfrm>
            <a:off x="8929688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8" name="Line 30"/>
          <p:cNvSpPr>
            <a:spLocks noChangeShapeType="1"/>
          </p:cNvSpPr>
          <p:nvPr/>
        </p:nvSpPr>
        <p:spPr bwMode="auto">
          <a:xfrm>
            <a:off x="215900" y="3492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39" name="Line 31"/>
          <p:cNvSpPr>
            <a:spLocks noChangeShapeType="1"/>
          </p:cNvSpPr>
          <p:nvPr/>
        </p:nvSpPr>
        <p:spPr bwMode="auto">
          <a:xfrm>
            <a:off x="431800" y="3708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40" name="Line 32"/>
          <p:cNvSpPr>
            <a:spLocks noChangeShapeType="1"/>
          </p:cNvSpPr>
          <p:nvPr/>
        </p:nvSpPr>
        <p:spPr bwMode="auto">
          <a:xfrm>
            <a:off x="647700" y="3924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41" name="Line 33"/>
          <p:cNvSpPr>
            <a:spLocks noChangeShapeType="1"/>
          </p:cNvSpPr>
          <p:nvPr/>
        </p:nvSpPr>
        <p:spPr bwMode="auto">
          <a:xfrm>
            <a:off x="863600" y="4140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42" name="Rectangle 34"/>
          <p:cNvSpPr>
            <a:spLocks noChangeArrowheads="1"/>
          </p:cNvSpPr>
          <p:nvPr/>
        </p:nvSpPr>
        <p:spPr bwMode="auto">
          <a:xfrm>
            <a:off x="5040313" y="4356100"/>
            <a:ext cx="431800" cy="71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5443" name="Line 35"/>
          <p:cNvSpPr>
            <a:spLocks noChangeShapeType="1"/>
          </p:cNvSpPr>
          <p:nvPr/>
        </p:nvSpPr>
        <p:spPr bwMode="auto">
          <a:xfrm>
            <a:off x="4319588" y="3419475"/>
            <a:ext cx="649287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44" name="Line 36"/>
          <p:cNvSpPr>
            <a:spLocks noChangeShapeType="1"/>
          </p:cNvSpPr>
          <p:nvPr/>
        </p:nvSpPr>
        <p:spPr bwMode="auto">
          <a:xfrm flipH="1">
            <a:off x="5327650" y="3419475"/>
            <a:ext cx="792163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3960813" y="2124075"/>
            <a:ext cx="295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tx1"/>
                </a:solidFill>
              </a:rPr>
              <a:t>V – shaped dip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Short-read sequencing</a:t>
            </a:r>
            <a:endParaRPr 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Pre-publication access to modENCODE data from </a:t>
            </a:r>
            <a:r>
              <a:rPr lang="en-US" dirty="0" err="1"/>
              <a:t>LaDeana</a:t>
            </a:r>
            <a:r>
              <a:rPr lang="en-US" dirty="0"/>
              <a:t> Hillier et al. (</a:t>
            </a:r>
            <a:r>
              <a:rPr lang="en-US" dirty="0" err="1"/>
              <a:t>WashU</a:t>
            </a:r>
            <a:r>
              <a:rPr lang="en-US" dirty="0"/>
              <a:t> </a:t>
            </a:r>
            <a:r>
              <a:rPr lang="en-US" dirty="0" err="1"/>
              <a:t>St.Louis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Short-read 36 </a:t>
            </a:r>
            <a:r>
              <a:rPr lang="en-US" dirty="0" err="1" smtClean="0"/>
              <a:t>bp</a:t>
            </a:r>
            <a:r>
              <a:rPr lang="en-US" dirty="0" smtClean="0"/>
              <a:t> Illumina sequencing </a:t>
            </a:r>
            <a:r>
              <a:rPr lang="en-US" dirty="0"/>
              <a:t>of </a:t>
            </a:r>
            <a:r>
              <a:rPr lang="en-US" dirty="0" smtClean="0"/>
              <a:t>coding transcripts </a:t>
            </a:r>
            <a:r>
              <a:rPr lang="en-US" dirty="0"/>
              <a:t>from </a:t>
            </a:r>
            <a:r>
              <a:rPr lang="en-US" dirty="0" smtClean="0"/>
              <a:t>14 </a:t>
            </a:r>
            <a:r>
              <a:rPr lang="en-US" b="1" i="1" dirty="0" err="1" smtClean="0"/>
              <a:t>C.elegans</a:t>
            </a:r>
            <a:r>
              <a:rPr lang="en-US" i="1" dirty="0" smtClean="0"/>
              <a:t> </a:t>
            </a:r>
            <a:r>
              <a:rPr lang="en-US" dirty="0" smtClean="0"/>
              <a:t>life-stages:</a:t>
            </a:r>
          </a:p>
          <a:p>
            <a:pPr lvl="1"/>
            <a:r>
              <a:rPr lang="en-US" dirty="0" err="1" smtClean="0"/>
              <a:t>early_embryo</a:t>
            </a:r>
            <a:r>
              <a:rPr lang="en-US" dirty="0" smtClean="0"/>
              <a:t>, embryo_him-8, </a:t>
            </a:r>
            <a:r>
              <a:rPr lang="en-US" dirty="0" err="1" smtClean="0"/>
              <a:t>late_embryo</a:t>
            </a:r>
            <a:r>
              <a:rPr lang="en-US" dirty="0" smtClean="0"/>
              <a:t>, lin-35_n745_mid-L1, male_mid-L4, </a:t>
            </a:r>
            <a:r>
              <a:rPr lang="en-US" dirty="0" smtClean="0"/>
              <a:t>L1, L2, L3, L4,Young_Adult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Adult_spe-9, dauer_daf-2, dauer_entry_daf-2, </a:t>
            </a:r>
            <a:r>
              <a:rPr lang="en-US" dirty="0" smtClean="0"/>
              <a:t>dauer_exit_daf-2, </a:t>
            </a:r>
            <a:endParaRPr lang="en-US" dirty="0" smtClean="0"/>
          </a:p>
          <a:p>
            <a:r>
              <a:rPr lang="en-US" dirty="0" smtClean="0"/>
              <a:t>454 reads </a:t>
            </a:r>
            <a:r>
              <a:rPr lang="en-US" dirty="0" smtClean="0"/>
              <a:t>from </a:t>
            </a:r>
            <a:r>
              <a:rPr lang="en-US" dirty="0" err="1" smtClean="0"/>
              <a:t>Makedonka</a:t>
            </a:r>
            <a:r>
              <a:rPr lang="en-US" dirty="0" smtClean="0"/>
              <a:t> </a:t>
            </a:r>
            <a:r>
              <a:rPr lang="en-US" dirty="0" err="1" smtClean="0"/>
              <a:t>Mitreva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 </a:t>
            </a:r>
            <a:r>
              <a:rPr lang="en-GB" dirty="0"/>
              <a:t>error</a:t>
            </a:r>
          </a:p>
        </p:txBody>
      </p:sp>
      <p:pic>
        <p:nvPicPr>
          <p:cNvPr id="160773" name="Picture 5" descr="real-dip-obvious-R11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387475"/>
            <a:ext cx="8648700" cy="7000875"/>
          </a:xfrm>
          <a:prstGeom prst="rect">
            <a:avLst/>
          </a:prstGeom>
          <a:noFill/>
        </p:spPr>
      </p:pic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5040313" y="1258888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Acedb view of error</a:t>
            </a:r>
          </a:p>
        </p:txBody>
      </p:sp>
      <p:pic>
        <p:nvPicPr>
          <p:cNvPr id="163845" name="Picture 5" descr="R11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93813"/>
            <a:ext cx="6962775" cy="6734175"/>
          </a:xfrm>
          <a:prstGeom prst="rect">
            <a:avLst/>
          </a:prstGeom>
          <a:noFill/>
        </p:spPr>
      </p:pic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576263" y="4572000"/>
            <a:ext cx="865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 several </a:t>
            </a:r>
            <a:r>
              <a:rPr lang="en-GB" dirty="0" smtClean="0"/>
              <a:t>error sites</a:t>
            </a:r>
            <a:endParaRPr lang="en-GB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Script to find dips in </a:t>
            </a:r>
            <a:r>
              <a:rPr lang="en-GB" dirty="0" smtClean="0"/>
              <a:t>.wig read coverage files.</a:t>
            </a:r>
            <a:endParaRPr lang="en-GB" dirty="0"/>
          </a:p>
          <a:p>
            <a:r>
              <a:rPr lang="en-GB" dirty="0" smtClean="0"/>
              <a:t>154 </a:t>
            </a:r>
            <a:r>
              <a:rPr lang="en-GB" dirty="0"/>
              <a:t>possible sites found.</a:t>
            </a:r>
          </a:p>
          <a:p>
            <a:r>
              <a:rPr lang="en-GB" dirty="0"/>
              <a:t>29 confirmed by frame-shift or EST </a:t>
            </a:r>
            <a:r>
              <a:rPr lang="en-GB" dirty="0" err="1"/>
              <a:t>mis</a:t>
            </a:r>
            <a:r>
              <a:rPr lang="en-GB" dirty="0"/>
              <a:t>-alignment</a:t>
            </a:r>
          </a:p>
          <a:p>
            <a:pPr lvl="1"/>
            <a:r>
              <a:rPr lang="en-GB" dirty="0"/>
              <a:t>10 pseudogenes can be converted to CDS</a:t>
            </a:r>
          </a:p>
          <a:p>
            <a:r>
              <a:rPr lang="en-GB" dirty="0" smtClean="0"/>
              <a:t>151 </a:t>
            </a:r>
            <a:r>
              <a:rPr lang="en-GB" dirty="0"/>
              <a:t>error sites </a:t>
            </a:r>
            <a:r>
              <a:rPr lang="en-GB" dirty="0" smtClean="0"/>
              <a:t>confirmed </a:t>
            </a:r>
            <a:r>
              <a:rPr lang="en-GB" dirty="0"/>
              <a:t>by L. </a:t>
            </a:r>
            <a:r>
              <a:rPr lang="en-GB" dirty="0" smtClean="0"/>
              <a:t>Hillier </a:t>
            </a:r>
            <a:r>
              <a:rPr lang="en-GB" dirty="0" smtClean="0"/>
              <a:t>using </a:t>
            </a:r>
            <a:r>
              <a:rPr lang="en-GB" dirty="0" err="1" smtClean="0"/>
              <a:t>crossmatch</a:t>
            </a:r>
            <a:r>
              <a:rPr lang="en-GB" dirty="0" smtClean="0"/>
              <a:t> alignments.</a:t>
            </a:r>
            <a:endParaRPr lang="en-GB" dirty="0" smtClean="0"/>
          </a:p>
          <a:p>
            <a:r>
              <a:rPr lang="en-GB" dirty="0" smtClean="0"/>
              <a:t>Currently added </a:t>
            </a:r>
            <a:r>
              <a:rPr lang="en-GB" dirty="0" smtClean="0"/>
              <a:t>to the database as ‘</a:t>
            </a:r>
            <a:r>
              <a:rPr lang="en-GB" dirty="0" err="1" smtClean="0"/>
              <a:t>Genome_sequence_error</a:t>
            </a:r>
            <a:r>
              <a:rPr lang="en-GB" dirty="0" smtClean="0"/>
              <a:t>’ Features</a:t>
            </a:r>
            <a:r>
              <a:rPr lang="en-GB" dirty="0" smtClean="0"/>
              <a:t>.</a:t>
            </a:r>
          </a:p>
          <a:p>
            <a:r>
              <a:rPr lang="en-US" dirty="0" smtClean="0"/>
              <a:t>These sites will be corrected in the next few months.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Assymmetric signal at TSS </a:t>
            </a:r>
            <a:endParaRPr lang="en-GB"/>
          </a:p>
        </p:txBody>
      </p:sp>
      <p:pic>
        <p:nvPicPr>
          <p:cNvPr id="114694" name="Picture 6" descr="coverage-t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051050"/>
            <a:ext cx="8280400" cy="4686300"/>
          </a:xfrm>
          <a:prstGeom prst="rect">
            <a:avLst/>
          </a:prstGeom>
          <a:noFill/>
        </p:spPr>
      </p:pic>
      <p:sp>
        <p:nvSpPr>
          <p:cNvPr id="114695" name="Line 7"/>
          <p:cNvSpPr>
            <a:spLocks noChangeShapeType="1"/>
          </p:cNvSpPr>
          <p:nvPr/>
        </p:nvSpPr>
        <p:spPr bwMode="auto">
          <a:xfrm flipV="1">
            <a:off x="719138" y="4140200"/>
            <a:ext cx="1081087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V="1">
            <a:off x="1511300" y="6300788"/>
            <a:ext cx="576263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215900" y="478790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sense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87338" y="6732588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antisense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Transcription start/end signal</a:t>
            </a: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Probably </a:t>
            </a:r>
            <a:r>
              <a:rPr lang="en-US" dirty="0"/>
              <a:t>a result of the library construction and sequencing method. </a:t>
            </a:r>
          </a:p>
          <a:p>
            <a:r>
              <a:rPr lang="en-US" dirty="0"/>
              <a:t>Over most of the gene, reads are from both ends of the 200 </a:t>
            </a:r>
            <a:r>
              <a:rPr lang="en-US" dirty="0" err="1"/>
              <a:t>bp</a:t>
            </a:r>
            <a:r>
              <a:rPr lang="en-US" dirty="0"/>
              <a:t> fragments. Near </a:t>
            </a:r>
            <a:r>
              <a:rPr lang="en-US" dirty="0" smtClean="0"/>
              <a:t>the ends </a:t>
            </a:r>
            <a:r>
              <a:rPr lang="en-US" dirty="0"/>
              <a:t>the </a:t>
            </a:r>
            <a:r>
              <a:rPr lang="en-US" dirty="0" smtClean="0"/>
              <a:t>36 </a:t>
            </a:r>
            <a:r>
              <a:rPr lang="en-US" dirty="0" err="1" smtClean="0"/>
              <a:t>bp</a:t>
            </a:r>
            <a:r>
              <a:rPr lang="en-US" dirty="0" smtClean="0"/>
              <a:t> reads </a:t>
            </a:r>
            <a:r>
              <a:rPr lang="en-US" dirty="0"/>
              <a:t>can only originate from one strand.</a:t>
            </a:r>
          </a:p>
          <a:p>
            <a:r>
              <a:rPr lang="en-US" dirty="0"/>
              <a:t>Start/end is of the mature mRNA, but we have been calling it Transcription Start Site/End Site as a shorthand description.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short-read data</a:t>
            </a:r>
            <a:endParaRPr lang="en-GB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719138" y="2232025"/>
            <a:ext cx="3382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Sequence ends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079500" y="3097213"/>
            <a:ext cx="1223963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1079500" y="30241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H="1">
            <a:off x="2087563" y="3313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1295400" y="3455988"/>
            <a:ext cx="1223963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1295400" y="33845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 flipH="1">
            <a:off x="2303463" y="3673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1511300" y="3816350"/>
            <a:ext cx="1223963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1511300" y="37449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 flipH="1">
            <a:off x="2519363" y="40322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1727200" y="4176713"/>
            <a:ext cx="1223963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1727200" y="41036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 flipH="1">
            <a:off x="2735263" y="43926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19" name="Rectangle 19"/>
          <p:cNvSpPr>
            <a:spLocks noChangeArrowheads="1"/>
          </p:cNvSpPr>
          <p:nvPr/>
        </p:nvSpPr>
        <p:spPr bwMode="auto">
          <a:xfrm>
            <a:off x="1008063" y="1619250"/>
            <a:ext cx="396081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4895850" y="154781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AAAAAA</a:t>
            </a:r>
            <a:endParaRPr lang="en-GB" b="1">
              <a:solidFill>
                <a:schemeClr val="accent1"/>
              </a:solidFill>
            </a:endParaRP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911975" y="1476375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mRNA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8022" name="Rectangle 22"/>
          <p:cNvSpPr>
            <a:spLocks noChangeArrowheads="1"/>
          </p:cNvSpPr>
          <p:nvPr/>
        </p:nvSpPr>
        <p:spPr bwMode="auto">
          <a:xfrm>
            <a:off x="1943100" y="4500563"/>
            <a:ext cx="1223963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1943100" y="44275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 flipH="1">
            <a:off x="2951163" y="4716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1" name="Rectangle 31"/>
          <p:cNvSpPr>
            <a:spLocks noChangeArrowheads="1"/>
          </p:cNvSpPr>
          <p:nvPr/>
        </p:nvSpPr>
        <p:spPr bwMode="auto">
          <a:xfrm>
            <a:off x="2160588" y="485933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8032" name="Line 32"/>
          <p:cNvSpPr>
            <a:spLocks noChangeShapeType="1"/>
          </p:cNvSpPr>
          <p:nvPr/>
        </p:nvSpPr>
        <p:spPr bwMode="auto">
          <a:xfrm>
            <a:off x="2160588" y="47863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3" name="Line 33"/>
          <p:cNvSpPr>
            <a:spLocks noChangeShapeType="1"/>
          </p:cNvSpPr>
          <p:nvPr/>
        </p:nvSpPr>
        <p:spPr bwMode="auto">
          <a:xfrm flipH="1">
            <a:off x="3168650" y="50752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4" name="Line 34"/>
          <p:cNvSpPr>
            <a:spLocks noChangeShapeType="1"/>
          </p:cNvSpPr>
          <p:nvPr/>
        </p:nvSpPr>
        <p:spPr bwMode="auto">
          <a:xfrm>
            <a:off x="1079500" y="55086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>
            <a:off x="1295400" y="55816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1512888" y="5508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8" name="Line 38"/>
          <p:cNvSpPr>
            <a:spLocks noChangeShapeType="1"/>
          </p:cNvSpPr>
          <p:nvPr/>
        </p:nvSpPr>
        <p:spPr bwMode="auto">
          <a:xfrm>
            <a:off x="1728788" y="55816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39" name="Line 39"/>
          <p:cNvSpPr>
            <a:spLocks noChangeShapeType="1"/>
          </p:cNvSpPr>
          <p:nvPr/>
        </p:nvSpPr>
        <p:spPr bwMode="auto">
          <a:xfrm>
            <a:off x="1944688" y="5508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0" name="Line 40"/>
          <p:cNvSpPr>
            <a:spLocks noChangeShapeType="1"/>
          </p:cNvSpPr>
          <p:nvPr/>
        </p:nvSpPr>
        <p:spPr bwMode="auto">
          <a:xfrm>
            <a:off x="2160588" y="55816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1" name="Line 41"/>
          <p:cNvSpPr>
            <a:spLocks noChangeShapeType="1"/>
          </p:cNvSpPr>
          <p:nvPr/>
        </p:nvSpPr>
        <p:spPr bwMode="auto">
          <a:xfrm flipH="1">
            <a:off x="2087563" y="60134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2" name="Line 42"/>
          <p:cNvSpPr>
            <a:spLocks noChangeShapeType="1"/>
          </p:cNvSpPr>
          <p:nvPr/>
        </p:nvSpPr>
        <p:spPr bwMode="auto">
          <a:xfrm flipH="1">
            <a:off x="2303463" y="6084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3" name="Line 43"/>
          <p:cNvSpPr>
            <a:spLocks noChangeShapeType="1"/>
          </p:cNvSpPr>
          <p:nvPr/>
        </p:nvSpPr>
        <p:spPr bwMode="auto">
          <a:xfrm flipH="1">
            <a:off x="2519363" y="60134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4" name="Line 44"/>
          <p:cNvSpPr>
            <a:spLocks noChangeShapeType="1"/>
          </p:cNvSpPr>
          <p:nvPr/>
        </p:nvSpPr>
        <p:spPr bwMode="auto">
          <a:xfrm flipH="1">
            <a:off x="2736850" y="6084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5" name="Line 45"/>
          <p:cNvSpPr>
            <a:spLocks noChangeShapeType="1"/>
          </p:cNvSpPr>
          <p:nvPr/>
        </p:nvSpPr>
        <p:spPr bwMode="auto">
          <a:xfrm flipH="1">
            <a:off x="2952750" y="60134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6" name="Line 46"/>
          <p:cNvSpPr>
            <a:spLocks noChangeShapeType="1"/>
          </p:cNvSpPr>
          <p:nvPr/>
        </p:nvSpPr>
        <p:spPr bwMode="auto">
          <a:xfrm flipH="1">
            <a:off x="3168650" y="6084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7" name="Line 47"/>
          <p:cNvSpPr>
            <a:spLocks noChangeShapeType="1"/>
          </p:cNvSpPr>
          <p:nvPr/>
        </p:nvSpPr>
        <p:spPr bwMode="auto">
          <a:xfrm>
            <a:off x="2376488" y="5508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8" name="Line 48"/>
          <p:cNvSpPr>
            <a:spLocks noChangeShapeType="1"/>
          </p:cNvSpPr>
          <p:nvPr/>
        </p:nvSpPr>
        <p:spPr bwMode="auto">
          <a:xfrm>
            <a:off x="2663825" y="55816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49" name="Line 49"/>
          <p:cNvSpPr>
            <a:spLocks noChangeShapeType="1"/>
          </p:cNvSpPr>
          <p:nvPr/>
        </p:nvSpPr>
        <p:spPr bwMode="auto">
          <a:xfrm>
            <a:off x="2881313" y="5508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0" name="Line 50"/>
          <p:cNvSpPr>
            <a:spLocks noChangeShapeType="1"/>
          </p:cNvSpPr>
          <p:nvPr/>
        </p:nvSpPr>
        <p:spPr bwMode="auto">
          <a:xfrm>
            <a:off x="3095625" y="55816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1" name="Line 51"/>
          <p:cNvSpPr>
            <a:spLocks noChangeShapeType="1"/>
          </p:cNvSpPr>
          <p:nvPr/>
        </p:nvSpPr>
        <p:spPr bwMode="auto">
          <a:xfrm>
            <a:off x="3311525" y="55086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2" name="Line 52"/>
          <p:cNvSpPr>
            <a:spLocks noChangeShapeType="1"/>
          </p:cNvSpPr>
          <p:nvPr/>
        </p:nvSpPr>
        <p:spPr bwMode="auto">
          <a:xfrm>
            <a:off x="3600450" y="55816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3" name="Line 53"/>
          <p:cNvSpPr>
            <a:spLocks noChangeShapeType="1"/>
          </p:cNvSpPr>
          <p:nvPr/>
        </p:nvSpPr>
        <p:spPr bwMode="auto">
          <a:xfrm flipH="1">
            <a:off x="3384550" y="60134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4" name="Line 54"/>
          <p:cNvSpPr>
            <a:spLocks noChangeShapeType="1"/>
          </p:cNvSpPr>
          <p:nvPr/>
        </p:nvSpPr>
        <p:spPr bwMode="auto">
          <a:xfrm flipH="1">
            <a:off x="3600450" y="6084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5" name="Line 55"/>
          <p:cNvSpPr>
            <a:spLocks noChangeShapeType="1"/>
          </p:cNvSpPr>
          <p:nvPr/>
        </p:nvSpPr>
        <p:spPr bwMode="auto">
          <a:xfrm flipH="1">
            <a:off x="3816350" y="60134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56" name="Text Box 56"/>
          <p:cNvSpPr txBox="1">
            <a:spLocks noChangeArrowheads="1"/>
          </p:cNvSpPr>
          <p:nvPr/>
        </p:nvSpPr>
        <p:spPr bwMode="auto">
          <a:xfrm>
            <a:off x="4679950" y="5148263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Sense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8057" name="Text Box 57"/>
          <p:cNvSpPr txBox="1">
            <a:spLocks noChangeArrowheads="1"/>
          </p:cNvSpPr>
          <p:nvPr/>
        </p:nvSpPr>
        <p:spPr bwMode="auto">
          <a:xfrm>
            <a:off x="4679950" y="5721350"/>
            <a:ext cx="4681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AntiSense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8059" name="Line 59"/>
          <p:cNvSpPr>
            <a:spLocks noChangeShapeType="1"/>
          </p:cNvSpPr>
          <p:nvPr/>
        </p:nvSpPr>
        <p:spPr bwMode="auto">
          <a:xfrm flipH="1" flipV="1">
            <a:off x="1584325" y="6156325"/>
            <a:ext cx="17272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8060" name="Text Box 60"/>
          <p:cNvSpPr txBox="1">
            <a:spLocks noChangeArrowheads="1"/>
          </p:cNvSpPr>
          <p:nvPr/>
        </p:nvSpPr>
        <p:spPr bwMode="auto">
          <a:xfrm>
            <a:off x="3311525" y="68040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8061" name="Text Box 61"/>
          <p:cNvSpPr txBox="1">
            <a:spLocks noChangeArrowheads="1"/>
          </p:cNvSpPr>
          <p:nvPr/>
        </p:nvSpPr>
        <p:spPr bwMode="auto">
          <a:xfrm>
            <a:off x="3311525" y="6948488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Sense reads only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signal examples</a:t>
            </a:r>
            <a:endParaRPr lang="en-GB"/>
          </a:p>
        </p:txBody>
      </p:sp>
      <p:pic>
        <p:nvPicPr>
          <p:cNvPr id="93187" name="Picture 3" descr="t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1692275"/>
            <a:ext cx="5511800" cy="1663700"/>
          </a:xfrm>
          <a:prstGeom prst="rect">
            <a:avLst/>
          </a:prstGeom>
          <a:noFill/>
        </p:spPr>
      </p:pic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1223963" y="190817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223963" y="1979613"/>
            <a:ext cx="1079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6" name="AutoShape 12"/>
          <p:cNvSpPr>
            <a:spLocks/>
          </p:cNvSpPr>
          <p:nvPr/>
        </p:nvSpPr>
        <p:spPr bwMode="auto">
          <a:xfrm>
            <a:off x="7993063" y="2195513"/>
            <a:ext cx="360362" cy="1079500"/>
          </a:xfrm>
          <a:prstGeom prst="rightBrace">
            <a:avLst>
              <a:gd name="adj1" fmla="val 24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8424863" y="1979613"/>
            <a:ext cx="16557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Plus and minus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58775" y="1619250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7704138" y="3995738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TES ?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H="1" flipV="1">
            <a:off x="7272338" y="3419475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H="1" flipV="1">
            <a:off x="7200900" y="2771775"/>
            <a:ext cx="5032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signal examples</a:t>
            </a:r>
            <a:endParaRPr lang="en-GB"/>
          </a:p>
        </p:txBody>
      </p:sp>
      <p:pic>
        <p:nvPicPr>
          <p:cNvPr id="84997" name="Picture 5" descr="t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1692275"/>
            <a:ext cx="5511800" cy="1663700"/>
          </a:xfrm>
          <a:prstGeom prst="rect">
            <a:avLst/>
          </a:prstGeom>
          <a:noFill/>
        </p:spPr>
      </p:pic>
      <p:pic>
        <p:nvPicPr>
          <p:cNvPr id="84998" name="Picture 6" descr="ts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3779838"/>
            <a:ext cx="3441700" cy="1651000"/>
          </a:xfrm>
          <a:prstGeom prst="rect">
            <a:avLst/>
          </a:prstGeom>
          <a:noFill/>
        </p:spPr>
      </p:pic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223963" y="190817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1223963" y="1979613"/>
            <a:ext cx="1079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2376488" y="3924300"/>
            <a:ext cx="14398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2376488" y="3995738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06" name="AutoShape 14"/>
          <p:cNvSpPr>
            <a:spLocks/>
          </p:cNvSpPr>
          <p:nvPr/>
        </p:nvSpPr>
        <p:spPr bwMode="auto">
          <a:xfrm>
            <a:off x="7993063" y="2195513"/>
            <a:ext cx="360362" cy="1079500"/>
          </a:xfrm>
          <a:prstGeom prst="rightBrace">
            <a:avLst>
              <a:gd name="adj1" fmla="val 24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8424863" y="1979613"/>
            <a:ext cx="16557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Plus and minus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358775" y="1619250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511300" y="3635375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TSS</a:t>
            </a:r>
            <a:endParaRPr lang="en-GB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H="1">
            <a:off x="6048375" y="4284663"/>
            <a:ext cx="16557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>
            <a:off x="6048375" y="4284663"/>
            <a:ext cx="1655763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7704138" y="3995738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TESs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 flipH="1" flipV="1">
            <a:off x="7272338" y="3419475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H="1" flipV="1">
            <a:off x="7200900" y="2771775"/>
            <a:ext cx="5032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signal examples</a:t>
            </a:r>
            <a:endParaRPr lang="en-GB"/>
          </a:p>
        </p:txBody>
      </p:sp>
      <p:pic>
        <p:nvPicPr>
          <p:cNvPr id="91139" name="Picture 3" descr="t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1692275"/>
            <a:ext cx="5511800" cy="1663700"/>
          </a:xfrm>
          <a:prstGeom prst="rect">
            <a:avLst/>
          </a:prstGeom>
          <a:noFill/>
        </p:spPr>
      </p:pic>
      <p:pic>
        <p:nvPicPr>
          <p:cNvPr id="91140" name="Picture 4" descr="ts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3779838"/>
            <a:ext cx="3441700" cy="1651000"/>
          </a:xfrm>
          <a:prstGeom prst="rect">
            <a:avLst/>
          </a:prstGeom>
          <a:noFill/>
        </p:spPr>
      </p:pic>
      <p:pic>
        <p:nvPicPr>
          <p:cNvPr id="91141" name="Picture 5" descr="ts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588" y="5883275"/>
            <a:ext cx="5651500" cy="1676400"/>
          </a:xfrm>
          <a:prstGeom prst="rect">
            <a:avLst/>
          </a:prstGeom>
          <a:noFill/>
        </p:spPr>
      </p:pic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223963" y="190817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223963" y="1979613"/>
            <a:ext cx="1079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2376488" y="3924300"/>
            <a:ext cx="14398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376488" y="3995738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1295400" y="6227763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1223963" y="6443663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8" name="AutoShape 12"/>
          <p:cNvSpPr>
            <a:spLocks/>
          </p:cNvSpPr>
          <p:nvPr/>
        </p:nvSpPr>
        <p:spPr bwMode="auto">
          <a:xfrm>
            <a:off x="7993063" y="2195513"/>
            <a:ext cx="360362" cy="1079500"/>
          </a:xfrm>
          <a:prstGeom prst="rightBrace">
            <a:avLst>
              <a:gd name="adj1" fmla="val 24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8424863" y="1979613"/>
            <a:ext cx="16557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Plus and minus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58775" y="1619250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511300" y="3635375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TSS</a:t>
            </a:r>
            <a:endParaRPr lang="en-GB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360363" y="594042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TSS</a:t>
            </a:r>
            <a:endParaRPr lang="en-GB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>
            <a:off x="6048375" y="4284663"/>
            <a:ext cx="16557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 flipH="1">
            <a:off x="6048375" y="4284663"/>
            <a:ext cx="1655763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7704138" y="3995738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TESs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 flipH="1">
            <a:off x="6911975" y="4427538"/>
            <a:ext cx="792163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 flipV="1">
            <a:off x="7272338" y="3419475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H="1" flipV="1">
            <a:off x="7200900" y="2771775"/>
            <a:ext cx="5032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signal examples</a:t>
            </a:r>
            <a:endParaRPr lang="en-GB"/>
          </a:p>
        </p:txBody>
      </p:sp>
      <p:pic>
        <p:nvPicPr>
          <p:cNvPr id="95235" name="Picture 3" descr="t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1692275"/>
            <a:ext cx="5511800" cy="1663700"/>
          </a:xfrm>
          <a:prstGeom prst="rect">
            <a:avLst/>
          </a:prstGeom>
          <a:noFill/>
        </p:spPr>
      </p:pic>
      <p:pic>
        <p:nvPicPr>
          <p:cNvPr id="95236" name="Picture 4" descr="ts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3779838"/>
            <a:ext cx="3441700" cy="1651000"/>
          </a:xfrm>
          <a:prstGeom prst="rect">
            <a:avLst/>
          </a:prstGeom>
          <a:noFill/>
        </p:spPr>
      </p:pic>
      <p:pic>
        <p:nvPicPr>
          <p:cNvPr id="95237" name="Picture 5" descr="ts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588" y="5883275"/>
            <a:ext cx="5651500" cy="1676400"/>
          </a:xfrm>
          <a:prstGeom prst="rect">
            <a:avLst/>
          </a:prstGeom>
          <a:noFill/>
        </p:spPr>
      </p:pic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223963" y="190817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1223963" y="1979613"/>
            <a:ext cx="1079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2376488" y="3924300"/>
            <a:ext cx="14398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2376488" y="3995738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1295400" y="6227763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1223963" y="6443663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44" name="AutoShape 12"/>
          <p:cNvSpPr>
            <a:spLocks/>
          </p:cNvSpPr>
          <p:nvPr/>
        </p:nvSpPr>
        <p:spPr bwMode="auto">
          <a:xfrm>
            <a:off x="7993063" y="2195513"/>
            <a:ext cx="360362" cy="1079500"/>
          </a:xfrm>
          <a:prstGeom prst="rightBrace">
            <a:avLst>
              <a:gd name="adj1" fmla="val 24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8424863" y="1979613"/>
            <a:ext cx="16557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Plus and minus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58775" y="1619250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511300" y="3635375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TSS</a:t>
            </a:r>
            <a:endParaRPr lang="en-GB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360363" y="594042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TSS</a:t>
            </a:r>
            <a:endParaRPr lang="en-GB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 flipH="1">
            <a:off x="6048375" y="4284663"/>
            <a:ext cx="16557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6048375" y="4284663"/>
            <a:ext cx="1655763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7704138" y="3995738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TESs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7993063" y="5508625"/>
            <a:ext cx="2087562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Wrong intron -confirmed by EST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6624638" y="6300788"/>
            <a:ext cx="1368425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flipH="1">
            <a:off x="6911975" y="4427538"/>
            <a:ext cx="792163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 flipV="1">
            <a:off x="7272338" y="3419475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 flipH="1" flipV="1">
            <a:off x="7200900" y="2771775"/>
            <a:ext cx="5032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454 reads from </a:t>
            </a:r>
            <a:r>
              <a:rPr lang="en-US" dirty="0" err="1" smtClean="0"/>
              <a:t>Makedonka</a:t>
            </a:r>
            <a:r>
              <a:rPr lang="en-US" dirty="0" smtClean="0"/>
              <a:t> </a:t>
            </a:r>
            <a:r>
              <a:rPr lang="en-US" dirty="0" err="1" smtClean="0"/>
              <a:t>Mitreva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were supplied to us as 35,486 contigs of reads.</a:t>
            </a:r>
          </a:p>
          <a:p>
            <a:r>
              <a:rPr lang="en-US" dirty="0" smtClean="0"/>
              <a:t>We have treated them as a special form of EST in the Build pipeline and curation tool.</a:t>
            </a:r>
          </a:p>
          <a:p>
            <a:r>
              <a:rPr lang="en-US" dirty="0" smtClean="0"/>
              <a:t>They have therefore been used as evidence in curation for the last year.</a:t>
            </a:r>
          </a:p>
          <a:p>
            <a:r>
              <a:rPr lang="en-US" dirty="0" smtClean="0"/>
              <a:t>There 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least 100 sequence changes that have been made using this data in the last year.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TSS/TES</a:t>
            </a:r>
            <a:endParaRPr lang="en-GB"/>
          </a:p>
        </p:txBody>
      </p:sp>
      <p:pic>
        <p:nvPicPr>
          <p:cNvPr id="107523" name="Picture 3" descr="example4-uc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1165225"/>
            <a:ext cx="7289800" cy="5422900"/>
          </a:xfrm>
          <a:prstGeom prst="rect">
            <a:avLst/>
          </a:prstGeom>
          <a:noFill/>
        </p:spPr>
      </p:pic>
      <p:sp>
        <p:nvSpPr>
          <p:cNvPr id="107524" name="Line 4"/>
          <p:cNvSpPr>
            <a:spLocks noChangeShapeType="1"/>
          </p:cNvSpPr>
          <p:nvPr/>
        </p:nvSpPr>
        <p:spPr bwMode="auto">
          <a:xfrm flipV="1">
            <a:off x="1800225" y="6588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V="1">
            <a:off x="3600450" y="6588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511300" y="70199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TSS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311525" y="70199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TSS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V="1">
            <a:off x="7704138" y="6588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V="1">
            <a:off x="7920038" y="6588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7251700" y="7153275"/>
            <a:ext cx="957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TES</a:t>
            </a:r>
            <a:endParaRPr lang="en-GB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7272338" y="709295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TES</a:t>
            </a:r>
            <a:endParaRPr lang="en-GB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7561263" y="69484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TESs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V="1">
            <a:off x="8135938" y="6588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Premature Transcript Ends</a:t>
            </a:r>
            <a:endParaRPr lang="en-GB"/>
          </a:p>
        </p:txBody>
      </p:sp>
      <p:pic>
        <p:nvPicPr>
          <p:cNvPr id="104453" name="Picture 5" descr="example3-uc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2054225"/>
            <a:ext cx="9740900" cy="4102100"/>
          </a:xfrm>
          <a:prstGeom prst="rect">
            <a:avLst/>
          </a:prstGeom>
          <a:noFill/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924050" y="8937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792163" y="63007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3240088" y="63007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60363" y="6875463"/>
            <a:ext cx="1150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087563" y="6945313"/>
            <a:ext cx="4246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Premature TES ?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>
                <a:latin typeface="Bitstream Vera Sans" pitchFamily="16" charset="0"/>
              </a:rPr>
              <a:t>Haemonchus</a:t>
            </a:r>
            <a:r>
              <a:rPr lang="en-GB" b="1" i="1" dirty="0" smtClean="0">
                <a:latin typeface="Bitstream Vera Sans" pitchFamily="16" charset="0"/>
              </a:rPr>
              <a:t> </a:t>
            </a:r>
            <a:r>
              <a:rPr lang="en-GB" b="1" i="1" dirty="0" err="1" smtClean="0">
                <a:latin typeface="Bitstream Vera Sans" pitchFamily="16" charset="0"/>
              </a:rPr>
              <a:t>Contortus</a:t>
            </a:r>
            <a:r>
              <a:rPr lang="en-GB" b="1" dirty="0" smtClean="0">
                <a:latin typeface="Bitstream Vera Sans" pitchFamily="16" charset="0"/>
              </a:rPr>
              <a:t> </a:t>
            </a:r>
            <a:r>
              <a:rPr lang="en-GB" dirty="0" smtClean="0"/>
              <a:t>Genome </a:t>
            </a:r>
            <a:r>
              <a:rPr lang="en-GB" dirty="0"/>
              <a:t>and Transcriptome Sequencing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" y="1708135"/>
            <a:ext cx="9289576" cy="4750838"/>
          </a:xfrm>
        </p:spPr>
        <p:txBody>
          <a:bodyPr/>
          <a:lstStyle/>
          <a:p>
            <a:r>
              <a:rPr lang="en-GB" dirty="0"/>
              <a:t>Genome :</a:t>
            </a:r>
          </a:p>
          <a:p>
            <a:pPr lvl="1"/>
            <a:r>
              <a:rPr lang="en-GB" dirty="0"/>
              <a:t>Sequenced at Sanger Institute – Pathogen Sequencing</a:t>
            </a:r>
          </a:p>
          <a:p>
            <a:pPr lvl="1"/>
            <a:r>
              <a:rPr lang="en-GB" dirty="0"/>
              <a:t>Combined worms (</a:t>
            </a:r>
            <a:r>
              <a:rPr lang="en-GB" dirty="0" err="1"/>
              <a:t>ie</a:t>
            </a:r>
            <a:r>
              <a:rPr lang="en-GB" dirty="0"/>
              <a:t> &gt; 1 worm)</a:t>
            </a:r>
          </a:p>
          <a:p>
            <a:pPr lvl="1"/>
            <a:r>
              <a:rPr lang="en-GB" dirty="0"/>
              <a:t>Capillary reads only (new one has 454)</a:t>
            </a:r>
          </a:p>
          <a:p>
            <a:pPr lvl="1"/>
            <a:r>
              <a:rPr lang="en-GB" dirty="0" smtClean="0"/>
              <a:t>59,707 </a:t>
            </a:r>
            <a:r>
              <a:rPr lang="en-GB" dirty="0" err="1"/>
              <a:t>supercontigs</a:t>
            </a:r>
            <a:r>
              <a:rPr lang="en-GB" dirty="0"/>
              <a:t> </a:t>
            </a:r>
            <a:r>
              <a:rPr lang="en-GB" sz="2200" dirty="0"/>
              <a:t>(mean length 5k)</a:t>
            </a:r>
          </a:p>
          <a:p>
            <a:pPr lvl="1"/>
            <a:r>
              <a:rPr lang="en-GB" dirty="0"/>
              <a:t>~60Mb genome size(?) </a:t>
            </a:r>
            <a:r>
              <a:rPr lang="en-GB" sz="2200" dirty="0"/>
              <a:t>(</a:t>
            </a:r>
            <a:r>
              <a:rPr lang="en-GB" sz="2200" i="1" dirty="0" err="1"/>
              <a:t>C.elegans</a:t>
            </a:r>
            <a:r>
              <a:rPr lang="en-GB" sz="2200" dirty="0"/>
              <a:t> = 100Mb)</a:t>
            </a:r>
          </a:p>
          <a:p>
            <a:pPr lvl="1"/>
            <a:r>
              <a:rPr lang="en-GB" sz="2000" dirty="0"/>
              <a:t>ftp.sanger.ac.uk/pub/pathogens/</a:t>
            </a:r>
            <a:r>
              <a:rPr lang="en-GB" sz="2000" dirty="0" err="1"/>
              <a:t>Haemonchus</a:t>
            </a:r>
            <a:r>
              <a:rPr lang="en-GB" sz="2000" dirty="0"/>
              <a:t>/</a:t>
            </a:r>
            <a:r>
              <a:rPr lang="en-GB" sz="2000" dirty="0" err="1"/>
              <a:t>contortus</a:t>
            </a:r>
            <a:r>
              <a:rPr lang="en-GB" sz="2000" dirty="0"/>
              <a:t>/</a:t>
            </a:r>
          </a:p>
          <a:p>
            <a:r>
              <a:rPr lang="en-GB" dirty="0"/>
              <a:t>RNA </a:t>
            </a:r>
            <a:r>
              <a:rPr lang="en-GB" dirty="0" err="1"/>
              <a:t>seq</a:t>
            </a:r>
            <a:r>
              <a:rPr lang="en-GB" dirty="0"/>
              <a:t> :</a:t>
            </a:r>
          </a:p>
          <a:p>
            <a:pPr lvl="1"/>
            <a:r>
              <a:rPr lang="en-GB" dirty="0"/>
              <a:t>~10m </a:t>
            </a:r>
            <a:r>
              <a:rPr lang="en-GB" dirty="0" err="1"/>
              <a:t>Solexa</a:t>
            </a:r>
            <a:r>
              <a:rPr lang="en-GB" dirty="0"/>
              <a:t> PE reads from each of 3 life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building (ensembl)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Multi-stage process :</a:t>
            </a:r>
          </a:p>
          <a:p>
            <a:pPr lvl="1"/>
            <a:r>
              <a:rPr lang="en-GB" dirty="0"/>
              <a:t>Read alignment with exonerate</a:t>
            </a:r>
          </a:p>
          <a:p>
            <a:pPr lvl="1"/>
            <a:r>
              <a:rPr lang="en-GB" dirty="0"/>
              <a:t>Rough model generation</a:t>
            </a:r>
          </a:p>
          <a:p>
            <a:pPr lvl="1"/>
            <a:r>
              <a:rPr lang="en-GB" dirty="0" smtClean="0"/>
              <a:t>Realign </a:t>
            </a:r>
            <a:r>
              <a:rPr lang="en-GB" dirty="0"/>
              <a:t>reads to transcripts</a:t>
            </a:r>
          </a:p>
          <a:p>
            <a:pPr lvl="1"/>
            <a:r>
              <a:rPr lang="en-GB" dirty="0"/>
              <a:t>Refine gene models.</a:t>
            </a:r>
          </a:p>
          <a:p>
            <a:r>
              <a:rPr lang="en-GB" dirty="0"/>
              <a:t>18.5m reads aligned </a:t>
            </a:r>
            <a:r>
              <a:rPr lang="en-GB" sz="2600" dirty="0"/>
              <a:t>(both ends)</a:t>
            </a:r>
          </a:p>
          <a:p>
            <a:r>
              <a:rPr lang="en-GB" dirty="0" smtClean="0"/>
              <a:t>10,360 </a:t>
            </a:r>
            <a:r>
              <a:rPr lang="en-GB" dirty="0"/>
              <a:t>rough models</a:t>
            </a:r>
          </a:p>
          <a:p>
            <a:r>
              <a:rPr lang="en-GB" dirty="0" smtClean="0"/>
              <a:t>6,201 </a:t>
            </a:r>
            <a:r>
              <a:rPr lang="en-GB" dirty="0"/>
              <a:t>genes - ~3.5 exons /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78" y="899462"/>
            <a:ext cx="7002184" cy="3165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1697" y="2124409"/>
            <a:ext cx="1589099" cy="243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711" tIns="40676" rIns="81711" bIns="40676"/>
          <a:lstStyle/>
          <a:p>
            <a:pPr defTabSz="456725">
              <a:lnSpc>
                <a:spcPct val="98000"/>
              </a:lnSpc>
              <a:buClr>
                <a:srgbClr val="000000"/>
              </a:buClr>
              <a:buSzPct val="45000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r>
              <a:rPr lang="en-GB" sz="1100" dirty="0">
                <a:solidFill>
                  <a:srgbClr val="000000"/>
                </a:solidFill>
                <a:latin typeface="Bitstream Vera Sans" pitchFamily="16" charset="0"/>
              </a:rPr>
              <a:t>Genomic alignments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60469" y="3204113"/>
            <a:ext cx="2903431" cy="241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defTabSz="456725">
              <a:lnSpc>
                <a:spcPct val="98000"/>
              </a:lnSpc>
              <a:buClr>
                <a:srgbClr val="000000"/>
              </a:buClr>
              <a:buSzPct val="45000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r>
              <a:rPr lang="en-GB" sz="1300" dirty="0">
                <a:solidFill>
                  <a:srgbClr val="000000"/>
                </a:solidFill>
                <a:latin typeface="Bitstream Vera Sans" pitchFamily="16" charset="0"/>
              </a:rPr>
              <a:t>Blast hits (</a:t>
            </a:r>
            <a:r>
              <a:rPr lang="en-GB" sz="1300" i="1" dirty="0">
                <a:solidFill>
                  <a:srgbClr val="000000"/>
                </a:solidFill>
                <a:latin typeface="Bitstream Vera Sans" pitchFamily="16" charset="0"/>
              </a:rPr>
              <a:t>elegans</a:t>
            </a:r>
            <a:r>
              <a:rPr lang="en-GB" sz="1300" dirty="0">
                <a:solidFill>
                  <a:srgbClr val="000000"/>
                </a:solidFill>
                <a:latin typeface="Bitstream Vera Sans" pitchFamily="16" charset="0"/>
              </a:rPr>
              <a:t> and </a:t>
            </a:r>
            <a:r>
              <a:rPr lang="en-GB" sz="1300" dirty="0" err="1">
                <a:solidFill>
                  <a:srgbClr val="000000"/>
                </a:solidFill>
                <a:latin typeface="Bitstream Vera Sans" pitchFamily="16" charset="0"/>
              </a:rPr>
              <a:t>swissprot</a:t>
            </a:r>
            <a:r>
              <a:rPr lang="en-GB" sz="1300" dirty="0">
                <a:solidFill>
                  <a:srgbClr val="000000"/>
                </a:solidFill>
                <a:latin typeface="Bitstream Vera Sans" pitchFamily="16" charset="0"/>
              </a:rPr>
              <a:t>)‏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45207" y="3708091"/>
            <a:ext cx="1450839" cy="243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defTabSz="456725">
              <a:lnSpc>
                <a:spcPct val="98000"/>
              </a:lnSpc>
              <a:buClr>
                <a:srgbClr val="000000"/>
              </a:buClr>
              <a:buSzPct val="45000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r>
              <a:rPr lang="en-GB" sz="1100" dirty="0">
                <a:solidFill>
                  <a:srgbClr val="000000"/>
                </a:solidFill>
                <a:latin typeface="Bitstream Vera Sans" pitchFamily="16" charset="0"/>
              </a:rPr>
              <a:t>Predicted gene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6417649" y="2159407"/>
            <a:ext cx="638789" cy="1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5894366" y="3312609"/>
            <a:ext cx="1674854" cy="174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GB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6506903" y="3701092"/>
            <a:ext cx="847053" cy="22399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GB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82792" y="414733"/>
            <a:ext cx="4966402" cy="404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defTabSz="456725">
              <a:lnSpc>
                <a:spcPct val="98000"/>
              </a:lnSpc>
              <a:buClr>
                <a:srgbClr val="000000"/>
              </a:buClr>
              <a:buSzPct val="45000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r>
              <a:rPr lang="en-GB" sz="2200" b="1" i="1" dirty="0" err="1">
                <a:solidFill>
                  <a:srgbClr val="000000"/>
                </a:solidFill>
                <a:latin typeface="Bitstream Vera Sans" pitchFamily="16" charset="0"/>
              </a:rPr>
              <a:t>Haemonchus</a:t>
            </a:r>
            <a:r>
              <a:rPr lang="en-GB" sz="2200" b="1" i="1" dirty="0">
                <a:solidFill>
                  <a:srgbClr val="000000"/>
                </a:solidFill>
                <a:latin typeface="Bitstream Vera Sans" pitchFamily="16" charset="0"/>
              </a:rPr>
              <a:t> </a:t>
            </a:r>
            <a:r>
              <a:rPr lang="en-GB" sz="2200" b="1" i="1" dirty="0" err="1">
                <a:solidFill>
                  <a:srgbClr val="000000"/>
                </a:solidFill>
                <a:latin typeface="Bitstream Vera Sans" pitchFamily="16" charset="0"/>
              </a:rPr>
              <a:t>Contortus</a:t>
            </a:r>
            <a:r>
              <a:rPr lang="en-GB" sz="2200" b="1" dirty="0">
                <a:solidFill>
                  <a:srgbClr val="000000"/>
                </a:solidFill>
                <a:latin typeface="Bitstream Vera Sans" pitchFamily="16" charset="0"/>
              </a:rPr>
              <a:t> Gene Set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92800" y="6516720"/>
            <a:ext cx="8279763" cy="384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defTabSz="456725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r>
              <a:rPr lang="en-GB" dirty="0">
                <a:solidFill>
                  <a:srgbClr val="000000"/>
                </a:solidFill>
                <a:latin typeface="Bitstream Vera Sans" pitchFamily="16" charset="0"/>
              </a:rPr>
              <a:t> 4103 </a:t>
            </a:r>
            <a:r>
              <a:rPr lang="en-GB" i="1" dirty="0" err="1">
                <a:solidFill>
                  <a:srgbClr val="000000"/>
                </a:solidFill>
                <a:latin typeface="Bitstream Vera Sans" pitchFamily="16" charset="0"/>
              </a:rPr>
              <a:t>C.elegans</a:t>
            </a:r>
            <a:r>
              <a:rPr lang="en-GB" dirty="0">
                <a:solidFill>
                  <a:srgbClr val="000000"/>
                </a:solidFill>
                <a:latin typeface="Bitstream Vera Sans" pitchFamily="16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Bitstream Vera Sans" pitchFamily="16" charset="0"/>
              </a:rPr>
              <a:t>blastp</a:t>
            </a:r>
            <a:r>
              <a:rPr lang="en-GB" dirty="0">
                <a:solidFill>
                  <a:srgbClr val="000000"/>
                </a:solidFill>
                <a:latin typeface="Bitstream Vera Sans" pitchFamily="16" charset="0"/>
              </a:rPr>
              <a:t> hits</a:t>
            </a:r>
          </a:p>
          <a:p>
            <a:pPr defTabSz="456725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r>
              <a:rPr lang="en-GB" dirty="0">
                <a:solidFill>
                  <a:srgbClr val="000000"/>
                </a:solidFill>
                <a:latin typeface="Bitstream Vera Sans" pitchFamily="16" charset="0"/>
              </a:rPr>
              <a:t> 807 1:1 </a:t>
            </a:r>
            <a:r>
              <a:rPr lang="en-GB" dirty="0" err="1">
                <a:solidFill>
                  <a:srgbClr val="000000"/>
                </a:solidFill>
                <a:latin typeface="Bitstream Vera Sans" pitchFamily="16" charset="0"/>
              </a:rPr>
              <a:t>homologs</a:t>
            </a:r>
            <a:r>
              <a:rPr lang="en-GB" dirty="0">
                <a:solidFill>
                  <a:srgbClr val="000000"/>
                </a:solidFill>
                <a:latin typeface="Bitstream Vera Sans" pitchFamily="16" charset="0"/>
              </a:rPr>
              <a:t> to </a:t>
            </a:r>
            <a:r>
              <a:rPr lang="en-GB" i="1" dirty="0">
                <a:solidFill>
                  <a:srgbClr val="000000"/>
                </a:solidFill>
                <a:latin typeface="Bitstream Vera Sans" pitchFamily="16" charset="0"/>
              </a:rPr>
              <a:t>C. elegans</a:t>
            </a:r>
            <a:r>
              <a:rPr lang="en-GB" dirty="0">
                <a:solidFill>
                  <a:srgbClr val="000000"/>
                </a:solidFill>
                <a:latin typeface="Bitstream Vera Sans" pitchFamily="16" charset="0"/>
              </a:rPr>
              <a:t> named genes (8821)</a:t>
            </a:r>
          </a:p>
          <a:p>
            <a:pPr defTabSz="456725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endParaRPr lang="en-GB" dirty="0">
              <a:solidFill>
                <a:srgbClr val="000000"/>
              </a:solidFill>
              <a:latin typeface="Bitstream Vera Sans" pitchFamily="16" charset="0"/>
            </a:endParaRPr>
          </a:p>
          <a:p>
            <a:pPr defTabSz="456725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56725" algn="l"/>
                <a:tab pos="913448" algn="l"/>
                <a:tab pos="1371923" algn="l"/>
                <a:tab pos="1828647" algn="l"/>
                <a:tab pos="2285371" algn="l"/>
                <a:tab pos="2742096" algn="l"/>
                <a:tab pos="3200570" algn="l"/>
                <a:tab pos="3657294" algn="l"/>
                <a:tab pos="4114018" algn="l"/>
                <a:tab pos="4570742" algn="l"/>
                <a:tab pos="5029216" algn="l"/>
                <a:tab pos="5485941" algn="l"/>
                <a:tab pos="5942665" algn="l"/>
                <a:tab pos="6399389" algn="l"/>
                <a:tab pos="6857864" algn="l"/>
                <a:tab pos="7314587" algn="l"/>
                <a:tab pos="7771312" algn="l"/>
                <a:tab pos="8228036" algn="l"/>
                <a:tab pos="8686510" algn="l"/>
                <a:tab pos="9143235" algn="l"/>
              </a:tabLst>
            </a:pPr>
            <a:endParaRPr lang="en-GB" sz="1300" dirty="0">
              <a:solidFill>
                <a:srgbClr val="000000"/>
              </a:solidFill>
              <a:latin typeface="Bitstream Vera Sans" pitchFamily="16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79818" y="4066825"/>
            <a:ext cx="4182535" cy="23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3448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400" b="1" dirty="0" smtClean="0">
                <a:solidFill>
                  <a:schemeClr val="tx1"/>
                </a:solidFill>
                <a:latin typeface="Bitstream Vera Sans" pitchFamily="16" charset="0"/>
              </a:rPr>
              <a:t>InterPro </a:t>
            </a:r>
            <a:r>
              <a:rPr lang="en-GB" sz="1400" b="1" dirty="0">
                <a:solidFill>
                  <a:schemeClr val="tx1"/>
                </a:solidFill>
                <a:latin typeface="Bitstream Vera Sans" pitchFamily="16" charset="0"/>
              </a:rPr>
              <a:t>Domains</a:t>
            </a:r>
          </a:p>
          <a:p>
            <a:pPr defTabSz="913448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51      Serine/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threonine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-protein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kinase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-like domain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42      Peptidase C1A,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papain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 C-terminal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23      RNA recognition motif, RNP-1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18      Zinc finger, C2H2-type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11     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Ubiquitin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-conjugating enzyme, E2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11      PDZ/DHR/GLGF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10      Peptidase S28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10      Glycoside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hydrolase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, family 37 </a:t>
            </a:r>
          </a:p>
          <a:p>
            <a:pPr defTabSz="913448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10      Peptidase A1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10     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Aldehyde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dehydrogenase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71371" y="4066826"/>
            <a:ext cx="3307295" cy="23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3448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400" b="1" dirty="0">
                <a:solidFill>
                  <a:schemeClr val="tx1"/>
                </a:solidFill>
                <a:latin typeface="Bitstream Vera Sans" pitchFamily="16" charset="0"/>
              </a:rPr>
              <a:t>GO terms</a:t>
            </a:r>
          </a:p>
          <a:p>
            <a:pPr defTabSz="913448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96  proteolysis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67  oxidation reduction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66  intracellular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65  membrane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64  integral to membrane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60  protein amino acid </a:t>
            </a:r>
            <a:r>
              <a:rPr lang="en-GB" sz="1400" dirty="0" err="1">
                <a:solidFill>
                  <a:schemeClr val="tx1"/>
                </a:solidFill>
                <a:latin typeface="Bitstream Vera Sans" pitchFamily="16" charset="0"/>
              </a:rPr>
              <a:t>phosphorylation</a:t>
            </a: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51  metabolic process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49  nucleus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40  zinc ion binding </a:t>
            </a:r>
            <a:b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</a:br>
            <a:r>
              <a:rPr lang="en-GB" sz="1400" dirty="0">
                <a:solidFill>
                  <a:schemeClr val="tx1"/>
                </a:solidFill>
                <a:latin typeface="Bitstream Vera Sans" pitchFamily="16" charset="0"/>
              </a:rPr>
              <a:t>40  protein binding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assign expression values to isoforms</a:t>
            </a:r>
            <a:r>
              <a:rPr lang="en-GB" dirty="0" smtClean="0"/>
              <a:t> in different life-stages.</a:t>
            </a:r>
          </a:p>
          <a:p>
            <a:r>
              <a:rPr lang="en-US" dirty="0" smtClean="0"/>
              <a:t>As reads get longer can disambiguate alternate splice sites to predict correct isoform structure.</a:t>
            </a:r>
          </a:p>
          <a:p>
            <a:r>
              <a:rPr lang="en-US" dirty="0" smtClean="0"/>
              <a:t>75 </a:t>
            </a:r>
            <a:r>
              <a:rPr lang="en-US" dirty="0" err="1" smtClean="0"/>
              <a:t>bp</a:t>
            </a:r>
            <a:r>
              <a:rPr lang="en-US" dirty="0" smtClean="0"/>
              <a:t> paired-end reads now available as part of RGASP from the Sternberg/</a:t>
            </a:r>
            <a:r>
              <a:rPr lang="en-US" dirty="0" err="1" smtClean="0"/>
              <a:t>Wold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Should we take Nematode reads from GEO to extract the intron, </a:t>
            </a:r>
            <a:r>
              <a:rPr lang="en-US" dirty="0" err="1" smtClean="0"/>
              <a:t>polyA</a:t>
            </a:r>
            <a:r>
              <a:rPr lang="en-US" dirty="0" smtClean="0"/>
              <a:t> and TSL etc. information for curation in a consistent way?</a:t>
            </a:r>
          </a:p>
          <a:p>
            <a:pPr lvl="1"/>
            <a:r>
              <a:rPr lang="en-US" dirty="0" smtClean="0"/>
              <a:t>How should we use and present new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73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7800" cy="5273675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   Hillier L, </a:t>
            </a:r>
            <a:r>
              <a:rPr lang="en-US" sz="2800" dirty="0" err="1"/>
              <a:t>Reinke</a:t>
            </a:r>
            <a:r>
              <a:rPr lang="en-US" sz="2800" dirty="0"/>
              <a:t> V, Green P, </a:t>
            </a:r>
            <a:r>
              <a:rPr lang="en-US" sz="2800" dirty="0" err="1"/>
              <a:t>Hirst</a:t>
            </a:r>
            <a:r>
              <a:rPr lang="en-US" sz="2800" dirty="0"/>
              <a:t> M, </a:t>
            </a:r>
            <a:r>
              <a:rPr lang="en-US" sz="2800" dirty="0" err="1"/>
              <a:t>Marra</a:t>
            </a:r>
            <a:r>
              <a:rPr lang="en-US" sz="2800" dirty="0"/>
              <a:t> M, Waterston R. (2009) </a:t>
            </a:r>
            <a:r>
              <a:rPr lang="en-US" sz="2800" b="1" dirty="0"/>
              <a:t>Genome Research,</a:t>
            </a:r>
            <a:r>
              <a:rPr lang="en-US" sz="2800" dirty="0"/>
              <a:t> vol. 19, “Massively parallel sequencing of the poly-</a:t>
            </a:r>
            <a:r>
              <a:rPr lang="en-US" sz="2800" dirty="0" err="1"/>
              <a:t>adenylated</a:t>
            </a:r>
            <a:r>
              <a:rPr lang="en-US" sz="2800" dirty="0"/>
              <a:t> transcriptome of C. elegans”. </a:t>
            </a:r>
            <a:endParaRPr lang="en-US" sz="2800" dirty="0" smtClean="0"/>
          </a:p>
          <a:p>
            <a:pP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b="1" i="1" dirty="0" smtClean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  454 sequences, </a:t>
            </a:r>
            <a:r>
              <a:rPr lang="en-US" sz="2800" dirty="0" err="1" smtClean="0"/>
              <a:t>Makedonka</a:t>
            </a:r>
            <a:r>
              <a:rPr lang="en-US" sz="2800" dirty="0" smtClean="0"/>
              <a:t> </a:t>
            </a:r>
            <a:r>
              <a:rPr lang="en-US" sz="2800" dirty="0" err="1" smtClean="0"/>
              <a:t>Mitreva</a:t>
            </a:r>
            <a:r>
              <a:rPr lang="en-US" sz="2800" dirty="0" smtClean="0"/>
              <a:t> (unpublished)</a:t>
            </a:r>
            <a:endParaRPr lang="en-GB" sz="28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38150" y="323850"/>
            <a:ext cx="9066213" cy="12557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Hillier/Waterston data</a:t>
            </a:r>
            <a:endParaRPr lang="en-GB" dirty="0"/>
          </a:p>
        </p:txBody>
      </p:sp>
      <p:sp>
        <p:nvSpPr>
          <p:cNvPr id="18434" name="Freeform 2"/>
          <p:cNvSpPr>
            <a:spLocks noChangeArrowheads="1"/>
          </p:cNvSpPr>
          <p:nvPr/>
        </p:nvSpPr>
        <p:spPr bwMode="auto">
          <a:xfrm>
            <a:off x="431800" y="2266950"/>
            <a:ext cx="455613" cy="184150"/>
          </a:xfrm>
          <a:custGeom>
            <a:avLst/>
            <a:gdLst/>
            <a:ahLst/>
            <a:cxnLst>
              <a:cxn ang="0">
                <a:pos x="0" y="511"/>
              </a:cxn>
              <a:cxn ang="0">
                <a:pos x="127" y="366"/>
              </a:cxn>
              <a:cxn ang="0">
                <a:pos x="683" y="366"/>
              </a:cxn>
              <a:cxn ang="0">
                <a:pos x="979" y="326"/>
              </a:cxn>
              <a:cxn ang="0">
                <a:pos x="1213" y="167"/>
              </a:cxn>
              <a:cxn ang="0">
                <a:pos x="1265" y="0"/>
              </a:cxn>
            </a:cxnLst>
            <a:rect l="0" t="0" r="r" b="b"/>
            <a:pathLst>
              <a:path w="1266" h="512">
                <a:moveTo>
                  <a:pt x="0" y="511"/>
                </a:moveTo>
                <a:cubicBezTo>
                  <a:pt x="26" y="454"/>
                  <a:pt x="61" y="379"/>
                  <a:pt x="127" y="366"/>
                </a:cubicBezTo>
                <a:cubicBezTo>
                  <a:pt x="251" y="304"/>
                  <a:pt x="555" y="361"/>
                  <a:pt x="683" y="366"/>
                </a:cubicBezTo>
                <a:cubicBezTo>
                  <a:pt x="811" y="357"/>
                  <a:pt x="873" y="344"/>
                  <a:pt x="979" y="326"/>
                </a:cubicBezTo>
                <a:cubicBezTo>
                  <a:pt x="1058" y="286"/>
                  <a:pt x="1160" y="242"/>
                  <a:pt x="1213" y="167"/>
                </a:cubicBezTo>
                <a:cubicBezTo>
                  <a:pt x="1226" y="110"/>
                  <a:pt x="1265" y="61"/>
                  <a:pt x="1265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5" name="Freeform 3"/>
          <p:cNvSpPr>
            <a:spLocks noChangeArrowheads="1"/>
          </p:cNvSpPr>
          <p:nvPr/>
        </p:nvSpPr>
        <p:spPr bwMode="auto">
          <a:xfrm>
            <a:off x="434975" y="2279650"/>
            <a:ext cx="454025" cy="177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145" y="437"/>
              </a:cxn>
              <a:cxn ang="0">
                <a:pos x="609" y="441"/>
              </a:cxn>
              <a:cxn ang="0">
                <a:pos x="926" y="437"/>
              </a:cxn>
              <a:cxn ang="0">
                <a:pos x="979" y="411"/>
              </a:cxn>
              <a:cxn ang="0">
                <a:pos x="1205" y="304"/>
              </a:cxn>
              <a:cxn ang="0">
                <a:pos x="1231" y="238"/>
              </a:cxn>
              <a:cxn ang="0">
                <a:pos x="1258" y="0"/>
              </a:cxn>
            </a:cxnLst>
            <a:rect l="0" t="0" r="r" b="b"/>
            <a:pathLst>
              <a:path w="1259" h="495">
                <a:moveTo>
                  <a:pt x="0" y="494"/>
                </a:moveTo>
                <a:cubicBezTo>
                  <a:pt x="52" y="486"/>
                  <a:pt x="88" y="441"/>
                  <a:pt x="145" y="437"/>
                </a:cubicBezTo>
                <a:cubicBezTo>
                  <a:pt x="286" y="366"/>
                  <a:pt x="454" y="424"/>
                  <a:pt x="609" y="441"/>
                </a:cubicBezTo>
                <a:cubicBezTo>
                  <a:pt x="715" y="441"/>
                  <a:pt x="821" y="446"/>
                  <a:pt x="926" y="437"/>
                </a:cubicBezTo>
                <a:cubicBezTo>
                  <a:pt x="944" y="437"/>
                  <a:pt x="962" y="415"/>
                  <a:pt x="979" y="411"/>
                </a:cubicBezTo>
                <a:cubicBezTo>
                  <a:pt x="1054" y="388"/>
                  <a:pt x="1134" y="340"/>
                  <a:pt x="1205" y="304"/>
                </a:cubicBezTo>
                <a:cubicBezTo>
                  <a:pt x="1209" y="282"/>
                  <a:pt x="1227" y="260"/>
                  <a:pt x="1231" y="238"/>
                </a:cubicBezTo>
                <a:cubicBezTo>
                  <a:pt x="1244" y="101"/>
                  <a:pt x="1205" y="79"/>
                  <a:pt x="125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6" name="Freeform 4"/>
          <p:cNvSpPr>
            <a:spLocks noChangeArrowheads="1"/>
          </p:cNvSpPr>
          <p:nvPr/>
        </p:nvSpPr>
        <p:spPr bwMode="auto">
          <a:xfrm>
            <a:off x="647700" y="2457450"/>
            <a:ext cx="457200" cy="184150"/>
          </a:xfrm>
          <a:custGeom>
            <a:avLst/>
            <a:gdLst/>
            <a:ahLst/>
            <a:cxnLst>
              <a:cxn ang="0">
                <a:pos x="0" y="511"/>
              </a:cxn>
              <a:cxn ang="0">
                <a:pos x="128" y="366"/>
              </a:cxn>
              <a:cxn ang="0">
                <a:pos x="684" y="366"/>
              </a:cxn>
              <a:cxn ang="0">
                <a:pos x="980" y="326"/>
              </a:cxn>
              <a:cxn ang="0">
                <a:pos x="1214" y="167"/>
              </a:cxn>
              <a:cxn ang="0">
                <a:pos x="1267" y="0"/>
              </a:cxn>
            </a:cxnLst>
            <a:rect l="0" t="0" r="r" b="b"/>
            <a:pathLst>
              <a:path w="1268" h="512">
                <a:moveTo>
                  <a:pt x="0" y="511"/>
                </a:moveTo>
                <a:cubicBezTo>
                  <a:pt x="26" y="454"/>
                  <a:pt x="61" y="379"/>
                  <a:pt x="128" y="366"/>
                </a:cubicBezTo>
                <a:cubicBezTo>
                  <a:pt x="251" y="304"/>
                  <a:pt x="556" y="361"/>
                  <a:pt x="684" y="366"/>
                </a:cubicBezTo>
                <a:cubicBezTo>
                  <a:pt x="812" y="357"/>
                  <a:pt x="874" y="344"/>
                  <a:pt x="980" y="326"/>
                </a:cubicBezTo>
                <a:cubicBezTo>
                  <a:pt x="1059" y="286"/>
                  <a:pt x="1161" y="242"/>
                  <a:pt x="1214" y="167"/>
                </a:cubicBezTo>
                <a:cubicBezTo>
                  <a:pt x="1227" y="110"/>
                  <a:pt x="1267" y="61"/>
                  <a:pt x="126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7" name="Freeform 5"/>
          <p:cNvSpPr>
            <a:spLocks noChangeArrowheads="1"/>
          </p:cNvSpPr>
          <p:nvPr/>
        </p:nvSpPr>
        <p:spPr bwMode="auto">
          <a:xfrm>
            <a:off x="650875" y="2470150"/>
            <a:ext cx="454025" cy="177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145" y="437"/>
              </a:cxn>
              <a:cxn ang="0">
                <a:pos x="609" y="441"/>
              </a:cxn>
              <a:cxn ang="0">
                <a:pos x="926" y="437"/>
              </a:cxn>
              <a:cxn ang="0">
                <a:pos x="979" y="411"/>
              </a:cxn>
              <a:cxn ang="0">
                <a:pos x="1205" y="304"/>
              </a:cxn>
              <a:cxn ang="0">
                <a:pos x="1231" y="238"/>
              </a:cxn>
              <a:cxn ang="0">
                <a:pos x="1258" y="0"/>
              </a:cxn>
            </a:cxnLst>
            <a:rect l="0" t="0" r="r" b="b"/>
            <a:pathLst>
              <a:path w="1259" h="495">
                <a:moveTo>
                  <a:pt x="0" y="494"/>
                </a:moveTo>
                <a:cubicBezTo>
                  <a:pt x="52" y="486"/>
                  <a:pt x="88" y="441"/>
                  <a:pt x="145" y="437"/>
                </a:cubicBezTo>
                <a:cubicBezTo>
                  <a:pt x="286" y="366"/>
                  <a:pt x="454" y="424"/>
                  <a:pt x="609" y="441"/>
                </a:cubicBezTo>
                <a:cubicBezTo>
                  <a:pt x="715" y="441"/>
                  <a:pt x="821" y="446"/>
                  <a:pt x="926" y="437"/>
                </a:cubicBezTo>
                <a:cubicBezTo>
                  <a:pt x="944" y="437"/>
                  <a:pt x="962" y="415"/>
                  <a:pt x="979" y="411"/>
                </a:cubicBezTo>
                <a:cubicBezTo>
                  <a:pt x="1054" y="388"/>
                  <a:pt x="1134" y="340"/>
                  <a:pt x="1205" y="304"/>
                </a:cubicBezTo>
                <a:cubicBezTo>
                  <a:pt x="1209" y="282"/>
                  <a:pt x="1227" y="260"/>
                  <a:pt x="1231" y="238"/>
                </a:cubicBezTo>
                <a:cubicBezTo>
                  <a:pt x="1244" y="101"/>
                  <a:pt x="1205" y="79"/>
                  <a:pt x="125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8" name="Freeform 6"/>
          <p:cNvSpPr>
            <a:spLocks noChangeArrowheads="1"/>
          </p:cNvSpPr>
          <p:nvPr/>
        </p:nvSpPr>
        <p:spPr bwMode="auto">
          <a:xfrm>
            <a:off x="863600" y="2673350"/>
            <a:ext cx="457200" cy="185738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128" y="367"/>
              </a:cxn>
              <a:cxn ang="0">
                <a:pos x="684" y="367"/>
              </a:cxn>
              <a:cxn ang="0">
                <a:pos x="980" y="327"/>
              </a:cxn>
              <a:cxn ang="0">
                <a:pos x="1214" y="168"/>
              </a:cxn>
              <a:cxn ang="0">
                <a:pos x="1267" y="0"/>
              </a:cxn>
            </a:cxnLst>
            <a:rect l="0" t="0" r="r" b="b"/>
            <a:pathLst>
              <a:path w="1268" h="514">
                <a:moveTo>
                  <a:pt x="0" y="513"/>
                </a:moveTo>
                <a:cubicBezTo>
                  <a:pt x="26" y="455"/>
                  <a:pt x="61" y="380"/>
                  <a:pt x="128" y="367"/>
                </a:cubicBezTo>
                <a:cubicBezTo>
                  <a:pt x="251" y="305"/>
                  <a:pt x="556" y="362"/>
                  <a:pt x="684" y="367"/>
                </a:cubicBezTo>
                <a:cubicBezTo>
                  <a:pt x="812" y="358"/>
                  <a:pt x="874" y="344"/>
                  <a:pt x="980" y="327"/>
                </a:cubicBezTo>
                <a:cubicBezTo>
                  <a:pt x="1059" y="287"/>
                  <a:pt x="1161" y="243"/>
                  <a:pt x="1214" y="168"/>
                </a:cubicBezTo>
                <a:cubicBezTo>
                  <a:pt x="1227" y="110"/>
                  <a:pt x="1267" y="61"/>
                  <a:pt x="126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9" name="Freeform 7"/>
          <p:cNvSpPr>
            <a:spLocks noChangeArrowheads="1"/>
          </p:cNvSpPr>
          <p:nvPr/>
        </p:nvSpPr>
        <p:spPr bwMode="auto">
          <a:xfrm>
            <a:off x="866775" y="2686050"/>
            <a:ext cx="454025" cy="177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145" y="437"/>
              </a:cxn>
              <a:cxn ang="0">
                <a:pos x="609" y="441"/>
              </a:cxn>
              <a:cxn ang="0">
                <a:pos x="926" y="437"/>
              </a:cxn>
              <a:cxn ang="0">
                <a:pos x="979" y="411"/>
              </a:cxn>
              <a:cxn ang="0">
                <a:pos x="1205" y="304"/>
              </a:cxn>
              <a:cxn ang="0">
                <a:pos x="1231" y="238"/>
              </a:cxn>
              <a:cxn ang="0">
                <a:pos x="1258" y="0"/>
              </a:cxn>
            </a:cxnLst>
            <a:rect l="0" t="0" r="r" b="b"/>
            <a:pathLst>
              <a:path w="1259" h="495">
                <a:moveTo>
                  <a:pt x="0" y="494"/>
                </a:moveTo>
                <a:cubicBezTo>
                  <a:pt x="52" y="486"/>
                  <a:pt x="88" y="441"/>
                  <a:pt x="145" y="437"/>
                </a:cubicBezTo>
                <a:cubicBezTo>
                  <a:pt x="286" y="366"/>
                  <a:pt x="454" y="424"/>
                  <a:pt x="609" y="441"/>
                </a:cubicBezTo>
                <a:cubicBezTo>
                  <a:pt x="715" y="441"/>
                  <a:pt x="821" y="446"/>
                  <a:pt x="926" y="437"/>
                </a:cubicBezTo>
                <a:cubicBezTo>
                  <a:pt x="944" y="437"/>
                  <a:pt x="962" y="415"/>
                  <a:pt x="979" y="411"/>
                </a:cubicBezTo>
                <a:cubicBezTo>
                  <a:pt x="1054" y="388"/>
                  <a:pt x="1134" y="340"/>
                  <a:pt x="1205" y="304"/>
                </a:cubicBezTo>
                <a:cubicBezTo>
                  <a:pt x="1209" y="282"/>
                  <a:pt x="1227" y="260"/>
                  <a:pt x="1231" y="238"/>
                </a:cubicBezTo>
                <a:cubicBezTo>
                  <a:pt x="1244" y="101"/>
                  <a:pt x="1205" y="79"/>
                  <a:pt x="125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15900" y="1619250"/>
            <a:ext cx="2087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worms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960813" y="3779838"/>
            <a:ext cx="3221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Sonicate to 200 bp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303463" y="2411413"/>
            <a:ext cx="3457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polyA ds cDNA</a:t>
            </a:r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18459" name="Picture 27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3203575"/>
            <a:ext cx="1238250" cy="809625"/>
          </a:xfrm>
          <a:prstGeom prst="rect">
            <a:avLst/>
          </a:prstGeom>
          <a:noFill/>
        </p:spPr>
      </p:pic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960813" y="464343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4176713" y="5003800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4392613" y="5364163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4608513" y="572293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911975" y="4716463"/>
            <a:ext cx="3382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Sequence ends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7272338" y="5581650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7272338" y="5508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 flipH="1">
            <a:off x="8280400" y="57975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7488238" y="5940425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7488238" y="58689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>
            <a:off x="8496300" y="61579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7704138" y="630078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7704138" y="62293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8712200" y="6516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7920038" y="6661150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7920038" y="65881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8928100" y="6877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82" name="AutoShape 50"/>
          <p:cNvSpPr>
            <a:spLocks noChangeArrowheads="1"/>
          </p:cNvSpPr>
          <p:nvPr/>
        </p:nvSpPr>
        <p:spPr bwMode="auto">
          <a:xfrm rot="2807395">
            <a:off x="1512888" y="298767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3" name="AutoShape 51"/>
          <p:cNvSpPr>
            <a:spLocks noChangeArrowheads="1"/>
          </p:cNvSpPr>
          <p:nvPr/>
        </p:nvSpPr>
        <p:spPr bwMode="auto">
          <a:xfrm rot="2807395">
            <a:off x="3313113" y="3922712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4" name="AutoShape 52"/>
          <p:cNvSpPr>
            <a:spLocks noChangeArrowheads="1"/>
          </p:cNvSpPr>
          <p:nvPr/>
        </p:nvSpPr>
        <p:spPr bwMode="auto">
          <a:xfrm rot="2807395">
            <a:off x="5976938" y="4859337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7127875" y="698023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36 base reads</a:t>
            </a:r>
            <a:endParaRPr lang="en-GB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Odd things</a:t>
            </a:r>
            <a:endParaRPr lang="en-GB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more things in this genome than are deamt of …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</a:t>
            </a:r>
            <a:r>
              <a:rPr lang="en-US" sz="2800" dirty="0" smtClean="0"/>
              <a:t>based on EGASP to evaluate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methods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Used the Hillier/Waterston short read data</a:t>
            </a:r>
            <a:endParaRPr lang="en-US" sz="2800" dirty="0" smtClean="0"/>
          </a:p>
          <a:p>
            <a:r>
              <a:rPr lang="en-US" sz="2800" dirty="0" smtClean="0"/>
              <a:t>We have been involved in evaluating the elegans analysis submissions.</a:t>
            </a:r>
            <a:endParaRPr lang="en-US" sz="2800" dirty="0" smtClean="0"/>
          </a:p>
          <a:p>
            <a:r>
              <a:rPr lang="en-US" sz="2800" dirty="0" smtClean="0"/>
              <a:t>First meeting in December had 12 groups submitting results from 9 data-sets </a:t>
            </a:r>
            <a:r>
              <a:rPr lang="en-US" sz="2800" dirty="0" err="1" smtClean="0"/>
              <a:t>analysed</a:t>
            </a:r>
            <a:r>
              <a:rPr lang="en-US" sz="2800" dirty="0" smtClean="0"/>
              <a:t> in many different ways.</a:t>
            </a:r>
          </a:p>
          <a:p>
            <a:r>
              <a:rPr lang="en-US" sz="2800" dirty="0" smtClean="0"/>
              <a:t>No conclusive results. No winner. </a:t>
            </a:r>
          </a:p>
          <a:p>
            <a:r>
              <a:rPr lang="en-US" sz="2800" dirty="0" smtClean="0"/>
              <a:t>RGASP 2 meeting will be in March using fewer data-sets and tighter judging criteria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3000 regions for curation highlighted by analyses.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Sloping exons</a:t>
            </a:r>
            <a:endParaRPr lang="en-GB"/>
          </a:p>
        </p:txBody>
      </p:sp>
      <p:pic>
        <p:nvPicPr>
          <p:cNvPr id="171013" name="Picture 5" descr="sloping-ex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1335088"/>
            <a:ext cx="867727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Expression in introns</a:t>
            </a:r>
            <a:endParaRPr lang="en-GB"/>
          </a:p>
        </p:txBody>
      </p:sp>
      <p:pic>
        <p:nvPicPr>
          <p:cNvPr id="173060" name="Picture 4" descr="expression-in-intr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262063"/>
            <a:ext cx="8658225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87375" y="839788"/>
            <a:ext cx="3613150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60" tIns="51480" rIns="99360" bIns="5148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50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00"/>
                </a:solidFill>
              </a:rPr>
              <a:t>California Institute of Technology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Paul Sternberg</a:t>
            </a:r>
            <a:r>
              <a:rPr lang="en-GB" sz="240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Igor Antoshechkin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Juancarlos Chan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Wen Chen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Ranjana Kishore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Raymond Lee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Hans-Michael Mueller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Cecilia Nakamura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Andrei Petcherski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Gary Schindelman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Erich Schwarz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Kimberly Van Auken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Daniel Wang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Xiaodong Wang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Karen Yook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50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John Spieth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Tamberlyn Bieri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Darin Blasiar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>
                <a:solidFill>
                  <a:srgbClr val="000000"/>
                </a:solidFill>
              </a:rPr>
              <a:t>Phil Ozersky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50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50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500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1931988"/>
            <a:ext cx="3695700" cy="3695700"/>
          </a:xfrm>
          <a:prstGeom prst="rect">
            <a:avLst/>
          </a:prstGeom>
          <a:noFill/>
        </p:spPr>
      </p:pic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372225" y="1042988"/>
            <a:ext cx="3386138" cy="5519737"/>
            <a:chOff x="4014" y="657"/>
            <a:chExt cx="2133" cy="3477"/>
          </a:xfrm>
        </p:grpSpPr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>
              <a:off x="4014" y="657"/>
              <a:ext cx="2134" cy="3478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4014" y="657"/>
              <a:ext cx="2131" cy="3475"/>
              <a:chOff x="4014" y="657"/>
              <a:chExt cx="2131" cy="3475"/>
            </a:xfrm>
          </p:grpSpPr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4014" y="657"/>
                <a:ext cx="2132" cy="3476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7655" name="Group 7"/>
              <p:cNvGrpSpPr>
                <a:grpSpLocks/>
              </p:cNvGrpSpPr>
              <p:nvPr/>
            </p:nvGrpSpPr>
            <p:grpSpPr bwMode="auto">
              <a:xfrm>
                <a:off x="4014" y="657"/>
                <a:ext cx="2130" cy="3474"/>
                <a:chOff x="4014" y="657"/>
                <a:chExt cx="2130" cy="3474"/>
              </a:xfrm>
            </p:grpSpPr>
            <p:sp>
              <p:nvSpPr>
                <p:cNvPr id="27656" name="AutoShape 8"/>
                <p:cNvSpPr>
                  <a:spLocks noChangeArrowheads="1"/>
                </p:cNvSpPr>
                <p:nvPr/>
              </p:nvSpPr>
              <p:spPr bwMode="auto">
                <a:xfrm>
                  <a:off x="4014" y="657"/>
                  <a:ext cx="2131" cy="3475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7657" name="Group 9"/>
                <p:cNvGrpSpPr>
                  <a:grpSpLocks/>
                </p:cNvGrpSpPr>
                <p:nvPr/>
              </p:nvGrpSpPr>
              <p:grpSpPr bwMode="auto">
                <a:xfrm>
                  <a:off x="4014" y="657"/>
                  <a:ext cx="2130" cy="3474"/>
                  <a:chOff x="4014" y="657"/>
                  <a:chExt cx="2130" cy="3474"/>
                </a:xfrm>
              </p:grpSpPr>
              <p:sp>
                <p:nvSpPr>
                  <p:cNvPr id="2765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657"/>
                    <a:ext cx="2131" cy="3475"/>
                  </a:xfrm>
                  <a:prstGeom prst="roundRect">
                    <a:avLst>
                      <a:gd name="adj" fmla="val 4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5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4015" y="657"/>
                    <a:ext cx="2131" cy="3475"/>
                  </a:xfrm>
                  <a:prstGeom prst="roundRect">
                    <a:avLst>
                      <a:gd name="adj" fmla="val 4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9360" tIns="51480" rIns="99360" bIns="51480">
                    <a:spAutoFit/>
                  </a:bodyPr>
                  <a:lstStyle/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400" b="1">
                        <a:solidFill>
                          <a:srgbClr val="000000"/>
                        </a:solidFill>
                      </a:rPr>
                      <a:t>Wellcome Trust Sanger Institute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400" i="1">
                        <a:solidFill>
                          <a:srgbClr val="000000"/>
                        </a:solidFill>
                      </a:rPr>
                      <a:t>Richard Durbin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Paul Davis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Michael Han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Anthony Rogers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Mary Ann Tuli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Gary Williams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400" b="1">
                        <a:solidFill>
                          <a:srgbClr val="000000"/>
                        </a:solidFill>
                      </a:rPr>
                      <a:t>Cold Spring Harbor Laboratory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400" i="1">
                        <a:solidFill>
                          <a:srgbClr val="000000"/>
                        </a:solidFill>
                      </a:rPr>
                      <a:t>Lincoln Stein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Norie de la Cruz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Todd Harris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Sheldon McKay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Will Spooner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500">
                        <a:solidFill>
                          <a:srgbClr val="000000"/>
                        </a:solidFill>
                      </a:rPr>
                      <a:t>Zheng Zha</a:t>
                    </a:r>
                  </a:p>
                  <a:p>
                    <a:pPr algn="r" eaLnBrk="1" hangingPunct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5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051425"/>
            <a:ext cx="979487" cy="912813"/>
          </a:xfrm>
          <a:prstGeom prst="rect">
            <a:avLst/>
          </a:prstGeom>
          <a:noFill/>
        </p:spPr>
      </p:pic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2771775" y="1847850"/>
            <a:ext cx="1079500" cy="1089025"/>
            <a:chOff x="1746" y="1164"/>
            <a:chExt cx="680" cy="686"/>
          </a:xfrm>
        </p:grpSpPr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1746" y="1164"/>
              <a:ext cx="681" cy="687"/>
            </a:xfrm>
            <a:prstGeom prst="roundRect">
              <a:avLst>
                <a:gd name="adj" fmla="val 144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766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6" y="1164"/>
              <a:ext cx="681" cy="687"/>
            </a:xfrm>
            <a:prstGeom prst="rect">
              <a:avLst/>
            </a:prstGeom>
            <a:noFill/>
          </p:spPr>
        </p:pic>
      </p:grp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051050"/>
            <a:ext cx="1803400" cy="525463"/>
          </a:xfrm>
          <a:prstGeom prst="rect">
            <a:avLst/>
          </a:prstGeom>
          <a:noFill/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5375275"/>
            <a:ext cx="1789113" cy="5651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involved</a:t>
            </a:r>
            <a:endParaRPr lang="en-GB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tried to become involved in the project at an early stage.</a:t>
            </a:r>
          </a:p>
          <a:p>
            <a:r>
              <a:rPr lang="en-US"/>
              <a:t>Disadvantages: </a:t>
            </a:r>
          </a:p>
          <a:p>
            <a:pPr lvl="1"/>
            <a:r>
              <a:rPr lang="en-US"/>
              <a:t>data format and contents changes frequently as the analysis and modENCODE requirements change.</a:t>
            </a:r>
          </a:p>
          <a:p>
            <a:r>
              <a:rPr lang="en-US"/>
              <a:t>Advantages: </a:t>
            </a:r>
          </a:p>
          <a:p>
            <a:pPr lvl="1"/>
            <a:r>
              <a:rPr lang="en-US"/>
              <a:t>Understand the data better</a:t>
            </a:r>
          </a:p>
          <a:p>
            <a:pPr lvl="1"/>
            <a:r>
              <a:rPr lang="en-US"/>
              <a:t>Able to check the data and author’s assumptions</a:t>
            </a:r>
          </a:p>
          <a:p>
            <a:pPr lvl="1"/>
            <a:r>
              <a:rPr lang="en-US"/>
              <a:t>So we are able to start using it earlier</a:t>
            </a:r>
          </a:p>
          <a:p>
            <a:pPr lvl="1"/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WormBase transcript problem</a:t>
            </a:r>
            <a:endParaRPr lang="en-GB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Checking the data we found ~1500 introns assigned to the wrong sense</a:t>
            </a:r>
          </a:p>
          <a:p>
            <a:r>
              <a:rPr lang="en-US"/>
              <a:t>Problem with WormBase release ‘WS170’ UTRs overlapping neighbouring genes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19138" y="4211638"/>
            <a:ext cx="504825" cy="2159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584325" y="4211638"/>
            <a:ext cx="576263" cy="2159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895850" y="4211638"/>
            <a:ext cx="5762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5903913" y="4211638"/>
            <a:ext cx="64928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7056438" y="4211638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1223963" y="406717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1368425" y="40671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V="1">
            <a:off x="2160588" y="406717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>
            <a:off x="2447925" y="406717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 flipV="1">
            <a:off x="5472113" y="40671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H="1" flipV="1">
            <a:off x="5688013" y="40671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 flipV="1">
            <a:off x="6553200" y="4067175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6840538" y="40671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89" name="AutoShape 17"/>
          <p:cNvSpPr>
            <a:spLocks noChangeArrowheads="1"/>
          </p:cNvSpPr>
          <p:nvPr/>
        </p:nvSpPr>
        <p:spPr bwMode="auto">
          <a:xfrm>
            <a:off x="2736850" y="4211638"/>
            <a:ext cx="287338" cy="215900"/>
          </a:xfrm>
          <a:prstGeom prst="homePlate">
            <a:avLst>
              <a:gd name="adj" fmla="val 3327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 rot="10800000">
            <a:off x="4319588" y="4211638"/>
            <a:ext cx="288925" cy="215900"/>
          </a:xfrm>
          <a:prstGeom prst="homePlate">
            <a:avLst>
              <a:gd name="adj" fmla="val 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 flipV="1">
            <a:off x="4608513" y="406717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 flipH="1" flipV="1">
            <a:off x="4752975" y="4067175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719138" y="5538788"/>
            <a:ext cx="504825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1584325" y="5538788"/>
            <a:ext cx="576263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V="1">
            <a:off x="1223963" y="539432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1368425" y="53943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 flipV="1">
            <a:off x="2160588" y="539432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>
            <a:off x="2447925" y="539432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099" name="AutoShape 27"/>
          <p:cNvSpPr>
            <a:spLocks noChangeArrowheads="1"/>
          </p:cNvSpPr>
          <p:nvPr/>
        </p:nvSpPr>
        <p:spPr bwMode="auto">
          <a:xfrm>
            <a:off x="2736850" y="5538788"/>
            <a:ext cx="287338" cy="215900"/>
          </a:xfrm>
          <a:prstGeom prst="homePlate">
            <a:avLst>
              <a:gd name="adj" fmla="val 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100" name="Rectangle 28"/>
          <p:cNvSpPr>
            <a:spLocks noChangeArrowheads="1"/>
          </p:cNvSpPr>
          <p:nvPr/>
        </p:nvSpPr>
        <p:spPr bwMode="auto">
          <a:xfrm>
            <a:off x="4895850" y="5538788"/>
            <a:ext cx="576263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101" name="Rectangle 29"/>
          <p:cNvSpPr>
            <a:spLocks noChangeArrowheads="1"/>
          </p:cNvSpPr>
          <p:nvPr/>
        </p:nvSpPr>
        <p:spPr bwMode="auto">
          <a:xfrm>
            <a:off x="5903913" y="5538788"/>
            <a:ext cx="649287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102" name="Rectangle 30"/>
          <p:cNvSpPr>
            <a:spLocks noChangeArrowheads="1"/>
          </p:cNvSpPr>
          <p:nvPr/>
        </p:nvSpPr>
        <p:spPr bwMode="auto">
          <a:xfrm>
            <a:off x="4319588" y="5538788"/>
            <a:ext cx="288925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103" name="Line 31"/>
          <p:cNvSpPr>
            <a:spLocks noChangeShapeType="1"/>
          </p:cNvSpPr>
          <p:nvPr/>
        </p:nvSpPr>
        <p:spPr bwMode="auto">
          <a:xfrm flipV="1">
            <a:off x="5472113" y="53943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04" name="Line 32"/>
          <p:cNvSpPr>
            <a:spLocks noChangeShapeType="1"/>
          </p:cNvSpPr>
          <p:nvPr/>
        </p:nvSpPr>
        <p:spPr bwMode="auto">
          <a:xfrm flipH="1" flipV="1">
            <a:off x="5688013" y="53943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05" name="Line 33"/>
          <p:cNvSpPr>
            <a:spLocks noChangeShapeType="1"/>
          </p:cNvSpPr>
          <p:nvPr/>
        </p:nvSpPr>
        <p:spPr bwMode="auto">
          <a:xfrm flipV="1">
            <a:off x="6553200" y="5394325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06" name="Line 34"/>
          <p:cNvSpPr>
            <a:spLocks noChangeShapeType="1"/>
          </p:cNvSpPr>
          <p:nvPr/>
        </p:nvSpPr>
        <p:spPr bwMode="auto">
          <a:xfrm>
            <a:off x="6840538" y="53943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07" name="AutoShape 35"/>
          <p:cNvSpPr>
            <a:spLocks noChangeArrowheads="1"/>
          </p:cNvSpPr>
          <p:nvPr/>
        </p:nvSpPr>
        <p:spPr bwMode="auto">
          <a:xfrm>
            <a:off x="7056438" y="5538788"/>
            <a:ext cx="792162" cy="215900"/>
          </a:xfrm>
          <a:prstGeom prst="homePlate">
            <a:avLst>
              <a:gd name="adj" fmla="val 6397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108" name="Line 36"/>
          <p:cNvSpPr>
            <a:spLocks noChangeShapeType="1"/>
          </p:cNvSpPr>
          <p:nvPr/>
        </p:nvSpPr>
        <p:spPr bwMode="auto">
          <a:xfrm flipV="1">
            <a:off x="4608513" y="539432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09" name="Line 37"/>
          <p:cNvSpPr>
            <a:spLocks noChangeShapeType="1"/>
          </p:cNvSpPr>
          <p:nvPr/>
        </p:nvSpPr>
        <p:spPr bwMode="auto">
          <a:xfrm flipH="1" flipV="1">
            <a:off x="4752975" y="5394325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0" name="Line 38"/>
          <p:cNvSpPr>
            <a:spLocks noChangeShapeType="1"/>
          </p:cNvSpPr>
          <p:nvPr/>
        </p:nvSpPr>
        <p:spPr bwMode="auto">
          <a:xfrm flipV="1">
            <a:off x="3024188" y="5394325"/>
            <a:ext cx="5762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1" name="Line 39"/>
          <p:cNvSpPr>
            <a:spLocks noChangeShapeType="1"/>
          </p:cNvSpPr>
          <p:nvPr/>
        </p:nvSpPr>
        <p:spPr bwMode="auto">
          <a:xfrm>
            <a:off x="3600450" y="5394325"/>
            <a:ext cx="7191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2" name="Text Box 40"/>
          <p:cNvSpPr txBox="1">
            <a:spLocks noChangeArrowheads="1"/>
          </p:cNvSpPr>
          <p:nvPr/>
        </p:nvSpPr>
        <p:spPr bwMode="auto">
          <a:xfrm>
            <a:off x="7993063" y="5295900"/>
            <a:ext cx="2087562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Wrong transcript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31113" name="Text Box 41"/>
          <p:cNvSpPr txBox="1">
            <a:spLocks noChangeArrowheads="1"/>
          </p:cNvSpPr>
          <p:nvPr/>
        </p:nvSpPr>
        <p:spPr bwMode="auto">
          <a:xfrm>
            <a:off x="576263" y="6042025"/>
            <a:ext cx="36734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Short-read intron assigned to wrong sense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31114" name="Line 42"/>
          <p:cNvSpPr>
            <a:spLocks noChangeShapeType="1"/>
          </p:cNvSpPr>
          <p:nvPr/>
        </p:nvSpPr>
        <p:spPr bwMode="auto">
          <a:xfrm>
            <a:off x="5903913" y="60420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5" name="Line 43"/>
          <p:cNvSpPr>
            <a:spLocks noChangeShapeType="1"/>
          </p:cNvSpPr>
          <p:nvPr/>
        </p:nvSpPr>
        <p:spPr bwMode="auto">
          <a:xfrm flipH="1">
            <a:off x="5184775" y="61150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6" name="Line 44"/>
          <p:cNvSpPr>
            <a:spLocks noChangeShapeType="1"/>
          </p:cNvSpPr>
          <p:nvPr/>
        </p:nvSpPr>
        <p:spPr bwMode="auto">
          <a:xfrm>
            <a:off x="5903913" y="618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7" name="Line 45"/>
          <p:cNvSpPr>
            <a:spLocks noChangeShapeType="1"/>
          </p:cNvSpPr>
          <p:nvPr/>
        </p:nvSpPr>
        <p:spPr bwMode="auto">
          <a:xfrm flipH="1">
            <a:off x="5184775" y="59705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8" name="Line 46"/>
          <p:cNvSpPr>
            <a:spLocks noChangeShapeType="1"/>
          </p:cNvSpPr>
          <p:nvPr/>
        </p:nvSpPr>
        <p:spPr bwMode="auto">
          <a:xfrm>
            <a:off x="5903913" y="59705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19" name="Line 47"/>
          <p:cNvSpPr>
            <a:spLocks noChangeShapeType="1"/>
          </p:cNvSpPr>
          <p:nvPr/>
        </p:nvSpPr>
        <p:spPr bwMode="auto">
          <a:xfrm>
            <a:off x="5256213" y="6042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0" name="Line 48"/>
          <p:cNvSpPr>
            <a:spLocks noChangeShapeType="1"/>
          </p:cNvSpPr>
          <p:nvPr/>
        </p:nvSpPr>
        <p:spPr bwMode="auto">
          <a:xfrm>
            <a:off x="5903913" y="61150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1" name="Line 49"/>
          <p:cNvSpPr>
            <a:spLocks noChangeShapeType="1"/>
          </p:cNvSpPr>
          <p:nvPr/>
        </p:nvSpPr>
        <p:spPr bwMode="auto">
          <a:xfrm>
            <a:off x="5256213" y="6186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2" name="Line 50"/>
          <p:cNvSpPr>
            <a:spLocks noChangeShapeType="1"/>
          </p:cNvSpPr>
          <p:nvPr/>
        </p:nvSpPr>
        <p:spPr bwMode="auto">
          <a:xfrm>
            <a:off x="5903913" y="633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3" name="Line 51"/>
          <p:cNvSpPr>
            <a:spLocks noChangeShapeType="1"/>
          </p:cNvSpPr>
          <p:nvPr/>
        </p:nvSpPr>
        <p:spPr bwMode="auto">
          <a:xfrm flipH="1" flipV="1">
            <a:off x="5256213" y="6402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4" name="Line 52"/>
          <p:cNvSpPr>
            <a:spLocks noChangeShapeType="1"/>
          </p:cNvSpPr>
          <p:nvPr/>
        </p:nvSpPr>
        <p:spPr bwMode="auto">
          <a:xfrm>
            <a:off x="5903913" y="64754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5" name="Line 53"/>
          <p:cNvSpPr>
            <a:spLocks noChangeShapeType="1"/>
          </p:cNvSpPr>
          <p:nvPr/>
        </p:nvSpPr>
        <p:spPr bwMode="auto">
          <a:xfrm flipH="1">
            <a:off x="5184775" y="62595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6" name="Line 54"/>
          <p:cNvSpPr>
            <a:spLocks noChangeShapeType="1"/>
          </p:cNvSpPr>
          <p:nvPr/>
        </p:nvSpPr>
        <p:spPr bwMode="auto">
          <a:xfrm>
            <a:off x="5903913" y="62595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7" name="Line 55"/>
          <p:cNvSpPr>
            <a:spLocks noChangeShapeType="1"/>
          </p:cNvSpPr>
          <p:nvPr/>
        </p:nvSpPr>
        <p:spPr bwMode="auto">
          <a:xfrm>
            <a:off x="5256213" y="633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8" name="Line 56"/>
          <p:cNvSpPr>
            <a:spLocks noChangeShapeType="1"/>
          </p:cNvSpPr>
          <p:nvPr/>
        </p:nvSpPr>
        <p:spPr bwMode="auto">
          <a:xfrm>
            <a:off x="5903913" y="64039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29" name="Line 57"/>
          <p:cNvSpPr>
            <a:spLocks noChangeShapeType="1"/>
          </p:cNvSpPr>
          <p:nvPr/>
        </p:nvSpPr>
        <p:spPr bwMode="auto">
          <a:xfrm>
            <a:off x="5256213" y="6475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1130" name="Text Box 58"/>
          <p:cNvSpPr txBox="1">
            <a:spLocks noChangeArrowheads="1"/>
          </p:cNvSpPr>
          <p:nvPr/>
        </p:nvSpPr>
        <p:spPr bwMode="auto">
          <a:xfrm>
            <a:off x="7993063" y="3995738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Genes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31131" name="Line 59"/>
          <p:cNvSpPr>
            <a:spLocks noChangeShapeType="1"/>
          </p:cNvSpPr>
          <p:nvPr/>
        </p:nvSpPr>
        <p:spPr bwMode="auto">
          <a:xfrm flipV="1">
            <a:off x="3816350" y="6618288"/>
            <a:ext cx="1728788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polyA site problems</a:t>
            </a:r>
            <a:endParaRPr lang="en-GB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Found ~1000 polyA sites that appear wrong – in the middle of a gene on an intron splice site with polyA across the intron.</a:t>
            </a:r>
          </a:p>
          <a:p>
            <a:endParaRPr lang="en-GB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806700" y="4857750"/>
            <a:ext cx="504825" cy="2159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671888" y="4857750"/>
            <a:ext cx="576262" cy="2159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V="1">
            <a:off x="3311525" y="471328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455988" y="471328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 flipV="1">
            <a:off x="4248150" y="4713288"/>
            <a:ext cx="12239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5472113" y="4713288"/>
            <a:ext cx="936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6408738" y="4857750"/>
            <a:ext cx="1439862" cy="215900"/>
          </a:xfrm>
          <a:prstGeom prst="homePlate">
            <a:avLst>
              <a:gd name="adj" fmla="val 6690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3887788" y="55784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 flipH="1">
            <a:off x="3816350" y="5794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3887788" y="60102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 flipH="1" flipV="1">
            <a:off x="3887788" y="53609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5903913" y="5724525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(A)n region of exon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33136" name="AutoShape 16"/>
          <p:cNvSpPr>
            <a:spLocks/>
          </p:cNvSpPr>
          <p:nvPr/>
        </p:nvSpPr>
        <p:spPr bwMode="auto">
          <a:xfrm rot="16200000">
            <a:off x="6444456" y="5253832"/>
            <a:ext cx="360363" cy="431800"/>
          </a:xfrm>
          <a:prstGeom prst="leftBrace">
            <a:avLst>
              <a:gd name="adj1" fmla="val 9985"/>
              <a:gd name="adj2" fmla="val 5041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37" name="AutoShape 17"/>
          <p:cNvSpPr>
            <a:spLocks/>
          </p:cNvSpPr>
          <p:nvPr/>
        </p:nvSpPr>
        <p:spPr bwMode="auto">
          <a:xfrm rot="16200000">
            <a:off x="4320382" y="6225381"/>
            <a:ext cx="215900" cy="360363"/>
          </a:xfrm>
          <a:prstGeom prst="leftBrace">
            <a:avLst>
              <a:gd name="adj1" fmla="val 13909"/>
              <a:gd name="adj2" fmla="val 5041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2232025" y="6513513"/>
            <a:ext cx="4176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(A)n region of reads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33139" name="AutoShape 19"/>
          <p:cNvSpPr>
            <a:spLocks noChangeArrowheads="1"/>
          </p:cNvSpPr>
          <p:nvPr/>
        </p:nvSpPr>
        <p:spPr bwMode="auto">
          <a:xfrm>
            <a:off x="4248150" y="4213225"/>
            <a:ext cx="71438" cy="503238"/>
          </a:xfrm>
          <a:prstGeom prst="downArrow">
            <a:avLst>
              <a:gd name="adj1" fmla="val 50000"/>
              <a:gd name="adj2" fmla="val 1761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3671888" y="3632200"/>
            <a:ext cx="640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“polyA site” – really intron splice site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Genelets – Model transcripts</a:t>
            </a:r>
            <a:endParaRPr lang="en-GB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Join exons confirmed and bounded by introns, TSL, TSS, polyA and TES features – called genelets.</a:t>
            </a:r>
          </a:p>
          <a:p>
            <a:r>
              <a:rPr lang="en-GB"/>
              <a:t>The resulting possible transcripts do not disambiguate splicing patterns for genes with alternative isoforms.</a:t>
            </a:r>
          </a:p>
          <a:p>
            <a:r>
              <a:rPr lang="en-GB"/>
              <a:t>We do not intend to use these ‘genelets’ as they are – we will integrate the features into our own </a:t>
            </a:r>
            <a:r>
              <a:rPr lang="en-GB" b="1"/>
              <a:t>Transcript Builder</a:t>
            </a:r>
            <a:r>
              <a:rPr lang="en-GB"/>
              <a:t> code.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Coverage at start of transcript</a:t>
            </a:r>
            <a:endParaRPr lang="en-GB"/>
          </a:p>
        </p:txBody>
      </p:sp>
      <p:pic>
        <p:nvPicPr>
          <p:cNvPr id="137219" name="Picture 3" descr="cove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2555875"/>
            <a:ext cx="8305800" cy="4660900"/>
          </a:xfrm>
          <a:prstGeom prst="rect">
            <a:avLst/>
          </a:prstGeom>
          <a:noFill/>
        </p:spPr>
      </p:pic>
      <p:sp>
        <p:nvSpPr>
          <p:cNvPr id="137220" name="Line 4"/>
          <p:cNvSpPr>
            <a:spLocks noChangeShapeType="1"/>
          </p:cNvSpPr>
          <p:nvPr/>
        </p:nvSpPr>
        <p:spPr bwMode="auto">
          <a:xfrm flipH="1">
            <a:off x="2087563" y="1908175"/>
            <a:ext cx="122396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384550" y="1476375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Spike in coverage at start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23850"/>
            <a:ext cx="9066213" cy="12557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Making short-read data</a:t>
            </a:r>
          </a:p>
        </p:txBody>
      </p:sp>
      <p:sp>
        <p:nvSpPr>
          <p:cNvPr id="125955" name="Freeform 3"/>
          <p:cNvSpPr>
            <a:spLocks noChangeArrowheads="1"/>
          </p:cNvSpPr>
          <p:nvPr/>
        </p:nvSpPr>
        <p:spPr bwMode="auto">
          <a:xfrm>
            <a:off x="431800" y="2266950"/>
            <a:ext cx="455613" cy="184150"/>
          </a:xfrm>
          <a:custGeom>
            <a:avLst/>
            <a:gdLst/>
            <a:ahLst/>
            <a:cxnLst>
              <a:cxn ang="0">
                <a:pos x="0" y="511"/>
              </a:cxn>
              <a:cxn ang="0">
                <a:pos x="127" y="366"/>
              </a:cxn>
              <a:cxn ang="0">
                <a:pos x="683" y="366"/>
              </a:cxn>
              <a:cxn ang="0">
                <a:pos x="979" y="326"/>
              </a:cxn>
              <a:cxn ang="0">
                <a:pos x="1213" y="167"/>
              </a:cxn>
              <a:cxn ang="0">
                <a:pos x="1265" y="0"/>
              </a:cxn>
            </a:cxnLst>
            <a:rect l="0" t="0" r="r" b="b"/>
            <a:pathLst>
              <a:path w="1266" h="512">
                <a:moveTo>
                  <a:pt x="0" y="511"/>
                </a:moveTo>
                <a:cubicBezTo>
                  <a:pt x="26" y="454"/>
                  <a:pt x="61" y="379"/>
                  <a:pt x="127" y="366"/>
                </a:cubicBezTo>
                <a:cubicBezTo>
                  <a:pt x="251" y="304"/>
                  <a:pt x="555" y="361"/>
                  <a:pt x="683" y="366"/>
                </a:cubicBezTo>
                <a:cubicBezTo>
                  <a:pt x="811" y="357"/>
                  <a:pt x="873" y="344"/>
                  <a:pt x="979" y="326"/>
                </a:cubicBezTo>
                <a:cubicBezTo>
                  <a:pt x="1058" y="286"/>
                  <a:pt x="1160" y="242"/>
                  <a:pt x="1213" y="167"/>
                </a:cubicBezTo>
                <a:cubicBezTo>
                  <a:pt x="1226" y="110"/>
                  <a:pt x="1265" y="61"/>
                  <a:pt x="1265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956" name="Freeform 4"/>
          <p:cNvSpPr>
            <a:spLocks noChangeArrowheads="1"/>
          </p:cNvSpPr>
          <p:nvPr/>
        </p:nvSpPr>
        <p:spPr bwMode="auto">
          <a:xfrm>
            <a:off x="434975" y="2279650"/>
            <a:ext cx="454025" cy="177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145" y="437"/>
              </a:cxn>
              <a:cxn ang="0">
                <a:pos x="609" y="441"/>
              </a:cxn>
              <a:cxn ang="0">
                <a:pos x="926" y="437"/>
              </a:cxn>
              <a:cxn ang="0">
                <a:pos x="979" y="411"/>
              </a:cxn>
              <a:cxn ang="0">
                <a:pos x="1205" y="304"/>
              </a:cxn>
              <a:cxn ang="0">
                <a:pos x="1231" y="238"/>
              </a:cxn>
              <a:cxn ang="0">
                <a:pos x="1258" y="0"/>
              </a:cxn>
            </a:cxnLst>
            <a:rect l="0" t="0" r="r" b="b"/>
            <a:pathLst>
              <a:path w="1259" h="495">
                <a:moveTo>
                  <a:pt x="0" y="494"/>
                </a:moveTo>
                <a:cubicBezTo>
                  <a:pt x="52" y="486"/>
                  <a:pt x="88" y="441"/>
                  <a:pt x="145" y="437"/>
                </a:cubicBezTo>
                <a:cubicBezTo>
                  <a:pt x="286" y="366"/>
                  <a:pt x="454" y="424"/>
                  <a:pt x="609" y="441"/>
                </a:cubicBezTo>
                <a:cubicBezTo>
                  <a:pt x="715" y="441"/>
                  <a:pt x="821" y="446"/>
                  <a:pt x="926" y="437"/>
                </a:cubicBezTo>
                <a:cubicBezTo>
                  <a:pt x="944" y="437"/>
                  <a:pt x="962" y="415"/>
                  <a:pt x="979" y="411"/>
                </a:cubicBezTo>
                <a:cubicBezTo>
                  <a:pt x="1054" y="388"/>
                  <a:pt x="1134" y="340"/>
                  <a:pt x="1205" y="304"/>
                </a:cubicBezTo>
                <a:cubicBezTo>
                  <a:pt x="1209" y="282"/>
                  <a:pt x="1227" y="260"/>
                  <a:pt x="1231" y="238"/>
                </a:cubicBezTo>
                <a:cubicBezTo>
                  <a:pt x="1244" y="101"/>
                  <a:pt x="1205" y="79"/>
                  <a:pt x="125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957" name="Freeform 5"/>
          <p:cNvSpPr>
            <a:spLocks noChangeArrowheads="1"/>
          </p:cNvSpPr>
          <p:nvPr/>
        </p:nvSpPr>
        <p:spPr bwMode="auto">
          <a:xfrm>
            <a:off x="647700" y="2457450"/>
            <a:ext cx="457200" cy="184150"/>
          </a:xfrm>
          <a:custGeom>
            <a:avLst/>
            <a:gdLst/>
            <a:ahLst/>
            <a:cxnLst>
              <a:cxn ang="0">
                <a:pos x="0" y="511"/>
              </a:cxn>
              <a:cxn ang="0">
                <a:pos x="128" y="366"/>
              </a:cxn>
              <a:cxn ang="0">
                <a:pos x="684" y="366"/>
              </a:cxn>
              <a:cxn ang="0">
                <a:pos x="980" y="326"/>
              </a:cxn>
              <a:cxn ang="0">
                <a:pos x="1214" y="167"/>
              </a:cxn>
              <a:cxn ang="0">
                <a:pos x="1267" y="0"/>
              </a:cxn>
            </a:cxnLst>
            <a:rect l="0" t="0" r="r" b="b"/>
            <a:pathLst>
              <a:path w="1268" h="512">
                <a:moveTo>
                  <a:pt x="0" y="511"/>
                </a:moveTo>
                <a:cubicBezTo>
                  <a:pt x="26" y="454"/>
                  <a:pt x="61" y="379"/>
                  <a:pt x="128" y="366"/>
                </a:cubicBezTo>
                <a:cubicBezTo>
                  <a:pt x="251" y="304"/>
                  <a:pt x="556" y="361"/>
                  <a:pt x="684" y="366"/>
                </a:cubicBezTo>
                <a:cubicBezTo>
                  <a:pt x="812" y="357"/>
                  <a:pt x="874" y="344"/>
                  <a:pt x="980" y="326"/>
                </a:cubicBezTo>
                <a:cubicBezTo>
                  <a:pt x="1059" y="286"/>
                  <a:pt x="1161" y="242"/>
                  <a:pt x="1214" y="167"/>
                </a:cubicBezTo>
                <a:cubicBezTo>
                  <a:pt x="1227" y="110"/>
                  <a:pt x="1267" y="61"/>
                  <a:pt x="126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958" name="Freeform 6"/>
          <p:cNvSpPr>
            <a:spLocks noChangeArrowheads="1"/>
          </p:cNvSpPr>
          <p:nvPr/>
        </p:nvSpPr>
        <p:spPr bwMode="auto">
          <a:xfrm>
            <a:off x="650875" y="2470150"/>
            <a:ext cx="454025" cy="177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145" y="437"/>
              </a:cxn>
              <a:cxn ang="0">
                <a:pos x="609" y="441"/>
              </a:cxn>
              <a:cxn ang="0">
                <a:pos x="926" y="437"/>
              </a:cxn>
              <a:cxn ang="0">
                <a:pos x="979" y="411"/>
              </a:cxn>
              <a:cxn ang="0">
                <a:pos x="1205" y="304"/>
              </a:cxn>
              <a:cxn ang="0">
                <a:pos x="1231" y="238"/>
              </a:cxn>
              <a:cxn ang="0">
                <a:pos x="1258" y="0"/>
              </a:cxn>
            </a:cxnLst>
            <a:rect l="0" t="0" r="r" b="b"/>
            <a:pathLst>
              <a:path w="1259" h="495">
                <a:moveTo>
                  <a:pt x="0" y="494"/>
                </a:moveTo>
                <a:cubicBezTo>
                  <a:pt x="52" y="486"/>
                  <a:pt x="88" y="441"/>
                  <a:pt x="145" y="437"/>
                </a:cubicBezTo>
                <a:cubicBezTo>
                  <a:pt x="286" y="366"/>
                  <a:pt x="454" y="424"/>
                  <a:pt x="609" y="441"/>
                </a:cubicBezTo>
                <a:cubicBezTo>
                  <a:pt x="715" y="441"/>
                  <a:pt x="821" y="446"/>
                  <a:pt x="926" y="437"/>
                </a:cubicBezTo>
                <a:cubicBezTo>
                  <a:pt x="944" y="437"/>
                  <a:pt x="962" y="415"/>
                  <a:pt x="979" y="411"/>
                </a:cubicBezTo>
                <a:cubicBezTo>
                  <a:pt x="1054" y="388"/>
                  <a:pt x="1134" y="340"/>
                  <a:pt x="1205" y="304"/>
                </a:cubicBezTo>
                <a:cubicBezTo>
                  <a:pt x="1209" y="282"/>
                  <a:pt x="1227" y="260"/>
                  <a:pt x="1231" y="238"/>
                </a:cubicBezTo>
                <a:cubicBezTo>
                  <a:pt x="1244" y="101"/>
                  <a:pt x="1205" y="79"/>
                  <a:pt x="125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959" name="Freeform 7"/>
          <p:cNvSpPr>
            <a:spLocks noChangeArrowheads="1"/>
          </p:cNvSpPr>
          <p:nvPr/>
        </p:nvSpPr>
        <p:spPr bwMode="auto">
          <a:xfrm>
            <a:off x="863600" y="2673350"/>
            <a:ext cx="457200" cy="185738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128" y="367"/>
              </a:cxn>
              <a:cxn ang="0">
                <a:pos x="684" y="367"/>
              </a:cxn>
              <a:cxn ang="0">
                <a:pos x="980" y="327"/>
              </a:cxn>
              <a:cxn ang="0">
                <a:pos x="1214" y="168"/>
              </a:cxn>
              <a:cxn ang="0">
                <a:pos x="1267" y="0"/>
              </a:cxn>
            </a:cxnLst>
            <a:rect l="0" t="0" r="r" b="b"/>
            <a:pathLst>
              <a:path w="1268" h="514">
                <a:moveTo>
                  <a:pt x="0" y="513"/>
                </a:moveTo>
                <a:cubicBezTo>
                  <a:pt x="26" y="455"/>
                  <a:pt x="61" y="380"/>
                  <a:pt x="128" y="367"/>
                </a:cubicBezTo>
                <a:cubicBezTo>
                  <a:pt x="251" y="305"/>
                  <a:pt x="556" y="362"/>
                  <a:pt x="684" y="367"/>
                </a:cubicBezTo>
                <a:cubicBezTo>
                  <a:pt x="812" y="358"/>
                  <a:pt x="874" y="344"/>
                  <a:pt x="980" y="327"/>
                </a:cubicBezTo>
                <a:cubicBezTo>
                  <a:pt x="1059" y="287"/>
                  <a:pt x="1161" y="243"/>
                  <a:pt x="1214" y="168"/>
                </a:cubicBezTo>
                <a:cubicBezTo>
                  <a:pt x="1227" y="110"/>
                  <a:pt x="1267" y="61"/>
                  <a:pt x="126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960" name="Freeform 8"/>
          <p:cNvSpPr>
            <a:spLocks noChangeArrowheads="1"/>
          </p:cNvSpPr>
          <p:nvPr/>
        </p:nvSpPr>
        <p:spPr bwMode="auto">
          <a:xfrm>
            <a:off x="866775" y="2686050"/>
            <a:ext cx="454025" cy="177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145" y="437"/>
              </a:cxn>
              <a:cxn ang="0">
                <a:pos x="609" y="441"/>
              </a:cxn>
              <a:cxn ang="0">
                <a:pos x="926" y="437"/>
              </a:cxn>
              <a:cxn ang="0">
                <a:pos x="979" y="411"/>
              </a:cxn>
              <a:cxn ang="0">
                <a:pos x="1205" y="304"/>
              </a:cxn>
              <a:cxn ang="0">
                <a:pos x="1231" y="238"/>
              </a:cxn>
              <a:cxn ang="0">
                <a:pos x="1258" y="0"/>
              </a:cxn>
            </a:cxnLst>
            <a:rect l="0" t="0" r="r" b="b"/>
            <a:pathLst>
              <a:path w="1259" h="495">
                <a:moveTo>
                  <a:pt x="0" y="494"/>
                </a:moveTo>
                <a:cubicBezTo>
                  <a:pt x="52" y="486"/>
                  <a:pt x="88" y="441"/>
                  <a:pt x="145" y="437"/>
                </a:cubicBezTo>
                <a:cubicBezTo>
                  <a:pt x="286" y="366"/>
                  <a:pt x="454" y="424"/>
                  <a:pt x="609" y="441"/>
                </a:cubicBezTo>
                <a:cubicBezTo>
                  <a:pt x="715" y="441"/>
                  <a:pt x="821" y="446"/>
                  <a:pt x="926" y="437"/>
                </a:cubicBezTo>
                <a:cubicBezTo>
                  <a:pt x="944" y="437"/>
                  <a:pt x="962" y="415"/>
                  <a:pt x="979" y="411"/>
                </a:cubicBezTo>
                <a:cubicBezTo>
                  <a:pt x="1054" y="388"/>
                  <a:pt x="1134" y="340"/>
                  <a:pt x="1205" y="304"/>
                </a:cubicBezTo>
                <a:cubicBezTo>
                  <a:pt x="1209" y="282"/>
                  <a:pt x="1227" y="260"/>
                  <a:pt x="1231" y="238"/>
                </a:cubicBezTo>
                <a:cubicBezTo>
                  <a:pt x="1244" y="101"/>
                  <a:pt x="1205" y="79"/>
                  <a:pt x="125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215900" y="1619250"/>
            <a:ext cx="2087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worms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960813" y="3779838"/>
            <a:ext cx="3221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Sonicate to 200 bp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2303463" y="2411413"/>
            <a:ext cx="3457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polyA ds cDNA</a:t>
            </a:r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125964" name="Picture 12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3203575"/>
            <a:ext cx="1238250" cy="809625"/>
          </a:xfrm>
          <a:prstGeom prst="rect">
            <a:avLst/>
          </a:prstGeom>
          <a:noFill/>
        </p:spPr>
      </p:pic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3960813" y="464343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4176713" y="5003800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4392613" y="5364163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4608513" y="572293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6911975" y="4716463"/>
            <a:ext cx="3382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Sequence ends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272338" y="5581650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7272338" y="5508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H="1">
            <a:off x="8280400" y="57975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7488238" y="5940425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7488238" y="58689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H="1">
            <a:off x="8496300" y="61579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7704138" y="6300788"/>
            <a:ext cx="1223962" cy="1444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>
            <a:off x="7704138" y="62293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H="1">
            <a:off x="8712200" y="6516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7920038" y="6661150"/>
            <a:ext cx="1223962" cy="144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920038" y="65881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 flipH="1">
            <a:off x="8928100" y="6877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5982" name="AutoShape 30"/>
          <p:cNvSpPr>
            <a:spLocks noChangeArrowheads="1"/>
          </p:cNvSpPr>
          <p:nvPr/>
        </p:nvSpPr>
        <p:spPr bwMode="auto">
          <a:xfrm rot="2807395">
            <a:off x="1512888" y="298767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83" name="AutoShape 31"/>
          <p:cNvSpPr>
            <a:spLocks noChangeArrowheads="1"/>
          </p:cNvSpPr>
          <p:nvPr/>
        </p:nvSpPr>
        <p:spPr bwMode="auto">
          <a:xfrm rot="2807395">
            <a:off x="3313113" y="3922712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84" name="AutoShape 32"/>
          <p:cNvSpPr>
            <a:spLocks noChangeArrowheads="1"/>
          </p:cNvSpPr>
          <p:nvPr/>
        </p:nvSpPr>
        <p:spPr bwMode="auto">
          <a:xfrm rot="2807395">
            <a:off x="5976938" y="4859337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7127875" y="698023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36 base reads</a:t>
            </a:r>
            <a:endParaRPr lang="en-GB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RNASeq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year it has </a:t>
            </a:r>
            <a:r>
              <a:rPr lang="en-US" dirty="0" err="1" smtClean="0"/>
              <a:t>revolutionised</a:t>
            </a:r>
            <a:r>
              <a:rPr lang="en-US" dirty="0" smtClean="0"/>
              <a:t> the way we do manual curation.</a:t>
            </a:r>
          </a:p>
          <a:p>
            <a:r>
              <a:rPr lang="en-US" dirty="0" smtClean="0"/>
              <a:t>We now always look at the wiggle plots on the UCSC browser to check what the Hillier data shows.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6168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588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Many more worm genomes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6005513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4400"/>
              <a:t>Tier 1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4400" i="1"/>
              <a:t>C. elegans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Tier 2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i="1"/>
              <a:t>C. briggsae, C. remanei, C. brenneri, C. japonica, Heterorhabditis bacteriophori, Pristionchus pacificus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FF0000"/>
                </a:solidFill>
              </a:rPr>
              <a:t>Tier 3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b="1">
                <a:solidFill>
                  <a:srgbClr val="FF0000"/>
                </a:solidFill>
              </a:rPr>
              <a:t>many more ~40 total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b="1" i="1"/>
              <a:t>Ascaris lumbricoides,</a:t>
            </a:r>
            <a:r>
              <a:rPr lang="en-GB" sz="1600" b="1"/>
              <a:t> </a:t>
            </a:r>
            <a:r>
              <a:rPr lang="en-GB" sz="1600" b="1" i="1"/>
              <a:t>Ancylostoma duodenale,</a:t>
            </a:r>
            <a:r>
              <a:rPr lang="en-GB" sz="1600" b="1"/>
              <a:t> </a:t>
            </a:r>
            <a:r>
              <a:rPr lang="en-GB" sz="1600" b="1" i="1"/>
              <a:t>Onchocerca volvulus,</a:t>
            </a:r>
            <a:r>
              <a:rPr lang="en-GB" sz="1600" b="1"/>
              <a:t> </a:t>
            </a:r>
            <a:r>
              <a:rPr lang="en-GB" sz="1600" b="1" i="1"/>
              <a:t>Strongyloides ratti,</a:t>
            </a:r>
            <a:r>
              <a:rPr lang="en-GB" sz="1600" b="1"/>
              <a:t> </a:t>
            </a:r>
            <a:r>
              <a:rPr lang="en-GB" sz="1600" b="1" i="1"/>
              <a:t>Trichuris trichiura,</a:t>
            </a:r>
            <a:r>
              <a:rPr lang="en-GB" sz="1600" b="1"/>
              <a:t> </a:t>
            </a:r>
            <a:r>
              <a:rPr lang="en-GB" sz="1600" b="1" i="1"/>
              <a:t>Wuchereria bancroftii,</a:t>
            </a:r>
            <a:r>
              <a:rPr lang="en-GB" sz="1600" b="1"/>
              <a:t> </a:t>
            </a:r>
            <a:r>
              <a:rPr lang="en-GB" sz="1600" b="1" i="1"/>
              <a:t>Necator americanus,</a:t>
            </a:r>
            <a:r>
              <a:rPr lang="en-GB" sz="1600" b="1"/>
              <a:t> </a:t>
            </a:r>
            <a:r>
              <a:rPr lang="en-GB" sz="1600" b="1" i="1"/>
              <a:t>Brugia malayi,</a:t>
            </a:r>
            <a:r>
              <a:rPr lang="en-GB" sz="1600" b="1"/>
              <a:t> </a:t>
            </a:r>
            <a:r>
              <a:rPr lang="en-GB" sz="1600" b="1" i="1"/>
              <a:t>Trichinella spiralis, Meloidogyne hapla</a:t>
            </a:r>
            <a:r>
              <a:rPr lang="en-GB" sz="1600" b="1"/>
              <a:t> ...</a:t>
            </a:r>
          </a:p>
          <a:p>
            <a:pPr lvl="1"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b="1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588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Curation of 1, 6 &amp; 40 genomes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5324475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C. elegans will continue to be curated fully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 six “tier 2” genomes will be curated as well as resouces allow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use curation anomalies database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 40+ “tier 3” genomes will not be curated by WormBase.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Genes automatically predicted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Set up on the web site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We will try Community Annotation</a:t>
            </a:r>
          </a:p>
          <a:p>
            <a:pPr lvl="2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initially just text description, later gene model via Apollo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73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Some curation anomaly types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7800" cy="4986338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Unmatched TSL (start of gene or isoform)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Introns in UTR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Confirmed intron not in gene model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Overlapping exons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Transcript data overlaps an intron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Exon overlaps repeat region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Split gene by protein groups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Mismatched ESTs (genomic sequence error)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73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Some curation anomaly types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7800" cy="4986338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Unmatched exon of </a:t>
            </a:r>
            <a:r>
              <a:rPr lang="en-GB" i="1"/>
              <a:t>twinscan </a:t>
            </a:r>
            <a:r>
              <a:rPr lang="en-GB"/>
              <a:t>prediction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Unmatched protein alignment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Unmatched WABA coding potential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Split/merge genes by twinscan prediction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Frame-shifted protein alignment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Split/merge by protein alignment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Unmatched mass-spec peptide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Incomplete Pfam motif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Synteny Browser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3713"/>
            <a:ext cx="10067925" cy="4438650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968875" y="1619250"/>
            <a:ext cx="431800" cy="4537075"/>
          </a:xfrm>
          <a:prstGeom prst="roundRect">
            <a:avLst>
              <a:gd name="adj" fmla="val 366"/>
            </a:avLst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8064500" y="1547813"/>
            <a:ext cx="863600" cy="4608512"/>
          </a:xfrm>
          <a:prstGeom prst="roundRect">
            <a:avLst>
              <a:gd name="adj" fmla="val 181"/>
            </a:avLst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215900" y="6804025"/>
            <a:ext cx="6605588" cy="541338"/>
            <a:chOff x="136" y="4286"/>
            <a:chExt cx="4161" cy="341"/>
          </a:xfrm>
        </p:grpSpPr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36" y="4286"/>
              <a:ext cx="4162" cy="342"/>
            </a:xfrm>
            <a:prstGeom prst="roundRect">
              <a:avLst>
                <a:gd name="adj" fmla="val 29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136" y="4286"/>
              <a:ext cx="4160" cy="340"/>
              <a:chOff x="136" y="4286"/>
              <a:chExt cx="4160" cy="340"/>
            </a:xfrm>
          </p:grpSpPr>
          <p:sp>
            <p:nvSpPr>
              <p:cNvPr id="33800" name="AutoShape 8"/>
              <p:cNvSpPr>
                <a:spLocks noChangeArrowheads="1"/>
              </p:cNvSpPr>
              <p:nvPr/>
            </p:nvSpPr>
            <p:spPr bwMode="auto">
              <a:xfrm>
                <a:off x="136" y="4286"/>
                <a:ext cx="4161" cy="341"/>
              </a:xfrm>
              <a:prstGeom prst="roundRect">
                <a:avLst>
                  <a:gd name="adj" fmla="val 29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3801" name="Group 9"/>
              <p:cNvGrpSpPr>
                <a:grpSpLocks/>
              </p:cNvGrpSpPr>
              <p:nvPr/>
            </p:nvGrpSpPr>
            <p:grpSpPr bwMode="auto">
              <a:xfrm>
                <a:off x="136" y="4286"/>
                <a:ext cx="4160" cy="340"/>
                <a:chOff x="136" y="4286"/>
                <a:chExt cx="4160" cy="340"/>
              </a:xfrm>
            </p:grpSpPr>
            <p:sp>
              <p:nvSpPr>
                <p:cNvPr id="33802" name="AutoShape 10"/>
                <p:cNvSpPr>
                  <a:spLocks noChangeArrowheads="1"/>
                </p:cNvSpPr>
                <p:nvPr/>
              </p:nvSpPr>
              <p:spPr bwMode="auto">
                <a:xfrm>
                  <a:off x="136" y="4286"/>
                  <a:ext cx="4161" cy="341"/>
                </a:xfrm>
                <a:prstGeom prst="roundRect">
                  <a:avLst>
                    <a:gd name="adj" fmla="val 29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3" name="AutoShape 11"/>
                <p:cNvSpPr>
                  <a:spLocks noChangeArrowheads="1"/>
                </p:cNvSpPr>
                <p:nvPr/>
              </p:nvSpPr>
              <p:spPr bwMode="auto">
                <a:xfrm>
                  <a:off x="136" y="4286"/>
                  <a:ext cx="4161" cy="341"/>
                </a:xfrm>
                <a:prstGeom prst="roundRect">
                  <a:avLst>
                    <a:gd name="adj" fmla="val 29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400">
                      <a:solidFill>
                        <a:srgbClr val="FFFFFF"/>
                      </a:solidFill>
                    </a:rPr>
                    <a:t>Synteny determined by PECAN as part of the Ensembl analysis</a:t>
                  </a:r>
                </a:p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 b="1">
                      <a:solidFill>
                        <a:srgbClr val="3333CC"/>
                      </a:solidFill>
                    </a:rPr>
                    <a:t>www.ebi.ac.uk/~bjp/pecan</a:t>
                  </a:r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73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Tiling Array - new regions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7800" cy="5184775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Looked for more examples...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There are 2909 regions with high tiling array expression that do not overlap known transcribed regions.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much of this is “noise” or UTR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There are ~8000 twinscan exons not matching a curated gene structure.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There are 779 twinscan exons that do not match curated gene structures </a:t>
            </a:r>
            <a:r>
              <a:rPr lang="en-GB" b="1"/>
              <a:t>and</a:t>
            </a:r>
            <a:r>
              <a:rPr lang="en-GB"/>
              <a:t> have high expression.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73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Tiling Array – twinscan exons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144713"/>
            <a:ext cx="10080625" cy="3311525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883150" y="3603625"/>
            <a:ext cx="1588" cy="341313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4892675" y="5464175"/>
            <a:ext cx="1588" cy="398463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22338" y="6096000"/>
            <a:ext cx="80914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chemeClr val="tx1"/>
                </a:solidFill>
              </a:rPr>
              <a:t>Probably a real exon, protein homology supports this exon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73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Tiling Arrays are not infallible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030413"/>
            <a:ext cx="10080625" cy="3540125"/>
          </a:xfrm>
          <a:prstGeom prst="rect">
            <a:avLst/>
          </a:prstGeom>
          <a:noFill/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276975" y="4051300"/>
            <a:ext cx="1588" cy="481013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6296025" y="5711825"/>
            <a:ext cx="1588" cy="438150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81025" y="6196013"/>
            <a:ext cx="88439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chemeClr val="tx1"/>
                </a:solidFill>
              </a:rPr>
              <a:t>Well-studied gene, many ESTs confirm the intron, no protein homology to support a new exon.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chemeClr val="tx1"/>
                </a:solidFill>
              </a:rPr>
              <a:t>Caused by 'noise', duplicated other coding region of the genome.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with WormBase Build</a:t>
            </a: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Want to use the short read sequences in our BLAT pipeline like ESTs to define the introns.</a:t>
            </a:r>
          </a:p>
          <a:p>
            <a:r>
              <a:rPr lang="en-US"/>
              <a:t>Reads are too short: 36 bases </a:t>
            </a:r>
          </a:p>
          <a:p>
            <a:r>
              <a:rPr lang="en-US"/>
              <a:t>Reads often only have a few bases on the other side of the intron.</a:t>
            </a:r>
          </a:p>
          <a:p>
            <a:r>
              <a:rPr lang="en-US"/>
              <a:t>BLAT often fails to align correctly so the introns are not defined.</a:t>
            </a:r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5400675" y="57959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H="1">
            <a:off x="4032250" y="62277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5400675" y="5940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>
            <a:off x="5400675" y="6011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5400675" y="58689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 flipH="1">
            <a:off x="4032250" y="61563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 flipH="1">
            <a:off x="3960813" y="60848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 flipH="1">
            <a:off x="4032250" y="63007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 flipH="1">
            <a:off x="3240088" y="57959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 flipH="1">
            <a:off x="3240088" y="5868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 flipH="1">
            <a:off x="3311525" y="59404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 flipH="1">
            <a:off x="3384550" y="60118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5" name="Line 31"/>
          <p:cNvSpPr>
            <a:spLocks noChangeShapeType="1"/>
          </p:cNvSpPr>
          <p:nvPr/>
        </p:nvSpPr>
        <p:spPr bwMode="auto">
          <a:xfrm flipH="1">
            <a:off x="5400675" y="60848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 flipH="1">
            <a:off x="5400675" y="6156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 flipH="1">
            <a:off x="5400675" y="6227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V="1">
            <a:off x="5400675" y="63007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6911975" y="579278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tx1"/>
                </a:solidFill>
              </a:rPr>
              <a:t>Short reads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the data</a:t>
            </a:r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curating genes using </a:t>
            </a:r>
            <a:r>
              <a:rPr lang="en-US" b="1" dirty="0"/>
              <a:t>6137 new</a:t>
            </a:r>
            <a:r>
              <a:rPr lang="en-US" dirty="0"/>
              <a:t> splice junctions (6% increase), but also:</a:t>
            </a:r>
          </a:p>
          <a:p>
            <a:r>
              <a:rPr lang="en-US" dirty="0"/>
              <a:t>New TSL, </a:t>
            </a:r>
            <a:r>
              <a:rPr lang="en-US" dirty="0" err="1"/>
              <a:t>polyA</a:t>
            </a:r>
            <a:r>
              <a:rPr lang="en-US" dirty="0"/>
              <a:t> features</a:t>
            </a:r>
          </a:p>
          <a:p>
            <a:r>
              <a:rPr lang="en-US" dirty="0"/>
              <a:t>Finding new genes</a:t>
            </a:r>
          </a:p>
          <a:p>
            <a:r>
              <a:rPr lang="en-US" dirty="0" smtClean="0"/>
              <a:t>Genome </a:t>
            </a:r>
            <a:r>
              <a:rPr lang="en-US" dirty="0"/>
              <a:t>sequence errors</a:t>
            </a:r>
          </a:p>
          <a:p>
            <a:r>
              <a:rPr lang="en-US" dirty="0"/>
              <a:t>TSS, TES boundaries of </a:t>
            </a:r>
            <a:r>
              <a:rPr lang="en-US" dirty="0" smtClean="0"/>
              <a:t>genes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with WormBase Build</a:t>
            </a:r>
            <a:endParaRPr lang="en-GB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 overlapping reads spanning the intron.</a:t>
            </a:r>
          </a:p>
          <a:p>
            <a:r>
              <a:rPr lang="en-US"/>
              <a:t>Clustering gives sequences mainly 45 – 70 bases long - sufficient for BLATing</a:t>
            </a:r>
          </a:p>
          <a:p>
            <a:r>
              <a:rPr lang="en-US"/>
              <a:t>Also make read clusters as evidence for polyA and TSL sites.</a:t>
            </a:r>
            <a:endParaRPr lang="en-GB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5113338" y="51466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H="1">
            <a:off x="3744913" y="55784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5113338" y="52911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5113338" y="53625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113338" y="5219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3744913" y="55070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673475" y="54356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>
            <a:off x="3744913" y="56515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>
            <a:off x="2952750" y="51466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H="1">
            <a:off x="2952750" y="52197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3024188" y="52911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flipH="1">
            <a:off x="3097213" y="53625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H="1">
            <a:off x="5113338" y="5435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H="1">
            <a:off x="5113338" y="55070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flipH="1">
            <a:off x="5113338" y="55784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4321175" y="5867400"/>
            <a:ext cx="358775" cy="360363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2952750" y="6515100"/>
            <a:ext cx="863600" cy="730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5113338" y="6513513"/>
            <a:ext cx="863600" cy="730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 flipV="1">
            <a:off x="3816350" y="6370638"/>
            <a:ext cx="6492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4465638" y="6370638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 flipV="1">
            <a:off x="5113338" y="56515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6624638" y="507523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tx1"/>
                </a:solidFill>
              </a:rPr>
              <a:t>Short reads</a:t>
            </a: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6696075" y="6227763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tx1"/>
                </a:solidFill>
              </a:rPr>
              <a:t>Clustered read sequence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Curation example</a:t>
            </a:r>
            <a:endParaRPr lang="en-GB"/>
          </a:p>
        </p:txBody>
      </p:sp>
      <p:pic>
        <p:nvPicPr>
          <p:cNvPr id="98309" name="Picture 5" descr="example1-uc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1811338"/>
            <a:ext cx="7531100" cy="3937000"/>
          </a:xfrm>
          <a:prstGeom prst="rect">
            <a:avLst/>
          </a:prstGeo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736850" y="1187450"/>
            <a:ext cx="648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Two genes that should be merged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527425" y="16922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600450" y="169227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15900" y="2051050"/>
            <a:ext cx="1655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genelets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1727200" y="24114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1727200" y="2484438"/>
            <a:ext cx="720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16" name="AutoShape 12"/>
          <p:cNvSpPr>
            <a:spLocks/>
          </p:cNvSpPr>
          <p:nvPr/>
        </p:nvSpPr>
        <p:spPr bwMode="auto">
          <a:xfrm>
            <a:off x="1439863" y="3275013"/>
            <a:ext cx="215900" cy="1081087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8317" name="AutoShape 13"/>
          <p:cNvSpPr>
            <a:spLocks/>
          </p:cNvSpPr>
          <p:nvPr/>
        </p:nvSpPr>
        <p:spPr bwMode="auto">
          <a:xfrm>
            <a:off x="1439863" y="4570413"/>
            <a:ext cx="215900" cy="1081087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287338" y="3563938"/>
            <a:ext cx="108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L3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287338" y="493236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L4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V="1">
            <a:off x="2519363" y="5867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016125" y="6372225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TSS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 flipV="1">
            <a:off x="3744913" y="58674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240088" y="6659563"/>
            <a:ext cx="1223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intron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H="1" flipV="1">
            <a:off x="3960813" y="5867400"/>
            <a:ext cx="7191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4608513" y="63722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No TSS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4125"/>
          </a:xfrm>
        </p:spPr>
        <p:txBody>
          <a:bodyPr/>
          <a:lstStyle/>
          <a:p>
            <a:r>
              <a:rPr lang="en-US"/>
              <a:t>Curation example</a:t>
            </a:r>
            <a:endParaRPr lang="en-GB"/>
          </a:p>
        </p:txBody>
      </p:sp>
      <p:pic>
        <p:nvPicPr>
          <p:cNvPr id="80900" name="Picture 4" descr="example2-uc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1692275"/>
            <a:ext cx="7823200" cy="4241800"/>
          </a:xfrm>
          <a:prstGeom prst="rect">
            <a:avLst/>
          </a:prstGeom>
          <a:noFill/>
        </p:spPr>
      </p:pic>
      <p:sp>
        <p:nvSpPr>
          <p:cNvPr id="80901" name="AutoShape 5"/>
          <p:cNvSpPr>
            <a:spLocks/>
          </p:cNvSpPr>
          <p:nvPr/>
        </p:nvSpPr>
        <p:spPr bwMode="auto">
          <a:xfrm>
            <a:off x="1368425" y="3419475"/>
            <a:ext cx="215900" cy="1081088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2" name="AutoShape 6"/>
          <p:cNvSpPr>
            <a:spLocks/>
          </p:cNvSpPr>
          <p:nvPr/>
        </p:nvSpPr>
        <p:spPr bwMode="auto">
          <a:xfrm>
            <a:off x="1368425" y="4716463"/>
            <a:ext cx="215900" cy="1081087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863600" y="1042988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Pseudogene – ignored by all 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1439863" y="1547813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4125"/>
          </a:xfrm>
        </p:spPr>
        <p:txBody>
          <a:bodyPr/>
          <a:lstStyle/>
          <a:p>
            <a:r>
              <a:rPr lang="en-US"/>
              <a:t>Curation example</a:t>
            </a:r>
            <a:endParaRPr lang="en-GB"/>
          </a:p>
        </p:txBody>
      </p:sp>
      <p:pic>
        <p:nvPicPr>
          <p:cNvPr id="101379" name="Picture 3" descr="example2-uc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1692275"/>
            <a:ext cx="7823200" cy="4241800"/>
          </a:xfrm>
          <a:prstGeom prst="rect">
            <a:avLst/>
          </a:prstGeom>
          <a:noFill/>
        </p:spPr>
      </p:pic>
      <p:sp>
        <p:nvSpPr>
          <p:cNvPr id="101380" name="AutoShape 4"/>
          <p:cNvSpPr>
            <a:spLocks/>
          </p:cNvSpPr>
          <p:nvPr/>
        </p:nvSpPr>
        <p:spPr bwMode="auto">
          <a:xfrm>
            <a:off x="1368425" y="3419475"/>
            <a:ext cx="215900" cy="1081088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1" name="AutoShape 5"/>
          <p:cNvSpPr>
            <a:spLocks/>
          </p:cNvSpPr>
          <p:nvPr/>
        </p:nvSpPr>
        <p:spPr bwMode="auto">
          <a:xfrm>
            <a:off x="1368425" y="4716463"/>
            <a:ext cx="215900" cy="1081087"/>
          </a:xfrm>
          <a:prstGeom prst="leftBrace">
            <a:avLst>
              <a:gd name="adj1" fmla="val 4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3384550" y="2339975"/>
            <a:ext cx="3887788" cy="18716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103688" y="2987675"/>
            <a:ext cx="273685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Transposon</a:t>
            </a:r>
            <a:endParaRPr lang="en-GB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Hillier analysis</a:t>
            </a:r>
            <a:endParaRPr lang="en-GB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Only </a:t>
            </a:r>
            <a:r>
              <a:rPr lang="en-GB" b="1"/>
              <a:t>unique</a:t>
            </a:r>
            <a:r>
              <a:rPr lang="en-GB"/>
              <a:t> alignments using MAQ or cross-match to genomic or transcript sequences were used.</a:t>
            </a:r>
          </a:p>
          <a:p>
            <a:r>
              <a:rPr lang="en-GB"/>
              <a:t>Introns found by aligning reads across introns splice sites in predicted and curated transcripts.</a:t>
            </a:r>
          </a:p>
          <a:p>
            <a:r>
              <a:rPr lang="en-GB"/>
              <a:t>polyA sites found by trimming polyA/T sequences from reads before aligning. </a:t>
            </a:r>
          </a:p>
          <a:p>
            <a:r>
              <a:rPr lang="en-GB"/>
              <a:t>TSL sites found by trimming the leader sequence from reads before aligning.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2306</Words>
  <Application>Microsoft Office PowerPoint</Application>
  <PresentationFormat>Custom</PresentationFormat>
  <Paragraphs>354</Paragraphs>
  <Slides>61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Slide 1</vt:lpstr>
      <vt:lpstr>Short-read sequencing</vt:lpstr>
      <vt:lpstr>454 reads from Makedonka Mitreva</vt:lpstr>
      <vt:lpstr>RGASP</vt:lpstr>
      <vt:lpstr>Impact of the RNASeq data</vt:lpstr>
      <vt:lpstr>Use of the data</vt:lpstr>
      <vt:lpstr>Curation example</vt:lpstr>
      <vt:lpstr>Curation example</vt:lpstr>
      <vt:lpstr>Hillier analysis</vt:lpstr>
      <vt:lpstr>New Features</vt:lpstr>
      <vt:lpstr>New genes!</vt:lpstr>
      <vt:lpstr>New gene example 1</vt:lpstr>
      <vt:lpstr>New gene example 2</vt:lpstr>
      <vt:lpstr>Genome Errors</vt:lpstr>
      <vt:lpstr>RNASeq evidence for sequence errors</vt:lpstr>
      <vt:lpstr>Reads aligned to a genome</vt:lpstr>
      <vt:lpstr>Reads mis-aligned to a genome</vt:lpstr>
      <vt:lpstr>Reads mis-aligned to a genome</vt:lpstr>
      <vt:lpstr>Reads mis-aligned to a genome</vt:lpstr>
      <vt:lpstr>sequence error</vt:lpstr>
      <vt:lpstr>Acedb view of error</vt:lpstr>
      <vt:lpstr>Found several error sites</vt:lpstr>
      <vt:lpstr>Assymmetric signal at TSS </vt:lpstr>
      <vt:lpstr>Transcription start/end signal</vt:lpstr>
      <vt:lpstr>Making short-read data</vt:lpstr>
      <vt:lpstr>TSS signal examples</vt:lpstr>
      <vt:lpstr>TSS signal examples</vt:lpstr>
      <vt:lpstr>TSS signal examples</vt:lpstr>
      <vt:lpstr>TSS signal examples</vt:lpstr>
      <vt:lpstr>Alternate TSS/TES</vt:lpstr>
      <vt:lpstr>Premature Transcript Ends</vt:lpstr>
      <vt:lpstr>Haemonchus Contortus Genome and Transcriptome Sequencing</vt:lpstr>
      <vt:lpstr>Gene building (ensembl)</vt:lpstr>
      <vt:lpstr>Slide 34</vt:lpstr>
      <vt:lpstr>Future</vt:lpstr>
      <vt:lpstr>Acknowledgements</vt:lpstr>
      <vt:lpstr>END</vt:lpstr>
      <vt:lpstr>Hillier/Waterston data</vt:lpstr>
      <vt:lpstr>Odd things</vt:lpstr>
      <vt:lpstr>Sloping exons</vt:lpstr>
      <vt:lpstr>Expression in introns</vt:lpstr>
      <vt:lpstr>Slide 42</vt:lpstr>
      <vt:lpstr>Slide 43</vt:lpstr>
      <vt:lpstr>Getting involved</vt:lpstr>
      <vt:lpstr>WormBase transcript problem</vt:lpstr>
      <vt:lpstr>polyA site problems</vt:lpstr>
      <vt:lpstr>Genelets – Model transcripts</vt:lpstr>
      <vt:lpstr>Coverage at start of transcript</vt:lpstr>
      <vt:lpstr>Making short-read data</vt:lpstr>
      <vt:lpstr>Slide 50</vt:lpstr>
      <vt:lpstr>Many more worm genomes</vt:lpstr>
      <vt:lpstr>Curation of 1, 6 &amp; 40 genomes</vt:lpstr>
      <vt:lpstr>Some curation anomaly types</vt:lpstr>
      <vt:lpstr>Some curation anomaly types</vt:lpstr>
      <vt:lpstr>Synteny Browser</vt:lpstr>
      <vt:lpstr>Tiling Array - new regions</vt:lpstr>
      <vt:lpstr>Tiling Array – twinscan exons</vt:lpstr>
      <vt:lpstr>Tiling Arrays are not infallible</vt:lpstr>
      <vt:lpstr>Integration with WormBase Build</vt:lpstr>
      <vt:lpstr>Integration with WormBase Build</vt:lpstr>
      <vt:lpstr>Curation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mrm</cp:lastModifiedBy>
  <cp:revision>197</cp:revision>
  <dcterms:modified xsi:type="dcterms:W3CDTF">2010-01-08T13:02:25Z</dcterms:modified>
</cp:coreProperties>
</file>