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Default Extension="gif" ContentType="image/gif"/>
  <Override PartName="/ppt/notesSlides/notesSlide9.xml" ContentType="application/vnd.openxmlformats-officedocument.presentationml.notesSlide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sldIdLst>
    <p:sldId id="261" r:id="rId2"/>
    <p:sldId id="262" r:id="rId3"/>
    <p:sldId id="278" r:id="rId4"/>
    <p:sldId id="266" r:id="rId5"/>
    <p:sldId id="270" r:id="rId6"/>
    <p:sldId id="272" r:id="rId7"/>
    <p:sldId id="276" r:id="rId8"/>
    <p:sldId id="280" r:id="rId9"/>
    <p:sldId id="279" r:id="rId10"/>
    <p:sldId id="274" r:id="rId11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EFF99"/>
    <a:srgbClr val="00FF00"/>
    <a:srgbClr val="FFFF00"/>
    <a:srgbClr val="FF0000"/>
    <a:srgbClr val="E32427"/>
    <a:srgbClr val="7DFF9E"/>
    <a:srgbClr val="FFFF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058" autoAdjust="0"/>
    <p:restoredTop sz="78174" autoAdjust="0"/>
  </p:normalViewPr>
  <p:slideViewPr>
    <p:cSldViewPr>
      <p:cViewPr varScale="1">
        <p:scale>
          <a:sx n="68" d="100"/>
          <a:sy n="68" d="100"/>
        </p:scale>
        <p:origin x="-438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5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GB"/>
  <c:style val="27"/>
  <c:chart>
    <c:autoTitleDeleted val="1"/>
    <c:plotArea>
      <c:layout/>
      <c:barChart>
        <c:barDir val="col"/>
        <c:grouping val="clustered"/>
        <c:ser>
          <c:idx val="4"/>
          <c:order val="0"/>
          <c:tx>
            <c:strRef>
              <c:f>Sheet1!$A$2</c:f>
              <c:strCache>
                <c:ptCount val="1"/>
                <c:pt idx="0">
                  <c:v>WS120 Mar 2004</c:v>
                </c:pt>
              </c:strCache>
            </c:strRef>
          </c:tx>
          <c:cat>
            <c:strRef>
              <c:f>Sheet1!$B$1:$F$1</c:f>
              <c:strCache>
                <c:ptCount val="5"/>
                <c:pt idx="0">
                  <c:v>CGC Gene Name</c:v>
                </c:pt>
                <c:pt idx="1">
                  <c:v>Gene Class</c:v>
                </c:pt>
                <c:pt idx="2">
                  <c:v>Allele</c:v>
                </c:pt>
                <c:pt idx="3">
                  <c:v>Strain</c:v>
                </c:pt>
                <c:pt idx="4">
                  <c:v>Multipoint data</c:v>
                </c:pt>
              </c:strCache>
            </c:strRef>
          </c:cat>
          <c:val>
            <c:numRef>
              <c:f>Sheet1!$B$2:$F$2</c:f>
              <c:numCache>
                <c:formatCode>General</c:formatCode>
                <c:ptCount val="5"/>
                <c:pt idx="0">
                  <c:v>4935</c:v>
                </c:pt>
                <c:pt idx="1">
                  <c:v>1392</c:v>
                </c:pt>
                <c:pt idx="2">
                  <c:v>9810</c:v>
                </c:pt>
                <c:pt idx="3">
                  <c:v>5798</c:v>
                </c:pt>
                <c:pt idx="4">
                  <c:v>4117</c:v>
                </c:pt>
              </c:numCache>
            </c:numRef>
          </c:val>
        </c:ser>
        <c:ser>
          <c:idx val="3"/>
          <c:order val="1"/>
          <c:tx>
            <c:strRef>
              <c:f>Sheet1!$A$3</c:f>
              <c:strCache>
                <c:ptCount val="1"/>
                <c:pt idx="0">
                  <c:v>WS130 Aug 2004</c:v>
                </c:pt>
              </c:strCache>
            </c:strRef>
          </c:tx>
          <c:cat>
            <c:strRef>
              <c:f>Sheet1!$B$1:$F$1</c:f>
              <c:strCache>
                <c:ptCount val="5"/>
                <c:pt idx="0">
                  <c:v>CGC Gene Name</c:v>
                </c:pt>
                <c:pt idx="1">
                  <c:v>Gene Class</c:v>
                </c:pt>
                <c:pt idx="2">
                  <c:v>Allele</c:v>
                </c:pt>
                <c:pt idx="3">
                  <c:v>Strain</c:v>
                </c:pt>
                <c:pt idx="4">
                  <c:v>Multipoint data</c:v>
                </c:pt>
              </c:strCache>
            </c:strRef>
          </c:cat>
          <c:val>
            <c:numRef>
              <c:f>Sheet1!$B$3:$F$3</c:f>
              <c:numCache>
                <c:formatCode>General</c:formatCode>
                <c:ptCount val="5"/>
                <c:pt idx="0">
                  <c:v>5215</c:v>
                </c:pt>
                <c:pt idx="1">
                  <c:v>1448</c:v>
                </c:pt>
                <c:pt idx="2">
                  <c:v>10494</c:v>
                </c:pt>
                <c:pt idx="3">
                  <c:v>6000</c:v>
                </c:pt>
                <c:pt idx="4">
                  <c:v>4089</c:v>
                </c:pt>
              </c:numCache>
            </c:numRef>
          </c:val>
        </c:ser>
        <c:ser>
          <c:idx val="0"/>
          <c:order val="2"/>
          <c:tx>
            <c:strRef>
              <c:f>Sheet1!$A$4</c:f>
              <c:strCache>
                <c:ptCount val="1"/>
                <c:pt idx="0">
                  <c:v>WS140 Mar 2005</c:v>
                </c:pt>
              </c:strCache>
            </c:strRef>
          </c:tx>
          <c:cat>
            <c:strRef>
              <c:f>Sheet1!$B$1:$F$1</c:f>
              <c:strCache>
                <c:ptCount val="5"/>
                <c:pt idx="0">
                  <c:v>CGC Gene Name</c:v>
                </c:pt>
                <c:pt idx="1">
                  <c:v>Gene Class</c:v>
                </c:pt>
                <c:pt idx="2">
                  <c:v>Allele</c:v>
                </c:pt>
                <c:pt idx="3">
                  <c:v>Strain</c:v>
                </c:pt>
                <c:pt idx="4">
                  <c:v>Multipoint data</c:v>
                </c:pt>
              </c:strCache>
            </c:strRef>
          </c:cat>
          <c:val>
            <c:numRef>
              <c:f>Sheet1!$B$4:$F$4</c:f>
              <c:numCache>
                <c:formatCode>General</c:formatCode>
                <c:ptCount val="5"/>
                <c:pt idx="0">
                  <c:v>6352</c:v>
                </c:pt>
                <c:pt idx="1">
                  <c:v>1515</c:v>
                </c:pt>
                <c:pt idx="2">
                  <c:v>11234</c:v>
                </c:pt>
                <c:pt idx="3">
                  <c:v>6427</c:v>
                </c:pt>
                <c:pt idx="4">
                  <c:v>4343</c:v>
                </c:pt>
              </c:numCache>
            </c:numRef>
          </c:val>
        </c:ser>
        <c:ser>
          <c:idx val="1"/>
          <c:order val="3"/>
          <c:tx>
            <c:strRef>
              <c:f>Sheet1!$A$5</c:f>
              <c:strCache>
                <c:ptCount val="1"/>
                <c:pt idx="0">
                  <c:v>WS150 Nov 2005</c:v>
                </c:pt>
              </c:strCache>
            </c:strRef>
          </c:tx>
          <c:cat>
            <c:strRef>
              <c:f>Sheet1!$B$1:$F$1</c:f>
              <c:strCache>
                <c:ptCount val="5"/>
                <c:pt idx="0">
                  <c:v>CGC Gene Name</c:v>
                </c:pt>
                <c:pt idx="1">
                  <c:v>Gene Class</c:v>
                </c:pt>
                <c:pt idx="2">
                  <c:v>Allele</c:v>
                </c:pt>
                <c:pt idx="3">
                  <c:v>Strain</c:v>
                </c:pt>
                <c:pt idx="4">
                  <c:v>Multipoint data</c:v>
                </c:pt>
              </c:strCache>
            </c:strRef>
          </c:cat>
          <c:val>
            <c:numRef>
              <c:f>Sheet1!$B$5:$F$5</c:f>
              <c:numCache>
                <c:formatCode>General</c:formatCode>
                <c:ptCount val="5"/>
                <c:pt idx="0">
                  <c:v>6664</c:v>
                </c:pt>
                <c:pt idx="1">
                  <c:v>1626</c:v>
                </c:pt>
                <c:pt idx="2">
                  <c:v>12051</c:v>
                </c:pt>
                <c:pt idx="3">
                  <c:v>7064</c:v>
                </c:pt>
                <c:pt idx="4">
                  <c:v>4602</c:v>
                </c:pt>
              </c:numCache>
            </c:numRef>
          </c:val>
        </c:ser>
        <c:ser>
          <c:idx val="2"/>
          <c:order val="4"/>
          <c:tx>
            <c:strRef>
              <c:f>Sheet1!$A$6</c:f>
              <c:strCache>
                <c:ptCount val="1"/>
                <c:pt idx="0">
                  <c:v>WS160 Jul 2006</c:v>
                </c:pt>
              </c:strCache>
            </c:strRef>
          </c:tx>
          <c:cat>
            <c:strRef>
              <c:f>Sheet1!$B$1:$F$1</c:f>
              <c:strCache>
                <c:ptCount val="5"/>
                <c:pt idx="0">
                  <c:v>CGC Gene Name</c:v>
                </c:pt>
                <c:pt idx="1">
                  <c:v>Gene Class</c:v>
                </c:pt>
                <c:pt idx="2">
                  <c:v>Allele</c:v>
                </c:pt>
                <c:pt idx="3">
                  <c:v>Strain</c:v>
                </c:pt>
                <c:pt idx="4">
                  <c:v>Multipoint data</c:v>
                </c:pt>
              </c:strCache>
            </c:strRef>
          </c:cat>
          <c:val>
            <c:numRef>
              <c:f>Sheet1!$B$6:$F$6</c:f>
              <c:numCache>
                <c:formatCode>General</c:formatCode>
                <c:ptCount val="5"/>
                <c:pt idx="0">
                  <c:v>7114</c:v>
                </c:pt>
                <c:pt idx="1">
                  <c:v>1697</c:v>
                </c:pt>
                <c:pt idx="2">
                  <c:v>12732</c:v>
                </c:pt>
                <c:pt idx="3">
                  <c:v>7676</c:v>
                </c:pt>
                <c:pt idx="4">
                  <c:v>4965</c:v>
                </c:pt>
              </c:numCache>
            </c:numRef>
          </c:val>
        </c:ser>
        <c:ser>
          <c:idx val="5"/>
          <c:order val="5"/>
          <c:tx>
            <c:strRef>
              <c:f>Sheet1!$A$7</c:f>
              <c:strCache>
                <c:ptCount val="1"/>
                <c:pt idx="0">
                  <c:v>WS170 Jan 2007</c:v>
                </c:pt>
              </c:strCache>
            </c:strRef>
          </c:tx>
          <c:cat>
            <c:strRef>
              <c:f>Sheet1!$B$1:$F$1</c:f>
              <c:strCache>
                <c:ptCount val="5"/>
                <c:pt idx="0">
                  <c:v>CGC Gene Name</c:v>
                </c:pt>
                <c:pt idx="1">
                  <c:v>Gene Class</c:v>
                </c:pt>
                <c:pt idx="2">
                  <c:v>Allele</c:v>
                </c:pt>
                <c:pt idx="3">
                  <c:v>Strain</c:v>
                </c:pt>
                <c:pt idx="4">
                  <c:v>Multipoint data</c:v>
                </c:pt>
              </c:strCache>
            </c:strRef>
          </c:cat>
          <c:val>
            <c:numRef>
              <c:f>Sheet1!$B$7:$F$7</c:f>
              <c:numCache>
                <c:formatCode>General</c:formatCode>
                <c:ptCount val="5"/>
                <c:pt idx="0">
                  <c:v>7928</c:v>
                </c:pt>
                <c:pt idx="1">
                  <c:v>1772</c:v>
                </c:pt>
                <c:pt idx="2">
                  <c:v>13495</c:v>
                </c:pt>
                <c:pt idx="3">
                  <c:v>8092</c:v>
                </c:pt>
                <c:pt idx="4">
                  <c:v>4990</c:v>
                </c:pt>
              </c:numCache>
            </c:numRef>
          </c:val>
        </c:ser>
        <c:ser>
          <c:idx val="6"/>
          <c:order val="6"/>
          <c:tx>
            <c:strRef>
              <c:f>Sheet1!$A$8</c:f>
              <c:strCache>
                <c:ptCount val="1"/>
                <c:pt idx="0">
                  <c:v>WS180 Sep 2007</c:v>
                </c:pt>
              </c:strCache>
            </c:strRef>
          </c:tx>
          <c:cat>
            <c:strRef>
              <c:f>Sheet1!$B$1:$F$1</c:f>
              <c:strCache>
                <c:ptCount val="5"/>
                <c:pt idx="0">
                  <c:v>CGC Gene Name</c:v>
                </c:pt>
                <c:pt idx="1">
                  <c:v>Gene Class</c:v>
                </c:pt>
                <c:pt idx="2">
                  <c:v>Allele</c:v>
                </c:pt>
                <c:pt idx="3">
                  <c:v>Strain</c:v>
                </c:pt>
                <c:pt idx="4">
                  <c:v>Multipoint data</c:v>
                </c:pt>
              </c:strCache>
            </c:strRef>
          </c:cat>
          <c:val>
            <c:numRef>
              <c:f>Sheet1!$B$8:$F$8</c:f>
              <c:numCache>
                <c:formatCode>General</c:formatCode>
                <c:ptCount val="5"/>
                <c:pt idx="0">
                  <c:v>13082</c:v>
                </c:pt>
                <c:pt idx="1">
                  <c:v>1886</c:v>
                </c:pt>
                <c:pt idx="2">
                  <c:v>14312</c:v>
                </c:pt>
                <c:pt idx="3">
                  <c:v>9167</c:v>
                </c:pt>
                <c:pt idx="4">
                  <c:v>4999</c:v>
                </c:pt>
              </c:numCache>
            </c:numRef>
          </c:val>
        </c:ser>
        <c:ser>
          <c:idx val="7"/>
          <c:order val="7"/>
          <c:tx>
            <c:strRef>
              <c:f>Sheet1!$A$9</c:f>
              <c:strCache>
                <c:ptCount val="1"/>
                <c:pt idx="0">
                  <c:v>WS190 May 2008</c:v>
                </c:pt>
              </c:strCache>
            </c:strRef>
          </c:tx>
          <c:cat>
            <c:strRef>
              <c:f>Sheet1!$B$1:$F$1</c:f>
              <c:strCache>
                <c:ptCount val="5"/>
                <c:pt idx="0">
                  <c:v>CGC Gene Name</c:v>
                </c:pt>
                <c:pt idx="1">
                  <c:v>Gene Class</c:v>
                </c:pt>
                <c:pt idx="2">
                  <c:v>Allele</c:v>
                </c:pt>
                <c:pt idx="3">
                  <c:v>Strain</c:v>
                </c:pt>
                <c:pt idx="4">
                  <c:v>Multipoint data</c:v>
                </c:pt>
              </c:strCache>
            </c:strRef>
          </c:cat>
          <c:val>
            <c:numRef>
              <c:f>Sheet1!$B$9:$F$9</c:f>
              <c:numCache>
                <c:formatCode>General</c:formatCode>
                <c:ptCount val="5"/>
                <c:pt idx="0">
                  <c:v>13617</c:v>
                </c:pt>
                <c:pt idx="1">
                  <c:v>1971</c:v>
                </c:pt>
                <c:pt idx="2">
                  <c:v>15527</c:v>
                </c:pt>
                <c:pt idx="3">
                  <c:v>9936</c:v>
                </c:pt>
                <c:pt idx="4">
                  <c:v>5012</c:v>
                </c:pt>
              </c:numCache>
            </c:numRef>
          </c:val>
        </c:ser>
        <c:ser>
          <c:idx val="8"/>
          <c:order val="8"/>
          <c:tx>
            <c:strRef>
              <c:f>Sheet1!$A$10</c:f>
              <c:strCache>
                <c:ptCount val="1"/>
                <c:pt idx="0">
                  <c:v>WS200 Mar 2009</c:v>
                </c:pt>
              </c:strCache>
            </c:strRef>
          </c:tx>
          <c:cat>
            <c:strRef>
              <c:f>Sheet1!$B$1:$F$1</c:f>
              <c:strCache>
                <c:ptCount val="5"/>
                <c:pt idx="0">
                  <c:v>CGC Gene Name</c:v>
                </c:pt>
                <c:pt idx="1">
                  <c:v>Gene Class</c:v>
                </c:pt>
                <c:pt idx="2">
                  <c:v>Allele</c:v>
                </c:pt>
                <c:pt idx="3">
                  <c:v>Strain</c:v>
                </c:pt>
                <c:pt idx="4">
                  <c:v>Multipoint data</c:v>
                </c:pt>
              </c:strCache>
            </c:strRef>
          </c:cat>
          <c:val>
            <c:numRef>
              <c:f>Sheet1!$B$10:$F$10</c:f>
              <c:numCache>
                <c:formatCode>General</c:formatCode>
                <c:ptCount val="5"/>
                <c:pt idx="0">
                  <c:v>21468</c:v>
                </c:pt>
                <c:pt idx="1">
                  <c:v>2077</c:v>
                </c:pt>
                <c:pt idx="4">
                  <c:v>5014</c:v>
                </c:pt>
              </c:numCache>
            </c:numRef>
          </c:val>
        </c:ser>
        <c:dLbls/>
        <c:axId val="71094656"/>
        <c:axId val="71096192"/>
      </c:barChart>
      <c:catAx>
        <c:axId val="71094656"/>
        <c:scaling>
          <c:orientation val="minMax"/>
        </c:scaling>
        <c:axPos val="b"/>
        <c:numFmt formatCode="General" sourceLinked="1"/>
        <c:majorTickMark val="none"/>
        <c:tickLblPos val="low"/>
        <c:txPr>
          <a:bodyPr rot="0" vert="horz"/>
          <a:lstStyle/>
          <a:p>
            <a:pPr>
              <a:defRPr/>
            </a:pPr>
            <a:endParaRPr lang="en-US"/>
          </a:p>
        </c:txPr>
        <c:crossAx val="71096192"/>
        <c:crosses val="autoZero"/>
        <c:auto val="1"/>
        <c:lblAlgn val="ctr"/>
        <c:lblOffset val="100"/>
        <c:tickLblSkip val="1"/>
        <c:tickMarkSkip val="1"/>
      </c:catAx>
      <c:valAx>
        <c:axId val="71096192"/>
        <c:scaling>
          <c:orientation val="minMax"/>
        </c:scaling>
        <c:axPos val="l"/>
        <c:majorGridlines/>
        <c:numFmt formatCode="General" sourceLinked="1"/>
        <c:majorTickMark val="none"/>
        <c:tickLblPos val="nextTo"/>
        <c:txPr>
          <a:bodyPr rot="0" vert="horz"/>
          <a:lstStyle/>
          <a:p>
            <a:pPr>
              <a:defRPr/>
            </a:pPr>
            <a:endParaRPr lang="en-US"/>
          </a:p>
        </c:txPr>
        <c:crossAx val="71094656"/>
        <c:crosses val="autoZero"/>
        <c:crossBetween val="between"/>
      </c:valAx>
      <c:spPr>
        <a:ln w="28575"/>
      </c:spPr>
    </c:plotArea>
    <c:legend>
      <c:legendPos val="r"/>
      <c:layout/>
      <c:spPr>
        <a:ln>
          <a:noFill/>
        </a:ln>
      </c:spPr>
    </c:legend>
    <c:plotVisOnly val="1"/>
    <c:dispBlanksAs val="gap"/>
  </c:chart>
  <c:txPr>
    <a:bodyPr/>
    <a:lstStyle/>
    <a:p>
      <a:pPr>
        <a:defRPr sz="1800"/>
      </a:pPr>
      <a:endParaRPr lang="en-US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GB"/>
  <c:style val="27"/>
  <c:chart>
    <c:autoTitleDeleted val="1"/>
    <c:plotArea>
      <c:layout/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Lesion Described</c:v>
                </c:pt>
              </c:strCache>
            </c:strRef>
          </c:tx>
          <c:cat>
            <c:strRef>
              <c:f>Sheet1!$A$2:$A$6</c:f>
              <c:strCache>
                <c:ptCount val="5"/>
                <c:pt idx="0">
                  <c:v>WS160</c:v>
                </c:pt>
                <c:pt idx="1">
                  <c:v>WS170</c:v>
                </c:pt>
                <c:pt idx="2">
                  <c:v>WS180</c:v>
                </c:pt>
                <c:pt idx="3">
                  <c:v>WS190</c:v>
                </c:pt>
                <c:pt idx="4">
                  <c:v>WS200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447</c:v>
                </c:pt>
                <c:pt idx="1">
                  <c:v>2009</c:v>
                </c:pt>
                <c:pt idx="2">
                  <c:v>2463</c:v>
                </c:pt>
                <c:pt idx="3">
                  <c:v>3498</c:v>
                </c:pt>
                <c:pt idx="4">
                  <c:v>4931</c:v>
                </c:pt>
              </c:numCache>
            </c:numRef>
          </c:val>
        </c:ser>
        <c:dLbls/>
        <c:axId val="70320128"/>
        <c:axId val="70321664"/>
      </c:barChart>
      <c:catAx>
        <c:axId val="70320128"/>
        <c:scaling>
          <c:orientation val="minMax"/>
        </c:scaling>
        <c:axPos val="b"/>
        <c:majorTickMark val="none"/>
        <c:tickLblPos val="nextTo"/>
        <c:txPr>
          <a:bodyPr rot="-3540000"/>
          <a:lstStyle/>
          <a:p>
            <a:pPr>
              <a:defRPr/>
            </a:pPr>
            <a:endParaRPr lang="en-US"/>
          </a:p>
        </c:txPr>
        <c:crossAx val="70321664"/>
        <c:crosses val="autoZero"/>
        <c:auto val="1"/>
        <c:lblAlgn val="ctr"/>
        <c:lblOffset val="100"/>
      </c:catAx>
      <c:valAx>
        <c:axId val="70321664"/>
        <c:scaling>
          <c:orientation val="minMax"/>
        </c:scaling>
        <c:axPos val="l"/>
        <c:majorGridlines/>
        <c:numFmt formatCode="General" sourceLinked="1"/>
        <c:majorTickMark val="none"/>
        <c:tickLblPos val="nextTo"/>
        <c:crossAx val="70320128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GB"/>
  <c:style val="27"/>
  <c:chart>
    <c:autoTitleDeleted val="1"/>
    <c:plotArea>
      <c:layout/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WS160</c:v>
                </c:pt>
              </c:strCache>
            </c:strRef>
          </c:tx>
          <c:cat>
            <c:strRef>
              <c:f>Sheet1!$A$2:$A$5</c:f>
              <c:strCache>
                <c:ptCount val="4"/>
                <c:pt idx="0">
                  <c:v>NRBP</c:v>
                </c:pt>
                <c:pt idx="1">
                  <c:v>KO Consortium</c:v>
                </c:pt>
                <c:pt idx="2">
                  <c:v>NemaGENETAG</c:v>
                </c:pt>
                <c:pt idx="3">
                  <c:v>CNV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1897</c:v>
                </c:pt>
                <c:pt idx="1">
                  <c:v>1921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WS170</c:v>
                </c:pt>
              </c:strCache>
            </c:strRef>
          </c:tx>
          <c:cat>
            <c:strRef>
              <c:f>Sheet1!$A$2:$A$5</c:f>
              <c:strCache>
                <c:ptCount val="4"/>
                <c:pt idx="0">
                  <c:v>NRBP</c:v>
                </c:pt>
                <c:pt idx="1">
                  <c:v>KO Consortium</c:v>
                </c:pt>
                <c:pt idx="2">
                  <c:v>NemaGENETAG</c:v>
                </c:pt>
                <c:pt idx="3">
                  <c:v>CNV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2094</c:v>
                </c:pt>
                <c:pt idx="1">
                  <c:v>2320</c:v>
                </c:pt>
                <c:pt idx="2">
                  <c:v>2378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WS180</c:v>
                </c:pt>
              </c:strCache>
            </c:strRef>
          </c:tx>
          <c:cat>
            <c:strRef>
              <c:f>Sheet1!$A$2:$A$5</c:f>
              <c:strCache>
                <c:ptCount val="4"/>
                <c:pt idx="0">
                  <c:v>NRBP</c:v>
                </c:pt>
                <c:pt idx="1">
                  <c:v>KO Consortium</c:v>
                </c:pt>
                <c:pt idx="2">
                  <c:v>NemaGENETAG</c:v>
                </c:pt>
                <c:pt idx="3">
                  <c:v>CNV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2337</c:v>
                </c:pt>
                <c:pt idx="1">
                  <c:v>2539</c:v>
                </c:pt>
                <c:pt idx="2">
                  <c:v>4682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WS190</c:v>
                </c:pt>
              </c:strCache>
            </c:strRef>
          </c:tx>
          <c:cat>
            <c:strRef>
              <c:f>Sheet1!$A$2:$A$5</c:f>
              <c:strCache>
                <c:ptCount val="4"/>
                <c:pt idx="0">
                  <c:v>NRBP</c:v>
                </c:pt>
                <c:pt idx="1">
                  <c:v>KO Consortium</c:v>
                </c:pt>
                <c:pt idx="2">
                  <c:v>NemaGENETAG</c:v>
                </c:pt>
                <c:pt idx="3">
                  <c:v>CNV</c:v>
                </c:pt>
              </c:strCache>
            </c:strRef>
          </c:cat>
          <c:val>
            <c:numRef>
              <c:f>Sheet1!$E$2:$E$5</c:f>
              <c:numCache>
                <c:formatCode>General</c:formatCode>
                <c:ptCount val="4"/>
                <c:pt idx="0">
                  <c:v>2608</c:v>
                </c:pt>
                <c:pt idx="1">
                  <c:v>2601</c:v>
                </c:pt>
                <c:pt idx="2">
                  <c:v>5060</c:v>
                </c:pt>
                <c:pt idx="3">
                  <c:v>249</c:v>
                </c:pt>
              </c:numCache>
            </c:numRef>
          </c:val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WS200</c:v>
                </c:pt>
              </c:strCache>
            </c:strRef>
          </c:tx>
          <c:cat>
            <c:strRef>
              <c:f>Sheet1!$A$2:$A$5</c:f>
              <c:strCache>
                <c:ptCount val="4"/>
                <c:pt idx="0">
                  <c:v>NRBP</c:v>
                </c:pt>
                <c:pt idx="1">
                  <c:v>KO Consortium</c:v>
                </c:pt>
                <c:pt idx="2">
                  <c:v>NemaGENETAG</c:v>
                </c:pt>
                <c:pt idx="3">
                  <c:v>CNV</c:v>
                </c:pt>
              </c:strCache>
            </c:strRef>
          </c:cat>
          <c:val>
            <c:numRef>
              <c:f>Sheet1!$F$2:$F$5</c:f>
              <c:numCache>
                <c:formatCode>General</c:formatCode>
                <c:ptCount val="4"/>
                <c:pt idx="0">
                  <c:v>3107</c:v>
                </c:pt>
                <c:pt idx="1">
                  <c:v>3046</c:v>
                </c:pt>
                <c:pt idx="3">
                  <c:v>249</c:v>
                </c:pt>
              </c:numCache>
            </c:numRef>
          </c:val>
        </c:ser>
        <c:dLbls/>
        <c:axId val="69349376"/>
        <c:axId val="69358720"/>
      </c:barChart>
      <c:catAx>
        <c:axId val="69349376"/>
        <c:scaling>
          <c:orientation val="minMax"/>
        </c:scaling>
        <c:axPos val="b"/>
        <c:majorTickMark val="none"/>
        <c:tickLblPos val="nextTo"/>
        <c:crossAx val="69358720"/>
        <c:crosses val="autoZero"/>
        <c:auto val="1"/>
        <c:lblAlgn val="ctr"/>
        <c:lblOffset val="100"/>
      </c:catAx>
      <c:valAx>
        <c:axId val="69358720"/>
        <c:scaling>
          <c:orientation val="minMax"/>
        </c:scaling>
        <c:axPos val="l"/>
        <c:majorGridlines/>
        <c:numFmt formatCode="General" sourceLinked="1"/>
        <c:majorTickMark val="none"/>
        <c:tickLblPos val="nextTo"/>
        <c:crossAx val="6934937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8469532057137257"/>
          <c:y val="0.35130174581661106"/>
          <c:w val="0.11530467942862749"/>
          <c:h val="0.37408415030392461"/>
        </c:manualLayout>
      </c:layout>
    </c:legend>
    <c:plotVisOnly val="1"/>
  </c:chart>
  <c:spPr>
    <a:solidFill>
      <a:schemeClr val="lt1"/>
    </a:solidFill>
    <a:ln w="25400" cap="flat" cmpd="sng" algn="ctr">
      <a:noFill/>
      <a:prstDash val="solid"/>
    </a:ln>
    <a:effectLst/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en-US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GB"/>
  <c:style val="27"/>
  <c:chart>
    <c:autoTitleDeleted val="1"/>
    <c:plotArea>
      <c:layout/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CGC Strains</c:v>
                </c:pt>
              </c:strCache>
            </c:strRef>
          </c:tx>
          <c:cat>
            <c:strRef>
              <c:f>Sheet1!$A$2:$A$8</c:f>
              <c:strCache>
                <c:ptCount val="7"/>
                <c:pt idx="0">
                  <c:v>WS140</c:v>
                </c:pt>
                <c:pt idx="1">
                  <c:v>WS150</c:v>
                </c:pt>
                <c:pt idx="2">
                  <c:v>WS160</c:v>
                </c:pt>
                <c:pt idx="3">
                  <c:v>WS170</c:v>
                </c:pt>
                <c:pt idx="4">
                  <c:v>WS180</c:v>
                </c:pt>
                <c:pt idx="5">
                  <c:v>WS190</c:v>
                </c:pt>
                <c:pt idx="6">
                  <c:v>WS200</c:v>
                </c:pt>
              </c:strCache>
            </c:strRef>
          </c:cat>
          <c:val>
            <c:numRef>
              <c:f>Sheet1!$B$2:$B$8</c:f>
              <c:numCache>
                <c:formatCode>General</c:formatCode>
                <c:ptCount val="7"/>
                <c:pt idx="0">
                  <c:v>6427</c:v>
                </c:pt>
                <c:pt idx="1">
                  <c:v>7064</c:v>
                </c:pt>
                <c:pt idx="2">
                  <c:v>7676</c:v>
                </c:pt>
                <c:pt idx="3">
                  <c:v>8092</c:v>
                </c:pt>
                <c:pt idx="4">
                  <c:v>9137</c:v>
                </c:pt>
                <c:pt idx="5">
                  <c:v>9936</c:v>
                </c:pt>
                <c:pt idx="6">
                  <c:v>11341</c:v>
                </c:pt>
              </c:numCache>
            </c:numRef>
          </c:val>
        </c:ser>
        <c:dLbls/>
        <c:axId val="49723648"/>
        <c:axId val="59482496"/>
      </c:barChart>
      <c:catAx>
        <c:axId val="49723648"/>
        <c:scaling>
          <c:orientation val="minMax"/>
        </c:scaling>
        <c:axPos val="b"/>
        <c:majorTickMark val="none"/>
        <c:tickLblPos val="nextTo"/>
        <c:txPr>
          <a:bodyPr rot="-3600000"/>
          <a:lstStyle/>
          <a:p>
            <a:pPr>
              <a:defRPr/>
            </a:pPr>
            <a:endParaRPr lang="en-US"/>
          </a:p>
        </c:txPr>
        <c:crossAx val="59482496"/>
        <c:crosses val="autoZero"/>
        <c:auto val="1"/>
        <c:lblAlgn val="ctr"/>
        <c:lblOffset val="100"/>
      </c:catAx>
      <c:valAx>
        <c:axId val="59482496"/>
        <c:scaling>
          <c:orientation val="minMax"/>
        </c:scaling>
        <c:axPos val="l"/>
        <c:majorGridlines/>
        <c:numFmt formatCode="General" sourceLinked="1"/>
        <c:majorTickMark val="none"/>
        <c:tickLblPos val="nextTo"/>
        <c:crossAx val="49723648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GB"/>
  <c:style val="27"/>
  <c:chart>
    <c:autoTitleDeleted val="1"/>
    <c:plotArea>
      <c:layout/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Predicted Genes</c:v>
                </c:pt>
              </c:strCache>
            </c:strRef>
          </c:tx>
          <c:cat>
            <c:strRef>
              <c:f>Sheet1!$A$2:$A$7</c:f>
              <c:strCache>
                <c:ptCount val="6"/>
                <c:pt idx="0">
                  <c:v>elegans</c:v>
                </c:pt>
                <c:pt idx="1">
                  <c:v>briggsae</c:v>
                </c:pt>
                <c:pt idx="2">
                  <c:v>remanei</c:v>
                </c:pt>
                <c:pt idx="3">
                  <c:v>brenneri</c:v>
                </c:pt>
                <c:pt idx="4">
                  <c:v>japonica</c:v>
                </c:pt>
                <c:pt idx="5">
                  <c:v>Pristiochus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38365</c:v>
                </c:pt>
                <c:pt idx="1">
                  <c:v>23037</c:v>
                </c:pt>
                <c:pt idx="2">
                  <c:v>32436</c:v>
                </c:pt>
                <c:pt idx="3">
                  <c:v>32239</c:v>
                </c:pt>
                <c:pt idx="4">
                  <c:v>27177</c:v>
                </c:pt>
                <c:pt idx="5">
                  <c:v>29644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Approved Gene Name</c:v>
                </c:pt>
              </c:strCache>
            </c:strRef>
          </c:tx>
          <c:cat>
            <c:strRef>
              <c:f>Sheet1!$A$2:$A$7</c:f>
              <c:strCache>
                <c:ptCount val="6"/>
                <c:pt idx="0">
                  <c:v>elegans</c:v>
                </c:pt>
                <c:pt idx="1">
                  <c:v>briggsae</c:v>
                </c:pt>
                <c:pt idx="2">
                  <c:v>remanei</c:v>
                </c:pt>
                <c:pt idx="3">
                  <c:v>brenneri</c:v>
                </c:pt>
                <c:pt idx="4">
                  <c:v>japonica</c:v>
                </c:pt>
                <c:pt idx="5">
                  <c:v>Pristiochus</c:v>
                </c:pt>
              </c:strCache>
            </c:strRef>
          </c:cat>
          <c:val>
            <c:numRef>
              <c:f>Sheet1!$C$2:$C$7</c:f>
              <c:numCache>
                <c:formatCode>General</c:formatCode>
                <c:ptCount val="6"/>
                <c:pt idx="0">
                  <c:v>24207</c:v>
                </c:pt>
                <c:pt idx="1">
                  <c:v>5348</c:v>
                </c:pt>
                <c:pt idx="2">
                  <c:v>5310</c:v>
                </c:pt>
                <c:pt idx="3">
                  <c:v>2969</c:v>
                </c:pt>
                <c:pt idx="4">
                  <c:v>4651</c:v>
                </c:pt>
                <c:pt idx="5">
                  <c:v>2701</c:v>
                </c:pt>
              </c:numCache>
            </c:numRef>
          </c:val>
        </c:ser>
        <c:dLbls/>
        <c:axId val="74581504"/>
        <c:axId val="74583040"/>
      </c:barChart>
      <c:catAx>
        <c:axId val="74581504"/>
        <c:scaling>
          <c:orientation val="minMax"/>
        </c:scaling>
        <c:axPos val="b"/>
        <c:majorTickMark val="none"/>
        <c:tickLblPos val="nextTo"/>
        <c:crossAx val="74583040"/>
        <c:crosses val="autoZero"/>
        <c:auto val="1"/>
        <c:lblAlgn val="ctr"/>
        <c:lblOffset val="100"/>
      </c:catAx>
      <c:valAx>
        <c:axId val="74583040"/>
        <c:scaling>
          <c:orientation val="minMax"/>
        </c:scaling>
        <c:axPos val="l"/>
        <c:majorGridlines/>
        <c:numFmt formatCode="General" sourceLinked="0"/>
        <c:majorTickMark val="none"/>
        <c:tickLblPos val="nextTo"/>
        <c:spPr>
          <a:ln w="9525">
            <a:solidFill>
              <a:srgbClr val="000000">
                <a:tint val="75000"/>
                <a:shade val="95000"/>
                <a:satMod val="105000"/>
              </a:srgbClr>
            </a:solidFill>
          </a:ln>
        </c:spPr>
        <c:crossAx val="74581504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Times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Times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4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Times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Times" charset="0"/>
              </a:defRPr>
            </a:lvl1pPr>
          </a:lstStyle>
          <a:p>
            <a:pPr>
              <a:defRPr/>
            </a:pPr>
            <a:fld id="{3253A62C-BA33-4344-ACCB-EAA99F186D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8A5342D-C686-494F-862E-773BA9F34DA5}" type="slidenum">
              <a:rPr lang="en-US"/>
              <a:pPr/>
              <a:t>2</a:t>
            </a:fld>
            <a:endParaRPr lang="en-US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4988"/>
            <a:ext cx="5029200" cy="4113212"/>
          </a:xfrm>
          <a:noFill/>
          <a:ln/>
        </p:spPr>
        <p:txBody>
          <a:bodyPr/>
          <a:lstStyle/>
          <a:p>
            <a:pPr eaLnBrk="1" hangingPunct="1"/>
            <a:r>
              <a:rPr lang="en-GB" dirty="0" err="1" smtClean="0"/>
              <a:t>nb</a:t>
            </a:r>
            <a:r>
              <a:rPr lang="en-GB" dirty="0" smtClean="0"/>
              <a:t>.</a:t>
            </a:r>
            <a:r>
              <a:rPr lang="en-GB" baseline="0" dirty="0" smtClean="0"/>
              <a:t> All elegans data unless specified. </a:t>
            </a:r>
          </a:p>
          <a:p>
            <a:pPr eaLnBrk="1" hangingPunct="1"/>
            <a:r>
              <a:rPr lang="en-GB" dirty="0" err="1" smtClean="0"/>
              <a:t>CGC_names</a:t>
            </a:r>
            <a:r>
              <a:rPr lang="en-GB" dirty="0" smtClean="0"/>
              <a:t> </a:t>
            </a:r>
            <a:r>
              <a:rPr lang="en-GB" dirty="0" smtClean="0"/>
              <a:t>went up due to a further ~7500 21U RNAs added end 2008 – like the leap between WS170 and </a:t>
            </a:r>
            <a:r>
              <a:rPr lang="en-GB" dirty="0" smtClean="0"/>
              <a:t>WS180. </a:t>
            </a:r>
            <a:endParaRPr lang="en-GB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EA8421E-B621-4379-B0C2-D8224BE197E2}" type="slidenum">
              <a:rPr lang="en-US"/>
              <a:pPr/>
              <a:t>3</a:t>
            </a:fld>
            <a:endParaRPr lang="en-US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4988"/>
            <a:ext cx="5029200" cy="4113212"/>
          </a:xfrm>
          <a:noFill/>
          <a:ln/>
        </p:spPr>
        <p:txBody>
          <a:bodyPr/>
          <a:lstStyle/>
          <a:p>
            <a:pPr eaLnBrk="1" hangingPunct="1"/>
            <a:r>
              <a:rPr lang="en-GB" baseline="0" dirty="0" smtClean="0"/>
              <a:t>Between 170 and 180 and between 170 and 180 had summer students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003ADF9-5B73-4DDD-B619-1067C4790DDD}" type="slidenum">
              <a:rPr lang="en-US"/>
              <a:pPr/>
              <a:t>4</a:t>
            </a:fld>
            <a:endParaRPr lang="en-US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4988"/>
            <a:ext cx="5029200" cy="4113212"/>
          </a:xfrm>
          <a:noFill/>
          <a:ln/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392658F-84DB-4D96-8004-2FE624D6B723}" type="slidenum">
              <a:rPr lang="en-US"/>
              <a:pPr/>
              <a:t>5</a:t>
            </a:fld>
            <a:endParaRPr lang="en-US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4988"/>
            <a:ext cx="5029200" cy="4113212"/>
          </a:xfrm>
          <a:noFill/>
          <a:ln/>
        </p:spPr>
        <p:txBody>
          <a:bodyPr/>
          <a:lstStyle/>
          <a:p>
            <a:pPr eaLnBrk="1" hangingPunct="1"/>
            <a:r>
              <a:rPr lang="en-GB" dirty="0" err="1" smtClean="0"/>
              <a:t>Nemagenetag</a:t>
            </a:r>
            <a:r>
              <a:rPr lang="en-GB" baseline="0" dirty="0" smtClean="0"/>
              <a:t> strains generated in Bristol (Patty’s group) are being distributed to requesters by her lab. I have not heard from Laurent. From Ann (at CGC): plan is to have test set sent to CGC. Strains will be sent to requesters to confirm details.</a:t>
            </a:r>
            <a:endParaRPr lang="en-GB" dirty="0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3E9F530-864F-4765-87B5-088785DA6CDC}" type="slidenum">
              <a:rPr lang="en-US"/>
              <a:pPr/>
              <a:t>6</a:t>
            </a:fld>
            <a:endParaRPr lang="en-US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GB" dirty="0" smtClean="0"/>
              <a:t>Elegans map will be optimised by Spring</a:t>
            </a:r>
            <a:r>
              <a:rPr lang="en-GB" baseline="0" dirty="0" smtClean="0"/>
              <a:t> 2010 and then only selected data will be incorporated but map not changed. Process of freezing has involved working with some old acedb code.</a:t>
            </a:r>
            <a:endParaRPr lang="en-GB" dirty="0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370A283-12F6-4855-8900-596D660AE30B}" type="slidenum">
              <a:rPr lang="en-US"/>
              <a:pPr/>
              <a:t>7</a:t>
            </a:fld>
            <a:endParaRPr lang="en-US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GB" dirty="0" smtClean="0"/>
              <a:t>Binding site</a:t>
            </a:r>
            <a:r>
              <a:rPr lang="en-GB" baseline="0" dirty="0" smtClean="0"/>
              <a:t> </a:t>
            </a:r>
            <a:r>
              <a:rPr lang="en-GB" baseline="0" dirty="0" smtClean="0"/>
              <a:t>region. New Caltech pipeline shows there are more papers out there, but I need to spend some time working with this to coordinate with our RT system.</a:t>
            </a:r>
          </a:p>
          <a:p>
            <a:pPr eaLnBrk="1" hangingPunct="1"/>
            <a:r>
              <a:rPr lang="en-GB" baseline="0" dirty="0" smtClean="0"/>
              <a:t>Binding site regions mainly </a:t>
            </a:r>
            <a:r>
              <a:rPr lang="en-GB" baseline="0" dirty="0" err="1" smtClean="0"/>
              <a:t>Defined_by_analysis</a:t>
            </a:r>
            <a:r>
              <a:rPr lang="en-GB" baseline="0" dirty="0" smtClean="0"/>
              <a:t> modENCODE_147</a:t>
            </a:r>
          </a:p>
          <a:p>
            <a:pPr eaLnBrk="1" hangingPunct="1"/>
            <a:r>
              <a:rPr lang="en-GB" baseline="0" dirty="0" smtClean="0"/>
              <a:t>Promoters defined mainly from single paper – Huang P et al Genome Res. Internal promoters in elegans.</a:t>
            </a:r>
          </a:p>
          <a:p>
            <a:pPr eaLnBrk="1" hangingPunct="1"/>
            <a:r>
              <a:rPr lang="en-GB" baseline="0" dirty="0" smtClean="0"/>
              <a:t>Not yet easily available from Web. Harass them about this please.</a:t>
            </a:r>
            <a:endParaRPr lang="en-GB" dirty="0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FA30D50-E1C9-45B9-A691-0C6DCB8E368E}" type="slidenum">
              <a:rPr lang="en-US"/>
              <a:pPr/>
              <a:t>8</a:t>
            </a:fld>
            <a:endParaRPr lang="en-US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7D4A5A0-EC9D-4506-AE80-F137AA8A02D6}" type="slidenum">
              <a:rPr lang="en-US"/>
              <a:pPr/>
              <a:t>9</a:t>
            </a:fld>
            <a:endParaRPr lang="en-US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dirty="0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1CED123-7BD2-46DD-A675-7E31BFE7ABD0}" type="slidenum">
              <a:rPr lang="en-US"/>
              <a:pPr/>
              <a:t>10</a:t>
            </a:fld>
            <a:endParaRPr lang="en-US"/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4988"/>
            <a:ext cx="5029200" cy="4113212"/>
          </a:xfrm>
          <a:noFill/>
          <a:ln/>
        </p:spPr>
        <p:txBody>
          <a:bodyPr/>
          <a:lstStyle/>
          <a:p>
            <a:pPr eaLnBrk="1" hangingPunct="1"/>
            <a:r>
              <a:rPr lang="en-GB" dirty="0" smtClean="0"/>
              <a:t>Aim to get features</a:t>
            </a:r>
            <a:r>
              <a:rPr lang="en-GB" baseline="0" dirty="0" smtClean="0"/>
              <a:t> in maintenance mode like alleles.</a:t>
            </a:r>
          </a:p>
          <a:p>
            <a:pPr eaLnBrk="1" hangingPunct="1"/>
            <a:r>
              <a:rPr lang="en-GB" baseline="0" dirty="0" smtClean="0"/>
              <a:t>Work with </a:t>
            </a:r>
            <a:r>
              <a:rPr lang="en-GB" baseline="0" dirty="0" err="1" smtClean="0"/>
              <a:t>caltech</a:t>
            </a:r>
            <a:r>
              <a:rPr lang="en-GB" baseline="0" dirty="0" smtClean="0"/>
              <a:t> to ensure appropriate papers are being flagged for curation.</a:t>
            </a:r>
          </a:p>
          <a:p>
            <a:pPr eaLnBrk="1" hangingPunct="1"/>
            <a:r>
              <a:rPr lang="en-GB" baseline="0" dirty="0" smtClean="0"/>
              <a:t>While I’m part time, priority is to maintain high quality of curation of existing datasets and to maintain close collaborations with external groups.</a:t>
            </a:r>
            <a:endParaRPr lang="en-GB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9200" y="76200"/>
            <a:ext cx="6781800" cy="678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8370" name="Rectangle 2"/>
          <p:cNvSpPr>
            <a:spLocks noGrp="1" noChangeArrowheads="1"/>
          </p:cNvSpPr>
          <p:nvPr>
            <p:ph type="ctrTitle"/>
          </p:nvPr>
        </p:nvSpPr>
        <p:spPr bwMode="auto">
          <a:xfrm>
            <a:off x="685800" y="2286000"/>
            <a:ext cx="7772400" cy="11430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1371600" y="3886200"/>
            <a:ext cx="6400800" cy="17526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SAB 2010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SAB 2010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AndTx" preserve="1">
  <p:cSld name="Title, Ch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hart Placeholder 2"/>
          <p:cNvSpPr>
            <a:spLocks noGrp="1"/>
          </p:cNvSpPr>
          <p:nvPr>
            <p:ph type="chart"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SAB 2010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SAB 2010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SAB 2010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SAB 2010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SAB 2010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SAB 2010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SAB 2010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SAB 2010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SAB 2010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895600" y="6477000"/>
            <a:ext cx="3505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300"/>
            </a:lvl1pPr>
          </a:lstStyle>
          <a:p>
            <a:r>
              <a:rPr lang="en-US"/>
              <a:t>SAB 2010</a:t>
            </a:r>
          </a:p>
        </p:txBody>
      </p:sp>
      <p:pic>
        <p:nvPicPr>
          <p:cNvPr id="6147" name="Picture 7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8191500" y="5905500"/>
            <a:ext cx="952500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 i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 b="1" i="1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 b="1" i="1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 b="1" i="1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 b="1" i="1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 b="1" i="1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 b="1" i="1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 b="1" i="1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 b="1" i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057400" y="1828800"/>
            <a:ext cx="5029200" cy="1470025"/>
          </a:xfrm>
          <a:noFill/>
        </p:spPr>
        <p:txBody>
          <a:bodyPr/>
          <a:lstStyle/>
          <a:p>
            <a:pPr eaLnBrk="1" hangingPunct="1"/>
            <a:r>
              <a:rPr lang="en-US" sz="4400" dirty="0" smtClean="0"/>
              <a:t>Genetic Data in</a:t>
            </a:r>
            <a:endParaRPr lang="en-GB" sz="4400" dirty="0" smtClean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2782888"/>
          </a:xfrm>
          <a:noFill/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GB" sz="2800" dirty="0" smtClean="0"/>
              <a:t>Mary Ann Tuli</a:t>
            </a:r>
          </a:p>
          <a:p>
            <a:pPr eaLnBrk="1" hangingPunct="1">
              <a:lnSpc>
                <a:spcPct val="80000"/>
              </a:lnSpc>
            </a:pPr>
            <a:endParaRPr lang="en-GB" sz="2800" dirty="0" smtClean="0"/>
          </a:p>
          <a:p>
            <a:pPr eaLnBrk="1" hangingPunct="1">
              <a:lnSpc>
                <a:spcPct val="80000"/>
              </a:lnSpc>
            </a:pPr>
            <a:endParaRPr lang="en-GB" sz="2800" dirty="0" smtClean="0"/>
          </a:p>
          <a:p>
            <a:pPr eaLnBrk="1" hangingPunct="1">
              <a:lnSpc>
                <a:spcPct val="80000"/>
              </a:lnSpc>
            </a:pPr>
            <a:endParaRPr lang="en-GB" sz="2800" dirty="0" smtClean="0"/>
          </a:p>
          <a:p>
            <a:pPr eaLnBrk="1" hangingPunct="1">
              <a:lnSpc>
                <a:spcPct val="80000"/>
              </a:lnSpc>
            </a:pPr>
            <a:endParaRPr lang="en-GB" sz="2800" dirty="0" smtClean="0"/>
          </a:p>
          <a:p>
            <a:pPr eaLnBrk="1" hangingPunct="1">
              <a:lnSpc>
                <a:spcPct val="80000"/>
              </a:lnSpc>
            </a:pPr>
            <a:r>
              <a:rPr lang="en-GB" sz="2800" dirty="0" smtClean="0"/>
              <a:t>Presented by Anthony Rogers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dirty="0"/>
              <a:t>SAB </a:t>
            </a:r>
            <a:r>
              <a:rPr lang="en-US" dirty="0" smtClean="0"/>
              <a:t>2010</a:t>
            </a:r>
            <a:endParaRPr lang="en-US" dirty="0"/>
          </a:p>
        </p:txBody>
      </p:sp>
      <p:sp>
        <p:nvSpPr>
          <p:cNvPr id="18435" name="Rectangle 2"/>
          <p:cNvSpPr>
            <a:spLocks noGrp="1" noChangeArrowheads="1"/>
          </p:cNvSpPr>
          <p:nvPr>
            <p:ph type="title"/>
          </p:nvPr>
        </p:nvSpPr>
        <p:spPr bwMode="auto">
          <a:solidFill>
            <a:srgbClr val="FFFFFF"/>
          </a:solidFill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GB" dirty="0" smtClean="0"/>
              <a:t>Future </a:t>
            </a:r>
            <a:r>
              <a:rPr lang="en-GB" dirty="0" smtClean="0"/>
              <a:t>Plans</a:t>
            </a:r>
            <a:endParaRPr lang="en-GB" dirty="0" smtClean="0"/>
          </a:p>
        </p:txBody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71472" y="1000108"/>
            <a:ext cx="7931150" cy="1185858"/>
          </a:xfrm>
          <a:solidFill>
            <a:srgbClr val="FFFFFF"/>
          </a:solidFill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sz="2400" dirty="0" smtClean="0"/>
              <a:t>Feature </a:t>
            </a:r>
            <a:r>
              <a:rPr lang="en-US" sz="2400" dirty="0" smtClean="0"/>
              <a:t>literature </a:t>
            </a:r>
            <a:r>
              <a:rPr lang="en-US" sz="2400" dirty="0" smtClean="0"/>
              <a:t>curation - maintenance</a:t>
            </a:r>
            <a:endParaRPr lang="en-US" sz="2400" dirty="0" smtClean="0"/>
          </a:p>
          <a:p>
            <a:pPr eaLnBrk="1" hangingPunct="1"/>
            <a:r>
              <a:rPr lang="en-US" sz="2400" dirty="0" smtClean="0"/>
              <a:t>Improved capture of </a:t>
            </a:r>
            <a:r>
              <a:rPr lang="en-US" sz="2400" dirty="0" smtClean="0"/>
              <a:t>data - CalTech</a:t>
            </a:r>
            <a:endParaRPr lang="en-US" sz="2400" dirty="0" smtClean="0"/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357158" y="2000240"/>
            <a:ext cx="8229600" cy="1000132"/>
          </a:xfrm>
          <a:prstGeom prst="rect">
            <a:avLst/>
          </a:prstGeom>
          <a:solidFill>
            <a:srgbClr val="FFFFFF"/>
          </a:solidFill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1" i="1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Collaborators</a:t>
            </a:r>
          </a:p>
        </p:txBody>
      </p:sp>
      <p:sp>
        <p:nvSpPr>
          <p:cNvPr id="7" name="Rectangle 6"/>
          <p:cNvSpPr/>
          <p:nvPr/>
        </p:nvSpPr>
        <p:spPr>
          <a:xfrm>
            <a:off x="571472" y="2714620"/>
            <a:ext cx="8429684" cy="38201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Nomenclature - </a:t>
            </a:r>
            <a:r>
              <a:rPr lang="en-US" sz="2400" i="1" dirty="0" smtClean="0"/>
              <a:t>Jonathan Hodgkin</a:t>
            </a:r>
          </a:p>
          <a:p>
            <a:pPr eaLnBrk="1" hangingPunct="1">
              <a:lnSpc>
                <a:spcPct val="90000"/>
              </a:lnSpc>
            </a:pPr>
            <a:endParaRPr lang="en-GB" sz="2400" i="1" dirty="0" smtClean="0"/>
          </a:p>
          <a:p>
            <a:pPr eaLnBrk="1" hangingPunct="1">
              <a:lnSpc>
                <a:spcPct val="90000"/>
              </a:lnSpc>
            </a:pPr>
            <a:r>
              <a:rPr lang="en-GB" sz="2400" dirty="0" smtClean="0"/>
              <a:t>The </a:t>
            </a:r>
            <a:r>
              <a:rPr lang="en-GB" sz="2400" dirty="0" smtClean="0"/>
              <a:t>CGC</a:t>
            </a:r>
            <a:r>
              <a:rPr lang="en-GB" sz="2400" dirty="0" smtClean="0"/>
              <a:t> </a:t>
            </a:r>
            <a:r>
              <a:rPr lang="en-GB" sz="2400" dirty="0" smtClean="0"/>
              <a:t>- </a:t>
            </a:r>
            <a:r>
              <a:rPr lang="en-GB" sz="2400" i="1" dirty="0" smtClean="0"/>
              <a:t>Ann </a:t>
            </a:r>
            <a:r>
              <a:rPr lang="en-GB" sz="2400" i="1" dirty="0" err="1" smtClean="0"/>
              <a:t>Rougvie</a:t>
            </a:r>
            <a:r>
              <a:rPr lang="en-GB" sz="2400" i="1" dirty="0" smtClean="0"/>
              <a:t> &amp; </a:t>
            </a:r>
            <a:r>
              <a:rPr lang="en-GB" sz="2400" i="1" dirty="0" err="1" smtClean="0"/>
              <a:t>Aric</a:t>
            </a:r>
            <a:r>
              <a:rPr lang="en-GB" sz="2400" i="1" dirty="0" smtClean="0"/>
              <a:t> </a:t>
            </a:r>
            <a:r>
              <a:rPr lang="en-GB" sz="2400" i="1" dirty="0" err="1" smtClean="0"/>
              <a:t>Daul</a:t>
            </a:r>
            <a:endParaRPr lang="en-GB" sz="2400" i="1" dirty="0" smtClean="0"/>
          </a:p>
          <a:p>
            <a:pPr eaLnBrk="1" hangingPunct="1">
              <a:lnSpc>
                <a:spcPct val="90000"/>
              </a:lnSpc>
            </a:pPr>
            <a:endParaRPr lang="en-GB" sz="2400" i="1" dirty="0" smtClean="0"/>
          </a:p>
          <a:p>
            <a:pPr eaLnBrk="1" hangingPunct="1">
              <a:lnSpc>
                <a:spcPct val="90000"/>
              </a:lnSpc>
            </a:pPr>
            <a:r>
              <a:rPr lang="en-GB" sz="2400" dirty="0" smtClean="0"/>
              <a:t>The Knockout </a:t>
            </a:r>
            <a:r>
              <a:rPr lang="en-GB" sz="2400" dirty="0" smtClean="0"/>
              <a:t>Consortium - </a:t>
            </a:r>
            <a:r>
              <a:rPr lang="en-GB" sz="2400" i="1" dirty="0" smtClean="0"/>
              <a:t>Mark Edgley</a:t>
            </a:r>
          </a:p>
          <a:p>
            <a:pPr eaLnBrk="1" hangingPunct="1">
              <a:lnSpc>
                <a:spcPct val="90000"/>
              </a:lnSpc>
            </a:pPr>
            <a:endParaRPr lang="en-GB" sz="2400" i="1" dirty="0" smtClean="0"/>
          </a:p>
          <a:p>
            <a:pPr eaLnBrk="1" hangingPunct="1">
              <a:lnSpc>
                <a:spcPct val="90000"/>
              </a:lnSpc>
            </a:pPr>
            <a:r>
              <a:rPr lang="en-GB" sz="2400" dirty="0" smtClean="0"/>
              <a:t>National </a:t>
            </a:r>
            <a:r>
              <a:rPr lang="en-GB" sz="2400" dirty="0" err="1" smtClean="0"/>
              <a:t>BioResource</a:t>
            </a:r>
            <a:r>
              <a:rPr lang="en-GB" sz="2400" dirty="0" smtClean="0"/>
              <a:t> Centre, </a:t>
            </a:r>
            <a:r>
              <a:rPr lang="en-GB" sz="2400" dirty="0" smtClean="0"/>
              <a:t>Japan - </a:t>
            </a:r>
            <a:r>
              <a:rPr lang="en-GB" sz="2400" i="1" dirty="0" smtClean="0"/>
              <a:t>Shohei Mitani</a:t>
            </a:r>
          </a:p>
          <a:p>
            <a:pPr eaLnBrk="1" hangingPunct="1">
              <a:lnSpc>
                <a:spcPct val="90000"/>
              </a:lnSpc>
            </a:pPr>
            <a:endParaRPr lang="en-GB" sz="2400" i="1" dirty="0" smtClean="0"/>
          </a:p>
          <a:p>
            <a:pPr eaLnBrk="1" hangingPunct="1">
              <a:lnSpc>
                <a:spcPct val="90000"/>
              </a:lnSpc>
            </a:pPr>
            <a:r>
              <a:rPr lang="en-GB" sz="2400" dirty="0" err="1" smtClean="0"/>
              <a:t>NemaGENETAG</a:t>
            </a:r>
            <a:r>
              <a:rPr lang="en-GB" sz="2400" dirty="0" smtClean="0"/>
              <a:t>- </a:t>
            </a:r>
            <a:r>
              <a:rPr lang="en-GB" sz="2400" i="1" dirty="0" smtClean="0"/>
              <a:t>Laurent </a:t>
            </a:r>
            <a:r>
              <a:rPr lang="en-GB" sz="2400" i="1" dirty="0" smtClean="0"/>
              <a:t>S</a:t>
            </a:r>
            <a:r>
              <a:rPr lang="en-US" sz="2400" i="1" dirty="0" smtClean="0">
                <a:cs typeface="Arial" charset="0"/>
              </a:rPr>
              <a:t>é</a:t>
            </a:r>
            <a:r>
              <a:rPr lang="en-GB" sz="2400" i="1" dirty="0" err="1" smtClean="0"/>
              <a:t>galat</a:t>
            </a:r>
            <a:endParaRPr lang="en-GB" sz="2400" i="1" dirty="0" smtClean="0"/>
          </a:p>
          <a:p>
            <a:pPr eaLnBrk="1" hangingPunct="1">
              <a:lnSpc>
                <a:spcPct val="90000"/>
              </a:lnSpc>
            </a:pPr>
            <a:endParaRPr lang="en-GB" sz="2400" i="1" dirty="0" smtClean="0"/>
          </a:p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AceDB</a:t>
            </a:r>
            <a:endParaRPr lang="en-GB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/>
              <a:t>SAB 2010</a:t>
            </a:r>
          </a:p>
        </p:txBody>
      </p:sp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066800"/>
          </a:xfrm>
          <a:solidFill>
            <a:srgbClr val="FFFFFF"/>
          </a:solidFill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GB" dirty="0" smtClean="0"/>
              <a:t>Growth of Genetic Data</a:t>
            </a:r>
          </a:p>
        </p:txBody>
      </p:sp>
      <p:graphicFrame>
        <p:nvGraphicFramePr>
          <p:cNvPr id="5" name="Object 3"/>
          <p:cNvGraphicFramePr>
            <a:graphicFrameLocks noChangeAspect="1"/>
          </p:cNvGraphicFramePr>
          <p:nvPr/>
        </p:nvGraphicFramePr>
        <p:xfrm>
          <a:off x="230188" y="1600200"/>
          <a:ext cx="8913812" cy="39005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Footer Placeholder 4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/>
              <a:t>SAB 2010</a:t>
            </a:r>
          </a:p>
        </p:txBody>
      </p:sp>
      <p:sp>
        <p:nvSpPr>
          <p:cNvPr id="307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9750" y="260350"/>
            <a:ext cx="8229600" cy="1143000"/>
          </a:xfrm>
          <a:solidFill>
            <a:srgbClr val="FFFFFF"/>
          </a:solidFill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GB" dirty="0" smtClean="0"/>
              <a:t>Growth in Manually Curated Variation Data</a:t>
            </a:r>
          </a:p>
        </p:txBody>
      </p:sp>
      <p:sp>
        <p:nvSpPr>
          <p:cNvPr id="3077" name="Rectangle 4"/>
          <p:cNvSpPr>
            <a:spLocks noGrp="1" noChangeArrowheads="1"/>
          </p:cNvSpPr>
          <p:nvPr>
            <p:ph type="body" sz="half" idx="2"/>
          </p:nvPr>
        </p:nvSpPr>
        <p:spPr bwMode="auto">
          <a:xfrm>
            <a:off x="5219700" y="1700213"/>
            <a:ext cx="3617913" cy="3700462"/>
          </a:xfrm>
          <a:solidFill>
            <a:srgbClr val="FFFFFF"/>
          </a:solidFill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GB" sz="2800" dirty="0" smtClean="0"/>
              <a:t>Nearly 5000</a:t>
            </a:r>
          </a:p>
          <a:p>
            <a:pPr lvl="1" eaLnBrk="1" hangingPunct="1"/>
            <a:r>
              <a:rPr lang="en-GB" dirty="0" smtClean="0"/>
              <a:t>Description of lesion</a:t>
            </a:r>
          </a:p>
          <a:p>
            <a:pPr lvl="1" eaLnBrk="1" hangingPunct="1"/>
            <a:r>
              <a:rPr lang="en-GB" dirty="0" smtClean="0"/>
              <a:t>Connection to sequence</a:t>
            </a:r>
          </a:p>
          <a:p>
            <a:pPr eaLnBrk="1" hangingPunct="1"/>
            <a:r>
              <a:rPr lang="en-US" sz="2800" dirty="0" smtClean="0"/>
              <a:t>In maintenance</a:t>
            </a:r>
            <a:endParaRPr lang="en-GB" sz="2800" dirty="0" smtClean="0"/>
          </a:p>
          <a:p>
            <a:pPr eaLnBrk="1" hangingPunct="1"/>
            <a:endParaRPr lang="en-GB" sz="2800" dirty="0" smtClean="0"/>
          </a:p>
        </p:txBody>
      </p:sp>
      <p:graphicFrame>
        <p:nvGraphicFramePr>
          <p:cNvPr id="15" name="Chart Placeholder 14"/>
          <p:cNvGraphicFramePr>
            <a:graphicFrameLocks noGrp="1"/>
          </p:cNvGraphicFramePr>
          <p:nvPr>
            <p:ph type="chart" sz="half" idx="1"/>
          </p:nvPr>
        </p:nvGraphicFramePr>
        <p:xfrm>
          <a:off x="457200" y="1600200"/>
          <a:ext cx="4038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Footer Placeholder 4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/>
              <a:t>SAB 2010</a:t>
            </a:r>
          </a:p>
        </p:txBody>
      </p:sp>
      <p:sp>
        <p:nvSpPr>
          <p:cNvPr id="4100" name="Rectangle 2"/>
          <p:cNvSpPr>
            <a:spLocks noGrp="1" noChangeArrowheads="1"/>
          </p:cNvSpPr>
          <p:nvPr>
            <p:ph type="title"/>
          </p:nvPr>
        </p:nvSpPr>
        <p:spPr bwMode="auto">
          <a:solidFill>
            <a:srgbClr val="FFFFFF"/>
          </a:solidFill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GB" dirty="0" smtClean="0"/>
              <a:t>Large Scale Allele Projects</a:t>
            </a:r>
          </a:p>
        </p:txBody>
      </p:sp>
      <p:sp>
        <p:nvSpPr>
          <p:cNvPr id="4101" name="Text Box 11"/>
          <p:cNvSpPr txBox="1">
            <a:spLocks noChangeArrowheads="1"/>
          </p:cNvSpPr>
          <p:nvPr/>
        </p:nvSpPr>
        <p:spPr bwMode="auto">
          <a:xfrm>
            <a:off x="4427538" y="4437063"/>
            <a:ext cx="184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GB"/>
          </a:p>
        </p:txBody>
      </p:sp>
      <p:sp>
        <p:nvSpPr>
          <p:cNvPr id="4102" name="Text Box 13"/>
          <p:cNvSpPr txBox="1">
            <a:spLocks noChangeArrowheads="1"/>
          </p:cNvSpPr>
          <p:nvPr/>
        </p:nvSpPr>
        <p:spPr bwMode="auto">
          <a:xfrm>
            <a:off x="500034" y="5286388"/>
            <a:ext cx="7885112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Tx/>
              <a:buChar char="•"/>
            </a:pPr>
            <a:r>
              <a:rPr lang="en-US" sz="2400" dirty="0" err="1"/>
              <a:t>NemaGENETAG</a:t>
            </a:r>
            <a:r>
              <a:rPr lang="en-US" sz="2400" dirty="0"/>
              <a:t> project data all submitted</a:t>
            </a:r>
          </a:p>
          <a:p>
            <a:pPr>
              <a:buFontTx/>
              <a:buChar char="•"/>
            </a:pPr>
            <a:r>
              <a:rPr lang="en-US" sz="2400" dirty="0"/>
              <a:t>Phenotype information for NRBP alleles sent to CalTech</a:t>
            </a:r>
          </a:p>
          <a:p>
            <a:pPr>
              <a:buFontTx/>
              <a:buChar char="•"/>
            </a:pPr>
            <a:r>
              <a:rPr lang="en-US" sz="2400" dirty="0"/>
              <a:t>CNV data from KO Consortium</a:t>
            </a:r>
            <a:endParaRPr lang="en-GB" sz="2400" dirty="0"/>
          </a:p>
        </p:txBody>
      </p:sp>
      <p:graphicFrame>
        <p:nvGraphicFramePr>
          <p:cNvPr id="11" name="Chart 10"/>
          <p:cNvGraphicFramePr/>
          <p:nvPr/>
        </p:nvGraphicFramePr>
        <p:xfrm>
          <a:off x="357158" y="1500174"/>
          <a:ext cx="8143932" cy="3643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Footer Placeholder 4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/>
              <a:t>SAB 2010</a:t>
            </a:r>
          </a:p>
        </p:txBody>
      </p:sp>
      <p:sp>
        <p:nvSpPr>
          <p:cNvPr id="5124" name="Rectangle 2"/>
          <p:cNvSpPr>
            <a:spLocks noGrp="1" noChangeArrowheads="1"/>
          </p:cNvSpPr>
          <p:nvPr>
            <p:ph type="title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GB" dirty="0" smtClean="0"/>
              <a:t>Strain Data</a:t>
            </a:r>
          </a:p>
        </p:txBody>
      </p:sp>
      <p:sp>
        <p:nvSpPr>
          <p:cNvPr id="5125" name="Rectangle 6"/>
          <p:cNvSpPr>
            <a:spLocks noGrp="1" noChangeArrowheads="1"/>
          </p:cNvSpPr>
          <p:nvPr>
            <p:ph type="body" sz="half" idx="2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sz="2800" dirty="0" smtClean="0"/>
              <a:t>Ongoing collaboration with the </a:t>
            </a:r>
            <a:r>
              <a:rPr lang="en-US" sz="2800" dirty="0" smtClean="0"/>
              <a:t>CGC</a:t>
            </a:r>
          </a:p>
        </p:txBody>
      </p:sp>
      <p:graphicFrame>
        <p:nvGraphicFramePr>
          <p:cNvPr id="8" name="Chart Placeholder 7"/>
          <p:cNvGraphicFramePr>
            <a:graphicFrameLocks noGrp="1"/>
          </p:cNvGraphicFramePr>
          <p:nvPr>
            <p:ph type="chart" sz="half" idx="1"/>
          </p:nvPr>
        </p:nvGraphicFramePr>
        <p:xfrm>
          <a:off x="457200" y="1600200"/>
          <a:ext cx="4400552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/>
              <a:t>SAB 2010</a:t>
            </a:r>
          </a:p>
        </p:txBody>
      </p:sp>
      <p:sp>
        <p:nvSpPr>
          <p:cNvPr id="11267" name="Rectangle 2"/>
          <p:cNvSpPr>
            <a:spLocks noGrp="1" noChangeArrowheads="1"/>
          </p:cNvSpPr>
          <p:nvPr>
            <p:ph type="title"/>
          </p:nvPr>
        </p:nvSpPr>
        <p:spPr bwMode="auto">
          <a:solidFill>
            <a:srgbClr val="FFFFFF"/>
          </a:solidFill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GB" smtClean="0"/>
              <a:t>Genetic Map Data</a:t>
            </a:r>
          </a:p>
        </p:txBody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1"/>
            <a:ext cx="7615262" cy="3900502"/>
          </a:xfrm>
          <a:solidFill>
            <a:srgbClr val="FFFFFF"/>
          </a:solidFill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buFont typeface="Arial" pitchFamily="34" charset="0"/>
              <a:buChar char="•"/>
            </a:pPr>
            <a:r>
              <a:rPr lang="en-US" i="1" dirty="0" smtClean="0"/>
              <a:t>elegans </a:t>
            </a:r>
            <a:r>
              <a:rPr lang="en-US" dirty="0" smtClean="0"/>
              <a:t>map will be frozen once </a:t>
            </a:r>
            <a:r>
              <a:rPr lang="en-US" dirty="0" err="1" smtClean="0"/>
              <a:t>optimised</a:t>
            </a:r>
            <a:endParaRPr lang="en-US" dirty="0" smtClean="0"/>
          </a:p>
          <a:p>
            <a:pPr eaLnBrk="1" hangingPunct="1"/>
            <a:r>
              <a:rPr lang="en-GB" dirty="0" smtClean="0"/>
              <a:t>Selected data then incorporated</a:t>
            </a:r>
          </a:p>
          <a:p>
            <a:pPr eaLnBrk="1" hangingPunct="1"/>
            <a:endParaRPr lang="en-US" dirty="0" smtClean="0"/>
          </a:p>
          <a:p>
            <a:pPr eaLnBrk="1" hangingPunct="1"/>
            <a:r>
              <a:rPr lang="en-US" i="1" dirty="0" smtClean="0"/>
              <a:t>briggsae</a:t>
            </a:r>
            <a:r>
              <a:rPr lang="en-US" dirty="0" smtClean="0"/>
              <a:t> genetic map is work in progress</a:t>
            </a:r>
          </a:p>
          <a:p>
            <a:pPr eaLnBrk="1" hangingPunct="1"/>
            <a:endParaRPr lang="en-GB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/>
              <a:t>SAB 2008</a:t>
            </a:r>
          </a:p>
        </p:txBody>
      </p:sp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dirty="0" smtClean="0"/>
              <a:t>Feature Curation</a:t>
            </a:r>
            <a:endParaRPr lang="en-GB" dirty="0" smtClean="0"/>
          </a:p>
        </p:txBody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sz="2000" dirty="0" smtClean="0"/>
              <a:t>Manual Literature curation - &gt;5000 features</a:t>
            </a:r>
          </a:p>
          <a:p>
            <a:pPr eaLnBrk="1" hangingPunct="1"/>
            <a:r>
              <a:rPr lang="en-US" sz="2000" dirty="0" smtClean="0"/>
              <a:t>~90 papers curated	</a:t>
            </a:r>
          </a:p>
          <a:p>
            <a:pPr eaLnBrk="1" hangingPunct="1"/>
            <a:r>
              <a:rPr lang="en-US" sz="2000" dirty="0" smtClean="0"/>
              <a:t>~50 pending papers</a:t>
            </a:r>
          </a:p>
          <a:p>
            <a:pPr eaLnBrk="1" hangingPunct="1"/>
            <a:r>
              <a:rPr lang="en-US" sz="2000" dirty="0" smtClean="0"/>
              <a:t>Captures</a:t>
            </a:r>
          </a:p>
          <a:p>
            <a:pPr lvl="1" eaLnBrk="1" hangingPunct="1"/>
            <a:r>
              <a:rPr lang="en-US" sz="2000" dirty="0" smtClean="0"/>
              <a:t>Binding sites </a:t>
            </a:r>
            <a:r>
              <a:rPr lang="en-US" sz="2000" dirty="0" smtClean="0"/>
              <a:t>426 (from 81 papers)</a:t>
            </a:r>
            <a:endParaRPr lang="en-US" sz="2000" dirty="0" smtClean="0"/>
          </a:p>
          <a:p>
            <a:pPr lvl="1" eaLnBrk="1" hangingPunct="1"/>
            <a:r>
              <a:rPr lang="en-US" sz="2000" dirty="0" smtClean="0"/>
              <a:t>Binding site regions </a:t>
            </a:r>
            <a:r>
              <a:rPr lang="en-US" sz="2000" dirty="0" smtClean="0"/>
              <a:t>4527 (mainly from </a:t>
            </a:r>
            <a:r>
              <a:rPr lang="en-US" sz="2000" dirty="0" err="1" smtClean="0"/>
              <a:t>modENCODE</a:t>
            </a:r>
            <a:r>
              <a:rPr lang="en-US" sz="2000" dirty="0" smtClean="0"/>
              <a:t>)</a:t>
            </a:r>
            <a:endParaRPr lang="en-US" sz="2000" dirty="0" smtClean="0"/>
          </a:p>
          <a:p>
            <a:pPr lvl="1" eaLnBrk="1" hangingPunct="1"/>
            <a:r>
              <a:rPr lang="en-US" sz="2000" dirty="0" smtClean="0"/>
              <a:t>Promoters </a:t>
            </a:r>
            <a:r>
              <a:rPr lang="en-US" sz="2000" dirty="0" smtClean="0"/>
              <a:t>73 (mainly from 1 paper)</a:t>
            </a:r>
            <a:endParaRPr lang="en-GB" sz="2000" dirty="0" smtClean="0"/>
          </a:p>
          <a:p>
            <a:pPr lvl="1" eaLnBrk="1" hangingPunct="1"/>
            <a:r>
              <a:rPr lang="en-GB" sz="2000" dirty="0" smtClean="0"/>
              <a:t>Regulatory regions </a:t>
            </a:r>
            <a:r>
              <a:rPr lang="en-GB" sz="2000" dirty="0" smtClean="0"/>
              <a:t>46 (from 46 papers)</a:t>
            </a:r>
            <a:endParaRPr lang="en-US" sz="2000" dirty="0" smtClean="0"/>
          </a:p>
        </p:txBody>
      </p:sp>
      <p:pic>
        <p:nvPicPr>
          <p:cNvPr id="13317" name="Picture 4" descr="featur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42976" y="4929198"/>
            <a:ext cx="6786610" cy="947727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dirty="0"/>
              <a:t>SAB </a:t>
            </a:r>
            <a:r>
              <a:rPr lang="en-US" dirty="0" smtClean="0"/>
              <a:t>2010</a:t>
            </a:r>
          </a:p>
          <a:p>
            <a:endParaRPr lang="en-US" dirty="0"/>
          </a:p>
        </p:txBody>
      </p:sp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796908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dirty="0" smtClean="0"/>
              <a:t>Other Genomes</a:t>
            </a:r>
            <a:endParaRPr lang="en-GB" dirty="0" smtClean="0"/>
          </a:p>
        </p:txBody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85861"/>
            <a:ext cx="7043758" cy="2000264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90000"/>
              </a:lnSpc>
            </a:pPr>
            <a:r>
              <a:rPr lang="en-US" sz="2400" dirty="0" err="1" smtClean="0"/>
              <a:t>Orthologs</a:t>
            </a:r>
            <a:endParaRPr lang="en-US" sz="2400" dirty="0" smtClean="0"/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/>
              <a:t>connections stored in Geneace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/>
              <a:t>names mainly automatically assigned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Nomenclature guidelines available in </a:t>
            </a:r>
            <a:r>
              <a:rPr lang="en-US" sz="2400" dirty="0" smtClean="0"/>
              <a:t>Wiki</a:t>
            </a:r>
            <a:endParaRPr lang="en-US" sz="2400" dirty="0" smtClean="0"/>
          </a:p>
          <a:p>
            <a:pPr eaLnBrk="1" hangingPunct="1">
              <a:lnSpc>
                <a:spcPct val="90000"/>
              </a:lnSpc>
            </a:pPr>
            <a:endParaRPr lang="en-GB" sz="2800" dirty="0" smtClean="0"/>
          </a:p>
        </p:txBody>
      </p:sp>
      <p:graphicFrame>
        <p:nvGraphicFramePr>
          <p:cNvPr id="7" name="Chart 6"/>
          <p:cNvGraphicFramePr/>
          <p:nvPr/>
        </p:nvGraphicFramePr>
        <p:xfrm>
          <a:off x="1357290" y="3286124"/>
          <a:ext cx="6143668" cy="313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dirty="0"/>
              <a:t>SAB </a:t>
            </a:r>
            <a:r>
              <a:rPr lang="en-US" dirty="0" smtClean="0"/>
              <a:t>2010</a:t>
            </a:r>
          </a:p>
          <a:p>
            <a:endParaRPr lang="en-US" dirty="0"/>
          </a:p>
        </p:txBody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sz="2800" dirty="0" smtClean="0"/>
              <a:t>Promotes </a:t>
            </a:r>
            <a:r>
              <a:rPr lang="en-US" sz="2800" dirty="0" err="1" smtClean="0"/>
              <a:t>biocuration</a:t>
            </a:r>
            <a:r>
              <a:rPr lang="en-US" sz="2800" dirty="0" smtClean="0"/>
              <a:t> and provides forum for information exchange through meetings and workshops.</a:t>
            </a:r>
          </a:p>
          <a:p>
            <a:pPr eaLnBrk="1" hangingPunct="1"/>
            <a:r>
              <a:rPr lang="en-US" sz="2800" dirty="0" smtClean="0"/>
              <a:t>200 members</a:t>
            </a:r>
          </a:p>
          <a:p>
            <a:pPr eaLnBrk="1" hangingPunct="1"/>
            <a:r>
              <a:rPr lang="en-US" sz="2800" dirty="0" smtClean="0"/>
              <a:t>3</a:t>
            </a:r>
            <a:r>
              <a:rPr lang="en-US" sz="2800" baseline="30000" dirty="0" smtClean="0"/>
              <a:t>rd</a:t>
            </a:r>
            <a:r>
              <a:rPr lang="en-US" sz="2800" dirty="0" smtClean="0"/>
              <a:t> meeting – Berlin, Spring 2009</a:t>
            </a:r>
            <a:endParaRPr lang="en-GB" sz="2400" dirty="0" smtClean="0"/>
          </a:p>
          <a:p>
            <a:pPr lvl="1" eaLnBrk="1" hangingPunct="1"/>
            <a:r>
              <a:rPr lang="en-GB" sz="2400" dirty="0" smtClean="0"/>
              <a:t>1 talk, 4 posters</a:t>
            </a:r>
            <a:endParaRPr lang="en-US" dirty="0" smtClean="0"/>
          </a:p>
          <a:p>
            <a:pPr eaLnBrk="1" hangingPunct="1"/>
            <a:r>
              <a:rPr lang="en-US" sz="2800" dirty="0" smtClean="0"/>
              <a:t>4</a:t>
            </a:r>
            <a:r>
              <a:rPr lang="en-US" sz="2800" baseline="30000" dirty="0" smtClean="0"/>
              <a:t>th</a:t>
            </a:r>
            <a:r>
              <a:rPr lang="en-US" sz="2800" dirty="0" smtClean="0"/>
              <a:t> meeting – Japan, Autumn 2010</a:t>
            </a:r>
            <a:endParaRPr lang="en-GB" sz="2800" dirty="0" smtClean="0"/>
          </a:p>
        </p:txBody>
      </p:sp>
      <p:sp>
        <p:nvSpPr>
          <p:cNvPr id="17413" name="Rectangle 6"/>
          <p:cNvSpPr>
            <a:spLocks noChangeArrowheads="1"/>
          </p:cNvSpPr>
          <p:nvPr/>
        </p:nvSpPr>
        <p:spPr bwMode="auto">
          <a:xfrm>
            <a:off x="395288" y="1196975"/>
            <a:ext cx="8137525" cy="4679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7414" name="Line 10"/>
          <p:cNvSpPr>
            <a:spLocks noChangeShapeType="1"/>
          </p:cNvSpPr>
          <p:nvPr/>
        </p:nvSpPr>
        <p:spPr bwMode="auto">
          <a:xfrm>
            <a:off x="5508625" y="2781300"/>
            <a:ext cx="719138" cy="647700"/>
          </a:xfrm>
          <a:prstGeom prst="line">
            <a:avLst/>
          </a:prstGeom>
          <a:noFill/>
          <a:ln w="9525">
            <a:noFill/>
            <a:round/>
            <a:headEnd/>
            <a:tailEnd type="triangle" w="med" len="med"/>
          </a:ln>
        </p:spPr>
        <p:txBody>
          <a:bodyPr/>
          <a:lstStyle/>
          <a:p>
            <a:endParaRPr lang="en-GB"/>
          </a:p>
        </p:txBody>
      </p:sp>
      <p:pic>
        <p:nvPicPr>
          <p:cNvPr id="7" name="Picture 6" descr="ISB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71472" y="285727"/>
            <a:ext cx="1214446" cy="1139215"/>
          </a:xfrm>
          <a:prstGeom prst="rect">
            <a:avLst/>
          </a:prstGeom>
        </p:spPr>
      </p:pic>
      <p:pic>
        <p:nvPicPr>
          <p:cNvPr id="8" name="Picture 7" descr="ISB_text.gif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928794" y="357166"/>
            <a:ext cx="4929221" cy="67047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AB_2006_RNAi_new_G#11FFCE6">
  <a:themeElements>
    <a:clrScheme name="SAB_2006_RNAi_new_G#11FFCE6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AB_2006_RNAi_new_G#11FFCE6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SAB_2006_RNAi_new_G#11FFCE6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B_2006_RNAi_new_G#11FFCE6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B_2006_RNAi_new_G#11FFCE6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B_2006_RNAi_new_G#11FFCE6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B_2006_RNAi_new_G#11FFCE6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B_2006_RNAi_new_G#11FFCE6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AB_2006_RNAi_new_G#11FFCE6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AB_2006_RNAi_new_G#11FFCE6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AB_2006_RNAi_new_G#11FFCE6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AB_2006_RNAi_new_G#11FFCE6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AB_2006_RNAi_new_G#11FFCE6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AB_2006_RNAi_new_G#11FFCE6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Untitled:Users:garyschindelman:Desktop:SAB_2006_RNAi_new_G#11FFCE6.ppt</Template>
  <TotalTime>5061</TotalTime>
  <Words>461</Words>
  <Application>Microsoft Office PowerPoint</Application>
  <PresentationFormat>On-screen Show (4:3)</PresentationFormat>
  <Paragraphs>88</Paragraphs>
  <Slides>10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SAB_2006_RNAi_new_G#11FFCE6</vt:lpstr>
      <vt:lpstr>Genetic Data in</vt:lpstr>
      <vt:lpstr>Growth of Genetic Data</vt:lpstr>
      <vt:lpstr>Growth in Manually Curated Variation Data</vt:lpstr>
      <vt:lpstr>Large Scale Allele Projects</vt:lpstr>
      <vt:lpstr>Strain Data</vt:lpstr>
      <vt:lpstr>Genetic Map Data</vt:lpstr>
      <vt:lpstr>Feature Curation</vt:lpstr>
      <vt:lpstr>Other Genomes</vt:lpstr>
      <vt:lpstr>Slide 9</vt:lpstr>
      <vt:lpstr>Future Plans</vt:lpstr>
    </vt:vector>
  </TitlesOfParts>
  <Company>ԉԆ㦜_x0001_䳯뿿쥠Ų쀜ޓ戀Ԋ㜄뿿즀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gary schindelman</dc:creator>
  <cp:lastModifiedBy>mrm</cp:lastModifiedBy>
  <cp:revision>75</cp:revision>
  <cp:lastPrinted>2007-01-09T19:07:08Z</cp:lastPrinted>
  <dcterms:created xsi:type="dcterms:W3CDTF">2008-05-05T22:30:15Z</dcterms:created>
  <dcterms:modified xsi:type="dcterms:W3CDTF">2010-01-08T11:14:08Z</dcterms:modified>
</cp:coreProperties>
</file>