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5" r:id="rId4"/>
    <p:sldId id="267" r:id="rId5"/>
    <p:sldId id="268" r:id="rId6"/>
    <p:sldId id="269" r:id="rId7"/>
    <p:sldId id="270" r:id="rId8"/>
    <p:sldId id="259" r:id="rId9"/>
    <p:sldId id="260" r:id="rId10"/>
    <p:sldId id="278" r:id="rId11"/>
    <p:sldId id="263" r:id="rId12"/>
    <p:sldId id="261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6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2" d="100"/>
          <a:sy n="132" d="100"/>
        </p:scale>
        <p:origin x="-22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B3C2E-9DA0-5A4E-8D17-7F052AA33D0F}" type="datetimeFigureOut">
              <a:rPr lang="en-US" smtClean="0"/>
              <a:t>09/11/2015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6B296-E121-8C41-88CB-7ADA4B62B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7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1212416 clade-specific</a:t>
            </a:r>
          </a:p>
          <a:p>
            <a:r>
              <a:rPr lang="en-US" dirty="0" smtClean="0"/>
              <a:t>851973  </a:t>
            </a:r>
            <a:r>
              <a:rPr lang="en-US" dirty="0" err="1" smtClean="0"/>
              <a:t>platyhelminth</a:t>
            </a:r>
            <a:r>
              <a:rPr lang="en-US" dirty="0" smtClean="0"/>
              <a:t>-specific</a:t>
            </a:r>
          </a:p>
          <a:p>
            <a:r>
              <a:rPr lang="en-US" dirty="0" smtClean="0"/>
              <a:t>919890  </a:t>
            </a:r>
            <a:r>
              <a:rPr lang="en-US" dirty="0" err="1" smtClean="0"/>
              <a:t>bilateria</a:t>
            </a:r>
            <a:r>
              <a:rPr lang="en-US" dirty="0" smtClean="0"/>
              <a:t>-root, missing in 3 clades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8344C-1C22-4F4E-BA1A-D84FA896CD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60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err="1" smtClean="0"/>
              <a:t>lustre</a:t>
            </a:r>
            <a:r>
              <a:rPr lang="en-US" dirty="0" smtClean="0"/>
              <a:t>/scratch108/parasites/dr7/50HG/50HG_100K_families_parsing/results/</a:t>
            </a:r>
            <a:r>
              <a:rPr lang="en-US" dirty="0" err="1" smtClean="0"/>
              <a:t>results_analysis</a:t>
            </a:r>
            <a:r>
              <a:rPr lang="en-US" dirty="0" smtClean="0"/>
              <a:t>/06Nov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6B296-E121-8C41-88CB-7ADA4B62B5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29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17F8B-0977-5945-BBAF-C57F6BE672C4}" type="datetimeFigureOut">
              <a:rPr lang="en-US" smtClean="0"/>
              <a:t>09/11/2015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A9E8-3D31-3741-987B-8B66AEE35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14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17F8B-0977-5945-BBAF-C57F6BE672C4}" type="datetimeFigureOut">
              <a:rPr lang="en-US" smtClean="0"/>
              <a:t>09/11/2015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A9E8-3D31-3741-987B-8B66AEE35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72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17F8B-0977-5945-BBAF-C57F6BE672C4}" type="datetimeFigureOut">
              <a:rPr lang="en-US" smtClean="0"/>
              <a:t>09/11/2015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A9E8-3D31-3741-987B-8B66AEE35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91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17F8B-0977-5945-BBAF-C57F6BE672C4}" type="datetimeFigureOut">
              <a:rPr lang="en-US" smtClean="0"/>
              <a:t>09/11/2015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A9E8-3D31-3741-987B-8B66AEE35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17F8B-0977-5945-BBAF-C57F6BE672C4}" type="datetimeFigureOut">
              <a:rPr lang="en-US" smtClean="0"/>
              <a:t>09/11/2015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A9E8-3D31-3741-987B-8B66AEE35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60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17F8B-0977-5945-BBAF-C57F6BE672C4}" type="datetimeFigureOut">
              <a:rPr lang="en-US" smtClean="0"/>
              <a:t>09/11/2015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A9E8-3D31-3741-987B-8B66AEE35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9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17F8B-0977-5945-BBAF-C57F6BE672C4}" type="datetimeFigureOut">
              <a:rPr lang="en-US" smtClean="0"/>
              <a:t>09/11/2015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A9E8-3D31-3741-987B-8B66AEE35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17F8B-0977-5945-BBAF-C57F6BE672C4}" type="datetimeFigureOut">
              <a:rPr lang="en-US" smtClean="0"/>
              <a:t>09/11/2015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A9E8-3D31-3741-987B-8B66AEE35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7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17F8B-0977-5945-BBAF-C57F6BE672C4}" type="datetimeFigureOut">
              <a:rPr lang="en-US" smtClean="0"/>
              <a:t>09/11/2015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A9E8-3D31-3741-987B-8B66AEE35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17F8B-0977-5945-BBAF-C57F6BE672C4}" type="datetimeFigureOut">
              <a:rPr lang="en-US" smtClean="0"/>
              <a:t>09/11/2015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A9E8-3D31-3741-987B-8B66AEE35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55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17F8B-0977-5945-BBAF-C57F6BE672C4}" type="datetimeFigureOut">
              <a:rPr lang="en-US" smtClean="0"/>
              <a:t>09/11/2015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A9E8-3D31-3741-987B-8B66AEE35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06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17F8B-0977-5945-BBAF-C57F6BE672C4}" type="datetimeFigureOut">
              <a:rPr lang="en-US" smtClean="0"/>
              <a:t>09/11/2015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AA9E8-3D31-3741-987B-8B66AEE35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2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Families of interest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1455" y="3886200"/>
            <a:ext cx="7086600" cy="1752600"/>
          </a:xfrm>
        </p:spPr>
        <p:txBody>
          <a:bodyPr/>
          <a:lstStyle/>
          <a:p>
            <a:r>
              <a:rPr lang="en-US" dirty="0" smtClean="0"/>
              <a:t>Final results</a:t>
            </a:r>
          </a:p>
          <a:p>
            <a:r>
              <a:rPr lang="en-US" dirty="0" smtClean="0"/>
              <a:t>06-Nov-2015</a:t>
            </a:r>
          </a:p>
          <a:p>
            <a:r>
              <a:rPr lang="en-US" dirty="0" smtClean="0"/>
              <a:t>Diogo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401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3" y="353285"/>
            <a:ext cx="9026488" cy="6504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78" y="-133085"/>
            <a:ext cx="7336267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44 families of </a:t>
            </a:r>
            <a:r>
              <a:rPr lang="en-US" sz="4000" dirty="0" smtClean="0"/>
              <a:t>interest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014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0925" y="479645"/>
            <a:ext cx="3450813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44 families of interest</a:t>
            </a:r>
            <a:br>
              <a:rPr lang="en-US" sz="4000" dirty="0" smtClean="0"/>
            </a:b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915" y="953550"/>
            <a:ext cx="6345050" cy="54601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2830" y="2453490"/>
            <a:ext cx="29670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Ranking done with 33 </a:t>
            </a:r>
            <a:r>
              <a:rPr lang="en-US" dirty="0" err="1" smtClean="0"/>
              <a:t>spp</a:t>
            </a:r>
            <a:r>
              <a:rPr lang="en-US" dirty="0" smtClean="0"/>
              <a:t>, but showing distribution over the 91 </a:t>
            </a:r>
            <a:r>
              <a:rPr lang="en-US" dirty="0" err="1" smtClean="0"/>
              <a:t>spp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Note that protein length scale changed a lot because of </a:t>
            </a:r>
            <a:r>
              <a:rPr lang="en-US" dirty="0" err="1" smtClean="0"/>
              <a:t>outgroups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with previous families of interest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745" y="1874338"/>
            <a:ext cx="5121371" cy="3987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672" y="1730215"/>
            <a:ext cx="25486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 the new clade system, I had made a list of final families to search, which was composed of 66 families.</a:t>
            </a:r>
          </a:p>
          <a:p>
            <a:endParaRPr lang="en-US" dirty="0" smtClean="0"/>
          </a:p>
          <a:p>
            <a:r>
              <a:rPr lang="en-US" dirty="0" smtClean="0"/>
              <a:t>22 of those overlap with the new 44 families.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4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73" y="2574270"/>
            <a:ext cx="8229600" cy="1143000"/>
          </a:xfrm>
        </p:spPr>
        <p:txBody>
          <a:bodyPr/>
          <a:lstStyle/>
          <a:p>
            <a:r>
              <a:rPr lang="en-US" dirty="0" smtClean="0"/>
              <a:t>Picking Top 100 families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203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0"/>
            <a:ext cx="5259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62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0"/>
            <a:ext cx="5247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2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0"/>
            <a:ext cx="5258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25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901" y="1709243"/>
            <a:ext cx="4698883" cy="4085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Comparing the 3 measures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11803" y="6004034"/>
            <a:ext cx="8258965" cy="5847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Only </a:t>
            </a:r>
            <a:r>
              <a:rPr lang="en-US" sz="1600" dirty="0" smtClean="0"/>
              <a:t>34 </a:t>
            </a:r>
            <a:r>
              <a:rPr lang="en-US" sz="1600" dirty="0"/>
              <a:t>out of </a:t>
            </a:r>
            <a:r>
              <a:rPr lang="en-US" sz="1600" dirty="0" smtClean="0"/>
              <a:t>100 </a:t>
            </a:r>
            <a:r>
              <a:rPr lang="en-US" sz="1600" dirty="0"/>
              <a:t>families picked up in all </a:t>
            </a:r>
            <a:r>
              <a:rPr lang="en-US" sz="1600" dirty="0" smtClean="0"/>
              <a:t>3 measures. 95 families overlap at least 2 measures. </a:t>
            </a:r>
            <a:endParaRPr lang="en-US" sz="1600" dirty="0"/>
          </a:p>
          <a:p>
            <a:r>
              <a:rPr lang="en-US" sz="1600" dirty="0"/>
              <a:t>Union leads to </a:t>
            </a:r>
            <a:r>
              <a:rPr lang="en-US" sz="1600" dirty="0" smtClean="0"/>
              <a:t>171 </a:t>
            </a:r>
            <a:r>
              <a:rPr lang="en-US" sz="1600" dirty="0"/>
              <a:t>families.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8930" y="949676"/>
            <a:ext cx="55447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Family presence in top100. Overlap between 3 measures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8622" y="4814061"/>
            <a:ext cx="256484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Notes:</a:t>
            </a:r>
          </a:p>
          <a:p>
            <a:r>
              <a:rPr lang="en-US" sz="1200" dirty="0" smtClean="0"/>
              <a:t>-    Using protein lengths</a:t>
            </a:r>
          </a:p>
          <a:p>
            <a:pPr marL="171450" indent="-171450"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Excluding transposon</a:t>
            </a:r>
          </a:p>
          <a:p>
            <a:pPr marL="171450" indent="-171450"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Excluding families w/ &lt;</a:t>
            </a:r>
            <a:r>
              <a:rPr lang="en-US" sz="1200" dirty="0">
                <a:solidFill>
                  <a:srgbClr val="000000"/>
                </a:solidFill>
              </a:rPr>
              <a:t>50 </a:t>
            </a:r>
            <a:r>
              <a:rPr lang="en-US" sz="1200" dirty="0" smtClean="0">
                <a:solidFill>
                  <a:srgbClr val="000000"/>
                </a:solidFill>
              </a:rPr>
              <a:t>genes (tot 802 families not excluded).</a:t>
            </a:r>
            <a:endParaRPr lang="en-US" sz="1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1424618"/>
            <a:ext cx="4361252" cy="3196124"/>
            <a:chOff x="562708" y="530475"/>
            <a:chExt cx="6278816" cy="5034529"/>
          </a:xfrm>
        </p:grpSpPr>
        <p:sp>
          <p:nvSpPr>
            <p:cNvPr id="12" name="TextBox 11"/>
            <p:cNvSpPr txBox="1"/>
            <p:nvPr/>
          </p:nvSpPr>
          <p:spPr>
            <a:xfrm>
              <a:off x="562708" y="530475"/>
              <a:ext cx="6278816" cy="4508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u="sng" dirty="0" smtClean="0"/>
                <a:t>For a particular family:</a:t>
              </a:r>
            </a:p>
            <a:p>
              <a:r>
                <a:rPr lang="en-US" sz="1200" dirty="0" smtClean="0"/>
                <a:t>Let </a:t>
              </a:r>
              <a:r>
                <a:rPr lang="en-US" sz="1200" i="1" dirty="0" smtClean="0"/>
                <a:t>X</a:t>
              </a:r>
              <a:r>
                <a:rPr lang="en-US" sz="1200" dirty="0" smtClean="0"/>
                <a:t> be a variable representing genes per species.</a:t>
              </a:r>
            </a:p>
            <a:p>
              <a:r>
                <a:rPr lang="en-US" sz="1200" i="1" dirty="0" smtClean="0"/>
                <a:t>x</a:t>
              </a:r>
              <a:r>
                <a:rPr lang="en-US" sz="1200" dirty="0" smtClean="0"/>
                <a:t> is the 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sample mean </a:t>
              </a:r>
              <a:r>
                <a:rPr lang="en-US" sz="1200" dirty="0" smtClean="0"/>
                <a:t>of </a:t>
              </a:r>
              <a:r>
                <a:rPr lang="en-US" sz="1200" i="1" dirty="0"/>
                <a:t>X</a:t>
              </a:r>
              <a:r>
                <a:rPr lang="en-US" sz="1200" dirty="0" smtClean="0"/>
                <a:t>, </a:t>
              </a:r>
              <a:r>
                <a:rPr lang="en-US" sz="1200" i="1" dirty="0" smtClean="0"/>
                <a:t>s</a:t>
              </a:r>
              <a:r>
                <a:rPr lang="en-US" sz="1200" dirty="0" smtClean="0"/>
                <a:t> is </a:t>
              </a:r>
              <a:r>
                <a:rPr lang="en-US" sz="1200" dirty="0" smtClean="0">
                  <a:solidFill>
                    <a:srgbClr val="000000"/>
                  </a:solidFill>
                </a:rPr>
                <a:t>the 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sample standard deviation </a:t>
              </a:r>
              <a:r>
                <a:rPr lang="en-US" sz="1200" dirty="0" smtClean="0"/>
                <a:t>of </a:t>
              </a:r>
              <a:r>
                <a:rPr lang="en-US" sz="1200" i="1" dirty="0"/>
                <a:t>X</a:t>
              </a:r>
              <a:r>
                <a:rPr lang="en-US" sz="1200" dirty="0" smtClean="0"/>
                <a:t>.</a:t>
              </a:r>
            </a:p>
            <a:p>
              <a:endParaRPr lang="en-US" sz="1200" dirty="0" smtClean="0"/>
            </a:p>
            <a:p>
              <a:r>
                <a:rPr lang="en-US" sz="1200" dirty="0" smtClean="0"/>
                <a:t>The </a:t>
              </a:r>
              <a:r>
                <a:rPr lang="en-US" sz="1200" dirty="0" smtClean="0">
                  <a:solidFill>
                    <a:srgbClr val="0000FF"/>
                  </a:solidFill>
                </a:rPr>
                <a:t>coefficient of variation </a:t>
              </a:r>
              <a:r>
                <a:rPr lang="en-US" sz="1200" dirty="0" smtClean="0"/>
                <a:t>for the family is:</a:t>
              </a:r>
            </a:p>
            <a:p>
              <a:endParaRPr lang="en-US" sz="1200" dirty="0" smtClean="0"/>
            </a:p>
            <a:p>
              <a:r>
                <a:rPr lang="en-US" sz="1200" dirty="0" smtClean="0"/>
                <a:t>The </a:t>
              </a:r>
              <a:r>
                <a:rPr lang="en-US" sz="1200" dirty="0" smtClean="0">
                  <a:solidFill>
                    <a:srgbClr val="0000FF"/>
                  </a:solidFill>
                </a:rPr>
                <a:t>Z-score </a:t>
              </a:r>
              <a:r>
                <a:rPr lang="en-US" sz="1200" dirty="0" smtClean="0"/>
                <a:t>for the family is:</a:t>
              </a:r>
            </a:p>
            <a:p>
              <a:r>
                <a:rPr lang="en-US" sz="1200" dirty="0" smtClean="0"/>
                <a:t>If </a:t>
              </a:r>
              <a:r>
                <a:rPr lang="en-US" sz="1200" i="1" dirty="0" smtClean="0"/>
                <a:t>T</a:t>
              </a:r>
              <a:r>
                <a:rPr lang="en-US" sz="1200" dirty="0" smtClean="0"/>
                <a:t> is the set of all clades that we are looking at:</a:t>
              </a:r>
            </a:p>
            <a:p>
              <a:endParaRPr lang="en-US" sz="1200" i="1" dirty="0" smtClean="0"/>
            </a:p>
            <a:p>
              <a:endParaRPr lang="en-US" sz="1200" i="1" dirty="0" smtClean="0"/>
            </a:p>
            <a:p>
              <a:endParaRPr lang="en-US" sz="1200" i="1" dirty="0"/>
            </a:p>
            <a:p>
              <a:r>
                <a:rPr lang="en-US" sz="1200" dirty="0" smtClean="0"/>
                <a:t>The </a:t>
              </a:r>
              <a:r>
                <a:rPr lang="en-US" sz="1200" dirty="0" smtClean="0">
                  <a:solidFill>
                    <a:srgbClr val="0000FF"/>
                  </a:solidFill>
                </a:rPr>
                <a:t>‘enrichment score’ </a:t>
              </a:r>
              <a:r>
                <a:rPr lang="en-US" sz="1200" dirty="0" smtClean="0"/>
                <a:t>for the family is:</a:t>
              </a:r>
            </a:p>
            <a:p>
              <a:r>
                <a:rPr lang="en-US" sz="1200" dirty="0" smtClean="0"/>
                <a:t>If </a:t>
              </a:r>
              <a:r>
                <a:rPr lang="en-US" sz="1200" i="1" dirty="0"/>
                <a:t>T</a:t>
              </a:r>
              <a:r>
                <a:rPr lang="en-US" sz="1200" dirty="0" smtClean="0"/>
                <a:t> is the set of all clades that we are looking at:</a:t>
              </a:r>
            </a:p>
            <a:p>
              <a:endParaRPr lang="en-US" sz="1200" i="1" dirty="0"/>
            </a:p>
            <a:p>
              <a:endParaRPr lang="en-US" sz="1200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646034" y="1295417"/>
              <a:ext cx="19292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eqn740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7533" y="1512161"/>
              <a:ext cx="1202267" cy="691123"/>
            </a:xfrm>
            <a:prstGeom prst="rect">
              <a:avLst/>
            </a:prstGeom>
          </p:spPr>
        </p:pic>
        <p:pic>
          <p:nvPicPr>
            <p:cNvPr id="15" name="Picture 14" descr="eqn740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77" y="3088596"/>
              <a:ext cx="3175000" cy="821687"/>
            </a:xfrm>
            <a:prstGeom prst="rect">
              <a:avLst/>
            </a:prstGeom>
          </p:spPr>
        </p:pic>
        <p:pic>
          <p:nvPicPr>
            <p:cNvPr id="16" name="Picture 15" descr="eqn740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77" y="4642094"/>
              <a:ext cx="2861734" cy="922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2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0"/>
            <a:ext cx="52260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08" y="1799293"/>
            <a:ext cx="2155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are the 171 families from the 3 rankings.</a:t>
            </a:r>
          </a:p>
          <a:p>
            <a:r>
              <a:rPr lang="en-US" dirty="0" smtClean="0"/>
              <a:t>No post-filtering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 smtClean="0"/>
              <a:t>way to </a:t>
            </a:r>
            <a:r>
              <a:rPr lang="en-US" dirty="0" smtClean="0"/>
              <a:t>plot </a:t>
            </a:r>
            <a:r>
              <a:rPr lang="en-US" dirty="0" smtClean="0"/>
              <a:t>with visible </a:t>
            </a:r>
            <a:r>
              <a:rPr lang="en-US" dirty="0" smtClean="0"/>
              <a:t>names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005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table/excel file with rankings and lists of families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848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599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Ranking measures example</a:t>
            </a:r>
            <a:endParaRPr lang="en-US" sz="4000" dirty="0"/>
          </a:p>
        </p:txBody>
      </p:sp>
      <p:sp>
        <p:nvSpPr>
          <p:cNvPr id="15" name="Rectangle 14"/>
          <p:cNvSpPr/>
          <p:nvPr/>
        </p:nvSpPr>
        <p:spPr>
          <a:xfrm>
            <a:off x="5200477" y="851451"/>
            <a:ext cx="378547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"/>
            <a:r>
              <a:rPr lang="en-US" sz="1400" dirty="0">
                <a:solidFill>
                  <a:srgbClr val="000000"/>
                </a:solidFill>
              </a:rPr>
              <a:t>all these measures take species tree root of gene tree into account</a:t>
            </a:r>
            <a:r>
              <a:rPr lang="en-US" sz="1400" dirty="0" smtClean="0">
                <a:solidFill>
                  <a:srgbClr val="000000"/>
                </a:solidFill>
              </a:rPr>
              <a:t>. i.e. zeroes </a:t>
            </a:r>
            <a:r>
              <a:rPr lang="en-US" sz="1400" dirty="0">
                <a:solidFill>
                  <a:srgbClr val="000000"/>
                </a:solidFill>
              </a:rPr>
              <a:t>are accounted for.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1169806"/>
            <a:ext cx="4910534" cy="2671603"/>
            <a:chOff x="0" y="1169806"/>
            <a:chExt cx="4910534" cy="2671603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1169806"/>
              <a:ext cx="4910534" cy="2671603"/>
              <a:chOff x="0" y="1169806"/>
              <a:chExt cx="5715242" cy="329904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9538" y="3868908"/>
                <a:ext cx="5095703" cy="599947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169806"/>
                <a:ext cx="5715242" cy="2699102"/>
              </a:xfrm>
              <a:prstGeom prst="rect">
                <a:avLst/>
              </a:prstGeom>
            </p:spPr>
          </p:pic>
        </p:grpSp>
        <p:sp>
          <p:nvSpPr>
            <p:cNvPr id="16" name="Donut 15"/>
            <p:cNvSpPr/>
            <p:nvPr/>
          </p:nvSpPr>
          <p:spPr>
            <a:xfrm flipH="1">
              <a:off x="1827639" y="1883385"/>
              <a:ext cx="276308" cy="246000"/>
            </a:xfrm>
            <a:prstGeom prst="donut">
              <a:avLst/>
            </a:prstGeom>
            <a:solidFill>
              <a:schemeClr val="accent2">
                <a:lumMod val="75000"/>
              </a:schemeClr>
            </a:solidFill>
            <a:ln w="31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 flipH="1">
              <a:off x="3358512" y="1637385"/>
              <a:ext cx="276308" cy="246000"/>
            </a:xfrm>
            <a:prstGeom prst="donu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Donut 19"/>
            <p:cNvSpPr/>
            <p:nvPr/>
          </p:nvSpPr>
          <p:spPr>
            <a:xfrm flipH="1">
              <a:off x="2813932" y="1391385"/>
              <a:ext cx="276308" cy="246000"/>
            </a:xfrm>
            <a:prstGeom prst="donut">
              <a:avLst/>
            </a:prstGeom>
            <a:solidFill>
              <a:schemeClr val="bg2">
                <a:lumMod val="50000"/>
              </a:schemeClr>
            </a:solidFill>
            <a:ln w="31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892918" y="2755650"/>
            <a:ext cx="730441" cy="249005"/>
          </a:xfrm>
          <a:prstGeom prst="rect">
            <a:avLst/>
          </a:prstGeom>
          <a:solidFill>
            <a:schemeClr val="accent5">
              <a:lumMod val="60000"/>
              <a:lumOff val="40000"/>
              <a:alpha val="2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92918" y="3097911"/>
            <a:ext cx="1017615" cy="249005"/>
          </a:xfrm>
          <a:prstGeom prst="rect">
            <a:avLst/>
          </a:prstGeom>
          <a:solidFill>
            <a:schemeClr val="bg2">
              <a:lumMod val="50000"/>
              <a:alpha val="2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892918" y="2387095"/>
            <a:ext cx="578041" cy="249005"/>
          </a:xfrm>
          <a:prstGeom prst="rect">
            <a:avLst/>
          </a:prstGeom>
          <a:solidFill>
            <a:schemeClr val="accent2">
              <a:lumMod val="75000"/>
              <a:alpha val="2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87960" y="6268677"/>
            <a:ext cx="826982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Three measures should pick-up similar enrichments, but with different sensitivities</a:t>
            </a:r>
            <a:endParaRPr lang="en-US" dirty="0"/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262929"/>
              </p:ext>
            </p:extLst>
          </p:nvPr>
        </p:nvGraphicFramePr>
        <p:xfrm>
          <a:off x="522324" y="4835228"/>
          <a:ext cx="7138400" cy="1305892"/>
        </p:xfrm>
        <a:graphic>
          <a:graphicData uri="http://schemas.openxmlformats.org/drawingml/2006/table">
            <a:tbl>
              <a:tblPr firstCol="1"/>
              <a:tblGrid>
                <a:gridCol w="1784600"/>
                <a:gridCol w="1784600"/>
                <a:gridCol w="1784600"/>
                <a:gridCol w="1784600"/>
              </a:tblGrid>
              <a:tr h="34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Family / Measure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Variation Coefficient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 clade Z-score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 clade enrichment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7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clade-specific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36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platyhelminth-specific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8.75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bilateria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-root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4910534" y="1450555"/>
            <a:ext cx="4269170" cy="3196124"/>
            <a:chOff x="562708" y="530475"/>
            <a:chExt cx="6278816" cy="5034529"/>
          </a:xfrm>
        </p:grpSpPr>
        <p:sp>
          <p:nvSpPr>
            <p:cNvPr id="36" name="TextBox 35"/>
            <p:cNvSpPr txBox="1"/>
            <p:nvPr/>
          </p:nvSpPr>
          <p:spPr>
            <a:xfrm>
              <a:off x="562708" y="530475"/>
              <a:ext cx="6278816" cy="4508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u="sng" dirty="0" smtClean="0"/>
                <a:t>For a particular family:</a:t>
              </a:r>
            </a:p>
            <a:p>
              <a:r>
                <a:rPr lang="en-US" sz="1200" dirty="0" smtClean="0"/>
                <a:t>Let </a:t>
              </a:r>
              <a:r>
                <a:rPr lang="en-US" sz="1200" i="1" dirty="0" smtClean="0"/>
                <a:t>X</a:t>
              </a:r>
              <a:r>
                <a:rPr lang="en-US" sz="1200" dirty="0" smtClean="0"/>
                <a:t> be a variable representing genes per species.</a:t>
              </a:r>
            </a:p>
            <a:p>
              <a:r>
                <a:rPr lang="en-US" sz="1200" i="1" dirty="0" smtClean="0"/>
                <a:t>x</a:t>
              </a:r>
              <a:r>
                <a:rPr lang="en-US" sz="1200" dirty="0" smtClean="0"/>
                <a:t> is the 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sample mean </a:t>
              </a:r>
              <a:r>
                <a:rPr lang="en-US" sz="1200" dirty="0" smtClean="0"/>
                <a:t>of </a:t>
              </a:r>
              <a:r>
                <a:rPr lang="en-US" sz="1200" i="1" dirty="0"/>
                <a:t>X</a:t>
              </a:r>
              <a:r>
                <a:rPr lang="en-US" sz="1200" dirty="0" smtClean="0"/>
                <a:t>, </a:t>
              </a:r>
              <a:r>
                <a:rPr lang="en-US" sz="1200" i="1" dirty="0" smtClean="0"/>
                <a:t>s</a:t>
              </a:r>
              <a:r>
                <a:rPr lang="en-US" sz="1200" dirty="0" smtClean="0"/>
                <a:t> is </a:t>
              </a:r>
              <a:r>
                <a:rPr lang="en-US" sz="1200" dirty="0" smtClean="0">
                  <a:solidFill>
                    <a:srgbClr val="000000"/>
                  </a:solidFill>
                </a:rPr>
                <a:t>the 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sample standard deviation </a:t>
              </a:r>
              <a:r>
                <a:rPr lang="en-US" sz="1200" dirty="0" smtClean="0"/>
                <a:t>of </a:t>
              </a:r>
              <a:r>
                <a:rPr lang="en-US" sz="1200" i="1" dirty="0"/>
                <a:t>X</a:t>
              </a:r>
              <a:r>
                <a:rPr lang="en-US" sz="1200" dirty="0" smtClean="0"/>
                <a:t>.</a:t>
              </a:r>
            </a:p>
            <a:p>
              <a:endParaRPr lang="en-US" sz="1200" dirty="0" smtClean="0"/>
            </a:p>
            <a:p>
              <a:r>
                <a:rPr lang="en-US" sz="1200" dirty="0" smtClean="0"/>
                <a:t>The </a:t>
              </a:r>
              <a:r>
                <a:rPr lang="en-US" sz="1200" dirty="0" smtClean="0">
                  <a:solidFill>
                    <a:srgbClr val="0000FF"/>
                  </a:solidFill>
                </a:rPr>
                <a:t>coefficient of variation </a:t>
              </a:r>
              <a:r>
                <a:rPr lang="en-US" sz="1200" dirty="0" smtClean="0"/>
                <a:t>for the family is:</a:t>
              </a:r>
            </a:p>
            <a:p>
              <a:endParaRPr lang="en-US" sz="1200" dirty="0" smtClean="0"/>
            </a:p>
            <a:p>
              <a:r>
                <a:rPr lang="en-US" sz="1200" dirty="0" smtClean="0"/>
                <a:t>The </a:t>
              </a:r>
              <a:r>
                <a:rPr lang="en-US" sz="1200" dirty="0" smtClean="0">
                  <a:solidFill>
                    <a:srgbClr val="0000FF"/>
                  </a:solidFill>
                </a:rPr>
                <a:t>Z-score </a:t>
              </a:r>
              <a:r>
                <a:rPr lang="en-US" sz="1200" dirty="0" smtClean="0"/>
                <a:t>for the family is:</a:t>
              </a:r>
            </a:p>
            <a:p>
              <a:r>
                <a:rPr lang="en-US" sz="1200" dirty="0" smtClean="0"/>
                <a:t>If </a:t>
              </a:r>
              <a:r>
                <a:rPr lang="en-US" sz="1200" i="1" dirty="0" smtClean="0"/>
                <a:t>T</a:t>
              </a:r>
              <a:r>
                <a:rPr lang="en-US" sz="1200" dirty="0" smtClean="0"/>
                <a:t> is the set of all clades that we are looking at:</a:t>
              </a:r>
            </a:p>
            <a:p>
              <a:endParaRPr lang="en-US" sz="1200" i="1" dirty="0" smtClean="0"/>
            </a:p>
            <a:p>
              <a:endParaRPr lang="en-US" sz="1200" i="1" dirty="0" smtClean="0"/>
            </a:p>
            <a:p>
              <a:endParaRPr lang="en-US" sz="1200" i="1" dirty="0"/>
            </a:p>
            <a:p>
              <a:r>
                <a:rPr lang="en-US" sz="1200" dirty="0" smtClean="0"/>
                <a:t>The </a:t>
              </a:r>
              <a:r>
                <a:rPr lang="en-US" sz="1200" dirty="0" smtClean="0">
                  <a:solidFill>
                    <a:srgbClr val="0000FF"/>
                  </a:solidFill>
                </a:rPr>
                <a:t>‘enrichment score’ </a:t>
              </a:r>
              <a:r>
                <a:rPr lang="en-US" sz="1200" dirty="0" smtClean="0"/>
                <a:t>for the family is:</a:t>
              </a:r>
            </a:p>
            <a:p>
              <a:r>
                <a:rPr lang="en-US" sz="1200" dirty="0" smtClean="0"/>
                <a:t>If </a:t>
              </a:r>
              <a:r>
                <a:rPr lang="en-US" sz="1200" i="1" dirty="0"/>
                <a:t>T</a:t>
              </a:r>
              <a:r>
                <a:rPr lang="en-US" sz="1200" dirty="0" smtClean="0"/>
                <a:t> is the set of all clades that we are looking at:</a:t>
              </a:r>
            </a:p>
            <a:p>
              <a:endParaRPr lang="en-US" sz="1200" i="1" dirty="0"/>
            </a:p>
            <a:p>
              <a:endParaRPr lang="en-US" sz="1200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46034" y="1254587"/>
              <a:ext cx="19292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 descr="eqn740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7533" y="1512161"/>
              <a:ext cx="1202267" cy="691123"/>
            </a:xfrm>
            <a:prstGeom prst="rect">
              <a:avLst/>
            </a:prstGeom>
          </p:spPr>
        </p:pic>
        <p:pic>
          <p:nvPicPr>
            <p:cNvPr id="39" name="Picture 38" descr="eqn740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77" y="3088596"/>
              <a:ext cx="3175000" cy="821687"/>
            </a:xfrm>
            <a:prstGeom prst="rect">
              <a:avLst/>
            </a:prstGeom>
          </p:spPr>
        </p:pic>
        <p:pic>
          <p:nvPicPr>
            <p:cNvPr id="40" name="Picture 39" descr="eqn740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77" y="4642094"/>
              <a:ext cx="2861734" cy="922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9025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86644" cy="4525963"/>
          </a:xfrm>
        </p:spPr>
        <p:txBody>
          <a:bodyPr>
            <a:noAutofit/>
          </a:bodyPr>
          <a:lstStyle/>
          <a:p>
            <a:r>
              <a:rPr lang="en-US" sz="1800" dirty="0" smtClean="0"/>
              <a:t>I always use protein lengths for measure calculations. </a:t>
            </a:r>
          </a:p>
          <a:p>
            <a:r>
              <a:rPr lang="en-US" sz="1800" dirty="0" smtClean="0"/>
              <a:t>I always take zeroes into account, based on the tree root. If there is no gene in a species which ‘should’ have a gene, I attribute 0 amino acids.</a:t>
            </a:r>
          </a:p>
          <a:p>
            <a:r>
              <a:rPr lang="en-US" sz="1800" dirty="0" smtClean="0"/>
              <a:t>When a tree root is in between species belonging to paraphyletic group (e.g. C. </a:t>
            </a:r>
            <a:r>
              <a:rPr lang="en-US" sz="1800" dirty="0" err="1" smtClean="0"/>
              <a:t>elegans</a:t>
            </a:r>
            <a:r>
              <a:rPr lang="en-US" sz="1800" dirty="0" smtClean="0"/>
              <a:t> and </a:t>
            </a:r>
            <a:r>
              <a:rPr lang="en-US" sz="1800" dirty="0" err="1" smtClean="0"/>
              <a:t>Pristionchus</a:t>
            </a:r>
            <a:r>
              <a:rPr lang="en-US" sz="1800" dirty="0" smtClean="0"/>
              <a:t>), I do not calculate Z-score for that clade, as the clade is incomplete. (same approach as if having gene tree with root inside a clade).</a:t>
            </a:r>
          </a:p>
          <a:p>
            <a:endParaRPr lang="en-US" sz="1800" dirty="0"/>
          </a:p>
          <a:p>
            <a:r>
              <a:rPr lang="en-US" sz="1800" b="1" dirty="0" smtClean="0"/>
              <a:t>Data:</a:t>
            </a:r>
          </a:p>
          <a:p>
            <a:r>
              <a:rPr lang="en-US" sz="1800" dirty="0" smtClean="0"/>
              <a:t>Parsing </a:t>
            </a:r>
            <a:r>
              <a:rPr lang="en-US" sz="1800" dirty="0" err="1" smtClean="0"/>
              <a:t>compara</a:t>
            </a:r>
            <a:r>
              <a:rPr lang="en-US" sz="1800" dirty="0" smtClean="0"/>
              <a:t> families: /</a:t>
            </a:r>
            <a:r>
              <a:rPr lang="en-US" sz="1800" dirty="0" err="1" smtClean="0"/>
              <a:t>lustre</a:t>
            </a:r>
            <a:r>
              <a:rPr lang="en-US" sz="1800" dirty="0" smtClean="0"/>
              <a:t>/scratch108/parasites/dr7/50HG/50HG_100K_families_parsing/results/</a:t>
            </a:r>
            <a:r>
              <a:rPr lang="en-US" sz="1800" dirty="0" err="1" smtClean="0"/>
              <a:t>saved_output</a:t>
            </a:r>
            <a:r>
              <a:rPr lang="en-US" sz="1800" dirty="0" smtClean="0"/>
              <a:t>/12Oct</a:t>
            </a:r>
          </a:p>
          <a:p>
            <a:r>
              <a:rPr lang="en-US" sz="1800" dirty="0" smtClean="0"/>
              <a:t>Union of measures: /</a:t>
            </a:r>
            <a:r>
              <a:rPr lang="en-US" sz="1800" dirty="0" err="1" smtClean="0"/>
              <a:t>lustre</a:t>
            </a:r>
            <a:r>
              <a:rPr lang="en-US" sz="1800" dirty="0" smtClean="0"/>
              <a:t>/scratch108/parasites/dr7/50HG/50HG_100K_families_parsing/results/</a:t>
            </a:r>
            <a:r>
              <a:rPr lang="en-US" sz="1800" dirty="0" err="1" smtClean="0"/>
              <a:t>results_analysis</a:t>
            </a:r>
            <a:r>
              <a:rPr lang="en-US" sz="1800" dirty="0" smtClean="0"/>
              <a:t>/12Oct</a:t>
            </a:r>
          </a:p>
          <a:p>
            <a:r>
              <a:rPr lang="en-US" sz="1800" dirty="0" err="1" smtClean="0"/>
              <a:t>Heatmaps</a:t>
            </a:r>
            <a:r>
              <a:rPr lang="en-US" sz="1800" dirty="0" smtClean="0"/>
              <a:t>: /</a:t>
            </a:r>
            <a:r>
              <a:rPr lang="en-US" sz="1800" dirty="0" err="1" smtClean="0"/>
              <a:t>lustre</a:t>
            </a:r>
            <a:r>
              <a:rPr lang="en-US" sz="1800" dirty="0" smtClean="0"/>
              <a:t>/scratch108/parasites/dr7/50HG/50HG_100K_families_parsing/</a:t>
            </a:r>
            <a:r>
              <a:rPr lang="en-US" sz="1800" dirty="0" err="1" smtClean="0"/>
              <a:t>heatmaps</a:t>
            </a:r>
            <a:r>
              <a:rPr lang="en-US" sz="1800" dirty="0" smtClean="0"/>
              <a:t>/output/12Oct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2482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811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Select minimum family size empirically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53558" y="970130"/>
            <a:ext cx="8786043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33 species. 12 Oct file. (after new clades)</a:t>
            </a:r>
          </a:p>
          <a:p>
            <a:r>
              <a:rPr lang="en-US" sz="1200" b="1" dirty="0" smtClean="0"/>
              <a:t>Picking X top families </a:t>
            </a:r>
            <a:r>
              <a:rPr lang="en-US" sz="1200" dirty="0" smtClean="0"/>
              <a:t>(thus max intersection = 50) for each of 3 measures: </a:t>
            </a:r>
            <a:r>
              <a:rPr lang="en-US" sz="1200" dirty="0" err="1" smtClean="0"/>
              <a:t>Var</a:t>
            </a:r>
            <a:r>
              <a:rPr lang="en-US" sz="1200" dirty="0" smtClean="0"/>
              <a:t> </a:t>
            </a:r>
            <a:r>
              <a:rPr lang="en-US" sz="1200" dirty="0" err="1" smtClean="0"/>
              <a:t>coef</a:t>
            </a:r>
            <a:r>
              <a:rPr lang="en-US" sz="1200" dirty="0" smtClean="0"/>
              <a:t>, Max Z-score, Max Enrich</a:t>
            </a:r>
          </a:p>
          <a:p>
            <a:r>
              <a:rPr lang="en-US" sz="1200" dirty="0" smtClean="0"/>
              <a:t>Calculate intersection and union between those 3 rankings, plot it by family size. (plot has 1 data point every family size increment of 1)</a:t>
            </a:r>
          </a:p>
          <a:p>
            <a:r>
              <a:rPr lang="en-US" sz="1200" dirty="0" smtClean="0"/>
              <a:t>Random: picking X families at random which are above that family size. X is same as in real runs (50 families). Average </a:t>
            </a:r>
            <a:r>
              <a:rPr lang="en-US" sz="1200" u="sng" dirty="0" smtClean="0"/>
              <a:t>50 randomizations</a:t>
            </a:r>
            <a:endParaRPr lang="en-US" sz="1200" u="sng" dirty="0"/>
          </a:p>
        </p:txBody>
      </p:sp>
      <p:sp>
        <p:nvSpPr>
          <p:cNvPr id="11" name="Rectangle 10"/>
          <p:cNvSpPr/>
          <p:nvPr/>
        </p:nvSpPr>
        <p:spPr>
          <a:xfrm>
            <a:off x="163327" y="5932488"/>
            <a:ext cx="4359219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/>
              <a:t>Maximum difference between real and random union:       23.02</a:t>
            </a:r>
          </a:p>
          <a:p>
            <a:r>
              <a:rPr lang="en-US" sz="1200" dirty="0"/>
              <a:t>Family size with maximum intersect difference:  96</a:t>
            </a:r>
          </a:p>
          <a:p>
            <a:r>
              <a:rPr lang="en-US" sz="1200" dirty="0"/>
              <a:t>Maximum difference between real and random union:       54.1</a:t>
            </a:r>
          </a:p>
          <a:p>
            <a:r>
              <a:rPr lang="en-US" sz="1200" dirty="0"/>
              <a:t>Family size with maximum union difference:      44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07" y="2061936"/>
            <a:ext cx="4630037" cy="3676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776" y="1950670"/>
            <a:ext cx="4644224" cy="36764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12120" y="5932488"/>
            <a:ext cx="4295864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/>
              <a:t>Maximum difference between real and random union:       41.64</a:t>
            </a:r>
          </a:p>
          <a:p>
            <a:r>
              <a:rPr lang="en-US" sz="1200" dirty="0"/>
              <a:t>Family size with maximum intersect difference:  71</a:t>
            </a:r>
          </a:p>
          <a:p>
            <a:r>
              <a:rPr lang="en-US" sz="1200" dirty="0"/>
              <a:t>Maximum difference between real and random union:       102.68</a:t>
            </a:r>
          </a:p>
          <a:p>
            <a:r>
              <a:rPr lang="en-US" sz="1200" dirty="0"/>
              <a:t>Family size with maximum union difference:      43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8767" y="5932488"/>
            <a:ext cx="6009477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06-Nov-2015. </a:t>
            </a:r>
            <a:r>
              <a:rPr lang="en-US" dirty="0" err="1" smtClean="0"/>
              <a:t>James&amp;Matt</a:t>
            </a:r>
            <a:r>
              <a:rPr lang="en-US" dirty="0" smtClean="0"/>
              <a:t> decided to keep minimum family size as 50, for being ‘more round’ and easier to explain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7920" y="1766004"/>
            <a:ext cx="186656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Picking Top 50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56195" y="1743395"/>
            <a:ext cx="186656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Picking Top 100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48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73" y="2574270"/>
            <a:ext cx="8229600" cy="1143000"/>
          </a:xfrm>
        </p:spPr>
        <p:txBody>
          <a:bodyPr/>
          <a:lstStyle/>
          <a:p>
            <a:r>
              <a:rPr lang="en-US" dirty="0" smtClean="0"/>
              <a:t>Picking Top 50 families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37891" y="3908677"/>
            <a:ext cx="547852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Prefilters</a:t>
            </a:r>
            <a:r>
              <a:rPr lang="en-US" sz="2000" dirty="0"/>
              <a:t>:</a:t>
            </a:r>
          </a:p>
          <a:p>
            <a:pPr lvl="1"/>
            <a:r>
              <a:rPr lang="en-US" sz="1600" dirty="0"/>
              <a:t>33 species dataset</a:t>
            </a:r>
          </a:p>
          <a:p>
            <a:pPr lvl="1"/>
            <a:r>
              <a:rPr lang="en-US" sz="1600" dirty="0"/>
              <a:t>Families with &gt;= 50 genes (this gives total of 802 families)</a:t>
            </a:r>
          </a:p>
          <a:p>
            <a:pPr lvl="1"/>
            <a:r>
              <a:rPr lang="en-US" sz="1600" dirty="0"/>
              <a:t>Transposon filtering</a:t>
            </a:r>
          </a:p>
        </p:txBody>
      </p:sp>
    </p:spTree>
    <p:extLst>
      <p:ext uri="{BB962C8B-B14F-4D97-AF65-F5344CB8AC3E}">
        <p14:creationId xmlns:p14="http://schemas.microsoft.com/office/powerpoint/2010/main" val="1720576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Top50 </a:t>
            </a: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 smtClean="0"/>
              <a:t>coef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0"/>
            <a:ext cx="7079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1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Top50 Z-score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0"/>
            <a:ext cx="7108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24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Top50 Enrichment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0"/>
            <a:ext cx="7097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56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Comparing the 3 measures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11803" y="6004034"/>
            <a:ext cx="8258965" cy="5847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Only 15 out of 50 families picked up in all measures. 45 families picked-up by at least 2 measures.</a:t>
            </a:r>
          </a:p>
          <a:p>
            <a:r>
              <a:rPr lang="en-US" sz="1600" dirty="0" smtClean="0"/>
              <a:t>Union leads to 90 families.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68930" y="949676"/>
            <a:ext cx="55447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Family presence in top50. Overlap between 3 measures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8622" y="4814061"/>
            <a:ext cx="256484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Notes:</a:t>
            </a:r>
          </a:p>
          <a:p>
            <a:r>
              <a:rPr lang="en-US" sz="1200" dirty="0" smtClean="0"/>
              <a:t>-    Using protein lengths</a:t>
            </a:r>
          </a:p>
          <a:p>
            <a:pPr marL="171450" indent="-171450"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Excluding transposon</a:t>
            </a:r>
          </a:p>
          <a:p>
            <a:pPr marL="171450" indent="-171450">
              <a:buFontTx/>
              <a:buChar char="-"/>
            </a:pPr>
            <a:r>
              <a:rPr lang="en-US" sz="1200" dirty="0" smtClean="0">
                <a:solidFill>
                  <a:srgbClr val="000000"/>
                </a:solidFill>
              </a:rPr>
              <a:t>Excluding families w/ &lt;</a:t>
            </a:r>
            <a:r>
              <a:rPr lang="en-US" sz="1200" dirty="0">
                <a:solidFill>
                  <a:srgbClr val="000000"/>
                </a:solidFill>
              </a:rPr>
              <a:t>50 </a:t>
            </a:r>
            <a:r>
              <a:rPr lang="en-US" sz="1200" dirty="0" smtClean="0">
                <a:solidFill>
                  <a:srgbClr val="000000"/>
                </a:solidFill>
              </a:rPr>
              <a:t>genes (tot 802 families not excluded).</a:t>
            </a:r>
            <a:endParaRPr lang="en-US" sz="1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1424618"/>
            <a:ext cx="4361252" cy="3196124"/>
            <a:chOff x="562708" y="530475"/>
            <a:chExt cx="6278816" cy="5034529"/>
          </a:xfrm>
        </p:grpSpPr>
        <p:sp>
          <p:nvSpPr>
            <p:cNvPr id="12" name="TextBox 11"/>
            <p:cNvSpPr txBox="1"/>
            <p:nvPr/>
          </p:nvSpPr>
          <p:spPr>
            <a:xfrm>
              <a:off x="562708" y="530475"/>
              <a:ext cx="6278816" cy="4508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u="sng" dirty="0" smtClean="0"/>
                <a:t>For a particular family:</a:t>
              </a:r>
            </a:p>
            <a:p>
              <a:r>
                <a:rPr lang="en-US" sz="1200" dirty="0" smtClean="0"/>
                <a:t>Let </a:t>
              </a:r>
              <a:r>
                <a:rPr lang="en-US" sz="1200" i="1" dirty="0" smtClean="0"/>
                <a:t>X</a:t>
              </a:r>
              <a:r>
                <a:rPr lang="en-US" sz="1200" dirty="0" smtClean="0"/>
                <a:t> be a variable representing genes per species.</a:t>
              </a:r>
            </a:p>
            <a:p>
              <a:r>
                <a:rPr lang="en-US" sz="1200" i="1" dirty="0" smtClean="0"/>
                <a:t>x</a:t>
              </a:r>
              <a:r>
                <a:rPr lang="en-US" sz="1200" dirty="0" smtClean="0"/>
                <a:t> is the 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sample mean </a:t>
              </a:r>
              <a:r>
                <a:rPr lang="en-US" sz="1200" dirty="0" smtClean="0"/>
                <a:t>of </a:t>
              </a:r>
              <a:r>
                <a:rPr lang="en-US" sz="1200" i="1" dirty="0"/>
                <a:t>X</a:t>
              </a:r>
              <a:r>
                <a:rPr lang="en-US" sz="1200" dirty="0" smtClean="0"/>
                <a:t>, </a:t>
              </a:r>
              <a:r>
                <a:rPr lang="en-US" sz="1200" i="1" dirty="0" smtClean="0"/>
                <a:t>s</a:t>
              </a:r>
              <a:r>
                <a:rPr lang="en-US" sz="1200" dirty="0" smtClean="0"/>
                <a:t> is </a:t>
              </a:r>
              <a:r>
                <a:rPr lang="en-US" sz="1200" dirty="0" smtClean="0">
                  <a:solidFill>
                    <a:srgbClr val="000000"/>
                  </a:solidFill>
                </a:rPr>
                <a:t>the 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sample standard deviation </a:t>
              </a:r>
              <a:r>
                <a:rPr lang="en-US" sz="1200" dirty="0" smtClean="0"/>
                <a:t>of </a:t>
              </a:r>
              <a:r>
                <a:rPr lang="en-US" sz="1200" i="1" dirty="0"/>
                <a:t>X</a:t>
              </a:r>
              <a:r>
                <a:rPr lang="en-US" sz="1200" dirty="0" smtClean="0"/>
                <a:t>.</a:t>
              </a:r>
            </a:p>
            <a:p>
              <a:endParaRPr lang="en-US" sz="1200" dirty="0" smtClean="0"/>
            </a:p>
            <a:p>
              <a:r>
                <a:rPr lang="en-US" sz="1200" dirty="0" smtClean="0"/>
                <a:t>The </a:t>
              </a:r>
              <a:r>
                <a:rPr lang="en-US" sz="1200" dirty="0" smtClean="0">
                  <a:solidFill>
                    <a:srgbClr val="0000FF"/>
                  </a:solidFill>
                </a:rPr>
                <a:t>coefficient of variation </a:t>
              </a:r>
              <a:r>
                <a:rPr lang="en-US" sz="1200" dirty="0" smtClean="0"/>
                <a:t>for the family is:</a:t>
              </a:r>
            </a:p>
            <a:p>
              <a:endParaRPr lang="en-US" sz="1200" dirty="0" smtClean="0"/>
            </a:p>
            <a:p>
              <a:r>
                <a:rPr lang="en-US" sz="1200" dirty="0" smtClean="0"/>
                <a:t>The </a:t>
              </a:r>
              <a:r>
                <a:rPr lang="en-US" sz="1200" dirty="0" smtClean="0">
                  <a:solidFill>
                    <a:srgbClr val="0000FF"/>
                  </a:solidFill>
                </a:rPr>
                <a:t>Z-score </a:t>
              </a:r>
              <a:r>
                <a:rPr lang="en-US" sz="1200" dirty="0" smtClean="0"/>
                <a:t>for the family is:</a:t>
              </a:r>
            </a:p>
            <a:p>
              <a:r>
                <a:rPr lang="en-US" sz="1200" dirty="0" smtClean="0"/>
                <a:t>If </a:t>
              </a:r>
              <a:r>
                <a:rPr lang="en-US" sz="1200" i="1" dirty="0" smtClean="0"/>
                <a:t>T</a:t>
              </a:r>
              <a:r>
                <a:rPr lang="en-US" sz="1200" dirty="0" smtClean="0"/>
                <a:t> is the set of all clades that we are looking at:</a:t>
              </a:r>
            </a:p>
            <a:p>
              <a:endParaRPr lang="en-US" sz="1200" i="1" dirty="0" smtClean="0"/>
            </a:p>
            <a:p>
              <a:endParaRPr lang="en-US" sz="1200" i="1" dirty="0" smtClean="0"/>
            </a:p>
            <a:p>
              <a:endParaRPr lang="en-US" sz="1200" i="1" dirty="0"/>
            </a:p>
            <a:p>
              <a:r>
                <a:rPr lang="en-US" sz="1200" dirty="0" smtClean="0"/>
                <a:t>The </a:t>
              </a:r>
              <a:r>
                <a:rPr lang="en-US" sz="1200" dirty="0" smtClean="0">
                  <a:solidFill>
                    <a:srgbClr val="0000FF"/>
                  </a:solidFill>
                </a:rPr>
                <a:t>‘enrichment score’ </a:t>
              </a:r>
              <a:r>
                <a:rPr lang="en-US" sz="1200" dirty="0" smtClean="0"/>
                <a:t>for the family is:</a:t>
              </a:r>
            </a:p>
            <a:p>
              <a:r>
                <a:rPr lang="en-US" sz="1200" dirty="0" smtClean="0"/>
                <a:t>If </a:t>
              </a:r>
              <a:r>
                <a:rPr lang="en-US" sz="1200" i="1" dirty="0"/>
                <a:t>T</a:t>
              </a:r>
              <a:r>
                <a:rPr lang="en-US" sz="1200" dirty="0" smtClean="0"/>
                <a:t> is the set of all clades that we are looking at:</a:t>
              </a:r>
            </a:p>
            <a:p>
              <a:endParaRPr lang="en-US" sz="1200" i="1" dirty="0"/>
            </a:p>
            <a:p>
              <a:endParaRPr lang="en-US" sz="1200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646034" y="1295417"/>
              <a:ext cx="19292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eqn740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7533" y="1512161"/>
              <a:ext cx="1202267" cy="691123"/>
            </a:xfrm>
            <a:prstGeom prst="rect">
              <a:avLst/>
            </a:prstGeom>
          </p:spPr>
        </p:pic>
        <p:pic>
          <p:nvPicPr>
            <p:cNvPr id="15" name="Picture 14" descr="eqn740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77" y="3088596"/>
              <a:ext cx="3175000" cy="821687"/>
            </a:xfrm>
            <a:prstGeom prst="rect">
              <a:avLst/>
            </a:prstGeom>
          </p:spPr>
        </p:pic>
        <p:pic>
          <p:nvPicPr>
            <p:cNvPr id="16" name="Picture 15" descr="eqn740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77" y="4642094"/>
              <a:ext cx="2861734" cy="92291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452" y="1764931"/>
            <a:ext cx="4153678" cy="361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6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Merging top 50s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2" y="1149572"/>
            <a:ext cx="8923625" cy="3563772"/>
          </a:xfrm>
        </p:spPr>
        <p:txBody>
          <a:bodyPr>
            <a:norm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Pick union of 3 measures, from 33 species dataset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 90 families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Filter out enrichments of free-living species (</a:t>
            </a:r>
            <a:r>
              <a:rPr lang="en-US" sz="2000" dirty="0" err="1" smtClean="0"/>
              <a:t>Max_zscore</a:t>
            </a:r>
            <a:r>
              <a:rPr lang="en-US" sz="2000" dirty="0" smtClean="0"/>
              <a:t> or </a:t>
            </a:r>
            <a:r>
              <a:rPr lang="en-US" sz="2000" dirty="0" err="1" smtClean="0"/>
              <a:t>Max_enrich</a:t>
            </a:r>
            <a:r>
              <a:rPr lang="en-US" sz="2000" dirty="0" smtClean="0"/>
              <a:t> == V-</a:t>
            </a:r>
            <a:r>
              <a:rPr lang="en-US" sz="2000" dirty="0" err="1" smtClean="0"/>
              <a:t>free_living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 err="1" smtClean="0"/>
              <a:t>Most_frequent_species</a:t>
            </a:r>
            <a:r>
              <a:rPr lang="en-US" sz="2000" dirty="0" smtClean="0"/>
              <a:t> == [any FL </a:t>
            </a:r>
            <a:r>
              <a:rPr lang="en-US" sz="2000" dirty="0" err="1" smtClean="0"/>
              <a:t>spp</a:t>
            </a:r>
            <a:r>
              <a:rPr lang="en-US" sz="2000" dirty="0" smtClean="0"/>
              <a:t>] ) </a:t>
            </a:r>
            <a:r>
              <a:rPr lang="en-US" sz="2000" dirty="0" smtClean="0">
                <a:sym typeface="Wingdings"/>
              </a:rPr>
              <a:t> 51 families</a:t>
            </a:r>
            <a:endParaRPr lang="en-US" sz="20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Manual filtering of transposon-related</a:t>
            </a:r>
            <a:r>
              <a:rPr lang="en-US" sz="2000" dirty="0"/>
              <a:t> </a:t>
            </a:r>
            <a:r>
              <a:rPr lang="en-US" sz="2000" dirty="0" smtClean="0"/>
              <a:t>families </a:t>
            </a:r>
            <a:r>
              <a:rPr lang="en-US" sz="2000" dirty="0" smtClean="0">
                <a:sym typeface="Wingdings"/>
              </a:rPr>
              <a:t> 44 families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6672" y="5574189"/>
            <a:ext cx="629915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ym typeface="Wingdings"/>
              </a:rPr>
              <a:t>7 </a:t>
            </a:r>
            <a:r>
              <a:rPr lang="en-US" dirty="0" smtClean="0">
                <a:sym typeface="Wingdings"/>
              </a:rPr>
              <a:t>out of 44 are protease families, 3 are CAP domain.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5523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1086</Words>
  <Application>Microsoft Macintosh PowerPoint</Application>
  <PresentationFormat>On-screen Show (4:3)</PresentationFormat>
  <Paragraphs>137</Paragraphs>
  <Slides>20</Slides>
  <Notes>2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Families of interest</vt:lpstr>
      <vt:lpstr>Ranking measures example</vt:lpstr>
      <vt:lpstr>Select minimum family size empirically</vt:lpstr>
      <vt:lpstr>Picking Top 50 families</vt:lpstr>
      <vt:lpstr>Top50 Var coef</vt:lpstr>
      <vt:lpstr>Top50 Z-score</vt:lpstr>
      <vt:lpstr>Top50 Enrichment</vt:lpstr>
      <vt:lpstr>Comparing the 3 measures</vt:lpstr>
      <vt:lpstr>Merging top 50s</vt:lpstr>
      <vt:lpstr>44 families of interest</vt:lpstr>
      <vt:lpstr>44 families of interest </vt:lpstr>
      <vt:lpstr>Comparison with previous families of interest</vt:lpstr>
      <vt:lpstr>Picking Top 100 families</vt:lpstr>
      <vt:lpstr>PowerPoint Presentation</vt:lpstr>
      <vt:lpstr>PowerPoint Presentation</vt:lpstr>
      <vt:lpstr>PowerPoint Presentation</vt:lpstr>
      <vt:lpstr>Comparing the 3 measures</vt:lpstr>
      <vt:lpstr>PowerPoint Presentation</vt:lpstr>
      <vt:lpstr>PowerPoint Presentation</vt:lpstr>
      <vt:lpstr>Notes</vt:lpstr>
    </vt:vector>
  </TitlesOfParts>
  <Company>WTSI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Families of interest</dc:title>
  <dc:creator>Diogo Ribeiro</dc:creator>
  <cp:lastModifiedBy>Diogo Ribeiro</cp:lastModifiedBy>
  <cp:revision>98</cp:revision>
  <dcterms:created xsi:type="dcterms:W3CDTF">2015-10-12T13:18:22Z</dcterms:created>
  <dcterms:modified xsi:type="dcterms:W3CDTF">2015-11-09T12:25:45Z</dcterms:modified>
</cp:coreProperties>
</file>