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71" r:id="rId2"/>
    <p:sldId id="272" r:id="rId3"/>
    <p:sldId id="275" r:id="rId4"/>
    <p:sldId id="422" r:id="rId5"/>
    <p:sldId id="373" r:id="rId6"/>
    <p:sldId id="372" r:id="rId7"/>
    <p:sldId id="377" r:id="rId8"/>
    <p:sldId id="313" r:id="rId9"/>
    <p:sldId id="314" r:id="rId10"/>
    <p:sldId id="316" r:id="rId11"/>
    <p:sldId id="279" r:id="rId12"/>
    <p:sldId id="311" r:id="rId13"/>
    <p:sldId id="278" r:id="rId14"/>
    <p:sldId id="317" r:id="rId15"/>
    <p:sldId id="281" r:id="rId16"/>
    <p:sldId id="351" r:id="rId17"/>
    <p:sldId id="352" r:id="rId18"/>
    <p:sldId id="353" r:id="rId19"/>
    <p:sldId id="409" r:id="rId20"/>
    <p:sldId id="415" r:id="rId21"/>
    <p:sldId id="421" r:id="rId22"/>
    <p:sldId id="416" r:id="rId23"/>
    <p:sldId id="410" r:id="rId24"/>
    <p:sldId id="354" r:id="rId25"/>
    <p:sldId id="355" r:id="rId26"/>
    <p:sldId id="356" r:id="rId27"/>
    <p:sldId id="357" r:id="rId28"/>
    <p:sldId id="358" r:id="rId29"/>
    <p:sldId id="359" r:id="rId30"/>
    <p:sldId id="360" r:id="rId31"/>
    <p:sldId id="345" r:id="rId32"/>
    <p:sldId id="376" r:id="rId33"/>
    <p:sldId id="348" r:id="rId34"/>
    <p:sldId id="397" r:id="rId35"/>
    <p:sldId id="374" r:id="rId36"/>
    <p:sldId id="398" r:id="rId37"/>
    <p:sldId id="417" r:id="rId38"/>
    <p:sldId id="418" r:id="rId39"/>
    <p:sldId id="419" r:id="rId40"/>
    <p:sldId id="400" r:id="rId41"/>
    <p:sldId id="401" r:id="rId42"/>
    <p:sldId id="399" r:id="rId43"/>
    <p:sldId id="305" r:id="rId44"/>
    <p:sldId id="321" r:id="rId45"/>
    <p:sldId id="318" r:id="rId46"/>
    <p:sldId id="365" r:id="rId47"/>
    <p:sldId id="366" r:id="rId48"/>
    <p:sldId id="367" r:id="rId49"/>
    <p:sldId id="368" r:id="rId50"/>
    <p:sldId id="369" r:id="rId51"/>
    <p:sldId id="370" r:id="rId52"/>
    <p:sldId id="327" r:id="rId53"/>
    <p:sldId id="329" r:id="rId54"/>
    <p:sldId id="320" r:id="rId55"/>
    <p:sldId id="319" r:id="rId56"/>
    <p:sldId id="362" r:id="rId57"/>
    <p:sldId id="361" r:id="rId58"/>
    <p:sldId id="363" r:id="rId59"/>
    <p:sldId id="364" r:id="rId60"/>
    <p:sldId id="393" r:id="rId61"/>
    <p:sldId id="394" r:id="rId62"/>
    <p:sldId id="395" r:id="rId63"/>
    <p:sldId id="396" r:id="rId64"/>
    <p:sldId id="411" r:id="rId65"/>
    <p:sldId id="412" r:id="rId66"/>
    <p:sldId id="413" r:id="rId67"/>
    <p:sldId id="414" r:id="rId68"/>
    <p:sldId id="378" r:id="rId69"/>
    <p:sldId id="407" r:id="rId70"/>
    <p:sldId id="388" r:id="rId71"/>
    <p:sldId id="379" r:id="rId72"/>
    <p:sldId id="387" r:id="rId73"/>
    <p:sldId id="380" r:id="rId74"/>
    <p:sldId id="406" r:id="rId75"/>
    <p:sldId id="405" r:id="rId76"/>
    <p:sldId id="383" r:id="rId77"/>
    <p:sldId id="385" r:id="rId78"/>
    <p:sldId id="404" r:id="rId79"/>
    <p:sldId id="389" r:id="rId80"/>
    <p:sldId id="390" r:id="rId81"/>
    <p:sldId id="403" r:id="rId82"/>
    <p:sldId id="391" r:id="rId83"/>
    <p:sldId id="402" r:id="rId84"/>
    <p:sldId id="424" r:id="rId85"/>
    <p:sldId id="420" r:id="rId86"/>
    <p:sldId id="423"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9" autoAdjust="0"/>
    <p:restoredTop sz="93647" autoAdjust="0"/>
  </p:normalViewPr>
  <p:slideViewPr>
    <p:cSldViewPr snapToGrid="0" snapToObjects="1">
      <p:cViewPr varScale="1">
        <p:scale>
          <a:sx n="153" d="100"/>
          <a:sy n="153" d="100"/>
        </p:scale>
        <p:origin x="-18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94CCA-6BDC-2E49-B89F-EBFEF132FD9E}" type="datetimeFigureOut">
              <a:rPr lang="en-US" smtClean="0"/>
              <a:t>12/08/2015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8344C-1C22-4F4E-BA1A-D84FA896CDF1}" type="slidenum">
              <a:rPr lang="en-US" smtClean="0"/>
              <a:t>‹#›</a:t>
            </a:fld>
            <a:endParaRPr lang="en-US"/>
          </a:p>
        </p:txBody>
      </p:sp>
    </p:spTree>
    <p:extLst>
      <p:ext uri="{BB962C8B-B14F-4D97-AF65-F5344CB8AC3E}">
        <p14:creationId xmlns:p14="http://schemas.microsoft.com/office/powerpoint/2010/main" val="1841747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en.wikipedia.org/wiki/Esterases" TargetMode="External"/><Relationship Id="rId14" Type="http://schemas.openxmlformats.org/officeDocument/2006/relationships/hyperlink" Target="http://en.wikipedia.org/wiki/Epoxide_hydrolase" TargetMode="External"/><Relationship Id="rId15" Type="http://schemas.openxmlformats.org/officeDocument/2006/relationships/hyperlink" Target="http://en.wikipedia.org/wiki/Dehalogenase" TargetMode="External"/><Relationship Id="rId16" Type="http://schemas.openxmlformats.org/officeDocument/2006/relationships/hyperlink" Target="http://pfam.xfam.org/family/PF00561%23cite_note-pmid10607665-3" TargetMode="External"/><Relationship Id="rId17" Type="http://schemas.openxmlformats.org/officeDocument/2006/relationships/hyperlink" Target="http://pfam.xfam.org/family/PF00047" TargetMode="External"/><Relationship Id="rId18" Type="http://schemas.openxmlformats.org/officeDocument/2006/relationships/hyperlink" Target="http://pfam.xfam.org/family/PF00041" TargetMode="External"/><Relationship Id="rId19" Type="http://schemas.openxmlformats.org/officeDocument/2006/relationships/hyperlink" Target="http://pfam.xfam.org/family/PF00657" TargetMode="External"/><Relationship Id="rId50" Type="http://schemas.openxmlformats.org/officeDocument/2006/relationships/hyperlink" Target="http://en.wikipedia.org/wiki/PA_clan" TargetMode="External"/><Relationship Id="rId51" Type="http://schemas.openxmlformats.org/officeDocument/2006/relationships/hyperlink" Target="http://en.wikipedia.org/wiki/Digestive_system" TargetMode="External"/><Relationship Id="rId52" Type="http://schemas.openxmlformats.org/officeDocument/2006/relationships/hyperlink" Target="http://en.wikipedia.org/wiki/Vertebrates" TargetMode="External"/><Relationship Id="rId53" Type="http://schemas.openxmlformats.org/officeDocument/2006/relationships/hyperlink" Target="http://en.wikipedia.org/wiki/Hydrolyse" TargetMode="External"/><Relationship Id="rId40" Type="http://schemas.openxmlformats.org/officeDocument/2006/relationships/hyperlink" Target="http://en.wikipedia.org/wiki/Kiwifruit" TargetMode="External"/><Relationship Id="rId41" Type="http://schemas.openxmlformats.org/officeDocument/2006/relationships/hyperlink" Target="http://en.wikipedia.org/wiki/Alpha/beta_hydrolase_fold" TargetMode="External"/><Relationship Id="rId42" Type="http://schemas.openxmlformats.org/officeDocument/2006/relationships/hyperlink" Target="http://en.wikipedia.org/wiki/Transmembrane_protein" TargetMode="External"/><Relationship Id="rId43" Type="http://schemas.openxmlformats.org/officeDocument/2006/relationships/hyperlink" Target="http://en.wikipedia.org/wiki/Cell_adhesion" TargetMode="External"/><Relationship Id="rId44" Type="http://schemas.openxmlformats.org/officeDocument/2006/relationships/hyperlink" Target="http://en.wikipedia.org/wiki/Adherens_junction" TargetMode="External"/><Relationship Id="rId45" Type="http://schemas.openxmlformats.org/officeDocument/2006/relationships/hyperlink" Target="http://en.wikipedia.org/wiki/Calcium" TargetMode="External"/><Relationship Id="rId46" Type="http://schemas.openxmlformats.org/officeDocument/2006/relationships/hyperlink" Target="http://en.wikipedia.org/wiki/Ion" TargetMode="External"/><Relationship Id="rId47" Type="http://schemas.openxmlformats.org/officeDocument/2006/relationships/hyperlink" Target="http://en.wikipedia.org/wiki/Enzyme_Commission_number" TargetMode="External"/><Relationship Id="rId48" Type="http://schemas.openxmlformats.org/officeDocument/2006/relationships/hyperlink" Target="http://enzyme.expasy.org/EC/3.4.21.4" TargetMode="External"/><Relationship Id="rId49" Type="http://schemas.openxmlformats.org/officeDocument/2006/relationships/hyperlink" Target="http://en.wikipedia.org/wiki/Serine_protease" TargetMode="External"/><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en.wikipedia.org/wiki/Lipase" TargetMode="External"/><Relationship Id="rId4" Type="http://schemas.openxmlformats.org/officeDocument/2006/relationships/hyperlink" Target="http://en.wikipedia.org/wiki/Triglycerides" TargetMode="External"/><Relationship Id="rId5" Type="http://schemas.openxmlformats.org/officeDocument/2006/relationships/hyperlink" Target="http://en.wikipedia.org/wiki/Protein_family" TargetMode="External"/><Relationship Id="rId6" Type="http://schemas.openxmlformats.org/officeDocument/2006/relationships/hyperlink" Target="http://pfam.xfam.org/family/PF00100%23cite_note-pmid1313375-1" TargetMode="External"/><Relationship Id="rId7" Type="http://schemas.openxmlformats.org/officeDocument/2006/relationships/hyperlink" Target="http://pfam.xfam.org/family/PF00100%23cite_note-pmid15952882-2" TargetMode="External"/><Relationship Id="rId8" Type="http://schemas.openxmlformats.org/officeDocument/2006/relationships/hyperlink" Target="http://en.wikipedia.org/wiki/Glycoprotein" TargetMode="External"/><Relationship Id="rId9" Type="http://schemas.openxmlformats.org/officeDocument/2006/relationships/hyperlink" Target="http://en.wikipedia.org/wiki/Hydrolytic_enzymes" TargetMode="External"/><Relationship Id="rId30" Type="http://schemas.openxmlformats.org/officeDocument/2006/relationships/hyperlink" Target="http://pfam.xfam.org/family/PF01553%23cite_note-PUB00006582-1" TargetMode="External"/><Relationship Id="rId31" Type="http://schemas.openxmlformats.org/officeDocument/2006/relationships/hyperlink" Target="http://en.wikipedia.org/wiki/Tafazzin" TargetMode="External"/><Relationship Id="rId32" Type="http://schemas.openxmlformats.org/officeDocument/2006/relationships/hyperlink" Target="http://pfam.xfam.org/family/PF01553%23cite_note-PUB00003900-2" TargetMode="External"/><Relationship Id="rId33" Type="http://schemas.openxmlformats.org/officeDocument/2006/relationships/hyperlink" Target="http://en.wikipedia.org/wiki/Barth_syndrome" TargetMode="External"/><Relationship Id="rId34" Type="http://schemas.openxmlformats.org/officeDocument/2006/relationships/hyperlink" Target="http://en.wikipedia.org/wiki/Enzyme" TargetMode="External"/><Relationship Id="rId35" Type="http://schemas.openxmlformats.org/officeDocument/2006/relationships/hyperlink" Target="http://en.wikipedia.org/wiki/Protein" TargetMode="External"/><Relationship Id="rId36" Type="http://schemas.openxmlformats.org/officeDocument/2006/relationships/hyperlink" Target="http://en.wikipedia.org/wiki/Fruits" TargetMode="External"/><Relationship Id="rId37" Type="http://schemas.openxmlformats.org/officeDocument/2006/relationships/hyperlink" Target="http://en.wikipedia.org/wiki/Papaya" TargetMode="External"/><Relationship Id="rId38" Type="http://schemas.openxmlformats.org/officeDocument/2006/relationships/hyperlink" Target="http://en.wikipedia.org/wiki/Pineapple" TargetMode="External"/><Relationship Id="rId39" Type="http://schemas.openxmlformats.org/officeDocument/2006/relationships/hyperlink" Target="http://en.wikipedia.org/wiki/Common_fig" TargetMode="External"/><Relationship Id="rId20" Type="http://schemas.openxmlformats.org/officeDocument/2006/relationships/hyperlink" Target="http://en.wikipedia.org/wiki/Peptide" TargetMode="External"/><Relationship Id="rId21" Type="http://schemas.openxmlformats.org/officeDocument/2006/relationships/hyperlink" Target="http://en.wikipedia.org/wiki/Toxin" TargetMode="External"/><Relationship Id="rId22" Type="http://schemas.openxmlformats.org/officeDocument/2006/relationships/hyperlink" Target="http://en.wikipedia.org/wiki/Voltage-gated_potassium_channel" TargetMode="External"/><Relationship Id="rId23" Type="http://schemas.openxmlformats.org/officeDocument/2006/relationships/hyperlink" Target="http://en.wikipedia.org/wiki/Kv1.1" TargetMode="External"/><Relationship Id="rId24" Type="http://schemas.openxmlformats.org/officeDocument/2006/relationships/hyperlink" Target="http://en.wikipedia.org/wiki/KCNA3" TargetMode="External"/><Relationship Id="rId25" Type="http://schemas.openxmlformats.org/officeDocument/2006/relationships/hyperlink" Target="http://en.wikipedia.org/wiki/Kv1.6" TargetMode="External"/><Relationship Id="rId26" Type="http://schemas.openxmlformats.org/officeDocument/2006/relationships/hyperlink" Target="http://en.wikipedia.org/wiki/KCNC2" TargetMode="External"/><Relationship Id="rId27" Type="http://schemas.openxmlformats.org/officeDocument/2006/relationships/hyperlink" Target="http://en.wikipedia.org/wiki/KCNN4" TargetMode="External"/><Relationship Id="rId28" Type="http://schemas.openxmlformats.org/officeDocument/2006/relationships/hyperlink" Target="http://en.wikipedia.org/wiki/Acyltransferase" TargetMode="External"/><Relationship Id="rId29" Type="http://schemas.openxmlformats.org/officeDocument/2006/relationships/hyperlink" Target="http://en.wikipedia.org/wiki/Phospholipid" TargetMode="External"/><Relationship Id="rId10" Type="http://schemas.openxmlformats.org/officeDocument/2006/relationships/hyperlink" Target="http://en.wikipedia.org/wiki/Proteases" TargetMode="External"/><Relationship Id="rId11" Type="http://schemas.openxmlformats.org/officeDocument/2006/relationships/hyperlink" Target="http://en.wikipedia.org/wiki/Lipases" TargetMode="External"/><Relationship Id="rId12" Type="http://schemas.openxmlformats.org/officeDocument/2006/relationships/hyperlink" Target="http://en.wikipedia.org/wiki/Peroxidas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46" Type="http://schemas.openxmlformats.org/officeDocument/2006/relationships/hyperlink" Target="http://en.wikipedia.org/wiki/Tafazzin" TargetMode="External"/><Relationship Id="rId47" Type="http://schemas.openxmlformats.org/officeDocument/2006/relationships/hyperlink" Target="http://pfam.xfam.org/family/PF01553%23cite_note-PUB00003900-2" TargetMode="External"/><Relationship Id="rId48" Type="http://schemas.openxmlformats.org/officeDocument/2006/relationships/hyperlink" Target="http://en.wikipedia.org/wiki/Barth_syndrome" TargetMode="External"/><Relationship Id="rId49" Type="http://schemas.openxmlformats.org/officeDocument/2006/relationships/hyperlink" Target="http://en.wikipedia.org/wiki/Motor_protein" TargetMode="External"/><Relationship Id="rId20" Type="http://schemas.openxmlformats.org/officeDocument/2006/relationships/hyperlink" Target="http://en.wikipedia.org/wiki/Protease" TargetMode="External"/><Relationship Id="rId21" Type="http://schemas.openxmlformats.org/officeDocument/2006/relationships/hyperlink" Target="http://en.wikipedia.org/wiki/Enzymes" TargetMode="External"/><Relationship Id="rId22" Type="http://schemas.openxmlformats.org/officeDocument/2006/relationships/hyperlink" Target="http://en.wikipedia.org/wiki/Aspartate" TargetMode="External"/><Relationship Id="rId23" Type="http://schemas.openxmlformats.org/officeDocument/2006/relationships/hyperlink" Target="http://en.wikipedia.org/wiki/P-loop" TargetMode="External"/><Relationship Id="rId24" Type="http://schemas.openxmlformats.org/officeDocument/2006/relationships/hyperlink" Target="http://en.wikipedia.org/wiki/Nucleoside_triphosphate" TargetMode="External"/><Relationship Id="rId25" Type="http://schemas.openxmlformats.org/officeDocument/2006/relationships/hyperlink" Target="http://en.wikipedia.org/wiki/Transmembrane_protein" TargetMode="External"/><Relationship Id="rId26" Type="http://schemas.openxmlformats.org/officeDocument/2006/relationships/hyperlink" Target="http://en.wikipedia.org/wiki/Cell_adhesion" TargetMode="External"/><Relationship Id="rId27" Type="http://schemas.openxmlformats.org/officeDocument/2006/relationships/hyperlink" Target="http://en.wikipedia.org/wiki/Adherens_junction" TargetMode="External"/><Relationship Id="rId28" Type="http://schemas.openxmlformats.org/officeDocument/2006/relationships/hyperlink" Target="http://en.wikipedia.org/wiki/Calcium" TargetMode="External"/><Relationship Id="rId29" Type="http://schemas.openxmlformats.org/officeDocument/2006/relationships/hyperlink" Target="http://en.wikipedia.org/wiki/Ion" TargetMode="External"/><Relationship Id="rId50" Type="http://schemas.openxmlformats.org/officeDocument/2006/relationships/hyperlink" Target="http://en.wikipedia.org/wiki/Biological_cell" TargetMode="External"/><Relationship Id="rId51" Type="http://schemas.openxmlformats.org/officeDocument/2006/relationships/hyperlink" Target="http://en.wikipedia.org/wiki/Energy" TargetMode="External"/><Relationship Id="rId52" Type="http://schemas.openxmlformats.org/officeDocument/2006/relationships/hyperlink" Target="http://en.wikipedia.org/wiki/Adenosine_triphosphate" TargetMode="External"/><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pfam.xfam.org/family/PF02434%23ref2" TargetMode="External"/><Relationship Id="rId4" Type="http://schemas.openxmlformats.org/officeDocument/2006/relationships/hyperlink" Target="http://pfam.xfam.org/family/PF02434%23ref1" TargetMode="External"/><Relationship Id="rId5" Type="http://schemas.openxmlformats.org/officeDocument/2006/relationships/hyperlink" Target="http://en.wikipedia.org/wiki/Sulfotransferase" TargetMode="External"/><Relationship Id="rId30" Type="http://schemas.openxmlformats.org/officeDocument/2006/relationships/hyperlink" Target="http://en.wikipedia.org/wiki/Enzyme_Commission_number" TargetMode="External"/><Relationship Id="rId31" Type="http://schemas.openxmlformats.org/officeDocument/2006/relationships/hyperlink" Target="http://enzyme.expasy.org/EC/3.4.21.4" TargetMode="External"/><Relationship Id="rId32" Type="http://schemas.openxmlformats.org/officeDocument/2006/relationships/hyperlink" Target="http://en.wikipedia.org/wiki/Serine_protease" TargetMode="External"/><Relationship Id="rId9" Type="http://schemas.openxmlformats.org/officeDocument/2006/relationships/hyperlink" Target="http://en.wikipedia.org/wiki/Glycoprotein" TargetMode="External"/><Relationship Id="rId6" Type="http://schemas.openxmlformats.org/officeDocument/2006/relationships/hyperlink" Target="http://en.wikipedia.org/wiki/Enzyme" TargetMode="External"/><Relationship Id="rId7" Type="http://schemas.openxmlformats.org/officeDocument/2006/relationships/hyperlink" Target="http://en.wikipedia.org/wiki/Sulfate" TargetMode="External"/><Relationship Id="rId8" Type="http://schemas.openxmlformats.org/officeDocument/2006/relationships/hyperlink" Target="http://en.wikipedia.org/wiki/Carbohydrate" TargetMode="External"/><Relationship Id="rId33" Type="http://schemas.openxmlformats.org/officeDocument/2006/relationships/hyperlink" Target="http://en.wikipedia.org/wiki/PA_clan" TargetMode="External"/><Relationship Id="rId34" Type="http://schemas.openxmlformats.org/officeDocument/2006/relationships/hyperlink" Target="http://en.wikipedia.org/wiki/Digestive_system" TargetMode="External"/><Relationship Id="rId35" Type="http://schemas.openxmlformats.org/officeDocument/2006/relationships/hyperlink" Target="http://en.wikipedia.org/wiki/Vertebrates" TargetMode="External"/><Relationship Id="rId36" Type="http://schemas.openxmlformats.org/officeDocument/2006/relationships/hyperlink" Target="http://en.wikipedia.org/wiki/Hydrolyse" TargetMode="External"/><Relationship Id="rId10" Type="http://schemas.openxmlformats.org/officeDocument/2006/relationships/hyperlink" Target="http://en.wikipedia.org/wiki/Glycolipid" TargetMode="External"/><Relationship Id="rId11" Type="http://schemas.openxmlformats.org/officeDocument/2006/relationships/hyperlink" Target="http://en.wikipedia.org/wiki/Protein_domain" TargetMode="External"/><Relationship Id="rId12" Type="http://schemas.openxmlformats.org/officeDocument/2006/relationships/hyperlink" Target="http://en.wikipedia.org/wiki/Protein_K_(gene_expression)" TargetMode="External"/><Relationship Id="rId13" Type="http://schemas.openxmlformats.org/officeDocument/2006/relationships/hyperlink" Target="http://en.wikipedia.org/wiki/Protein" TargetMode="External"/><Relationship Id="rId14" Type="http://schemas.openxmlformats.org/officeDocument/2006/relationships/hyperlink" Target="http://en.wikipedia.org/wiki/Fruits" TargetMode="External"/><Relationship Id="rId15" Type="http://schemas.openxmlformats.org/officeDocument/2006/relationships/hyperlink" Target="http://en.wikipedia.org/wiki/Papaya" TargetMode="External"/><Relationship Id="rId16" Type="http://schemas.openxmlformats.org/officeDocument/2006/relationships/hyperlink" Target="http://en.wikipedia.org/wiki/Pineapple" TargetMode="External"/><Relationship Id="rId17" Type="http://schemas.openxmlformats.org/officeDocument/2006/relationships/hyperlink" Target="http://en.wikipedia.org/wiki/Common_fig" TargetMode="External"/><Relationship Id="rId18" Type="http://schemas.openxmlformats.org/officeDocument/2006/relationships/hyperlink" Target="http://en.wikipedia.org/wiki/Kiwifruit" TargetMode="External"/><Relationship Id="rId19" Type="http://schemas.openxmlformats.org/officeDocument/2006/relationships/hyperlink" Target="http://en.wikipedia.org/wiki/Protein_family" TargetMode="External"/><Relationship Id="rId37" Type="http://schemas.openxmlformats.org/officeDocument/2006/relationships/hyperlink" Target="http://en.wikipedia.org/wiki/Glutathione" TargetMode="External"/><Relationship Id="rId38" Type="http://schemas.openxmlformats.org/officeDocument/2006/relationships/hyperlink" Target="http://en.wikipedia.org/wiki/Crystallin" TargetMode="External"/><Relationship Id="rId39" Type="http://schemas.openxmlformats.org/officeDocument/2006/relationships/hyperlink" Target="http://en.wikipedia.org/wiki/Squid" TargetMode="External"/><Relationship Id="rId40" Type="http://schemas.openxmlformats.org/officeDocument/2006/relationships/hyperlink" Target="http://en.wikipedia.org/wiki/Elongation_factor" TargetMode="External"/><Relationship Id="rId41" Type="http://schemas.openxmlformats.org/officeDocument/2006/relationships/hyperlink" Target="http://en.wikipedia.org/wiki/Heat_shock_protein" TargetMode="External"/><Relationship Id="rId42" Type="http://schemas.openxmlformats.org/officeDocument/2006/relationships/hyperlink" Target="http://en.wikipedia.org/wiki/Auxin" TargetMode="External"/><Relationship Id="rId43" Type="http://schemas.openxmlformats.org/officeDocument/2006/relationships/hyperlink" Target="http://en.wikipedia.org/wiki/Acyltransferase" TargetMode="External"/><Relationship Id="rId44" Type="http://schemas.openxmlformats.org/officeDocument/2006/relationships/hyperlink" Target="http://en.wikipedia.org/wiki/Phospholipid" TargetMode="External"/><Relationship Id="rId45" Type="http://schemas.openxmlformats.org/officeDocument/2006/relationships/hyperlink" Target="http://pfam.xfam.org/family/PF01553%23cite_note-PUB00006582-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9" Type="http://schemas.openxmlformats.org/officeDocument/2006/relationships/hyperlink" Target="http://en.wikipedia.org/wiki/Leishmanolysin%23cite_note-4" TargetMode="External"/><Relationship Id="rId20" Type="http://schemas.openxmlformats.org/officeDocument/2006/relationships/hyperlink" Target="http://en.wikipedia.org/wiki/Human_eye" TargetMode="External"/><Relationship Id="rId21" Type="http://schemas.openxmlformats.org/officeDocument/2006/relationships/hyperlink" Target="http://en.wikipedia.org/wiki/Protein" TargetMode="External"/><Relationship Id="rId22" Type="http://schemas.openxmlformats.org/officeDocument/2006/relationships/hyperlink" Target="http://en.wikipedia.org/wiki/SCF_complex" TargetMode="External"/><Relationship Id="rId23" Type="http://schemas.openxmlformats.org/officeDocument/2006/relationships/hyperlink" Target="http://en.wikipedia.org/wiki/Ubiquitin" TargetMode="External"/><Relationship Id="rId24" Type="http://schemas.openxmlformats.org/officeDocument/2006/relationships/hyperlink" Target="http://en.wikipedia.org/wiki/Proteasome" TargetMode="External"/><Relationship Id="rId10" Type="http://schemas.openxmlformats.org/officeDocument/2006/relationships/hyperlink" Target="http://en.wikipedia.org/wiki/Catalysis" TargetMode="External"/><Relationship Id="rId11" Type="http://schemas.openxmlformats.org/officeDocument/2006/relationships/hyperlink" Target="http://en.wikipedia.org/wiki/Chemical_reaction" TargetMode="External"/><Relationship Id="rId12" Type="http://schemas.openxmlformats.org/officeDocument/2006/relationships/hyperlink" Target="http://en.wikipedia.org/wiki/Epidermal_growth_factor" TargetMode="External"/><Relationship Id="rId13" Type="http://schemas.openxmlformats.org/officeDocument/2006/relationships/hyperlink" Target="http://en.wikipedia.org/wiki/Membrane-bound" TargetMode="External"/><Relationship Id="rId14" Type="http://schemas.openxmlformats.org/officeDocument/2006/relationships/hyperlink" Target="http://en.wikipedia.org/wiki/Membrane_protein" TargetMode="External"/><Relationship Id="rId15" Type="http://schemas.openxmlformats.org/officeDocument/2006/relationships/hyperlink" Target="http://en.wikipedia.org/wiki/Multicellular" TargetMode="External"/><Relationship Id="rId16" Type="http://schemas.openxmlformats.org/officeDocument/2006/relationships/hyperlink" Target="http://en.wikipedia.org/wiki/Eukaryote" TargetMode="External"/><Relationship Id="rId17" Type="http://schemas.openxmlformats.org/officeDocument/2006/relationships/hyperlink" Target="http://en.wikipedia.org/wiki/Muscle" TargetMode="External"/><Relationship Id="rId18" Type="http://schemas.openxmlformats.org/officeDocument/2006/relationships/hyperlink" Target="http://en.wikipedia.org/wiki/Cortex_(anatomy)" TargetMode="External"/><Relationship Id="rId19" Type="http://schemas.openxmlformats.org/officeDocument/2006/relationships/hyperlink" Target="http://en.wikipedia.org/wiki/Histogenesis" TargetMode="External"/><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en.wikipedia.org/wiki/Enzyme_Commission_number" TargetMode="External"/><Relationship Id="rId4" Type="http://schemas.openxmlformats.org/officeDocument/2006/relationships/hyperlink" Target="http://enzyme.expasy.org/EC/3.4.24.36" TargetMode="External"/><Relationship Id="rId5" Type="http://schemas.openxmlformats.org/officeDocument/2006/relationships/hyperlink" Target="http://en.wikipedia.org/wiki/Enzyme" TargetMode="External"/><Relationship Id="rId6" Type="http://schemas.openxmlformats.org/officeDocument/2006/relationships/hyperlink" Target="http://en.wikipedia.org/wiki/Leishmanolysin%23cite_note-1" TargetMode="External"/><Relationship Id="rId7" Type="http://schemas.openxmlformats.org/officeDocument/2006/relationships/hyperlink" Target="http://en.wikipedia.org/wiki/Leishmanolysin%23cite_note-2" TargetMode="External"/><Relationship Id="rId8" Type="http://schemas.openxmlformats.org/officeDocument/2006/relationships/hyperlink" Target="http://en.wikipedia.org/wiki/Leishmanolysin%23cite_note-3" TargetMode="External"/></Relationships>
</file>

<file path=ppt/notesSlides/_rels/notesSlide23.xml.rels><?xml version="1.0" encoding="UTF-8" standalone="yes"?>
<Relationships xmlns="http://schemas.openxmlformats.org/package/2006/relationships"><Relationship Id="rId9" Type="http://schemas.openxmlformats.org/officeDocument/2006/relationships/hyperlink" Target="http://en.wikipedia.org/wiki/Leishmanolysin%23cite_note-4" TargetMode="External"/><Relationship Id="rId20" Type="http://schemas.openxmlformats.org/officeDocument/2006/relationships/hyperlink" Target="http://en.wikipedia.org/wiki/Human_eye" TargetMode="External"/><Relationship Id="rId21" Type="http://schemas.openxmlformats.org/officeDocument/2006/relationships/hyperlink" Target="http://en.wikipedia.org/wiki/Protein" TargetMode="External"/><Relationship Id="rId22" Type="http://schemas.openxmlformats.org/officeDocument/2006/relationships/hyperlink" Target="http://en.wikipedia.org/wiki/SCF_complex" TargetMode="External"/><Relationship Id="rId23" Type="http://schemas.openxmlformats.org/officeDocument/2006/relationships/hyperlink" Target="http://en.wikipedia.org/wiki/Ubiquitin" TargetMode="External"/><Relationship Id="rId24" Type="http://schemas.openxmlformats.org/officeDocument/2006/relationships/hyperlink" Target="http://en.wikipedia.org/wiki/Proteasome" TargetMode="External"/><Relationship Id="rId10" Type="http://schemas.openxmlformats.org/officeDocument/2006/relationships/hyperlink" Target="http://en.wikipedia.org/wiki/Catalysis" TargetMode="External"/><Relationship Id="rId11" Type="http://schemas.openxmlformats.org/officeDocument/2006/relationships/hyperlink" Target="http://en.wikipedia.org/wiki/Chemical_reaction" TargetMode="External"/><Relationship Id="rId12" Type="http://schemas.openxmlformats.org/officeDocument/2006/relationships/hyperlink" Target="http://en.wikipedia.org/wiki/Epidermal_growth_factor" TargetMode="External"/><Relationship Id="rId13" Type="http://schemas.openxmlformats.org/officeDocument/2006/relationships/hyperlink" Target="http://en.wikipedia.org/wiki/Membrane-bound" TargetMode="External"/><Relationship Id="rId14" Type="http://schemas.openxmlformats.org/officeDocument/2006/relationships/hyperlink" Target="http://en.wikipedia.org/wiki/Membrane_protein" TargetMode="External"/><Relationship Id="rId15" Type="http://schemas.openxmlformats.org/officeDocument/2006/relationships/hyperlink" Target="http://en.wikipedia.org/wiki/Multicellular" TargetMode="External"/><Relationship Id="rId16" Type="http://schemas.openxmlformats.org/officeDocument/2006/relationships/hyperlink" Target="http://en.wikipedia.org/wiki/Eukaryote" TargetMode="External"/><Relationship Id="rId17" Type="http://schemas.openxmlformats.org/officeDocument/2006/relationships/hyperlink" Target="http://en.wikipedia.org/wiki/Muscle" TargetMode="External"/><Relationship Id="rId18" Type="http://schemas.openxmlformats.org/officeDocument/2006/relationships/hyperlink" Target="http://en.wikipedia.org/wiki/Cortex_(anatomy)" TargetMode="External"/><Relationship Id="rId19" Type="http://schemas.openxmlformats.org/officeDocument/2006/relationships/hyperlink" Target="http://en.wikipedia.org/wiki/Histogenesis" TargetMode="External"/><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en.wikipedia.org/wiki/Enzyme_Commission_number" TargetMode="External"/><Relationship Id="rId4" Type="http://schemas.openxmlformats.org/officeDocument/2006/relationships/hyperlink" Target="http://enzyme.expasy.org/EC/3.4.24.36" TargetMode="External"/><Relationship Id="rId5" Type="http://schemas.openxmlformats.org/officeDocument/2006/relationships/hyperlink" Target="http://en.wikipedia.org/wiki/Enzyme" TargetMode="External"/><Relationship Id="rId6" Type="http://schemas.openxmlformats.org/officeDocument/2006/relationships/hyperlink" Target="http://en.wikipedia.org/wiki/Leishmanolysin%23cite_note-1" TargetMode="External"/><Relationship Id="rId7" Type="http://schemas.openxmlformats.org/officeDocument/2006/relationships/hyperlink" Target="http://en.wikipedia.org/wiki/Leishmanolysin%23cite_note-2" TargetMode="External"/><Relationship Id="rId8" Type="http://schemas.openxmlformats.org/officeDocument/2006/relationships/hyperlink" Target="http://en.wikipedia.org/wiki/Leishmanolysin%23cite_note-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pfam.xfam.org/family/PF00135"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9" Type="http://schemas.openxmlformats.org/officeDocument/2006/relationships/hyperlink" Target="http://en.wikipedia.org/wiki/Kelch_motif" TargetMode="External"/><Relationship Id="rId20" Type="http://schemas.openxmlformats.org/officeDocument/2006/relationships/hyperlink" Target="http://en.wikipedia.org/wiki/Molecular_biology" TargetMode="External"/><Relationship Id="rId21" Type="http://schemas.openxmlformats.org/officeDocument/2006/relationships/hyperlink" Target="http://en.wikipedia.org/wiki/Binding_domain" TargetMode="External"/><Relationship Id="rId22" Type="http://schemas.openxmlformats.org/officeDocument/2006/relationships/hyperlink" Target="http://en.wikipedia.org/wiki/Homology_(biology)" TargetMode="External"/><Relationship Id="rId23" Type="http://schemas.openxmlformats.org/officeDocument/2006/relationships/hyperlink" Target="http://en.wikipedia.org/wiki/Intracellular" TargetMode="External"/><Relationship Id="rId24" Type="http://schemas.openxmlformats.org/officeDocument/2006/relationships/hyperlink" Target="http://en.wikipedia.org/wiki/TNF_receptor_associated_factor" TargetMode="External"/><Relationship Id="rId25" Type="http://schemas.openxmlformats.org/officeDocument/2006/relationships/hyperlink" Target="http://en.wikipedia.org/wiki/Extracellular" TargetMode="External"/><Relationship Id="rId26" Type="http://schemas.openxmlformats.org/officeDocument/2006/relationships/hyperlink" Target="http://en.wikipedia.org/wiki/Meprin_A" TargetMode="External"/><Relationship Id="rId27" Type="http://schemas.openxmlformats.org/officeDocument/2006/relationships/hyperlink" Target="http://en.wikipedia.org/wiki/MEP1B" TargetMode="External"/><Relationship Id="rId28" Type="http://schemas.openxmlformats.org/officeDocument/2006/relationships/hyperlink" Target="http://en.wikipedia.org/wiki/Mammalia" TargetMode="External"/><Relationship Id="rId29" Type="http://schemas.openxmlformats.org/officeDocument/2006/relationships/hyperlink" Target="http://en.wikipedia.org/wiki/Astacin" TargetMode="External"/><Relationship Id="rId30" Type="http://schemas.openxmlformats.org/officeDocument/2006/relationships/hyperlink" Target="http://en.wikipedia.org/wiki/Pathology" TargetMode="External"/><Relationship Id="rId10" Type="http://schemas.openxmlformats.org/officeDocument/2006/relationships/hyperlink" Target="http://en.wikipedia.org/wiki/Protein_sequence" TargetMode="External"/><Relationship Id="rId11" Type="http://schemas.openxmlformats.org/officeDocument/2006/relationships/hyperlink" Target="http://en.wikipedia.org/wiki/Bacteria" TargetMode="External"/><Relationship Id="rId12" Type="http://schemas.openxmlformats.org/officeDocument/2006/relationships/hyperlink" Target="http://en.wikipedia.org/wiki/Eukaryotes" TargetMode="External"/><Relationship Id="rId13" Type="http://schemas.openxmlformats.org/officeDocument/2006/relationships/hyperlink" Target="http://en.wikipedia.org/wiki/Kelch_motif%23cite_note-pmid10603472-2" TargetMode="External"/><Relationship Id="rId14" Type="http://schemas.openxmlformats.org/officeDocument/2006/relationships/hyperlink" Target="http://en.wikipedia.org/wiki/Amino_acid" TargetMode="External"/><Relationship Id="rId15" Type="http://schemas.openxmlformats.org/officeDocument/2006/relationships/hyperlink" Target="http://en.wikipedia.org/wiki/Protein_folding" TargetMode="External"/><Relationship Id="rId16" Type="http://schemas.openxmlformats.org/officeDocument/2006/relationships/hyperlink" Target="http://en.wikipedia.org/wiki/Solenoid_protein_domain" TargetMode="External"/><Relationship Id="rId17" Type="http://schemas.openxmlformats.org/officeDocument/2006/relationships/hyperlink" Target="http://en.wikipedia.org/wiki/Beta-propeller" TargetMode="External"/><Relationship Id="rId18" Type="http://schemas.openxmlformats.org/officeDocument/2006/relationships/hyperlink" Target="http://en.wikipedia.org/wiki/Protein_domain" TargetMode="External"/><Relationship Id="rId19" Type="http://schemas.openxmlformats.org/officeDocument/2006/relationships/hyperlink" Target="http://en.wikipedia.org/wiki/MATH" TargetMode="External"/><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en.wikipedia.org/wiki/Structural_domain"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ki/BTB/POZ_domain%23cite_note-pmid7938017-2" TargetMode="External"/><Relationship Id="rId6" Type="http://schemas.openxmlformats.org/officeDocument/2006/relationships/hyperlink" Target="http://en.wikipedia.org/wiki/BTB/POZ_domain%23cite_note-pmid7958847-3" TargetMode="External"/><Relationship Id="rId7" Type="http://schemas.openxmlformats.org/officeDocument/2006/relationships/hyperlink" Target="http://en.wikipedia.org/wiki/N-terminus" TargetMode="External"/><Relationship Id="rId8" Type="http://schemas.openxmlformats.org/officeDocument/2006/relationships/hyperlink" Target="http://en.wikipedia.org/wiki/Zinc_finge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1" Type="http://schemas.openxmlformats.org/officeDocument/2006/relationships/hyperlink" Target="http://en.wikipedia.org/wiki/CpG_site" TargetMode="External"/><Relationship Id="rId12" Type="http://schemas.openxmlformats.org/officeDocument/2006/relationships/hyperlink" Target="http://en.wikipedia.org/wiki/Protein_domain" TargetMode="External"/><Relationship Id="rId13" Type="http://schemas.openxmlformats.org/officeDocument/2006/relationships/hyperlink" Target="http://en.wikipedia.org/wiki/Bromodomain" TargetMode="External"/><Relationship Id="rId14" Type="http://schemas.openxmlformats.org/officeDocument/2006/relationships/hyperlink" Target="http://en.wikipedia.org/wiki/AT-hook" TargetMode="External"/><Relationship Id="rId15" Type="http://schemas.openxmlformats.org/officeDocument/2006/relationships/hyperlink" Target="http://en.wikipedia.org/wiki/SET_domain" TargetMode="External"/><Relationship Id="rId16" Type="http://schemas.openxmlformats.org/officeDocument/2006/relationships/hyperlink" Target="http://en.wikipedia.org/wiki/PHD_finger" TargetMode="External"/><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en.wikipedia.org/wiki/Biochemistry" TargetMode="External"/><Relationship Id="rId4" Type="http://schemas.openxmlformats.org/officeDocument/2006/relationships/hyperlink" Target="http://en.wikipedia.org/wiki/Enzyme" TargetMode="External"/><Relationship Id="rId5" Type="http://schemas.openxmlformats.org/officeDocument/2006/relationships/hyperlink" Target="http://en.wikipedia.org/wiki/Catalysis" TargetMode="External"/><Relationship Id="rId6" Type="http://schemas.openxmlformats.org/officeDocument/2006/relationships/hyperlink" Target="http://en.wikipedia.org/wiki/Methyl_group" TargetMode="External"/><Relationship Id="rId7" Type="http://schemas.openxmlformats.org/officeDocument/2006/relationships/hyperlink" Target="http://en.wikipedia.org/wiki/DNA" TargetMode="External"/><Relationship Id="rId8" Type="http://schemas.openxmlformats.org/officeDocument/2006/relationships/hyperlink" Target="http://en.wikipedia.org/wiki/DNA_methylation" TargetMode="External"/><Relationship Id="rId9" Type="http://schemas.openxmlformats.org/officeDocument/2006/relationships/hyperlink" Target="http://en.wikipedia.org/wiki/S-adenosyl_methionine" TargetMode="External"/><Relationship Id="rId10" Type="http://schemas.openxmlformats.org/officeDocument/2006/relationships/hyperlink" Target="http://en.wikipedia.org/wiki/Methylatio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for </a:t>
            </a:r>
            <a:r>
              <a:rPr lang="en-US" baseline="0" dirty="0" err="1" smtClean="0"/>
              <a:t>supertrees+subtrees</a:t>
            </a:r>
            <a:r>
              <a:rPr lang="en-US" baseline="0" dirty="0" smtClean="0"/>
              <a:t>. The </a:t>
            </a:r>
            <a:r>
              <a:rPr lang="en-US" baseline="0" dirty="0" err="1" smtClean="0"/>
              <a:t>complete_families.txt</a:t>
            </a:r>
            <a:endParaRPr lang="en-US" baseline="0" dirty="0" smtClean="0"/>
          </a:p>
          <a:p>
            <a:r>
              <a:rPr lang="en-US" baseline="0" dirty="0" smtClean="0"/>
              <a:t>Removing </a:t>
            </a:r>
            <a:r>
              <a:rPr lang="en-US" baseline="0" dirty="0" err="1" smtClean="0"/>
              <a:t>outgroups</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(~13K with size 2)</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3</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Align with </a:t>
            </a:r>
            <a:r>
              <a:rPr lang="en-US" sz="1200" dirty="0" err="1" smtClean="0"/>
              <a:t>rafft</a:t>
            </a:r>
            <a:r>
              <a:rPr lang="en-US" sz="1200" dirty="0" smtClean="0"/>
              <a:t> –</a:t>
            </a:r>
            <a:r>
              <a:rPr lang="en-US" sz="1200" dirty="0" err="1" smtClean="0"/>
              <a:t>localpair</a:t>
            </a:r>
            <a:r>
              <a:rPr lang="en-US" sz="1200" dirty="0" smtClean="0"/>
              <a:t> –</a:t>
            </a:r>
            <a:r>
              <a:rPr lang="en-US" sz="1200" dirty="0" err="1" smtClean="0"/>
              <a:t>maxiter</a:t>
            </a:r>
            <a:r>
              <a:rPr lang="en-US" sz="1200" dirty="0" smtClean="0"/>
              <a:t> 1000, ML tree with </a:t>
            </a:r>
            <a:r>
              <a:rPr lang="en-US" sz="1200" dirty="0" err="1" smtClean="0"/>
              <a:t>RAxML</a:t>
            </a:r>
            <a:r>
              <a:rPr lang="en-US" sz="1200" dirty="0" smtClean="0"/>
              <a:t> PROTCATDAYHOFF</a:t>
            </a:r>
          </a:p>
          <a:p>
            <a:r>
              <a:rPr lang="en-US" sz="1200" dirty="0" smtClean="0"/>
              <a:t>Circus tree -&gt; </a:t>
            </a:r>
            <a:r>
              <a:rPr lang="en-US" sz="1200" dirty="0" err="1" smtClean="0"/>
              <a:t>figtree</a:t>
            </a:r>
            <a:endParaRPr lang="en-US" sz="1200" dirty="0" smtClean="0"/>
          </a:p>
          <a:p>
            <a:r>
              <a:rPr lang="en-US" sz="1200" dirty="0" err="1" smtClean="0"/>
              <a:t>Tree+align</a:t>
            </a:r>
            <a:r>
              <a:rPr lang="en-US" sz="1200" dirty="0" smtClean="0"/>
              <a:t> -&gt; ete2</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22</a:t>
            </a:fld>
            <a:endParaRPr lang="en-US"/>
          </a:p>
        </p:txBody>
      </p:sp>
    </p:spTree>
    <p:extLst>
      <p:ext uri="{BB962C8B-B14F-4D97-AF65-F5344CB8AC3E}">
        <p14:creationId xmlns:p14="http://schemas.microsoft.com/office/powerpoint/2010/main" val="221060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interesting paper; http://</a:t>
            </a:r>
            <a:r>
              <a:rPr lang="en-US" dirty="0" err="1" smtClean="0"/>
              <a:t>www.sciencedirect.com</a:t>
            </a:r>
            <a:r>
              <a:rPr lang="en-US" dirty="0" smtClean="0"/>
              <a:t>/science/article/</a:t>
            </a:r>
            <a:r>
              <a:rPr lang="en-US" dirty="0" err="1" smtClean="0"/>
              <a:t>pii</a:t>
            </a:r>
            <a:r>
              <a:rPr lang="en-US" dirty="0" smtClean="0"/>
              <a:t>/S0012160609010690</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26</a:t>
            </a:fld>
            <a:endParaRPr lang="en-US"/>
          </a:p>
        </p:txBody>
      </p:sp>
    </p:spTree>
    <p:extLst>
      <p:ext uri="{BB962C8B-B14F-4D97-AF65-F5344CB8AC3E}">
        <p14:creationId xmlns:p14="http://schemas.microsoft.com/office/powerpoint/2010/main" val="259421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 </a:t>
            </a:r>
            <a:r>
              <a:rPr lang="en-US" sz="1200" kern="1200" dirty="0" err="1" smtClean="0">
                <a:solidFill>
                  <a:schemeClr val="tx1"/>
                </a:solidFill>
                <a:latin typeface="+mn-lt"/>
                <a:ea typeface="+mn-ea"/>
                <a:cs typeface="+mn-cs"/>
              </a:rPr>
              <a:t>comtemplated</a:t>
            </a:r>
            <a:r>
              <a:rPr lang="en-US" sz="1200" kern="1200" baseline="0" dirty="0" smtClean="0">
                <a:solidFill>
                  <a:schemeClr val="tx1"/>
                </a:solidFill>
                <a:latin typeface="+mn-lt"/>
                <a:ea typeface="+mn-ea"/>
                <a:cs typeface="+mn-cs"/>
              </a:rPr>
              <a:t> here: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loads of SET domain proteins (mes-2 -like?) </a:t>
            </a:r>
          </a:p>
          <a:p>
            <a:r>
              <a:rPr lang="en-US" sz="1200" kern="1200" dirty="0" smtClean="0">
                <a:solidFill>
                  <a:schemeClr val="tx1"/>
                </a:solidFill>
                <a:latin typeface="+mn-lt"/>
                <a:ea typeface="+mn-ea"/>
                <a:cs typeface="+mn-cs"/>
              </a:rPr>
              <a:t>There are loads of WD domain proteins (mes-6 -like)</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27</a:t>
            </a:fld>
            <a:endParaRPr lang="en-US"/>
          </a:p>
        </p:txBody>
      </p:sp>
    </p:spTree>
    <p:extLst>
      <p:ext uri="{BB962C8B-B14F-4D97-AF65-F5344CB8AC3E}">
        <p14:creationId xmlns:p14="http://schemas.microsoft.com/office/powerpoint/2010/main" val="283436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 </a:t>
            </a:r>
            <a:r>
              <a:rPr lang="en-US" sz="1200" kern="1200" dirty="0" err="1" smtClean="0">
                <a:solidFill>
                  <a:schemeClr val="tx1"/>
                </a:solidFill>
                <a:latin typeface="+mn-lt"/>
                <a:ea typeface="+mn-ea"/>
                <a:cs typeface="+mn-cs"/>
              </a:rPr>
              <a:t>comtemplated</a:t>
            </a:r>
            <a:r>
              <a:rPr lang="en-US" sz="1200" kern="1200" baseline="0" dirty="0" smtClean="0">
                <a:solidFill>
                  <a:schemeClr val="tx1"/>
                </a:solidFill>
                <a:latin typeface="+mn-lt"/>
                <a:ea typeface="+mn-ea"/>
                <a:cs typeface="+mn-cs"/>
              </a:rPr>
              <a:t> here: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loads of SET domain proteins (mes-2 -like?) </a:t>
            </a:r>
          </a:p>
          <a:p>
            <a:r>
              <a:rPr lang="en-US" sz="1200" kern="1200" dirty="0" smtClean="0">
                <a:solidFill>
                  <a:schemeClr val="tx1"/>
                </a:solidFill>
                <a:latin typeface="+mn-lt"/>
                <a:ea typeface="+mn-ea"/>
                <a:cs typeface="+mn-cs"/>
              </a:rPr>
              <a:t>There are loads of WD domain proteins (mes-6 -like)</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28</a:t>
            </a:fld>
            <a:endParaRPr lang="en-US"/>
          </a:p>
        </p:txBody>
      </p:sp>
    </p:spTree>
    <p:extLst>
      <p:ext uri="{BB962C8B-B14F-4D97-AF65-F5344CB8AC3E}">
        <p14:creationId xmlns:p14="http://schemas.microsoft.com/office/powerpoint/2010/main" val="2834367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data showed that transcripts in the T. </a:t>
            </a:r>
            <a:r>
              <a:rPr lang="en-US" dirty="0" err="1" smtClean="0"/>
              <a:t>muris</a:t>
            </a:r>
            <a:r>
              <a:rPr lang="en-US" dirty="0" smtClean="0"/>
              <a:t> anterior region were dominated by chymotrypsin A–like serine proteases and by protease inhibitors with similarity to secretory leukocyte peptidase inhibitor (SLPI) (families S1A and I17, respectively, in the MEROPS peptidase database;</a:t>
            </a:r>
          </a:p>
          <a:p>
            <a:endParaRPr lang="en-US" dirty="0" smtClean="0"/>
          </a:p>
          <a:p>
            <a:endParaRPr lang="en-US" dirty="0" smtClean="0"/>
          </a:p>
          <a:p>
            <a:r>
              <a:rPr lang="en-US" dirty="0" smtClean="0"/>
              <a:t>WAP domains are found in</a:t>
            </a:r>
          </a:p>
          <a:p>
            <a:r>
              <a:rPr lang="en-US" dirty="0" smtClean="0"/>
              <a:t>a number of proteins that also include the mammalian whey acidic</a:t>
            </a:r>
          </a:p>
          <a:p>
            <a:r>
              <a:rPr lang="en-US" dirty="0" smtClean="0"/>
              <a:t>protein (WAP) and </a:t>
            </a:r>
            <a:r>
              <a:rPr lang="en-US" dirty="0" err="1" smtClean="0"/>
              <a:t>elafins</a:t>
            </a:r>
            <a:r>
              <a:rPr lang="en-US" dirty="0" smtClean="0"/>
              <a:t>.</a:t>
            </a:r>
          </a:p>
          <a:p>
            <a:r>
              <a:rPr lang="en-US" dirty="0" smtClean="0"/>
              <a:t>n addition to their protease inhibitor activity, both mammalian</a:t>
            </a:r>
          </a:p>
          <a:p>
            <a:r>
              <a:rPr lang="en-US" dirty="0" smtClean="0"/>
              <a:t>SLPIs and </a:t>
            </a:r>
            <a:r>
              <a:rPr lang="en-US" dirty="0" err="1" smtClean="0"/>
              <a:t>elafins</a:t>
            </a:r>
            <a:r>
              <a:rPr lang="en-US" dirty="0" smtClean="0"/>
              <a:t> have </a:t>
            </a:r>
            <a:r>
              <a:rPr lang="en-US" dirty="0" err="1" smtClean="0"/>
              <a:t>immunomodulatory</a:t>
            </a:r>
            <a:r>
              <a:rPr lang="en-US" dirty="0" smtClean="0"/>
              <a:t>, anti-inflammatory and</a:t>
            </a:r>
          </a:p>
          <a:p>
            <a:r>
              <a:rPr lang="en-US" dirty="0" smtClean="0"/>
              <a:t>antimicrobial properties, with a role in innate immune defense and</a:t>
            </a:r>
          </a:p>
          <a:p>
            <a:r>
              <a:rPr lang="en-US" dirty="0" smtClean="0"/>
              <a:t>wound healing</a:t>
            </a:r>
          </a:p>
          <a:p>
            <a:endParaRPr lang="en-US" dirty="0" smtClean="0"/>
          </a:p>
          <a:p>
            <a:r>
              <a:rPr lang="en-US" dirty="0" smtClean="0"/>
              <a:t>Transcripts for </a:t>
            </a:r>
            <a:r>
              <a:rPr lang="en-US" dirty="0" err="1" smtClean="0"/>
              <a:t>DNase</a:t>
            </a:r>
            <a:r>
              <a:rPr lang="en-US" dirty="0" smtClean="0"/>
              <a:t> II–like proteins were also particularly highly</a:t>
            </a:r>
          </a:p>
          <a:p>
            <a:r>
              <a:rPr lang="en-US" dirty="0" smtClean="0"/>
              <a:t>expressed in the whipworm anterior region T. </a:t>
            </a:r>
            <a:r>
              <a:rPr lang="en-US" dirty="0" err="1" smtClean="0"/>
              <a:t>spiralis</a:t>
            </a:r>
            <a:endParaRPr lang="en-US" dirty="0" smtClean="0"/>
          </a:p>
          <a:p>
            <a:r>
              <a:rPr lang="en-US" dirty="0" smtClean="0"/>
              <a:t>encodes 166 </a:t>
            </a:r>
            <a:r>
              <a:rPr lang="en-US" dirty="0" err="1" smtClean="0"/>
              <a:t>DNase</a:t>
            </a:r>
            <a:r>
              <a:rPr lang="en-US" dirty="0" smtClean="0"/>
              <a:t> II–like proteins</a:t>
            </a:r>
          </a:p>
          <a:p>
            <a:r>
              <a:rPr lang="en-US" dirty="0" smtClean="0"/>
              <a:t>are involved in apoptosis and development</a:t>
            </a:r>
          </a:p>
          <a:p>
            <a:endParaRPr lang="en-US" dirty="0" smtClean="0"/>
          </a:p>
          <a:p>
            <a:r>
              <a:rPr lang="en-US" dirty="0" smtClean="0"/>
              <a:t>A homologous protein in starfish</a:t>
            </a:r>
          </a:p>
          <a:p>
            <a:r>
              <a:rPr lang="en-US" dirty="0" smtClean="0"/>
              <a:t>(</a:t>
            </a:r>
            <a:r>
              <a:rPr lang="en-US" dirty="0" err="1" smtClean="0"/>
              <a:t>plancitoxin</a:t>
            </a:r>
            <a:r>
              <a:rPr lang="en-US" dirty="0" smtClean="0"/>
              <a:t>) has been reported to be able to enter the nuclei of rat</a:t>
            </a:r>
          </a:p>
          <a:p>
            <a:r>
              <a:rPr lang="en-US" dirty="0" smtClean="0"/>
              <a:t>liver epithelial cells and cause </a:t>
            </a:r>
            <a:r>
              <a:rPr lang="en-US" dirty="0" err="1" smtClean="0"/>
              <a:t>caspase</a:t>
            </a:r>
            <a:r>
              <a:rPr lang="en-US" dirty="0" smtClean="0"/>
              <a:t>-independent apoptosis</a:t>
            </a:r>
          </a:p>
          <a:p>
            <a:r>
              <a:rPr lang="en-US" dirty="0" smtClean="0"/>
              <a:t>"</a:t>
            </a:r>
          </a:p>
          <a:p>
            <a:endParaRPr lang="en-US" dirty="0" smtClean="0"/>
          </a:p>
          <a:p>
            <a:r>
              <a:rPr lang="en-US" dirty="0" smtClean="0"/>
              <a:t>"</a:t>
            </a:r>
          </a:p>
          <a:p>
            <a:r>
              <a:rPr lang="en-US" dirty="0" smtClean="0"/>
              <a:t>Cysteine, aspartic and </a:t>
            </a:r>
            <a:r>
              <a:rPr lang="en-US" dirty="0" err="1" smtClean="0"/>
              <a:t>metallo</a:t>
            </a:r>
            <a:r>
              <a:rPr lang="en-US" dirty="0" smtClean="0"/>
              <a:t>-</a:t>
            </a:r>
          </a:p>
          <a:p>
            <a:r>
              <a:rPr lang="en-US" dirty="0" smtClean="0"/>
              <a:t>proteases as well as </a:t>
            </a:r>
            <a:r>
              <a:rPr lang="en-US" dirty="0" err="1" smtClean="0"/>
              <a:t>aminopeptidases</a:t>
            </a:r>
            <a:r>
              <a:rPr lang="en-US" dirty="0" smtClean="0"/>
              <a:t> have been implicated</a:t>
            </a:r>
          </a:p>
          <a:p>
            <a:r>
              <a:rPr lang="en-US" dirty="0" smtClean="0"/>
              <a:t>in important aspects of parasite function, including </a:t>
            </a:r>
            <a:r>
              <a:rPr lang="en-US" dirty="0" err="1" smtClean="0"/>
              <a:t>hemo</a:t>
            </a:r>
            <a:r>
              <a:rPr lang="en-US" dirty="0" smtClean="0"/>
              <a:t>-</a:t>
            </a:r>
          </a:p>
          <a:p>
            <a:r>
              <a:rPr lang="en-US" dirty="0" smtClean="0"/>
              <a:t>globin digestion and anticoagulant activity, and these</a:t>
            </a:r>
          </a:p>
          <a:p>
            <a:r>
              <a:rPr lang="en-US" dirty="0" smtClean="0"/>
              <a:t>enzymes are also important vaccine candidates.</a:t>
            </a:r>
          </a:p>
          <a:p>
            <a:r>
              <a:rPr lang="en-US" dirty="0" smtClean="0"/>
              <a:t>"</a:t>
            </a:r>
          </a:p>
          <a:p>
            <a:endParaRPr lang="en-US" dirty="0" smtClean="0"/>
          </a:p>
          <a:p>
            <a:r>
              <a:rPr lang="en-US" dirty="0" err="1" smtClean="0"/>
              <a:t>Cathepsin</a:t>
            </a:r>
            <a:r>
              <a:rPr lang="en-US" dirty="0" smtClean="0"/>
              <a:t> B protease (</a:t>
            </a:r>
            <a:r>
              <a:rPr lang="en-US" dirty="0" err="1" smtClean="0"/>
              <a:t>cbl</a:t>
            </a:r>
            <a:r>
              <a:rPr lang="en-US" dirty="0" smtClean="0"/>
              <a:t>) genes are part of an ordered</a:t>
            </a:r>
          </a:p>
          <a:p>
            <a:r>
              <a:rPr lang="en-US" dirty="0" smtClean="0"/>
              <a:t>hemoglobin degradation pathway, functioning after </a:t>
            </a:r>
            <a:r>
              <a:rPr lang="en-US" dirty="0" err="1" smtClean="0"/>
              <a:t>aspar</a:t>
            </a:r>
            <a:r>
              <a:rPr lang="en-US" dirty="0" smtClean="0"/>
              <a:t>-</a:t>
            </a:r>
          </a:p>
          <a:p>
            <a:r>
              <a:rPr lang="en-US" dirty="0" smtClean="0"/>
              <a:t>tic proteases (APRs) and upstream of </a:t>
            </a:r>
            <a:r>
              <a:rPr lang="en-US" dirty="0" err="1" smtClean="0"/>
              <a:t>metalloproteases</a:t>
            </a:r>
            <a:endParaRPr lang="en-US" dirty="0" smtClean="0"/>
          </a:p>
          <a:p>
            <a:endParaRPr lang="en-US" dirty="0" smtClean="0"/>
          </a:p>
          <a:p>
            <a:r>
              <a:rPr lang="en-US" dirty="0" smtClean="0"/>
              <a:t>digestive enzymes or secreted hydrolases</a:t>
            </a:r>
          </a:p>
          <a:p>
            <a:r>
              <a:rPr lang="en-US" dirty="0" smtClean="0"/>
              <a:t> glycoprotein of filarial nematodes, a secreted glutathione peroxidase (GPX-1), is hypothesized to have a role in immune evasion</a:t>
            </a:r>
          </a:p>
          <a:p>
            <a:endParaRPr lang="en-US" dirty="0" smtClean="0"/>
          </a:p>
          <a:p>
            <a:r>
              <a:rPr lang="en-US" dirty="0" smtClean="0"/>
              <a:t>digestive proteases known for any nematode and displays expanded families of lysosome pathway</a:t>
            </a:r>
          </a:p>
          <a:p>
            <a:r>
              <a:rPr lang="en-US" dirty="0" smtClean="0"/>
              <a:t>genes, ABC transporters and cytochrome P450 pathway genes.</a:t>
            </a:r>
          </a:p>
          <a:p>
            <a:r>
              <a:rPr lang="en-US" dirty="0" smtClean="0"/>
              <a:t>n digestive and detoxification proteins may</a:t>
            </a:r>
          </a:p>
          <a:p>
            <a:r>
              <a:rPr lang="en-US" dirty="0" smtClean="0"/>
              <a:t>reflect the unusual diversity in foods it exploits and environments it encounters during its life cycle.</a:t>
            </a:r>
          </a:p>
          <a:p>
            <a:endParaRPr lang="en-US" dirty="0" smtClean="0"/>
          </a:p>
          <a:p>
            <a:r>
              <a:rPr lang="en-US" dirty="0" err="1" smtClean="0"/>
              <a:t>arasitic</a:t>
            </a:r>
            <a:r>
              <a:rPr lang="en-US" dirty="0" smtClean="0"/>
              <a:t> processes such as tissue</a:t>
            </a:r>
          </a:p>
          <a:p>
            <a:r>
              <a:rPr lang="en-US" dirty="0" smtClean="0"/>
              <a:t>penetration, digestion of host tissue for nutrition and evasion of the</a:t>
            </a:r>
          </a:p>
          <a:p>
            <a:r>
              <a:rPr lang="en-US" dirty="0" smtClean="0"/>
              <a:t>host immune response.</a:t>
            </a:r>
          </a:p>
          <a:p>
            <a:endParaRPr lang="en-US" dirty="0" smtClean="0"/>
          </a:p>
          <a:p>
            <a:r>
              <a:rPr lang="en-US" dirty="0" smtClean="0"/>
              <a:t>Detoxification of potentially damaging compounds is an</a:t>
            </a:r>
          </a:p>
          <a:p>
            <a:r>
              <a:rPr lang="en-US" dirty="0" smtClean="0"/>
              <a:t>important process for any organism to cope with its environment</a:t>
            </a:r>
          </a:p>
          <a:p>
            <a:r>
              <a:rPr lang="en-US" dirty="0" smtClean="0"/>
              <a:t>and may be particularly crucial for parasitic organisms, which</a:t>
            </a:r>
          </a:p>
          <a:p>
            <a:r>
              <a:rPr lang="en-US" smtClean="0"/>
              <a:t>come under attack from host responses to infection</a:t>
            </a:r>
          </a:p>
          <a:p>
            <a:endParaRPr lang="en-US"/>
          </a:p>
        </p:txBody>
      </p:sp>
      <p:sp>
        <p:nvSpPr>
          <p:cNvPr id="4" name="Slide Number Placeholder 3"/>
          <p:cNvSpPr>
            <a:spLocks noGrp="1"/>
          </p:cNvSpPr>
          <p:nvPr>
            <p:ph type="sldNum" sz="quarter" idx="10"/>
          </p:nvPr>
        </p:nvSpPr>
        <p:spPr/>
        <p:txBody>
          <a:bodyPr/>
          <a:lstStyle/>
          <a:p>
            <a:fld id="{39D8344C-1C22-4F4E-BA1A-D84FA896CDF1}" type="slidenum">
              <a:rPr lang="en-US" smtClean="0"/>
              <a:t>31</a:t>
            </a:fld>
            <a:endParaRPr lang="en-US"/>
          </a:p>
        </p:txBody>
      </p:sp>
    </p:spTree>
    <p:extLst>
      <p:ext uri="{BB962C8B-B14F-4D97-AF65-F5344CB8AC3E}">
        <p14:creationId xmlns:p14="http://schemas.microsoft.com/office/powerpoint/2010/main" val="102935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Paper about distinguishing</a:t>
            </a:r>
            <a:r>
              <a:rPr lang="en-US" b="1" baseline="0" dirty="0" smtClean="0"/>
              <a:t> peptidase, protease and proteinase</a:t>
            </a:r>
            <a:endParaRPr lang="en-US" b="1" dirty="0" smtClean="0"/>
          </a:p>
          <a:p>
            <a:r>
              <a:rPr lang="en-US" b="1" dirty="0" smtClean="0"/>
              <a:t>http://</a:t>
            </a:r>
            <a:r>
              <a:rPr lang="en-US" b="1" dirty="0" err="1" smtClean="0"/>
              <a:t>www.ncbi.nlm.nih.gov</a:t>
            </a:r>
            <a:r>
              <a:rPr lang="en-US" b="1" dirty="0" smtClean="0"/>
              <a:t>/</a:t>
            </a:r>
            <a:r>
              <a:rPr lang="en-US" b="1" dirty="0" err="1" smtClean="0"/>
              <a:t>pmc</a:t>
            </a:r>
            <a:r>
              <a:rPr lang="en-US" b="1" dirty="0" smtClean="0"/>
              <a:t>/articles/PMC1147080/</a:t>
            </a:r>
            <a:r>
              <a:rPr lang="en-US" b="1" dirty="0" err="1" smtClean="0"/>
              <a:t>pdf</a:t>
            </a:r>
            <a:r>
              <a:rPr lang="en-US" b="1" dirty="0" smtClean="0"/>
              <a:t>/biochemj00274-0301.pdf</a:t>
            </a:r>
          </a:p>
          <a:p>
            <a:endParaRPr lang="en-US" b="1" dirty="0" smtClean="0"/>
          </a:p>
          <a:p>
            <a:r>
              <a:rPr lang="en-US" b="1" dirty="0" err="1" smtClean="0"/>
              <a:t>Transthyretin</a:t>
            </a:r>
            <a:r>
              <a:rPr lang="en-US" dirty="0" smtClean="0"/>
              <a:t> is a thyroid hormone-binding protein that transports </a:t>
            </a:r>
            <a:r>
              <a:rPr lang="en-US" dirty="0" err="1" smtClean="0"/>
              <a:t>thyroxine</a:t>
            </a:r>
            <a:r>
              <a:rPr lang="en-US" dirty="0" smtClean="0"/>
              <a:t> from the bloodstream to the brain</a:t>
            </a:r>
          </a:p>
          <a:p>
            <a:endParaRPr lang="en-US" dirty="0" smtClean="0"/>
          </a:p>
          <a:p>
            <a:r>
              <a:rPr lang="en-US" b="1" dirty="0" smtClean="0"/>
              <a:t>Triglyceride lipases</a:t>
            </a:r>
            <a:r>
              <a:rPr lang="en-US" dirty="0" smtClean="0"/>
              <a:t> are </a:t>
            </a:r>
            <a:r>
              <a:rPr lang="en-US" dirty="0" smtClean="0">
                <a:hlinkClick r:id="rId3" tooltip="Lipase"/>
              </a:rPr>
              <a:t>lipases</a:t>
            </a:r>
            <a:r>
              <a:rPr lang="en-US" dirty="0" smtClean="0"/>
              <a:t> that </a:t>
            </a:r>
            <a:r>
              <a:rPr lang="en-US" dirty="0" err="1" smtClean="0"/>
              <a:t>hydrolyse</a:t>
            </a:r>
            <a:r>
              <a:rPr lang="en-US" dirty="0" smtClean="0"/>
              <a:t> ester linkages of </a:t>
            </a:r>
            <a:r>
              <a:rPr lang="en-US" dirty="0" smtClean="0">
                <a:hlinkClick r:id="rId4" tooltip="Triglycerides"/>
              </a:rPr>
              <a:t>triglycerides</a:t>
            </a:r>
            <a:endParaRPr lang="en-US" dirty="0" smtClean="0"/>
          </a:p>
          <a:p>
            <a:r>
              <a:rPr lang="en-US" dirty="0" smtClean="0"/>
              <a:t>(enriched in free-living)</a:t>
            </a:r>
          </a:p>
          <a:p>
            <a:endParaRPr lang="en-US" dirty="0" smtClean="0"/>
          </a:p>
          <a:p>
            <a:r>
              <a:rPr lang="en-US" b="1" dirty="0" err="1" smtClean="0"/>
              <a:t>Zona</a:t>
            </a:r>
            <a:r>
              <a:rPr lang="en-US" b="1" dirty="0" smtClean="0"/>
              <a:t> </a:t>
            </a:r>
            <a:r>
              <a:rPr lang="en-US" b="1" dirty="0" err="1" smtClean="0"/>
              <a:t>pellucida</a:t>
            </a:r>
            <a:r>
              <a:rPr lang="en-US" b="1" dirty="0" smtClean="0"/>
              <a:t>-like domain</a:t>
            </a:r>
            <a:r>
              <a:rPr lang="en-US" dirty="0" smtClean="0"/>
              <a:t> (ZP domain / ZP-like domain) is a </a:t>
            </a:r>
            <a:r>
              <a:rPr lang="en-US" dirty="0" smtClean="0">
                <a:hlinkClick r:id="rId5" tooltip="Protein family"/>
              </a:rPr>
              <a:t>family of evolutionarily related proteins</a:t>
            </a:r>
            <a:r>
              <a:rPr lang="en-US" dirty="0" smtClean="0"/>
              <a:t>.</a:t>
            </a:r>
            <a:r>
              <a:rPr lang="en-US" baseline="30000" dirty="0" smtClean="0">
                <a:hlinkClick r:id="rId6"/>
              </a:rPr>
              <a:t>[1]</a:t>
            </a:r>
            <a:r>
              <a:rPr lang="en-US" baseline="30000" dirty="0" smtClean="0">
                <a:hlinkClick r:id="rId7"/>
              </a:rPr>
              <a:t>[2]</a:t>
            </a:r>
            <a:r>
              <a:rPr lang="en-US" baseline="0" dirty="0" smtClean="0"/>
              <a:t> </a:t>
            </a:r>
            <a:r>
              <a:rPr lang="en-US" dirty="0" smtClean="0"/>
              <a:t>A large domain, containing around 260 amino acids, has been </a:t>
            </a:r>
            <a:r>
              <a:rPr lang="en-US" dirty="0" err="1" smtClean="0"/>
              <a:t>recognised</a:t>
            </a:r>
            <a:r>
              <a:rPr lang="en-US" dirty="0" smtClean="0"/>
              <a:t> in a variety of receptor-like eukaryotic </a:t>
            </a:r>
            <a:r>
              <a:rPr lang="en-US" dirty="0" smtClean="0">
                <a:hlinkClick r:id="rId8" tooltip="Glycoprotein"/>
              </a:rPr>
              <a:t>glycoproteins</a:t>
            </a:r>
            <a:endParaRPr lang="en-US" dirty="0" smtClean="0"/>
          </a:p>
          <a:p>
            <a:endParaRPr lang="en-US" dirty="0" smtClean="0"/>
          </a:p>
          <a:p>
            <a:r>
              <a:rPr lang="en-US" b="1" dirty="0" smtClean="0"/>
              <a:t>alpha/beta hydrolase fold</a:t>
            </a:r>
            <a:r>
              <a:rPr lang="en-US" dirty="0" smtClean="0"/>
              <a:t> is common to a number of </a:t>
            </a:r>
            <a:r>
              <a:rPr lang="en-US" dirty="0" smtClean="0">
                <a:hlinkClick r:id="rId9" tooltip="Hydrolytic enzymes"/>
              </a:rPr>
              <a:t>hydrolytic enzymes</a:t>
            </a:r>
            <a:r>
              <a:rPr lang="en-US" dirty="0" smtClean="0"/>
              <a:t> of widely differing phylogenetic origin and catalytic function. The alpha/beta hydrolase fold includes </a:t>
            </a:r>
            <a:r>
              <a:rPr lang="en-US" dirty="0" smtClean="0">
                <a:hlinkClick r:id="rId10" tooltip="Proteases"/>
              </a:rPr>
              <a:t>proteases</a:t>
            </a:r>
            <a:r>
              <a:rPr lang="en-US" dirty="0" smtClean="0"/>
              <a:t>, </a:t>
            </a:r>
            <a:r>
              <a:rPr lang="en-US" dirty="0" smtClean="0">
                <a:hlinkClick r:id="rId11" tooltip="Lipases"/>
              </a:rPr>
              <a:t>lipases</a:t>
            </a:r>
            <a:r>
              <a:rPr lang="en-US" dirty="0" smtClean="0"/>
              <a:t>, </a:t>
            </a:r>
            <a:r>
              <a:rPr lang="en-US" dirty="0" smtClean="0">
                <a:hlinkClick r:id="rId12" tooltip="Peroxidases"/>
              </a:rPr>
              <a:t>peroxidases</a:t>
            </a:r>
            <a:r>
              <a:rPr lang="en-US" dirty="0" smtClean="0"/>
              <a:t>, </a:t>
            </a:r>
            <a:r>
              <a:rPr lang="en-US" dirty="0" smtClean="0">
                <a:hlinkClick r:id="rId13" tooltip="Esterases"/>
              </a:rPr>
              <a:t>esterases</a:t>
            </a:r>
            <a:r>
              <a:rPr lang="en-US" dirty="0" smtClean="0"/>
              <a:t>, </a:t>
            </a:r>
            <a:r>
              <a:rPr lang="en-US" dirty="0" smtClean="0">
                <a:hlinkClick r:id="rId14" tooltip="Epoxide hydrolase"/>
              </a:rPr>
              <a:t>epoxide hydrolases</a:t>
            </a:r>
            <a:r>
              <a:rPr lang="en-US" dirty="0" smtClean="0"/>
              <a:t> and </a:t>
            </a:r>
            <a:r>
              <a:rPr lang="en-US" dirty="0" smtClean="0">
                <a:hlinkClick r:id="rId15" tooltip="Dehalogenase"/>
              </a:rPr>
              <a:t>dehalogenases</a:t>
            </a:r>
            <a:r>
              <a:rPr lang="en-US" dirty="0" smtClean="0"/>
              <a:t>.</a:t>
            </a:r>
            <a:r>
              <a:rPr lang="en-US" baseline="30000" dirty="0" smtClean="0">
                <a:hlinkClick r:id="rId16"/>
              </a:rPr>
              <a:t>[3]</a:t>
            </a:r>
            <a:endParaRPr lang="en-US" dirty="0" smtClean="0"/>
          </a:p>
          <a:p>
            <a:r>
              <a:rPr lang="en-US" dirty="0" smtClean="0"/>
              <a:t>(not particularly</a:t>
            </a:r>
            <a:r>
              <a:rPr lang="en-US" baseline="0" dirty="0" smtClean="0"/>
              <a:t> enriched in parasitic species)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DB module </a:t>
            </a:r>
            <a:r>
              <a:rPr lang="en-US" dirty="0" smtClean="0"/>
              <a:t>This domain has no known function. It is found in several C. </a:t>
            </a:r>
            <a:r>
              <a:rPr lang="en-US" dirty="0" err="1" smtClean="0"/>
              <a:t>elegans</a:t>
            </a:r>
            <a:r>
              <a:rPr lang="en-US" dirty="0" smtClean="0"/>
              <a:t> proteins. This domain is found associated with </a:t>
            </a:r>
            <a:r>
              <a:rPr lang="en-US" dirty="0" err="1" smtClean="0"/>
              <a:t>ig</a:t>
            </a:r>
            <a:r>
              <a:rPr lang="en-US" dirty="0" smtClean="0"/>
              <a:t> </a:t>
            </a:r>
            <a:r>
              <a:rPr lang="en-US" dirty="0" smtClean="0">
                <a:hlinkClick r:id="rId17"/>
              </a:rPr>
              <a:t>PF00047</a:t>
            </a:r>
            <a:r>
              <a:rPr lang="en-US" dirty="0" smtClean="0"/>
              <a:t> and fn3 </a:t>
            </a:r>
            <a:r>
              <a:rPr lang="en-US" dirty="0" smtClean="0">
                <a:hlinkClick r:id="rId18"/>
              </a:rPr>
              <a:t>PF00041</a:t>
            </a:r>
            <a:r>
              <a:rPr lang="en-US" dirty="0" smtClean="0"/>
              <a:t> domains, as well as in some lipases </a:t>
            </a:r>
            <a:r>
              <a:rPr lang="en-US" dirty="0" smtClean="0">
                <a:hlinkClick r:id="rId19"/>
              </a:rPr>
              <a:t>PF00657</a:t>
            </a:r>
            <a:r>
              <a:rPr lang="en-US" dirty="0" smtClean="0"/>
              <a:t>.</a:t>
            </a:r>
          </a:p>
          <a:p>
            <a:endParaRPr lang="en-US" baseline="0" dirty="0" smtClean="0"/>
          </a:p>
          <a:p>
            <a:r>
              <a:rPr lang="en-US" b="1" dirty="0" err="1" smtClean="0"/>
              <a:t>Stichodactyla</a:t>
            </a:r>
            <a:r>
              <a:rPr lang="en-US" b="1" dirty="0" smtClean="0"/>
              <a:t> toxin</a:t>
            </a:r>
            <a:r>
              <a:rPr lang="en-US" dirty="0" smtClean="0"/>
              <a:t> (</a:t>
            </a:r>
            <a:r>
              <a:rPr lang="en-US" dirty="0" err="1" smtClean="0"/>
              <a:t>ShK</a:t>
            </a:r>
            <a:r>
              <a:rPr lang="en-US" dirty="0" smtClean="0"/>
              <a:t>) is a </a:t>
            </a:r>
            <a:r>
              <a:rPr lang="en-US" dirty="0" smtClean="0">
                <a:hlinkClick r:id="rId20" tooltip="Peptide"/>
              </a:rPr>
              <a:t>peptide</a:t>
            </a:r>
            <a:r>
              <a:rPr lang="en-US" dirty="0" smtClean="0"/>
              <a:t> </a:t>
            </a:r>
            <a:r>
              <a:rPr lang="en-US" dirty="0" smtClean="0">
                <a:hlinkClick r:id="rId21" tooltip="Toxin"/>
              </a:rPr>
              <a:t>toxin</a:t>
            </a:r>
            <a:r>
              <a:rPr lang="en-US" dirty="0" smtClean="0"/>
              <a:t> that blocks the </a:t>
            </a:r>
            <a:r>
              <a:rPr lang="en-US" dirty="0" smtClean="0">
                <a:hlinkClick r:id="rId22" tooltip="Voltage-gated potassium channel"/>
              </a:rPr>
              <a:t>voltage-gated potassium channels</a:t>
            </a:r>
            <a:r>
              <a:rPr lang="en-US" dirty="0" smtClean="0"/>
              <a:t>: </a:t>
            </a:r>
            <a:r>
              <a:rPr lang="en-US" dirty="0" smtClean="0">
                <a:hlinkClick r:id="rId23" tooltip="Kv1.1"/>
              </a:rPr>
              <a:t>K</a:t>
            </a:r>
            <a:r>
              <a:rPr lang="en-US" baseline="-25000" dirty="0" smtClean="0">
                <a:hlinkClick r:id="rId23" tooltip="Kv1.1"/>
              </a:rPr>
              <a:t>v</a:t>
            </a:r>
            <a:r>
              <a:rPr lang="en-US" dirty="0" smtClean="0">
                <a:hlinkClick r:id="rId23" tooltip="Kv1.1"/>
              </a:rPr>
              <a:t>1.1</a:t>
            </a:r>
            <a:r>
              <a:rPr lang="en-US" dirty="0" smtClean="0"/>
              <a:t>, </a:t>
            </a:r>
            <a:r>
              <a:rPr lang="en-US" dirty="0" smtClean="0">
                <a:hlinkClick r:id="rId24" tooltip="KCNA3"/>
              </a:rPr>
              <a:t>K</a:t>
            </a:r>
            <a:r>
              <a:rPr lang="en-US" baseline="-25000" dirty="0" smtClean="0">
                <a:hlinkClick r:id="rId24" tooltip="KCNA3"/>
              </a:rPr>
              <a:t>v</a:t>
            </a:r>
            <a:r>
              <a:rPr lang="en-US" dirty="0" smtClean="0">
                <a:hlinkClick r:id="rId24" tooltip="KCNA3"/>
              </a:rPr>
              <a:t>1.3</a:t>
            </a:r>
            <a:r>
              <a:rPr lang="en-US" dirty="0" smtClean="0"/>
              <a:t>, </a:t>
            </a:r>
            <a:r>
              <a:rPr lang="en-US" dirty="0" smtClean="0">
                <a:hlinkClick r:id="rId25" tooltip="Kv1.6"/>
              </a:rPr>
              <a:t>K</a:t>
            </a:r>
            <a:r>
              <a:rPr lang="en-US" baseline="-25000" dirty="0" smtClean="0">
                <a:hlinkClick r:id="rId25" tooltip="Kv1.6"/>
              </a:rPr>
              <a:t>v</a:t>
            </a:r>
            <a:r>
              <a:rPr lang="en-US" dirty="0" smtClean="0">
                <a:hlinkClick r:id="rId25" tooltip="Kv1.6"/>
              </a:rPr>
              <a:t>1.6</a:t>
            </a:r>
            <a:r>
              <a:rPr lang="en-US" dirty="0" smtClean="0"/>
              <a:t>, </a:t>
            </a:r>
            <a:r>
              <a:rPr lang="en-US" dirty="0" smtClean="0">
                <a:hlinkClick r:id="rId26" tooltip="KCNC2"/>
              </a:rPr>
              <a:t>K</a:t>
            </a:r>
            <a:r>
              <a:rPr lang="en-US" baseline="-25000" dirty="0" smtClean="0">
                <a:hlinkClick r:id="rId26" tooltip="KCNC2"/>
              </a:rPr>
              <a:t>v</a:t>
            </a:r>
            <a:r>
              <a:rPr lang="en-US" dirty="0" smtClean="0">
                <a:hlinkClick r:id="rId26" tooltip="KCNC2"/>
              </a:rPr>
              <a:t>3.2</a:t>
            </a:r>
            <a:r>
              <a:rPr lang="en-US" dirty="0" smtClean="0"/>
              <a:t> and </a:t>
            </a:r>
            <a:r>
              <a:rPr lang="en-US" dirty="0" smtClean="0">
                <a:hlinkClick r:id="rId27" tooltip="KCNN4"/>
              </a:rPr>
              <a:t>K</a:t>
            </a:r>
            <a:r>
              <a:rPr lang="en-US" baseline="-25000" dirty="0" smtClean="0">
                <a:hlinkClick r:id="rId27" tooltip="KCNN4"/>
              </a:rPr>
              <a:t>Ca</a:t>
            </a:r>
            <a:r>
              <a:rPr lang="en-US" dirty="0" smtClean="0">
                <a:hlinkClick r:id="rId27" tooltip="KCNN4"/>
              </a:rPr>
              <a:t>3.1</a:t>
            </a:r>
            <a:r>
              <a:rPr lang="en-US" dirty="0" smtClean="0"/>
              <a:t>.</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Acyltransferase</a:t>
            </a:r>
            <a:r>
              <a:rPr lang="en-US" b="1" baseline="0" dirty="0" smtClean="0"/>
              <a:t> </a:t>
            </a:r>
            <a:r>
              <a:rPr lang="en-US" dirty="0" smtClean="0"/>
              <a:t>This family contains </a:t>
            </a:r>
            <a:r>
              <a:rPr lang="en-US" dirty="0" smtClean="0">
                <a:hlinkClick r:id="rId28" tooltip="Acyltransferase"/>
              </a:rPr>
              <a:t>acyltransferases</a:t>
            </a:r>
            <a:r>
              <a:rPr lang="en-US" dirty="0" smtClean="0"/>
              <a:t> involved in </a:t>
            </a:r>
            <a:r>
              <a:rPr lang="en-US" dirty="0" smtClean="0">
                <a:hlinkClick r:id="rId29" tooltip="Phospholipid"/>
              </a:rPr>
              <a:t>phospholipid</a:t>
            </a:r>
            <a:r>
              <a:rPr lang="en-US" dirty="0" smtClean="0"/>
              <a:t> biosynthesis and proteins of unknown function.</a:t>
            </a:r>
            <a:r>
              <a:rPr lang="en-US" baseline="30000" dirty="0" smtClean="0">
                <a:hlinkClick r:id="rId30"/>
              </a:rPr>
              <a:t>[1]</a:t>
            </a:r>
            <a:r>
              <a:rPr lang="en-US" dirty="0" smtClean="0"/>
              <a:t> This family also includes </a:t>
            </a:r>
            <a:r>
              <a:rPr lang="en-US" dirty="0" smtClean="0">
                <a:hlinkClick r:id="rId31" tooltip="Tafazzin"/>
              </a:rPr>
              <a:t>tafazzin</a:t>
            </a:r>
            <a:r>
              <a:rPr lang="en-US" dirty="0" smtClean="0"/>
              <a:t>,</a:t>
            </a:r>
            <a:r>
              <a:rPr lang="en-US" baseline="30000" dirty="0" smtClean="0">
                <a:hlinkClick r:id="rId32"/>
              </a:rPr>
              <a:t>[2]</a:t>
            </a:r>
            <a:r>
              <a:rPr lang="en-US" dirty="0" smtClean="0"/>
              <a:t> the </a:t>
            </a:r>
            <a:r>
              <a:rPr lang="en-US" dirty="0" smtClean="0">
                <a:hlinkClick r:id="rId33" tooltip="Barth syndrome"/>
              </a:rPr>
              <a:t>Barth syndrome</a:t>
            </a:r>
            <a:r>
              <a:rPr lang="en-US" dirty="0" smtClean="0"/>
              <a:t> gene.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Ground-like domain</a:t>
            </a:r>
            <a:r>
              <a:rPr lang="en-US" b="1" baseline="0" dirty="0" smtClean="0"/>
              <a:t>. </a:t>
            </a:r>
            <a:r>
              <a:rPr lang="en-US" dirty="0" smtClean="0"/>
              <a:t>This family consists of the ground-like domain and is specific to </a:t>
            </a:r>
            <a:r>
              <a:rPr lang="en-US" dirty="0" err="1" smtClean="0"/>
              <a:t>C.elegans</a:t>
            </a:r>
            <a:r>
              <a:rPr lang="en-US" dirty="0" smtClean="0"/>
              <a:t>. It has been proposed that the ground-like domain containing proteins may bind and modulate the activity of Patched-like membrane molecules, reminiscent of the modulating activities of neuropeptides </a:t>
            </a:r>
            <a:endParaRPr lang="en-US"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Papain,</a:t>
            </a:r>
            <a:r>
              <a:rPr lang="en-US" b="1" baseline="0" dirty="0" smtClean="0"/>
              <a:t> </a:t>
            </a:r>
            <a:r>
              <a:rPr lang="en-US" b="1" dirty="0" smtClean="0"/>
              <a:t>Cysteine proteases</a:t>
            </a:r>
            <a:r>
              <a:rPr lang="en-US" dirty="0" smtClean="0"/>
              <a:t>, also known as </a:t>
            </a:r>
            <a:r>
              <a:rPr lang="en-US" b="1" dirty="0" err="1" smtClean="0"/>
              <a:t>thiol</a:t>
            </a:r>
            <a:r>
              <a:rPr lang="en-US" b="1" dirty="0" smtClean="0"/>
              <a:t> proteases</a:t>
            </a:r>
            <a:r>
              <a:rPr lang="en-US" dirty="0" smtClean="0"/>
              <a:t>, are </a:t>
            </a:r>
            <a:r>
              <a:rPr lang="en-US" dirty="0" smtClean="0">
                <a:hlinkClick r:id="rId34" tooltip="Enzyme"/>
              </a:rPr>
              <a:t>enzymes</a:t>
            </a:r>
            <a:r>
              <a:rPr lang="en-US" dirty="0" smtClean="0"/>
              <a:t> that degrade </a:t>
            </a:r>
            <a:r>
              <a:rPr lang="en-US" dirty="0" smtClean="0">
                <a:hlinkClick r:id="rId35" tooltip="Protein"/>
              </a:rPr>
              <a:t>proteins</a:t>
            </a:r>
            <a:r>
              <a:rPr lang="en-US" dirty="0" smtClean="0"/>
              <a:t>. Cysteine proteases are commonly encountered in </a:t>
            </a:r>
            <a:r>
              <a:rPr lang="en-US" dirty="0" smtClean="0">
                <a:hlinkClick r:id="rId36" tooltip="Fruits"/>
              </a:rPr>
              <a:t>fruits</a:t>
            </a:r>
            <a:r>
              <a:rPr lang="en-US" dirty="0" smtClean="0"/>
              <a:t> including the </a:t>
            </a:r>
            <a:r>
              <a:rPr lang="en-US" dirty="0" smtClean="0">
                <a:hlinkClick r:id="rId37" tooltip="Papaya"/>
              </a:rPr>
              <a:t>papaya</a:t>
            </a:r>
            <a:r>
              <a:rPr lang="en-US" dirty="0" smtClean="0"/>
              <a:t>, </a:t>
            </a:r>
            <a:r>
              <a:rPr lang="en-US" dirty="0" smtClean="0">
                <a:hlinkClick r:id="rId38" tooltip="Pineapple"/>
              </a:rPr>
              <a:t>pineapple</a:t>
            </a:r>
            <a:r>
              <a:rPr lang="en-US" dirty="0" smtClean="0"/>
              <a:t>, </a:t>
            </a:r>
            <a:r>
              <a:rPr lang="en-US" dirty="0" smtClean="0">
                <a:hlinkClick r:id="rId39" tooltip="Common fig"/>
              </a:rPr>
              <a:t>fig</a:t>
            </a:r>
            <a:r>
              <a:rPr lang="en-US" dirty="0" smtClean="0"/>
              <a:t> and </a:t>
            </a:r>
            <a:r>
              <a:rPr lang="en-US" dirty="0" smtClean="0">
                <a:hlinkClick r:id="rId40" tooltip="Kiwifruit"/>
              </a:rPr>
              <a:t>kiwifruit</a:t>
            </a:r>
            <a:r>
              <a:rPr lang="en-US" dirty="0" smtClean="0"/>
              <a:t>.</a:t>
            </a:r>
          </a:p>
          <a:p>
            <a:endParaRPr lang="en-US" dirty="0" smtClean="0"/>
          </a:p>
          <a:p>
            <a:r>
              <a:rPr lang="en-US" b="1" dirty="0" err="1" smtClean="0"/>
              <a:t>Carboxylesterase</a:t>
            </a:r>
            <a:r>
              <a:rPr lang="en-US" b="1" dirty="0" smtClean="0"/>
              <a:t>, type B</a:t>
            </a:r>
            <a:r>
              <a:rPr lang="en-US" dirty="0" smtClean="0"/>
              <a:t> is a </a:t>
            </a:r>
            <a:r>
              <a:rPr lang="en-US" dirty="0" smtClean="0">
                <a:hlinkClick r:id="rId5" tooltip="Protein family"/>
              </a:rPr>
              <a:t>family of evolutionarily related proteins</a:t>
            </a:r>
            <a:r>
              <a:rPr lang="en-US" dirty="0" smtClean="0"/>
              <a:t>. As is the case for lipases and serine proteases, the catalytic apparatus of </a:t>
            </a:r>
            <a:r>
              <a:rPr lang="en-US" dirty="0" err="1" smtClean="0"/>
              <a:t>esterases</a:t>
            </a:r>
            <a:r>
              <a:rPr lang="en-US" dirty="0" smtClean="0"/>
              <a:t> involves three residues (catalytic triad): a serine, a glutamate or aspartate and a </a:t>
            </a:r>
            <a:r>
              <a:rPr lang="en-US" dirty="0" err="1" smtClean="0"/>
              <a:t>histidine</a:t>
            </a:r>
            <a:r>
              <a:rPr lang="en-US" dirty="0" smtClean="0"/>
              <a:t>. This family belongs to the superfamily of proteins with the </a:t>
            </a:r>
            <a:r>
              <a:rPr lang="en-US" dirty="0" smtClean="0">
                <a:hlinkClick r:id="rId41" tooltip="Alpha/beta hydrolase fold"/>
              </a:rPr>
              <a:t>Alpha/beta hydrolase fold</a:t>
            </a:r>
            <a:r>
              <a:rPr lang="en-US" dirty="0" smtClean="0"/>
              <a:t>.</a:t>
            </a:r>
          </a:p>
          <a:p>
            <a:endParaRPr lang="en-US" dirty="0" smtClean="0"/>
          </a:p>
          <a:p>
            <a:r>
              <a:rPr lang="en-US" b="1" dirty="0" err="1" smtClean="0"/>
              <a:t>Cadherins</a:t>
            </a:r>
            <a:r>
              <a:rPr lang="en-US" dirty="0" smtClean="0"/>
              <a:t> (named for "calcium-dependent adhesion") are a class of type-1 </a:t>
            </a:r>
            <a:r>
              <a:rPr lang="en-US" dirty="0" smtClean="0">
                <a:hlinkClick r:id="rId42" tooltip="Transmembrane protein"/>
              </a:rPr>
              <a:t>transmembrane proteins</a:t>
            </a:r>
            <a:r>
              <a:rPr lang="en-US" dirty="0" smtClean="0"/>
              <a:t>. They play important roles in </a:t>
            </a:r>
            <a:r>
              <a:rPr lang="en-US" dirty="0" smtClean="0">
                <a:hlinkClick r:id="rId43" tooltip="Cell adhesion"/>
              </a:rPr>
              <a:t>cell adhesion</a:t>
            </a:r>
            <a:r>
              <a:rPr lang="en-US" dirty="0" smtClean="0"/>
              <a:t>, forming </a:t>
            </a:r>
            <a:r>
              <a:rPr lang="en-US" dirty="0" smtClean="0">
                <a:hlinkClick r:id="rId44" tooltip="Adherens junction"/>
              </a:rPr>
              <a:t>adherens junctions</a:t>
            </a:r>
            <a:r>
              <a:rPr lang="en-US" dirty="0" smtClean="0"/>
              <a:t> to bind cells within tissues together. They are dependent on </a:t>
            </a:r>
            <a:r>
              <a:rPr lang="en-US" dirty="0" smtClean="0">
                <a:hlinkClick r:id="rId45" tooltip="Calcium"/>
              </a:rPr>
              <a:t>calcium</a:t>
            </a:r>
            <a:r>
              <a:rPr lang="en-US" dirty="0" smtClean="0"/>
              <a:t> (Ca</a:t>
            </a:r>
            <a:r>
              <a:rPr lang="en-US" baseline="30000" dirty="0" smtClean="0"/>
              <a:t>2+</a:t>
            </a:r>
            <a:r>
              <a:rPr lang="en-US" dirty="0" smtClean="0"/>
              <a:t>) </a:t>
            </a:r>
            <a:r>
              <a:rPr lang="en-US" dirty="0" smtClean="0">
                <a:hlinkClick r:id="rId46" tooltip="Ion"/>
              </a:rPr>
              <a:t>ions</a:t>
            </a:r>
            <a:r>
              <a:rPr lang="en-US" dirty="0" smtClean="0"/>
              <a:t> to function, hence their name.</a:t>
            </a:r>
          </a:p>
          <a:p>
            <a:endParaRPr lang="en-US" dirty="0" smtClean="0"/>
          </a:p>
          <a:p>
            <a:r>
              <a:rPr lang="en-US" b="1" dirty="0" smtClean="0"/>
              <a:t>Trypsin</a:t>
            </a:r>
            <a:r>
              <a:rPr lang="en-US" dirty="0" smtClean="0"/>
              <a:t> (</a:t>
            </a:r>
            <a:r>
              <a:rPr lang="en-US" dirty="0" smtClean="0">
                <a:hlinkClick r:id="rId47" tooltip="Enzyme Commission number"/>
              </a:rPr>
              <a:t>EC</a:t>
            </a:r>
            <a:r>
              <a:rPr lang="en-US" dirty="0" smtClean="0"/>
              <a:t> </a:t>
            </a:r>
            <a:r>
              <a:rPr lang="en-US" dirty="0" smtClean="0">
                <a:hlinkClick r:id="rId48"/>
              </a:rPr>
              <a:t>3.4.21.4</a:t>
            </a:r>
            <a:r>
              <a:rPr lang="en-US" dirty="0" smtClean="0"/>
              <a:t>) is a </a:t>
            </a:r>
            <a:r>
              <a:rPr lang="en-US" dirty="0" smtClean="0">
                <a:hlinkClick r:id="rId49" tooltip="Serine protease"/>
              </a:rPr>
              <a:t>serine protease</a:t>
            </a:r>
            <a:r>
              <a:rPr lang="en-US" dirty="0" smtClean="0"/>
              <a:t> from the </a:t>
            </a:r>
            <a:r>
              <a:rPr lang="en-US" dirty="0" smtClean="0">
                <a:hlinkClick r:id="rId50" tooltip="PA clan"/>
              </a:rPr>
              <a:t>PA clan</a:t>
            </a:r>
            <a:r>
              <a:rPr lang="en-US" dirty="0" smtClean="0"/>
              <a:t> superfamily, found in the </a:t>
            </a:r>
            <a:r>
              <a:rPr lang="en-US" dirty="0" smtClean="0">
                <a:hlinkClick r:id="rId51" tooltip="Digestive system"/>
              </a:rPr>
              <a:t>digestive system</a:t>
            </a:r>
            <a:r>
              <a:rPr lang="en-US" dirty="0" smtClean="0"/>
              <a:t> of many </a:t>
            </a:r>
            <a:r>
              <a:rPr lang="en-US" dirty="0" smtClean="0">
                <a:hlinkClick r:id="rId52" tooltip="Vertebrates"/>
              </a:rPr>
              <a:t>vertebrates</a:t>
            </a:r>
            <a:r>
              <a:rPr lang="en-US" dirty="0" smtClean="0"/>
              <a:t>, where it </a:t>
            </a:r>
            <a:r>
              <a:rPr lang="en-US" dirty="0" smtClean="0">
                <a:hlinkClick r:id="rId53" tooltip="Hydrolyse"/>
              </a:rPr>
              <a:t>hydrolyses</a:t>
            </a:r>
            <a:r>
              <a:rPr lang="en-US" dirty="0" smtClean="0"/>
              <a:t> </a:t>
            </a:r>
            <a:r>
              <a:rPr lang="en-US" dirty="0" smtClean="0">
                <a:hlinkClick r:id="rId35" tooltip="Protein"/>
              </a:rPr>
              <a:t>proteins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33</a:t>
            </a:fld>
            <a:endParaRPr lang="en-US"/>
          </a:p>
        </p:txBody>
      </p:sp>
    </p:spTree>
    <p:extLst>
      <p:ext uri="{BB962C8B-B14F-4D97-AF65-F5344CB8AC3E}">
        <p14:creationId xmlns:p14="http://schemas.microsoft.com/office/powerpoint/2010/main" val="2878116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Plasmin is a serine protease that acts to dissolve fibrin blood clots</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34</a:t>
            </a:fld>
            <a:endParaRPr lang="en-US"/>
          </a:p>
        </p:txBody>
      </p:sp>
    </p:spTree>
    <p:extLst>
      <p:ext uri="{BB962C8B-B14F-4D97-AF65-F5344CB8AC3E}">
        <p14:creationId xmlns:p14="http://schemas.microsoft.com/office/powerpoint/2010/main" val="2878116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Fringe </a:t>
            </a:r>
            <a:r>
              <a:rPr lang="en-US" dirty="0" smtClean="0"/>
              <a:t>(FNG) is a </a:t>
            </a:r>
            <a:r>
              <a:rPr lang="en-US" dirty="0" err="1" smtClean="0"/>
              <a:t>glucosaminyltransferase</a:t>
            </a:r>
            <a:r>
              <a:rPr lang="en-US" dirty="0" smtClean="0"/>
              <a:t> that controls the response of the Notch receptor to specific ligands [</a:t>
            </a:r>
            <a:r>
              <a:rPr lang="en-US" dirty="0" smtClean="0">
                <a:hlinkClick r:id="rId3"/>
              </a:rPr>
              <a:t>2</a:t>
            </a:r>
            <a:r>
              <a:rPr lang="en-US" dirty="0" smtClean="0"/>
              <a:t>]. FNG is </a:t>
            </a:r>
            <a:r>
              <a:rPr lang="en-US" dirty="0" err="1" smtClean="0"/>
              <a:t>localised</a:t>
            </a:r>
            <a:r>
              <a:rPr lang="en-US" dirty="0" smtClean="0"/>
              <a:t> to the Golgi apparatus [</a:t>
            </a:r>
            <a:r>
              <a:rPr lang="en-US" dirty="0" smtClean="0">
                <a:hlinkClick r:id="rId4"/>
              </a:rPr>
              <a:t>1</a:t>
            </a:r>
            <a:r>
              <a:rPr lang="en-US" dirty="0" smtClean="0"/>
              <a:t>] (not secreted as previously thought). Modification of Notch occurs through glycosylation by FNG. The </a:t>
            </a:r>
            <a:r>
              <a:rPr lang="en-US" dirty="0" err="1" smtClean="0"/>
              <a:t>xenopus</a:t>
            </a:r>
            <a:r>
              <a:rPr lang="en-US" dirty="0" smtClean="0"/>
              <a:t> homologue, lunatic fringe, has been implicated in a variety of functions.</a:t>
            </a:r>
            <a:endParaRPr lang="en-US" b="1" dirty="0" smtClean="0"/>
          </a:p>
          <a:p>
            <a:endParaRPr lang="en-US" b="1" dirty="0" smtClean="0"/>
          </a:p>
          <a:p>
            <a:r>
              <a:rPr lang="en-US" b="1" dirty="0" smtClean="0"/>
              <a:t>Carbohydrate </a:t>
            </a:r>
            <a:r>
              <a:rPr lang="en-US" b="1" dirty="0" err="1" smtClean="0"/>
              <a:t>sulfotransferases</a:t>
            </a:r>
            <a:r>
              <a:rPr lang="en-US" dirty="0" smtClean="0"/>
              <a:t> are </a:t>
            </a:r>
            <a:r>
              <a:rPr lang="en-US" dirty="0" smtClean="0">
                <a:hlinkClick r:id="rId5" tooltip="Sulfotransferase"/>
              </a:rPr>
              <a:t>sulfotransferase</a:t>
            </a:r>
            <a:r>
              <a:rPr lang="en-US" dirty="0" smtClean="0"/>
              <a:t> </a:t>
            </a:r>
            <a:r>
              <a:rPr lang="en-US" dirty="0" smtClean="0">
                <a:hlinkClick r:id="rId6" tooltip="Enzyme"/>
              </a:rPr>
              <a:t>enzymes</a:t>
            </a:r>
            <a:r>
              <a:rPr lang="en-US" dirty="0" smtClean="0"/>
              <a:t> that transfer </a:t>
            </a:r>
            <a:r>
              <a:rPr lang="en-US" dirty="0" smtClean="0">
                <a:hlinkClick r:id="rId7" tooltip="Sulfate"/>
              </a:rPr>
              <a:t>sulfate</a:t>
            </a:r>
            <a:r>
              <a:rPr lang="en-US" dirty="0" smtClean="0"/>
              <a:t> to </a:t>
            </a:r>
            <a:r>
              <a:rPr lang="en-US" dirty="0" smtClean="0">
                <a:hlinkClick r:id="rId8" tooltip="Carbohydrate"/>
              </a:rPr>
              <a:t>carbohydrate</a:t>
            </a:r>
            <a:r>
              <a:rPr lang="en-US" dirty="0" smtClean="0"/>
              <a:t> groups in </a:t>
            </a:r>
            <a:r>
              <a:rPr lang="en-US" dirty="0" smtClean="0">
                <a:hlinkClick r:id="rId9" tooltip="Glycoprotein"/>
              </a:rPr>
              <a:t>glycoproteins</a:t>
            </a:r>
            <a:r>
              <a:rPr lang="en-US" dirty="0" smtClean="0"/>
              <a:t> and </a:t>
            </a:r>
            <a:r>
              <a:rPr lang="en-US" dirty="0" smtClean="0">
                <a:hlinkClick r:id="rId10" tooltip="Glycolipid"/>
              </a:rPr>
              <a:t>glycolipids</a:t>
            </a:r>
            <a:r>
              <a:rPr lang="en-US" dirty="0" smtClean="0"/>
              <a:t>.</a:t>
            </a:r>
            <a:endParaRPr lang="en-US" b="1" dirty="0" smtClean="0"/>
          </a:p>
          <a:p>
            <a:r>
              <a:rPr lang="en-US" b="1" dirty="0" smtClean="0"/>
              <a:t>K Homology (KH) domain</a:t>
            </a:r>
            <a:r>
              <a:rPr lang="en-US" dirty="0" smtClean="0"/>
              <a:t> is a </a:t>
            </a:r>
            <a:r>
              <a:rPr lang="en-US" dirty="0" smtClean="0">
                <a:hlinkClick r:id="rId11" tooltip="Protein domain"/>
              </a:rPr>
              <a:t>protein domain</a:t>
            </a:r>
            <a:r>
              <a:rPr lang="en-US" dirty="0" smtClean="0"/>
              <a:t> that was first identified in the human </a:t>
            </a:r>
            <a:r>
              <a:rPr lang="en-US" dirty="0" smtClean="0">
                <a:hlinkClick r:id="rId12" tooltip="Protein K (gene expression)"/>
              </a:rPr>
              <a:t>heterogeneous nuclear ribonucleoprotein (hnRNP) K</a:t>
            </a:r>
            <a:r>
              <a:rPr lang="en-US" dirty="0" smtClean="0"/>
              <a:t>. </a:t>
            </a:r>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AMOP domain</a:t>
            </a:r>
            <a:r>
              <a:rPr lang="en-US" b="1" baseline="0" dirty="0" smtClean="0"/>
              <a:t> </a:t>
            </a:r>
            <a:r>
              <a:rPr lang="en-US" dirty="0" smtClean="0"/>
              <a:t>This domain may have a role in cell adhesion. It is called the AMOP domain after Adhesion associated domain in MUC4 and Other Proteins.</a:t>
            </a:r>
            <a:endParaRPr lang="en-US" b="1" dirty="0" smtClean="0"/>
          </a:p>
          <a:p>
            <a:endParaRPr lang="en-US" b="1" dirty="0" smtClean="0"/>
          </a:p>
          <a:p>
            <a:r>
              <a:rPr lang="en-US" b="1" dirty="0" smtClean="0"/>
              <a:t>Cysteine proteases</a:t>
            </a:r>
            <a:r>
              <a:rPr lang="en-US" dirty="0" smtClean="0"/>
              <a:t>, also known as </a:t>
            </a:r>
            <a:r>
              <a:rPr lang="en-US" b="1" dirty="0" err="1" smtClean="0"/>
              <a:t>thiol</a:t>
            </a:r>
            <a:r>
              <a:rPr lang="en-US" b="1" dirty="0" smtClean="0"/>
              <a:t> proteases</a:t>
            </a:r>
            <a:r>
              <a:rPr lang="en-US" dirty="0" smtClean="0"/>
              <a:t>, are </a:t>
            </a:r>
            <a:r>
              <a:rPr lang="en-US" dirty="0" smtClean="0">
                <a:hlinkClick r:id="rId6" tooltip="Enzyme"/>
              </a:rPr>
              <a:t>enzymes</a:t>
            </a:r>
            <a:r>
              <a:rPr lang="en-US" dirty="0" smtClean="0"/>
              <a:t> that degrade </a:t>
            </a:r>
            <a:r>
              <a:rPr lang="en-US" dirty="0" smtClean="0">
                <a:hlinkClick r:id="rId13" tooltip="Protein"/>
              </a:rPr>
              <a:t>proteins</a:t>
            </a:r>
            <a:r>
              <a:rPr lang="en-US" dirty="0" smtClean="0"/>
              <a:t>. Cysteine proteases are commonly encountered in </a:t>
            </a:r>
            <a:r>
              <a:rPr lang="en-US" dirty="0" smtClean="0">
                <a:hlinkClick r:id="rId14" tooltip="Fruits"/>
              </a:rPr>
              <a:t>fruits</a:t>
            </a:r>
            <a:r>
              <a:rPr lang="en-US" dirty="0" smtClean="0"/>
              <a:t> including the </a:t>
            </a:r>
            <a:r>
              <a:rPr lang="en-US" dirty="0" smtClean="0">
                <a:hlinkClick r:id="rId15" tooltip="Papaya"/>
              </a:rPr>
              <a:t>papaya</a:t>
            </a:r>
            <a:r>
              <a:rPr lang="en-US" dirty="0" smtClean="0"/>
              <a:t>, </a:t>
            </a:r>
            <a:r>
              <a:rPr lang="en-US" dirty="0" smtClean="0">
                <a:hlinkClick r:id="rId16" tooltip="Pineapple"/>
              </a:rPr>
              <a:t>pineapple</a:t>
            </a:r>
            <a:r>
              <a:rPr lang="en-US" dirty="0" smtClean="0"/>
              <a:t>, </a:t>
            </a:r>
            <a:r>
              <a:rPr lang="en-US" dirty="0" smtClean="0">
                <a:hlinkClick r:id="rId17" tooltip="Common fig"/>
              </a:rPr>
              <a:t>fig</a:t>
            </a:r>
            <a:r>
              <a:rPr lang="en-US" dirty="0" smtClean="0"/>
              <a:t> and </a:t>
            </a:r>
            <a:r>
              <a:rPr lang="en-US" dirty="0" smtClean="0">
                <a:hlinkClick r:id="rId18" tooltip="Kiwifruit"/>
              </a:rPr>
              <a:t>kiwifruit</a:t>
            </a:r>
            <a:r>
              <a:rPr lang="en-US" dirty="0" smtClean="0"/>
              <a:t>.</a:t>
            </a:r>
          </a:p>
          <a:p>
            <a:endParaRPr lang="en-US" b="1" dirty="0" smtClean="0"/>
          </a:p>
          <a:p>
            <a:r>
              <a:rPr lang="en-US" b="1" dirty="0" smtClean="0"/>
              <a:t>Aspartic proteases</a:t>
            </a:r>
            <a:r>
              <a:rPr lang="en-US" dirty="0" smtClean="0"/>
              <a:t> are a </a:t>
            </a:r>
            <a:r>
              <a:rPr lang="en-US" dirty="0" smtClean="0">
                <a:hlinkClick r:id="rId19" tooltip="Protein family"/>
              </a:rPr>
              <a:t>family</a:t>
            </a:r>
            <a:r>
              <a:rPr lang="en-US" dirty="0" smtClean="0"/>
              <a:t> of </a:t>
            </a:r>
            <a:r>
              <a:rPr lang="en-US" dirty="0" smtClean="0">
                <a:hlinkClick r:id="rId20" tooltip="Protease"/>
              </a:rPr>
              <a:t>protease</a:t>
            </a:r>
            <a:r>
              <a:rPr lang="en-US" dirty="0" smtClean="0"/>
              <a:t> </a:t>
            </a:r>
            <a:r>
              <a:rPr lang="en-US" dirty="0" smtClean="0">
                <a:hlinkClick r:id="rId21" tooltip="Enzymes"/>
              </a:rPr>
              <a:t>enzymes</a:t>
            </a:r>
            <a:r>
              <a:rPr lang="en-US" dirty="0" smtClean="0"/>
              <a:t> that use an </a:t>
            </a:r>
            <a:r>
              <a:rPr lang="en-US" dirty="0" smtClean="0">
                <a:hlinkClick r:id="rId22" tooltip="Aspartate"/>
              </a:rPr>
              <a:t>aspartate</a:t>
            </a:r>
            <a:r>
              <a:rPr lang="en-US" dirty="0" smtClean="0"/>
              <a:t> residue for catalysis of their peptide substrates.</a:t>
            </a:r>
          </a:p>
          <a:p>
            <a:endParaRPr lang="en-US" b="1" dirty="0" smtClean="0"/>
          </a:p>
          <a:p>
            <a:r>
              <a:rPr lang="en-US" b="1" dirty="0" smtClean="0"/>
              <a:t>AAA</a:t>
            </a:r>
            <a:r>
              <a:rPr lang="en-US" dirty="0" smtClean="0"/>
              <a:t> or </a:t>
            </a:r>
            <a:r>
              <a:rPr lang="en-US" b="1" dirty="0" smtClean="0"/>
              <a:t>AAA+</a:t>
            </a:r>
            <a:r>
              <a:rPr lang="en-US" dirty="0" smtClean="0"/>
              <a:t> is an abbreviation for </a:t>
            </a:r>
            <a:r>
              <a:rPr lang="en-US" b="1" dirty="0" err="1" smtClean="0"/>
              <a:t>ATPases</a:t>
            </a:r>
            <a:r>
              <a:rPr lang="en-US" b="1" dirty="0" smtClean="0"/>
              <a:t> Associated with diverse cellular Activities</a:t>
            </a:r>
            <a:r>
              <a:rPr lang="en-US" dirty="0" smtClean="0"/>
              <a:t>. This is a large, functionally diverse </a:t>
            </a:r>
            <a:r>
              <a:rPr lang="en-US" dirty="0" smtClean="0">
                <a:hlinkClick r:id="rId19" tooltip="Protein family"/>
              </a:rPr>
              <a:t>protein family</a:t>
            </a:r>
            <a:r>
              <a:rPr lang="en-US" dirty="0" smtClean="0"/>
              <a:t> belonging to the AAA+ superfamily of ring-shaped </a:t>
            </a:r>
            <a:r>
              <a:rPr lang="en-US" dirty="0" smtClean="0">
                <a:hlinkClick r:id="rId23" tooltip="P-loop"/>
              </a:rPr>
              <a:t>P-loop</a:t>
            </a:r>
            <a:r>
              <a:rPr lang="en-US" dirty="0" smtClean="0"/>
              <a:t> </a:t>
            </a:r>
            <a:r>
              <a:rPr lang="en-US" dirty="0" smtClean="0">
                <a:hlinkClick r:id="rId24" tooltip="Nucleoside triphosphate"/>
              </a:rPr>
              <a:t>NTPases</a:t>
            </a:r>
            <a:r>
              <a:rPr lang="en-US" dirty="0" smtClean="0"/>
              <a:t>, which exert their activity through the energy-dependent remodeling or translocation of macromolecules.</a:t>
            </a:r>
          </a:p>
          <a:p>
            <a:endParaRPr lang="en-US" b="1" dirty="0" smtClean="0"/>
          </a:p>
          <a:p>
            <a:r>
              <a:rPr lang="en-US" b="1" dirty="0" err="1" smtClean="0"/>
              <a:t>Cadherins</a:t>
            </a:r>
            <a:r>
              <a:rPr lang="en-US" dirty="0" smtClean="0"/>
              <a:t> (named for "calcium-dependent adhesion") are a class of type-1 </a:t>
            </a:r>
            <a:r>
              <a:rPr lang="en-US" dirty="0" smtClean="0">
                <a:hlinkClick r:id="rId25" tooltip="Transmembrane protein"/>
              </a:rPr>
              <a:t>transmembrane proteins</a:t>
            </a:r>
            <a:r>
              <a:rPr lang="en-US" dirty="0" smtClean="0"/>
              <a:t>. They play important roles in </a:t>
            </a:r>
            <a:r>
              <a:rPr lang="en-US" dirty="0" smtClean="0">
                <a:hlinkClick r:id="rId26" tooltip="Cell adhesion"/>
              </a:rPr>
              <a:t>cell adhesion</a:t>
            </a:r>
            <a:r>
              <a:rPr lang="en-US" dirty="0" smtClean="0"/>
              <a:t>, forming </a:t>
            </a:r>
            <a:r>
              <a:rPr lang="en-US" dirty="0" smtClean="0">
                <a:hlinkClick r:id="rId27" tooltip="Adherens junction"/>
              </a:rPr>
              <a:t>adherens junctions</a:t>
            </a:r>
            <a:r>
              <a:rPr lang="en-US" dirty="0" smtClean="0"/>
              <a:t> to bind cells within tissues together. They are dependent on </a:t>
            </a:r>
            <a:r>
              <a:rPr lang="en-US" dirty="0" smtClean="0">
                <a:hlinkClick r:id="rId28" tooltip="Calcium"/>
              </a:rPr>
              <a:t>calcium</a:t>
            </a:r>
            <a:r>
              <a:rPr lang="en-US" dirty="0" smtClean="0"/>
              <a:t> (Ca</a:t>
            </a:r>
            <a:r>
              <a:rPr lang="en-US" baseline="30000" dirty="0" smtClean="0"/>
              <a:t>2+</a:t>
            </a:r>
            <a:r>
              <a:rPr lang="en-US" dirty="0" smtClean="0"/>
              <a:t>) </a:t>
            </a:r>
            <a:r>
              <a:rPr lang="en-US" dirty="0" smtClean="0">
                <a:hlinkClick r:id="rId29" tooltip="Ion"/>
              </a:rPr>
              <a:t>ions</a:t>
            </a:r>
            <a:r>
              <a:rPr lang="en-US" dirty="0" smtClean="0"/>
              <a:t> to function, hence their name.</a:t>
            </a:r>
          </a:p>
          <a:p>
            <a:endParaRPr lang="en-US" dirty="0" smtClean="0"/>
          </a:p>
          <a:p>
            <a:r>
              <a:rPr lang="en-US" b="1" dirty="0" smtClean="0"/>
              <a:t>Trypsin</a:t>
            </a:r>
            <a:r>
              <a:rPr lang="en-US" dirty="0" smtClean="0"/>
              <a:t> (</a:t>
            </a:r>
            <a:r>
              <a:rPr lang="en-US" dirty="0" smtClean="0">
                <a:hlinkClick r:id="rId30" tooltip="Enzyme Commission number"/>
              </a:rPr>
              <a:t>EC</a:t>
            </a:r>
            <a:r>
              <a:rPr lang="en-US" dirty="0" smtClean="0"/>
              <a:t> </a:t>
            </a:r>
            <a:r>
              <a:rPr lang="en-US" dirty="0" smtClean="0">
                <a:hlinkClick r:id="rId31"/>
              </a:rPr>
              <a:t>3.4.21.4</a:t>
            </a:r>
            <a:r>
              <a:rPr lang="en-US" dirty="0" smtClean="0"/>
              <a:t>) is a </a:t>
            </a:r>
            <a:r>
              <a:rPr lang="en-US" dirty="0" smtClean="0">
                <a:hlinkClick r:id="rId32" tooltip="Serine protease"/>
              </a:rPr>
              <a:t>serine protease</a:t>
            </a:r>
            <a:r>
              <a:rPr lang="en-US" dirty="0" smtClean="0"/>
              <a:t> from the </a:t>
            </a:r>
            <a:r>
              <a:rPr lang="en-US" dirty="0" smtClean="0">
                <a:hlinkClick r:id="rId33" tooltip="PA clan"/>
              </a:rPr>
              <a:t>PA clan</a:t>
            </a:r>
            <a:r>
              <a:rPr lang="en-US" dirty="0" smtClean="0"/>
              <a:t> superfamily, found in the </a:t>
            </a:r>
            <a:r>
              <a:rPr lang="en-US" dirty="0" smtClean="0">
                <a:hlinkClick r:id="rId34" tooltip="Digestive system"/>
              </a:rPr>
              <a:t>digestive system</a:t>
            </a:r>
            <a:r>
              <a:rPr lang="en-US" dirty="0" smtClean="0"/>
              <a:t> of many </a:t>
            </a:r>
            <a:r>
              <a:rPr lang="en-US" dirty="0" smtClean="0">
                <a:hlinkClick r:id="rId35" tooltip="Vertebrates"/>
              </a:rPr>
              <a:t>vertebrates</a:t>
            </a:r>
            <a:r>
              <a:rPr lang="en-US" dirty="0" smtClean="0"/>
              <a:t>, where it </a:t>
            </a:r>
            <a:r>
              <a:rPr lang="en-US" dirty="0" smtClean="0">
                <a:hlinkClick r:id="rId36" tooltip="Hydrolyse"/>
              </a:rPr>
              <a:t>hydrolyses</a:t>
            </a:r>
            <a:r>
              <a:rPr lang="en-US" dirty="0" smtClean="0"/>
              <a:t> </a:t>
            </a:r>
            <a:r>
              <a:rPr lang="en-US" dirty="0" smtClean="0">
                <a:hlinkClick r:id="rId13" tooltip="Protein"/>
              </a:rPr>
              <a:t>proteins</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Glutathione S-</a:t>
            </a:r>
            <a:r>
              <a:rPr lang="en-US" b="1" dirty="0" err="1" smtClean="0"/>
              <a:t>transferase</a:t>
            </a:r>
            <a:r>
              <a:rPr lang="en-US" b="1" baseline="0" dirty="0" smtClean="0"/>
              <a:t>. [Expanded only in free-living] </a:t>
            </a:r>
            <a:r>
              <a:rPr lang="en-US" dirty="0" smtClean="0"/>
              <a:t>GST conjugates reduced </a:t>
            </a:r>
            <a:r>
              <a:rPr lang="en-US" dirty="0" smtClean="0">
                <a:hlinkClick r:id="rId37" tooltip="Glutathione"/>
              </a:rPr>
              <a:t>glutathione</a:t>
            </a:r>
            <a:r>
              <a:rPr lang="en-US" dirty="0" smtClean="0"/>
              <a:t> to a variety of targets including S-</a:t>
            </a:r>
            <a:r>
              <a:rPr lang="en-US" dirty="0" smtClean="0">
                <a:hlinkClick r:id="rId38" tooltip="Crystallin"/>
              </a:rPr>
              <a:t>crystallin</a:t>
            </a:r>
            <a:r>
              <a:rPr lang="en-US" dirty="0" smtClean="0"/>
              <a:t> from </a:t>
            </a:r>
            <a:r>
              <a:rPr lang="en-US" dirty="0" smtClean="0">
                <a:hlinkClick r:id="rId39" tooltip="Squid"/>
              </a:rPr>
              <a:t>squid</a:t>
            </a:r>
            <a:r>
              <a:rPr lang="en-US" dirty="0" smtClean="0"/>
              <a:t>, the eukaryotic </a:t>
            </a:r>
            <a:r>
              <a:rPr lang="en-US" dirty="0" smtClean="0">
                <a:hlinkClick r:id="rId40" tooltip="Elongation factor"/>
              </a:rPr>
              <a:t>elongation factor</a:t>
            </a:r>
            <a:r>
              <a:rPr lang="en-US" dirty="0" smtClean="0"/>
              <a:t> 1-gamma, the HSP26 family of </a:t>
            </a:r>
            <a:r>
              <a:rPr lang="en-US" dirty="0" smtClean="0">
                <a:hlinkClick r:id="rId41" tooltip="Heat shock protein"/>
              </a:rPr>
              <a:t>stress-related proteins</a:t>
            </a:r>
            <a:r>
              <a:rPr lang="en-US" dirty="0" smtClean="0"/>
              <a:t> and </a:t>
            </a:r>
            <a:r>
              <a:rPr lang="en-US" dirty="0" smtClean="0">
                <a:hlinkClick r:id="rId42" tooltip="Auxin"/>
              </a:rPr>
              <a:t>auxin</a:t>
            </a:r>
            <a:r>
              <a:rPr lang="en-US" dirty="0" smtClean="0"/>
              <a:t>-regulated proteins in plants.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Acyltransferase</a:t>
            </a:r>
            <a:r>
              <a:rPr lang="en-US" b="1" baseline="0" dirty="0" smtClean="0"/>
              <a:t> </a:t>
            </a:r>
            <a:r>
              <a:rPr lang="en-US" dirty="0" smtClean="0"/>
              <a:t>This family contains </a:t>
            </a:r>
            <a:r>
              <a:rPr lang="en-US" dirty="0" smtClean="0">
                <a:hlinkClick r:id="rId43" tooltip="Acyltransferase"/>
              </a:rPr>
              <a:t>acyltransferases</a:t>
            </a:r>
            <a:r>
              <a:rPr lang="en-US" dirty="0" smtClean="0"/>
              <a:t> involved in </a:t>
            </a:r>
            <a:r>
              <a:rPr lang="en-US" dirty="0" smtClean="0">
                <a:hlinkClick r:id="rId44" tooltip="Phospholipid"/>
              </a:rPr>
              <a:t>phospholipid</a:t>
            </a:r>
            <a:r>
              <a:rPr lang="en-US" dirty="0" smtClean="0"/>
              <a:t> biosynthesis and proteins of unknown function.</a:t>
            </a:r>
            <a:r>
              <a:rPr lang="en-US" baseline="30000" dirty="0" smtClean="0">
                <a:hlinkClick r:id="rId45"/>
              </a:rPr>
              <a:t>[1]</a:t>
            </a:r>
            <a:r>
              <a:rPr lang="en-US" dirty="0" smtClean="0"/>
              <a:t> This family also includes </a:t>
            </a:r>
            <a:r>
              <a:rPr lang="en-US" dirty="0" smtClean="0">
                <a:hlinkClick r:id="rId46" tooltip="Tafazzin"/>
              </a:rPr>
              <a:t>tafazzin</a:t>
            </a:r>
            <a:r>
              <a:rPr lang="en-US" dirty="0" smtClean="0"/>
              <a:t>,</a:t>
            </a:r>
            <a:r>
              <a:rPr lang="en-US" baseline="30000" dirty="0" smtClean="0">
                <a:hlinkClick r:id="rId47"/>
              </a:rPr>
              <a:t>[2]</a:t>
            </a:r>
            <a:r>
              <a:rPr lang="en-US" dirty="0" smtClean="0"/>
              <a:t> the </a:t>
            </a:r>
            <a:r>
              <a:rPr lang="en-US" dirty="0" smtClean="0">
                <a:hlinkClick r:id="rId48" tooltip="Barth syndrome"/>
              </a:rPr>
              <a:t>Barth syndrome</a:t>
            </a:r>
            <a:r>
              <a:rPr lang="en-US" dirty="0" smtClean="0"/>
              <a:t> gene.</a:t>
            </a:r>
          </a:p>
          <a:p>
            <a:endParaRPr lang="en-US" dirty="0" smtClean="0"/>
          </a:p>
          <a:p>
            <a:r>
              <a:rPr lang="en-US" b="1" dirty="0" smtClean="0"/>
              <a:t>Dynein</a:t>
            </a:r>
            <a:r>
              <a:rPr lang="en-US" dirty="0" smtClean="0"/>
              <a:t> is a </a:t>
            </a:r>
            <a:r>
              <a:rPr lang="en-US" dirty="0" smtClean="0">
                <a:hlinkClick r:id="rId49" tooltip="Motor protein"/>
              </a:rPr>
              <a:t>motor protein</a:t>
            </a:r>
            <a:r>
              <a:rPr lang="en-US" dirty="0" smtClean="0"/>
              <a:t> (also called molecular motor or motor molecule) in </a:t>
            </a:r>
            <a:r>
              <a:rPr lang="en-US" dirty="0" smtClean="0">
                <a:hlinkClick r:id="rId50" tooltip="Biological cell"/>
              </a:rPr>
              <a:t>cells</a:t>
            </a:r>
            <a:r>
              <a:rPr lang="en-US" dirty="0" smtClean="0"/>
              <a:t> which converts the chemical </a:t>
            </a:r>
            <a:r>
              <a:rPr lang="en-US" dirty="0" smtClean="0">
                <a:hlinkClick r:id="rId51" tooltip="Energy"/>
              </a:rPr>
              <a:t>energy</a:t>
            </a:r>
            <a:r>
              <a:rPr lang="en-US" dirty="0" smtClean="0"/>
              <a:t> contained in </a:t>
            </a:r>
            <a:r>
              <a:rPr lang="en-US" dirty="0" smtClean="0">
                <a:hlinkClick r:id="rId52" tooltip="Adenosine triphosphate"/>
              </a:rPr>
              <a:t>ATP</a:t>
            </a:r>
            <a:r>
              <a:rPr lang="en-US" dirty="0" smtClean="0"/>
              <a:t> into the mechanical energy of movement. </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35</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Plasmin is a serine protease that acts to dissolve fibrin blood clots</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36</a:t>
            </a:fld>
            <a:endParaRPr lang="en-US"/>
          </a:p>
        </p:txBody>
      </p:sp>
    </p:spTree>
    <p:extLst>
      <p:ext uri="{BB962C8B-B14F-4D97-AF65-F5344CB8AC3E}">
        <p14:creationId xmlns:p14="http://schemas.microsoft.com/office/powerpoint/2010/main" val="2878116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37</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lustre</a:t>
            </a:r>
            <a:r>
              <a:rPr lang="en-US" dirty="0" smtClean="0"/>
              <a:t>/scratch108/parasites/dr7/50HG/50HG_100K_families_parsing/</a:t>
            </a:r>
            <a:r>
              <a:rPr lang="en-US" dirty="0" err="1" smtClean="0"/>
              <a:t>ete_plots</a:t>
            </a:r>
            <a:r>
              <a:rPr lang="en-US" dirty="0" smtClean="0"/>
              <a:t>/core</a:t>
            </a:r>
          </a:p>
          <a:p>
            <a:r>
              <a:rPr lang="en-US" dirty="0" smtClean="0"/>
              <a:t>/</a:t>
            </a:r>
            <a:r>
              <a:rPr lang="en-US" dirty="0" err="1" smtClean="0"/>
              <a:t>lustre</a:t>
            </a:r>
            <a:r>
              <a:rPr lang="en-US" dirty="0" smtClean="0"/>
              <a:t>/scratch108/parasites/dr7/50HG/50HG_100K_families_parsing/</a:t>
            </a:r>
            <a:r>
              <a:rPr lang="en-US" dirty="0" err="1" smtClean="0"/>
              <a:t>ete_plots</a:t>
            </a:r>
            <a:r>
              <a:rPr lang="en-US" smtClean="0"/>
              <a:t>/parasitic</a:t>
            </a:r>
          </a:p>
        </p:txBody>
      </p:sp>
      <p:sp>
        <p:nvSpPr>
          <p:cNvPr id="4" name="Slide Number Placeholder 3"/>
          <p:cNvSpPr>
            <a:spLocks noGrp="1"/>
          </p:cNvSpPr>
          <p:nvPr>
            <p:ph type="sldNum" sz="quarter" idx="10"/>
          </p:nvPr>
        </p:nvSpPr>
        <p:spPr/>
        <p:txBody>
          <a:bodyPr/>
          <a:lstStyle/>
          <a:p>
            <a:fld id="{39D8344C-1C22-4F4E-BA1A-D84FA896CDF1}" type="slidenum">
              <a:rPr lang="en-US" smtClean="0"/>
              <a:t>4</a:t>
            </a:fld>
            <a:endParaRPr lang="en-US"/>
          </a:p>
        </p:txBody>
      </p:sp>
    </p:spTree>
    <p:extLst>
      <p:ext uri="{BB962C8B-B14F-4D97-AF65-F5344CB8AC3E}">
        <p14:creationId xmlns:p14="http://schemas.microsoft.com/office/powerpoint/2010/main" val="50473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38</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39</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Leishmanolysin</a:t>
            </a:r>
            <a:r>
              <a:rPr lang="en-US" dirty="0" smtClean="0"/>
              <a:t> (</a:t>
            </a:r>
            <a:r>
              <a:rPr lang="en-US" dirty="0" smtClean="0">
                <a:hlinkClick r:id="rId3" tooltip="Enzyme Commission number"/>
              </a:rPr>
              <a:t>EC</a:t>
            </a:r>
            <a:r>
              <a:rPr lang="en-US" dirty="0" smtClean="0"/>
              <a:t> </a:t>
            </a:r>
            <a:r>
              <a:rPr lang="en-US" dirty="0" smtClean="0">
                <a:hlinkClick r:id="rId4"/>
              </a:rPr>
              <a:t>3.4.24.36</a:t>
            </a:r>
            <a:r>
              <a:rPr lang="en-US" dirty="0" smtClean="0"/>
              <a:t>, </a:t>
            </a:r>
            <a:r>
              <a:rPr lang="en-US" i="1" dirty="0" err="1" smtClean="0"/>
              <a:t>promastigote</a:t>
            </a:r>
            <a:r>
              <a:rPr lang="en-US" i="1" dirty="0" smtClean="0"/>
              <a:t> surface </a:t>
            </a:r>
            <a:r>
              <a:rPr lang="en-US" i="1" dirty="0" err="1" smtClean="0"/>
              <a:t>endopeptidase</a:t>
            </a:r>
            <a:r>
              <a:rPr lang="en-US" dirty="0" smtClean="0"/>
              <a:t>, </a:t>
            </a:r>
            <a:r>
              <a:rPr lang="en-US" i="1" dirty="0" smtClean="0"/>
              <a:t>glycoprotein gp63</a:t>
            </a:r>
            <a:r>
              <a:rPr lang="en-US" dirty="0" smtClean="0"/>
              <a:t>, </a:t>
            </a:r>
            <a:r>
              <a:rPr lang="en-US" i="1" dirty="0" err="1" smtClean="0"/>
              <a:t>Leishmania</a:t>
            </a:r>
            <a:r>
              <a:rPr lang="en-US" i="1" dirty="0" smtClean="0"/>
              <a:t> metalloproteinase</a:t>
            </a:r>
            <a:r>
              <a:rPr lang="en-US" dirty="0" smtClean="0"/>
              <a:t>, </a:t>
            </a:r>
            <a:r>
              <a:rPr lang="en-US" i="1" dirty="0" smtClean="0"/>
              <a:t>surface acid proteinase</a:t>
            </a:r>
            <a:r>
              <a:rPr lang="en-US" dirty="0" smtClean="0"/>
              <a:t>, </a:t>
            </a:r>
            <a:r>
              <a:rPr lang="en-US" i="1" dirty="0" err="1" smtClean="0"/>
              <a:t>promastigote</a:t>
            </a:r>
            <a:r>
              <a:rPr lang="en-US" i="1" dirty="0" smtClean="0"/>
              <a:t> surface protease</a:t>
            </a:r>
            <a:r>
              <a:rPr lang="en-US" dirty="0" smtClean="0"/>
              <a:t>) is an </a:t>
            </a:r>
            <a:r>
              <a:rPr lang="en-US" dirty="0" smtClean="0">
                <a:hlinkClick r:id="rId5" tooltip="Enzyme"/>
              </a:rPr>
              <a:t>enzyme</a:t>
            </a:r>
            <a:r>
              <a:rPr lang="en-US" dirty="0" smtClean="0"/>
              <a:t>.</a:t>
            </a:r>
            <a:r>
              <a:rPr lang="en-US" baseline="30000" dirty="0" smtClean="0">
                <a:hlinkClick r:id="rId6"/>
              </a:rPr>
              <a:t>[1]</a:t>
            </a:r>
            <a:r>
              <a:rPr lang="en-US" baseline="30000" dirty="0" smtClean="0">
                <a:hlinkClick r:id="rId7"/>
              </a:rPr>
              <a:t>[2]</a:t>
            </a:r>
            <a:r>
              <a:rPr lang="en-US" baseline="30000" dirty="0" smtClean="0">
                <a:hlinkClick r:id="rId8"/>
              </a:rPr>
              <a:t>[3]</a:t>
            </a:r>
            <a:r>
              <a:rPr lang="en-US" baseline="30000" dirty="0" smtClean="0">
                <a:hlinkClick r:id="rId9"/>
              </a:rPr>
              <a:t>[4]</a:t>
            </a:r>
            <a:r>
              <a:rPr lang="en-US" dirty="0" smtClean="0"/>
              <a:t> This enzyme </a:t>
            </a:r>
            <a:r>
              <a:rPr lang="en-US" dirty="0" smtClean="0">
                <a:hlinkClick r:id="rId10" tooltip="Catalysis"/>
              </a:rPr>
              <a:t>catalyses</a:t>
            </a:r>
            <a:r>
              <a:rPr lang="en-US" dirty="0" smtClean="0"/>
              <a:t> the following </a:t>
            </a:r>
            <a:r>
              <a:rPr lang="en-US" dirty="0" smtClean="0">
                <a:hlinkClick r:id="rId11" tooltip="Chemical reaction"/>
              </a:rPr>
              <a:t>chemical reaction</a:t>
            </a:r>
            <a:endParaRPr lang="en-US" dirty="0" smtClean="0"/>
          </a:p>
          <a:p>
            <a:endParaRPr lang="en-US" dirty="0" smtClean="0"/>
          </a:p>
          <a:p>
            <a:r>
              <a:rPr lang="en-US" b="1" dirty="0" smtClean="0"/>
              <a:t>Putative peptidase (DUF1758) </a:t>
            </a:r>
            <a:r>
              <a:rPr lang="en-US" dirty="0" smtClean="0"/>
              <a:t>This is a family of nematode proteins of unknown function. However, it seems likely that these proteins act as aspartic peptidases.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DDE superfamily endonuclease</a:t>
            </a:r>
            <a:r>
              <a:rPr lang="en-US" b="1" baseline="0" dirty="0" smtClean="0"/>
              <a:t> </a:t>
            </a:r>
            <a:r>
              <a:rPr lang="en-US" dirty="0" err="1" smtClean="0"/>
              <a:t>Transposase</a:t>
            </a:r>
            <a:r>
              <a:rPr lang="en-US" dirty="0" smtClean="0"/>
              <a:t> proteins are necessary for efficient DNA transposition. </a:t>
            </a:r>
          </a:p>
          <a:p>
            <a:endParaRPr lang="en-US" dirty="0" smtClean="0"/>
          </a:p>
          <a:p>
            <a:r>
              <a:rPr lang="en-US" dirty="0" smtClean="0"/>
              <a:t>Zinc </a:t>
            </a:r>
            <a:r>
              <a:rPr lang="en-US" dirty="0" err="1" smtClean="0"/>
              <a:t>knucle</a:t>
            </a:r>
            <a:r>
              <a:rPr lang="en-US" dirty="0" smtClean="0"/>
              <a:t> = Zinc</a:t>
            </a:r>
            <a:r>
              <a:rPr lang="en-US" baseline="0" dirty="0" smtClean="0"/>
              <a:t> finger</a:t>
            </a:r>
            <a:endParaRPr lang="en-US" dirty="0" smtClean="0"/>
          </a:p>
          <a:p>
            <a:endParaRPr lang="en-US" dirty="0" smtClean="0"/>
          </a:p>
          <a:p>
            <a:r>
              <a:rPr lang="en-US" b="1" dirty="0" smtClean="0"/>
              <a:t>calcium-binding EGF domain</a:t>
            </a:r>
            <a:r>
              <a:rPr lang="en-US" dirty="0" smtClean="0"/>
              <a:t> is found in </a:t>
            </a:r>
            <a:r>
              <a:rPr lang="en-US" dirty="0" smtClean="0">
                <a:hlinkClick r:id="rId12" tooltip="Epidermal growth factor"/>
              </a:rPr>
              <a:t>epidermal growth factor</a:t>
            </a:r>
            <a:r>
              <a:rPr lang="en-US" dirty="0" smtClean="0"/>
              <a:t> (EGF). This domain is present in a large number of </a:t>
            </a:r>
            <a:r>
              <a:rPr lang="en-US" dirty="0" smtClean="0">
                <a:hlinkClick r:id="rId13" tooltip="Membrane-bound"/>
              </a:rPr>
              <a:t>membrane-bound</a:t>
            </a:r>
            <a:r>
              <a:rPr lang="en-US" dirty="0" smtClean="0"/>
              <a:t> and extracellular</a:t>
            </a:r>
            <a:r>
              <a:rPr lang="en-US" baseline="0" dirty="0" smtClean="0"/>
              <a:t> proteins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FAR1 DNA-binding domain</a:t>
            </a:r>
            <a:r>
              <a:rPr lang="en-US" b="1" baseline="0" dirty="0" smtClean="0"/>
              <a:t> </a:t>
            </a:r>
            <a:r>
              <a:rPr lang="en-US" dirty="0" smtClean="0"/>
              <a:t>This domain contains a WRKY like fold and is therefore most likely a zinc binding DNA-binding domain.</a:t>
            </a:r>
          </a:p>
          <a:p>
            <a:endParaRPr lang="en-US" dirty="0" smtClean="0"/>
          </a:p>
          <a:p>
            <a:r>
              <a:rPr lang="en-US" b="1" dirty="0" err="1" smtClean="0"/>
              <a:t>Tetraspanins</a:t>
            </a:r>
            <a:r>
              <a:rPr lang="en-US" dirty="0" smtClean="0"/>
              <a:t> are a family of </a:t>
            </a:r>
            <a:r>
              <a:rPr lang="en-US" dirty="0" smtClean="0">
                <a:hlinkClick r:id="rId14" tooltip="Membrane protein"/>
              </a:rPr>
              <a:t>membrane proteins</a:t>
            </a:r>
            <a:r>
              <a:rPr lang="en-US" dirty="0" smtClean="0"/>
              <a:t> found in all </a:t>
            </a:r>
            <a:r>
              <a:rPr lang="en-US" dirty="0" smtClean="0">
                <a:hlinkClick r:id="rId15" tooltip="Multicellular"/>
              </a:rPr>
              <a:t>multicellular</a:t>
            </a:r>
            <a:r>
              <a:rPr lang="en-US" dirty="0" smtClean="0"/>
              <a:t> </a:t>
            </a:r>
            <a:r>
              <a:rPr lang="en-US" dirty="0" smtClean="0">
                <a:hlinkClick r:id="rId16" tooltip="Eukaryote"/>
              </a:rPr>
              <a:t>eukaryotes</a:t>
            </a:r>
            <a:r>
              <a:rPr lang="en-US" dirty="0" smtClean="0"/>
              <a:t>. often thought to act as scaffolding proteins, anchoring multiple proteins to one area of the cell membrane.</a:t>
            </a:r>
            <a:r>
              <a:rPr lang="en-US" baseline="0" dirty="0" smtClean="0"/>
              <a:t> </a:t>
            </a:r>
            <a:r>
              <a:rPr lang="en-US" dirty="0" smtClean="0"/>
              <a:t>(described</a:t>
            </a:r>
            <a:r>
              <a:rPr lang="en-US" baseline="0" dirty="0" smtClean="0"/>
              <a:t> in </a:t>
            </a:r>
            <a:r>
              <a:rPr lang="en-US" baseline="0" dirty="0" err="1" smtClean="0"/>
              <a:t>Jasons</a:t>
            </a:r>
            <a:r>
              <a:rPr lang="en-US" baseline="0" dirty="0" smtClean="0"/>
              <a:t> tapeworm nature paper)</a:t>
            </a:r>
          </a:p>
          <a:p>
            <a:endParaRPr lang="en-US" baseline="0" dirty="0" smtClean="0"/>
          </a:p>
          <a:p>
            <a:r>
              <a:rPr lang="en-US" b="1" baseline="0" dirty="0" err="1" smtClean="0"/>
              <a:t>LicD</a:t>
            </a:r>
            <a:r>
              <a:rPr lang="en-US" b="1" baseline="0" dirty="0" smtClean="0"/>
              <a:t> (</a:t>
            </a:r>
            <a:r>
              <a:rPr lang="en-US" b="1" baseline="0" dirty="0" err="1" smtClean="0"/>
              <a:t>Fukutin</a:t>
            </a:r>
            <a:r>
              <a:rPr lang="en-US" b="1" baseline="0" dirty="0" smtClean="0"/>
              <a:t>) </a:t>
            </a:r>
            <a:r>
              <a:rPr lang="en-US" dirty="0" smtClean="0"/>
              <a:t>maintenance of </a:t>
            </a:r>
            <a:r>
              <a:rPr lang="en-US" dirty="0" smtClean="0">
                <a:hlinkClick r:id="rId17" tooltip="Muscle"/>
              </a:rPr>
              <a:t>muscle</a:t>
            </a:r>
            <a:r>
              <a:rPr lang="en-US" dirty="0" smtClean="0"/>
              <a:t> integrity, </a:t>
            </a:r>
            <a:r>
              <a:rPr lang="en-US" dirty="0" smtClean="0">
                <a:hlinkClick r:id="rId18" tooltip="Cortex (anatomy)"/>
              </a:rPr>
              <a:t>cortical</a:t>
            </a:r>
            <a:r>
              <a:rPr lang="en-US" dirty="0" smtClean="0"/>
              <a:t> </a:t>
            </a:r>
            <a:r>
              <a:rPr lang="en-US" dirty="0" smtClean="0">
                <a:hlinkClick r:id="rId19" tooltip="Histogenesis"/>
              </a:rPr>
              <a:t>histogenesis</a:t>
            </a:r>
            <a:r>
              <a:rPr lang="en-US" dirty="0" smtClean="0"/>
              <a:t>, and normal </a:t>
            </a:r>
            <a:r>
              <a:rPr lang="en-US" dirty="0" smtClean="0">
                <a:hlinkClick r:id="rId20" tooltip="Human eye"/>
              </a:rPr>
              <a:t>ocular</a:t>
            </a:r>
            <a:r>
              <a:rPr lang="en-US" dirty="0" smtClean="0"/>
              <a:t> development. putative </a:t>
            </a:r>
            <a:r>
              <a:rPr lang="en-US" dirty="0" err="1" smtClean="0"/>
              <a:t>transmembrane</a:t>
            </a:r>
            <a:r>
              <a:rPr lang="en-US" dirty="0" smtClean="0"/>
              <a:t> protein that is ubiquitously expressed, although at higher levels in skeletal muscle, heart and brain.</a:t>
            </a:r>
          </a:p>
          <a:p>
            <a:endParaRPr lang="en-US" dirty="0" smtClean="0"/>
          </a:p>
          <a:p>
            <a:r>
              <a:rPr lang="en-US" b="1" dirty="0" smtClean="0"/>
              <a:t>F-box proteins</a:t>
            </a:r>
            <a:r>
              <a:rPr lang="en-US" dirty="0" smtClean="0"/>
              <a:t> are </a:t>
            </a:r>
            <a:r>
              <a:rPr lang="en-US" dirty="0" smtClean="0">
                <a:hlinkClick r:id="rId21" tooltip="Protein"/>
              </a:rPr>
              <a:t>proteins</a:t>
            </a:r>
            <a:r>
              <a:rPr lang="en-US" dirty="0" smtClean="0"/>
              <a:t> containing at least one F-box domain. The first identified F-box protein is one of three components of the </a:t>
            </a:r>
            <a:r>
              <a:rPr lang="en-US" dirty="0" smtClean="0">
                <a:hlinkClick r:id="rId22" tooltip="SCF complex"/>
              </a:rPr>
              <a:t>SCF complex</a:t>
            </a:r>
            <a:r>
              <a:rPr lang="en-US" dirty="0" smtClean="0"/>
              <a:t>, which mediates </a:t>
            </a:r>
            <a:r>
              <a:rPr lang="en-US" dirty="0" smtClean="0">
                <a:hlinkClick r:id="rId23" tooltip="Ubiquitin"/>
              </a:rPr>
              <a:t>ubiquitination</a:t>
            </a:r>
            <a:r>
              <a:rPr lang="en-US" dirty="0" smtClean="0"/>
              <a:t> of proteins targeted for degradation by the </a:t>
            </a:r>
            <a:r>
              <a:rPr lang="en-US" dirty="0" smtClean="0">
                <a:hlinkClick r:id="rId24" tooltip="Proteasome"/>
              </a:rPr>
              <a:t>proteasome</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40</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Leishmanolysin</a:t>
            </a:r>
            <a:r>
              <a:rPr lang="en-US" dirty="0" smtClean="0"/>
              <a:t> (</a:t>
            </a:r>
            <a:r>
              <a:rPr lang="en-US" dirty="0" smtClean="0">
                <a:hlinkClick r:id="rId3" tooltip="Enzyme Commission number"/>
              </a:rPr>
              <a:t>EC</a:t>
            </a:r>
            <a:r>
              <a:rPr lang="en-US" dirty="0" smtClean="0"/>
              <a:t> </a:t>
            </a:r>
            <a:r>
              <a:rPr lang="en-US" dirty="0" smtClean="0">
                <a:hlinkClick r:id="rId4"/>
              </a:rPr>
              <a:t>3.4.24.36</a:t>
            </a:r>
            <a:r>
              <a:rPr lang="en-US" dirty="0" smtClean="0"/>
              <a:t>, </a:t>
            </a:r>
            <a:r>
              <a:rPr lang="en-US" i="1" dirty="0" err="1" smtClean="0"/>
              <a:t>promastigote</a:t>
            </a:r>
            <a:r>
              <a:rPr lang="en-US" i="1" dirty="0" smtClean="0"/>
              <a:t> surface </a:t>
            </a:r>
            <a:r>
              <a:rPr lang="en-US" i="1" dirty="0" err="1" smtClean="0"/>
              <a:t>endopeptidase</a:t>
            </a:r>
            <a:r>
              <a:rPr lang="en-US" dirty="0" smtClean="0"/>
              <a:t>, </a:t>
            </a:r>
            <a:r>
              <a:rPr lang="en-US" i="1" dirty="0" smtClean="0"/>
              <a:t>glycoprotein gp63</a:t>
            </a:r>
            <a:r>
              <a:rPr lang="en-US" dirty="0" smtClean="0"/>
              <a:t>, </a:t>
            </a:r>
            <a:r>
              <a:rPr lang="en-US" i="1" dirty="0" err="1" smtClean="0"/>
              <a:t>Leishmania</a:t>
            </a:r>
            <a:r>
              <a:rPr lang="en-US" i="1" dirty="0" smtClean="0"/>
              <a:t> metalloproteinase</a:t>
            </a:r>
            <a:r>
              <a:rPr lang="en-US" dirty="0" smtClean="0"/>
              <a:t>, </a:t>
            </a:r>
            <a:r>
              <a:rPr lang="en-US" i="1" dirty="0" smtClean="0"/>
              <a:t>surface acid proteinase</a:t>
            </a:r>
            <a:r>
              <a:rPr lang="en-US" dirty="0" smtClean="0"/>
              <a:t>, </a:t>
            </a:r>
            <a:r>
              <a:rPr lang="en-US" i="1" dirty="0" err="1" smtClean="0"/>
              <a:t>promastigote</a:t>
            </a:r>
            <a:r>
              <a:rPr lang="en-US" i="1" dirty="0" smtClean="0"/>
              <a:t> surface protease</a:t>
            </a:r>
            <a:r>
              <a:rPr lang="en-US" dirty="0" smtClean="0"/>
              <a:t>) is an </a:t>
            </a:r>
            <a:r>
              <a:rPr lang="en-US" dirty="0" smtClean="0">
                <a:hlinkClick r:id="rId5" tooltip="Enzyme"/>
              </a:rPr>
              <a:t>enzyme</a:t>
            </a:r>
            <a:r>
              <a:rPr lang="en-US" dirty="0" smtClean="0"/>
              <a:t>.</a:t>
            </a:r>
            <a:r>
              <a:rPr lang="en-US" baseline="30000" dirty="0" smtClean="0">
                <a:hlinkClick r:id="rId6"/>
              </a:rPr>
              <a:t>[1]</a:t>
            </a:r>
            <a:r>
              <a:rPr lang="en-US" baseline="30000" dirty="0" smtClean="0">
                <a:hlinkClick r:id="rId7"/>
              </a:rPr>
              <a:t>[2]</a:t>
            </a:r>
            <a:r>
              <a:rPr lang="en-US" baseline="30000" dirty="0" smtClean="0">
                <a:hlinkClick r:id="rId8"/>
              </a:rPr>
              <a:t>[3]</a:t>
            </a:r>
            <a:r>
              <a:rPr lang="en-US" baseline="30000" dirty="0" smtClean="0">
                <a:hlinkClick r:id="rId9"/>
              </a:rPr>
              <a:t>[4]</a:t>
            </a:r>
            <a:r>
              <a:rPr lang="en-US" dirty="0" smtClean="0"/>
              <a:t> This enzyme </a:t>
            </a:r>
            <a:r>
              <a:rPr lang="en-US" dirty="0" smtClean="0">
                <a:hlinkClick r:id="rId10" tooltip="Catalysis"/>
              </a:rPr>
              <a:t>catalyses</a:t>
            </a:r>
            <a:r>
              <a:rPr lang="en-US" dirty="0" smtClean="0"/>
              <a:t> the following </a:t>
            </a:r>
            <a:r>
              <a:rPr lang="en-US" dirty="0" smtClean="0">
                <a:hlinkClick r:id="rId11" tooltip="Chemical reaction"/>
              </a:rPr>
              <a:t>chemical reaction</a:t>
            </a:r>
            <a:endParaRPr lang="en-US" dirty="0" smtClean="0"/>
          </a:p>
          <a:p>
            <a:endParaRPr lang="en-US" dirty="0" smtClean="0"/>
          </a:p>
          <a:p>
            <a:r>
              <a:rPr lang="en-US" b="1" dirty="0" smtClean="0"/>
              <a:t>Putative peptidase (DUF1758) </a:t>
            </a:r>
            <a:r>
              <a:rPr lang="en-US" dirty="0" smtClean="0"/>
              <a:t>This is a family of nematode proteins of unknown function. However, it seems likely that these proteins act as aspartic peptidases.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DDE superfamily endonuclease</a:t>
            </a:r>
            <a:r>
              <a:rPr lang="en-US" b="1" baseline="0" dirty="0" smtClean="0"/>
              <a:t> </a:t>
            </a:r>
            <a:r>
              <a:rPr lang="en-US" dirty="0" err="1" smtClean="0"/>
              <a:t>Transposase</a:t>
            </a:r>
            <a:r>
              <a:rPr lang="en-US" dirty="0" smtClean="0"/>
              <a:t> proteins are necessary for efficient DNA transposition. </a:t>
            </a:r>
          </a:p>
          <a:p>
            <a:endParaRPr lang="en-US" dirty="0" smtClean="0"/>
          </a:p>
          <a:p>
            <a:r>
              <a:rPr lang="en-US" dirty="0" smtClean="0"/>
              <a:t>Zinc </a:t>
            </a:r>
            <a:r>
              <a:rPr lang="en-US" dirty="0" err="1" smtClean="0"/>
              <a:t>knucle</a:t>
            </a:r>
            <a:r>
              <a:rPr lang="en-US" dirty="0" smtClean="0"/>
              <a:t> = Zinc</a:t>
            </a:r>
            <a:r>
              <a:rPr lang="en-US" baseline="0" dirty="0" smtClean="0"/>
              <a:t> finger</a:t>
            </a:r>
            <a:endParaRPr lang="en-US" dirty="0" smtClean="0"/>
          </a:p>
          <a:p>
            <a:endParaRPr lang="en-US" dirty="0" smtClean="0"/>
          </a:p>
          <a:p>
            <a:r>
              <a:rPr lang="en-US" b="1" dirty="0" smtClean="0"/>
              <a:t>calcium-binding EGF domain</a:t>
            </a:r>
            <a:r>
              <a:rPr lang="en-US" dirty="0" smtClean="0"/>
              <a:t> is found in </a:t>
            </a:r>
            <a:r>
              <a:rPr lang="en-US" dirty="0" smtClean="0">
                <a:hlinkClick r:id="rId12" tooltip="Epidermal growth factor"/>
              </a:rPr>
              <a:t>epidermal growth factor</a:t>
            </a:r>
            <a:r>
              <a:rPr lang="en-US" dirty="0" smtClean="0"/>
              <a:t> (EGF). This domain is present in a large number of </a:t>
            </a:r>
            <a:r>
              <a:rPr lang="en-US" dirty="0" smtClean="0">
                <a:hlinkClick r:id="rId13" tooltip="Membrane-bound"/>
              </a:rPr>
              <a:t>membrane-bound</a:t>
            </a:r>
            <a:r>
              <a:rPr lang="en-US" dirty="0" smtClean="0"/>
              <a:t> and extracellular</a:t>
            </a:r>
            <a:r>
              <a:rPr lang="en-US" baseline="0" dirty="0" smtClean="0"/>
              <a:t> proteins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FAR1 DNA-binding domain</a:t>
            </a:r>
            <a:r>
              <a:rPr lang="en-US" b="1" baseline="0" dirty="0" smtClean="0"/>
              <a:t> </a:t>
            </a:r>
            <a:r>
              <a:rPr lang="en-US" dirty="0" smtClean="0"/>
              <a:t>This domain contains a WRKY like fold and is therefore most likely a zinc binding DNA-binding domain.</a:t>
            </a:r>
          </a:p>
          <a:p>
            <a:endParaRPr lang="en-US" dirty="0" smtClean="0"/>
          </a:p>
          <a:p>
            <a:r>
              <a:rPr lang="en-US" b="1" dirty="0" err="1" smtClean="0"/>
              <a:t>Tetraspanins</a:t>
            </a:r>
            <a:r>
              <a:rPr lang="en-US" dirty="0" smtClean="0"/>
              <a:t> are a family of </a:t>
            </a:r>
            <a:r>
              <a:rPr lang="en-US" dirty="0" smtClean="0">
                <a:hlinkClick r:id="rId14" tooltip="Membrane protein"/>
              </a:rPr>
              <a:t>membrane proteins</a:t>
            </a:r>
            <a:r>
              <a:rPr lang="en-US" dirty="0" smtClean="0"/>
              <a:t> found in all </a:t>
            </a:r>
            <a:r>
              <a:rPr lang="en-US" dirty="0" smtClean="0">
                <a:hlinkClick r:id="rId15" tooltip="Multicellular"/>
              </a:rPr>
              <a:t>multicellular</a:t>
            </a:r>
            <a:r>
              <a:rPr lang="en-US" dirty="0" smtClean="0"/>
              <a:t> </a:t>
            </a:r>
            <a:r>
              <a:rPr lang="en-US" dirty="0" smtClean="0">
                <a:hlinkClick r:id="rId16" tooltip="Eukaryote"/>
              </a:rPr>
              <a:t>eukaryotes</a:t>
            </a:r>
            <a:r>
              <a:rPr lang="en-US" dirty="0" smtClean="0"/>
              <a:t>. often thought to act as scaffolding proteins, anchoring multiple proteins to one area of the cell membrane.</a:t>
            </a:r>
            <a:r>
              <a:rPr lang="en-US" baseline="0" dirty="0" smtClean="0"/>
              <a:t> </a:t>
            </a:r>
            <a:r>
              <a:rPr lang="en-US" dirty="0" smtClean="0"/>
              <a:t>(described</a:t>
            </a:r>
            <a:r>
              <a:rPr lang="en-US" baseline="0" dirty="0" smtClean="0"/>
              <a:t> in </a:t>
            </a:r>
            <a:r>
              <a:rPr lang="en-US" baseline="0" dirty="0" err="1" smtClean="0"/>
              <a:t>Jasons</a:t>
            </a:r>
            <a:r>
              <a:rPr lang="en-US" baseline="0" dirty="0" smtClean="0"/>
              <a:t> tapeworm nature paper)</a:t>
            </a:r>
          </a:p>
          <a:p>
            <a:endParaRPr lang="en-US" baseline="0" dirty="0" smtClean="0"/>
          </a:p>
          <a:p>
            <a:r>
              <a:rPr lang="en-US" b="1" baseline="0" dirty="0" err="1" smtClean="0"/>
              <a:t>LicD</a:t>
            </a:r>
            <a:r>
              <a:rPr lang="en-US" b="1" baseline="0" dirty="0" smtClean="0"/>
              <a:t> (</a:t>
            </a:r>
            <a:r>
              <a:rPr lang="en-US" b="1" baseline="0" dirty="0" err="1" smtClean="0"/>
              <a:t>Fukutin</a:t>
            </a:r>
            <a:r>
              <a:rPr lang="en-US" b="1" baseline="0" dirty="0" smtClean="0"/>
              <a:t>) </a:t>
            </a:r>
            <a:r>
              <a:rPr lang="en-US" dirty="0" smtClean="0"/>
              <a:t>maintenance of </a:t>
            </a:r>
            <a:r>
              <a:rPr lang="en-US" dirty="0" smtClean="0">
                <a:hlinkClick r:id="rId17" tooltip="Muscle"/>
              </a:rPr>
              <a:t>muscle</a:t>
            </a:r>
            <a:r>
              <a:rPr lang="en-US" dirty="0" smtClean="0"/>
              <a:t> integrity, </a:t>
            </a:r>
            <a:r>
              <a:rPr lang="en-US" dirty="0" smtClean="0">
                <a:hlinkClick r:id="rId18" tooltip="Cortex (anatomy)"/>
              </a:rPr>
              <a:t>cortical</a:t>
            </a:r>
            <a:r>
              <a:rPr lang="en-US" dirty="0" smtClean="0"/>
              <a:t> </a:t>
            </a:r>
            <a:r>
              <a:rPr lang="en-US" dirty="0" smtClean="0">
                <a:hlinkClick r:id="rId19" tooltip="Histogenesis"/>
              </a:rPr>
              <a:t>histogenesis</a:t>
            </a:r>
            <a:r>
              <a:rPr lang="en-US" dirty="0" smtClean="0"/>
              <a:t>, and normal </a:t>
            </a:r>
            <a:r>
              <a:rPr lang="en-US" dirty="0" smtClean="0">
                <a:hlinkClick r:id="rId20" tooltip="Human eye"/>
              </a:rPr>
              <a:t>ocular</a:t>
            </a:r>
            <a:r>
              <a:rPr lang="en-US" dirty="0" smtClean="0"/>
              <a:t> development. putative </a:t>
            </a:r>
            <a:r>
              <a:rPr lang="en-US" dirty="0" err="1" smtClean="0"/>
              <a:t>transmembrane</a:t>
            </a:r>
            <a:r>
              <a:rPr lang="en-US" dirty="0" smtClean="0"/>
              <a:t> protein that is ubiquitously expressed, although at higher levels in skeletal muscle, heart and brain.</a:t>
            </a:r>
          </a:p>
          <a:p>
            <a:endParaRPr lang="en-US" dirty="0" smtClean="0"/>
          </a:p>
          <a:p>
            <a:r>
              <a:rPr lang="en-US" b="1" dirty="0" smtClean="0"/>
              <a:t>F-box proteins</a:t>
            </a:r>
            <a:r>
              <a:rPr lang="en-US" dirty="0" smtClean="0"/>
              <a:t> are </a:t>
            </a:r>
            <a:r>
              <a:rPr lang="en-US" dirty="0" smtClean="0">
                <a:hlinkClick r:id="rId21" tooltip="Protein"/>
              </a:rPr>
              <a:t>proteins</a:t>
            </a:r>
            <a:r>
              <a:rPr lang="en-US" dirty="0" smtClean="0"/>
              <a:t> containing at least one F-box domain. The first identified F-box protein is one of three components of the </a:t>
            </a:r>
            <a:r>
              <a:rPr lang="en-US" dirty="0" smtClean="0">
                <a:hlinkClick r:id="rId22" tooltip="SCF complex"/>
              </a:rPr>
              <a:t>SCF complex</a:t>
            </a:r>
            <a:r>
              <a:rPr lang="en-US" dirty="0" smtClean="0"/>
              <a:t>, which mediates </a:t>
            </a:r>
            <a:r>
              <a:rPr lang="en-US" dirty="0" smtClean="0">
                <a:hlinkClick r:id="rId23" tooltip="Ubiquitin"/>
              </a:rPr>
              <a:t>ubiquitination</a:t>
            </a:r>
            <a:r>
              <a:rPr lang="en-US" dirty="0" smtClean="0"/>
              <a:t> of proteins targeted for degradation by the </a:t>
            </a:r>
            <a:r>
              <a:rPr lang="en-US" dirty="0" smtClean="0">
                <a:hlinkClick r:id="rId24" tooltip="Proteasome"/>
              </a:rPr>
              <a:t>proteasome</a:t>
            </a:r>
            <a:r>
              <a:rPr lang="en-US" dirty="0" smtClean="0"/>
              <a:t>.</a:t>
            </a:r>
          </a:p>
          <a:p>
            <a:endParaRPr lang="en-US"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41</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Plasmin is a serine protease that acts to dissolve fibrin blood clots</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42</a:t>
            </a:fld>
            <a:endParaRPr lang="en-US"/>
          </a:p>
        </p:txBody>
      </p:sp>
    </p:spTree>
    <p:extLst>
      <p:ext uri="{BB962C8B-B14F-4D97-AF65-F5344CB8AC3E}">
        <p14:creationId xmlns:p14="http://schemas.microsoft.com/office/powerpoint/2010/main" val="287811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40000"/>
              </a:lnSpc>
            </a:pPr>
            <a:r>
              <a:rPr lang="en-US" dirty="0" smtClean="0"/>
              <a:t>Receptor-type protein tyrosine phosphatase (RPTP) </a:t>
            </a:r>
            <a:r>
              <a:rPr lang="en-US" dirty="0" smtClean="0">
                <a:solidFill>
                  <a:schemeClr val="tx2">
                    <a:lumMod val="60000"/>
                    <a:lumOff val="40000"/>
                  </a:schemeClr>
                </a:solidFill>
              </a:rPr>
              <a:t>(there is ‘tyrosine phosphatase’ but not ‘receptor-type’; these 2 types of proteins have same domain but different localization and function)</a:t>
            </a:r>
          </a:p>
          <a:p>
            <a:pPr lvl="1">
              <a:lnSpc>
                <a:spcPct val="140000"/>
              </a:lnSpc>
            </a:pPr>
            <a:r>
              <a:rPr lang="en-US" dirty="0" err="1" smtClean="0"/>
              <a:t>Acetylcholinesterase</a:t>
            </a:r>
            <a:r>
              <a:rPr lang="en-US" dirty="0" smtClean="0"/>
              <a:t> </a:t>
            </a:r>
            <a:r>
              <a:rPr lang="en-US" dirty="0" smtClean="0">
                <a:solidFill>
                  <a:srgbClr val="558ED5"/>
                </a:solidFill>
              </a:rPr>
              <a:t>(</a:t>
            </a:r>
            <a:r>
              <a:rPr lang="en-US" dirty="0" err="1" smtClean="0">
                <a:solidFill>
                  <a:srgbClr val="558ED5"/>
                </a:solidFill>
              </a:rPr>
              <a:t>pfam</a:t>
            </a:r>
            <a:r>
              <a:rPr lang="en-US" dirty="0" smtClean="0">
                <a:solidFill>
                  <a:srgbClr val="558ED5"/>
                </a:solidFill>
              </a:rPr>
              <a:t> term exists, did not find in our scan (only in human and </a:t>
            </a:r>
            <a:r>
              <a:rPr lang="en-US" dirty="0" err="1" smtClean="0">
                <a:solidFill>
                  <a:srgbClr val="558ED5"/>
                </a:solidFill>
              </a:rPr>
              <a:t>ciona</a:t>
            </a:r>
            <a:r>
              <a:rPr lang="en-US" dirty="0" smtClean="0">
                <a:solidFill>
                  <a:srgbClr val="558ED5"/>
                </a:solidFill>
              </a:rPr>
              <a:t>). There are </a:t>
            </a:r>
            <a:r>
              <a:rPr lang="en-US" dirty="0" smtClean="0">
                <a:hlinkClick r:id="rId3"/>
              </a:rPr>
              <a:t>COesterase</a:t>
            </a:r>
            <a:r>
              <a:rPr lang="en-US" dirty="0" smtClean="0">
                <a:solidFill>
                  <a:srgbClr val="558ED5"/>
                </a:solidFill>
              </a:rPr>
              <a:t>)</a:t>
            </a:r>
          </a:p>
        </p:txBody>
      </p:sp>
      <p:sp>
        <p:nvSpPr>
          <p:cNvPr id="4" name="Slide Number Placeholder 3"/>
          <p:cNvSpPr>
            <a:spLocks noGrp="1"/>
          </p:cNvSpPr>
          <p:nvPr>
            <p:ph type="sldNum" sz="quarter" idx="10"/>
          </p:nvPr>
        </p:nvSpPr>
        <p:spPr/>
        <p:txBody>
          <a:bodyPr/>
          <a:lstStyle/>
          <a:p>
            <a:fld id="{39D8344C-1C22-4F4E-BA1A-D84FA896CDF1}" type="slidenum">
              <a:rPr lang="en-US" smtClean="0"/>
              <a:t>43</a:t>
            </a:fld>
            <a:endParaRPr lang="en-US"/>
          </a:p>
        </p:txBody>
      </p:sp>
    </p:spTree>
    <p:extLst>
      <p:ext uri="{BB962C8B-B14F-4D97-AF65-F5344CB8AC3E}">
        <p14:creationId xmlns:p14="http://schemas.microsoft.com/office/powerpoint/2010/main" val="1338067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total numbers are counted from the 33 species alone</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45</a:t>
            </a:fld>
            <a:endParaRPr lang="en-US"/>
          </a:p>
        </p:txBody>
      </p:sp>
    </p:spTree>
    <p:extLst>
      <p:ext uri="{BB962C8B-B14F-4D97-AF65-F5344CB8AC3E}">
        <p14:creationId xmlns:p14="http://schemas.microsoft.com/office/powerpoint/2010/main" val="178468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47</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49</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51</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a:t>
            </a:fld>
            <a:endParaRPr lang="en-US"/>
          </a:p>
        </p:txBody>
      </p:sp>
    </p:spTree>
    <p:extLst>
      <p:ext uri="{BB962C8B-B14F-4D97-AF65-F5344CB8AC3E}">
        <p14:creationId xmlns:p14="http://schemas.microsoft.com/office/powerpoint/2010/main" val="309900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numbers are counted from the 33 species alone</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53</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pfam.xfam.org</a:t>
            </a:r>
            <a:r>
              <a:rPr lang="en-US" dirty="0" smtClean="0"/>
              <a:t>/family/PF00651</a:t>
            </a:r>
          </a:p>
          <a:p>
            <a:r>
              <a:rPr lang="en-US" dirty="0" smtClean="0"/>
              <a:t>The </a:t>
            </a:r>
            <a:r>
              <a:rPr lang="en-US" b="1" dirty="0" smtClean="0"/>
              <a:t>BTB/POZ domain</a:t>
            </a:r>
            <a:r>
              <a:rPr lang="en-US" dirty="0" smtClean="0"/>
              <a:t> is a common </a:t>
            </a:r>
            <a:r>
              <a:rPr lang="en-US" dirty="0" smtClean="0">
                <a:hlinkClick r:id="rId3" tooltip="Structural domain"/>
              </a:rPr>
              <a:t>structural domain</a:t>
            </a:r>
            <a:r>
              <a:rPr lang="en-US" dirty="0" smtClean="0"/>
              <a:t> contained within some </a:t>
            </a:r>
            <a:r>
              <a:rPr lang="en-US" dirty="0" smtClean="0">
                <a:hlinkClick r:id="rId4" tooltip="Protein"/>
              </a:rPr>
              <a:t>proteins</a:t>
            </a:r>
            <a:r>
              <a:rPr lang="en-US" dirty="0" smtClean="0"/>
              <a:t>.</a:t>
            </a:r>
          </a:p>
          <a:p>
            <a:r>
              <a:rPr lang="en-US" dirty="0" smtClean="0"/>
              <a:t>The BTB (for BR-C, </a:t>
            </a:r>
            <a:r>
              <a:rPr lang="en-US" dirty="0" err="1" smtClean="0"/>
              <a:t>ttk</a:t>
            </a:r>
            <a:r>
              <a:rPr lang="en-US" dirty="0" smtClean="0"/>
              <a:t> and </a:t>
            </a:r>
            <a:r>
              <a:rPr lang="en-US" dirty="0" err="1" smtClean="0"/>
              <a:t>bab</a:t>
            </a:r>
            <a:r>
              <a:rPr lang="en-US" dirty="0" smtClean="0"/>
              <a:t>)</a:t>
            </a:r>
            <a:r>
              <a:rPr lang="en-US" baseline="30000" dirty="0" smtClean="0">
                <a:hlinkClick r:id="rId5"/>
              </a:rPr>
              <a:t>[2]</a:t>
            </a:r>
            <a:r>
              <a:rPr lang="en-US" dirty="0" smtClean="0"/>
              <a:t> or POZ (for Pox virus and Zinc finger)</a:t>
            </a:r>
            <a:r>
              <a:rPr lang="en-US" baseline="30000" dirty="0" smtClean="0">
                <a:hlinkClick r:id="rId6"/>
              </a:rPr>
              <a:t>[3]</a:t>
            </a:r>
            <a:r>
              <a:rPr lang="en-US" dirty="0" smtClean="0"/>
              <a:t> domain is present near the </a:t>
            </a:r>
            <a:r>
              <a:rPr lang="en-US" dirty="0" smtClean="0">
                <a:hlinkClick r:id="rId7" tooltip="N-terminus"/>
              </a:rPr>
              <a:t>N-terminus</a:t>
            </a:r>
            <a:r>
              <a:rPr lang="en-US" dirty="0" smtClean="0"/>
              <a:t> of a fraction of </a:t>
            </a:r>
            <a:r>
              <a:rPr lang="en-US" dirty="0" smtClean="0">
                <a:hlinkClick r:id="rId8" tooltip="Zinc finger"/>
              </a:rPr>
              <a:t>zinc finger</a:t>
            </a:r>
            <a:r>
              <a:rPr lang="en-US" dirty="0" smtClean="0"/>
              <a:t> proteins and in proteins that contain the </a:t>
            </a:r>
            <a:r>
              <a:rPr lang="en-US" dirty="0" smtClean="0">
                <a:hlinkClick r:id="rId9" tooltip="Kelch motif"/>
              </a:rPr>
              <a:t>Kelch motif</a:t>
            </a:r>
            <a:r>
              <a:rPr lang="en-US" dirty="0" smtClean="0"/>
              <a:t> and a family of pox virus proteins. The BTB/POZ domain mediates </a:t>
            </a:r>
            <a:r>
              <a:rPr lang="en-US" dirty="0" err="1" smtClean="0"/>
              <a:t>homomeric</a:t>
            </a:r>
            <a:r>
              <a:rPr lang="en-US" dirty="0" smtClean="0"/>
              <a:t> </a:t>
            </a:r>
            <a:r>
              <a:rPr lang="en-US" dirty="0" err="1" smtClean="0"/>
              <a:t>dimerisation</a:t>
            </a:r>
            <a:r>
              <a:rPr lang="en-US" dirty="0" smtClean="0"/>
              <a:t> and in some instances </a:t>
            </a:r>
            <a:r>
              <a:rPr lang="en-US" dirty="0" err="1" smtClean="0"/>
              <a:t>heteromeric</a:t>
            </a:r>
            <a:r>
              <a:rPr lang="en-US" dirty="0" smtClean="0"/>
              <a:t> </a:t>
            </a:r>
            <a:r>
              <a:rPr lang="en-US" dirty="0" err="1" smtClean="0"/>
              <a:t>dimerisation</a:t>
            </a:r>
            <a:r>
              <a:rPr lang="en-US" dirty="0" smtClean="0"/>
              <a:t>.</a:t>
            </a:r>
            <a:r>
              <a:rPr lang="en-US" baseline="30000" dirty="0" smtClean="0">
                <a:hlinkClick r:id="rId6"/>
              </a:rPr>
              <a:t>[3]</a:t>
            </a:r>
            <a:r>
              <a:rPr lang="en-US" dirty="0" smtClean="0"/>
              <a:t> </a:t>
            </a:r>
          </a:p>
          <a:p>
            <a:endParaRPr lang="en-US" dirty="0" smtClean="0"/>
          </a:p>
          <a:p>
            <a:r>
              <a:rPr lang="en-US" dirty="0" smtClean="0"/>
              <a:t>The </a:t>
            </a:r>
            <a:r>
              <a:rPr lang="en-US" b="1" dirty="0" err="1" smtClean="0"/>
              <a:t>Kelch</a:t>
            </a:r>
            <a:r>
              <a:rPr lang="en-US" b="1" dirty="0" smtClean="0"/>
              <a:t> motif</a:t>
            </a:r>
            <a:r>
              <a:rPr lang="en-US" dirty="0" smtClean="0"/>
              <a:t> is a region of </a:t>
            </a:r>
            <a:r>
              <a:rPr lang="en-US" dirty="0" smtClean="0">
                <a:hlinkClick r:id="rId10" tooltip="Protein sequence"/>
              </a:rPr>
              <a:t>protein sequence</a:t>
            </a:r>
            <a:r>
              <a:rPr lang="en-US" dirty="0" smtClean="0"/>
              <a:t> found widely in proteins from </a:t>
            </a:r>
            <a:r>
              <a:rPr lang="en-US" dirty="0" smtClean="0">
                <a:hlinkClick r:id="rId11" tooltip="Bacteria"/>
              </a:rPr>
              <a:t>bacteria</a:t>
            </a:r>
            <a:r>
              <a:rPr lang="en-US" dirty="0" smtClean="0"/>
              <a:t> and </a:t>
            </a:r>
            <a:r>
              <a:rPr lang="en-US" dirty="0" smtClean="0">
                <a:hlinkClick r:id="rId12" tooltip="Eukaryotes"/>
              </a:rPr>
              <a:t>eukaryotes</a:t>
            </a:r>
            <a:r>
              <a:rPr lang="en-US" dirty="0" smtClean="0"/>
              <a:t>.</a:t>
            </a:r>
            <a:r>
              <a:rPr lang="en-US" baseline="30000" dirty="0" smtClean="0">
                <a:hlinkClick r:id="rId13"/>
              </a:rPr>
              <a:t>[2]</a:t>
            </a:r>
            <a:r>
              <a:rPr lang="en-US" dirty="0" smtClean="0"/>
              <a:t> This sequence motif is composed of about 50 </a:t>
            </a:r>
            <a:r>
              <a:rPr lang="en-US" dirty="0" smtClean="0">
                <a:hlinkClick r:id="rId14" tooltip="Amino acid"/>
              </a:rPr>
              <a:t>amino acid</a:t>
            </a:r>
            <a:r>
              <a:rPr lang="en-US" dirty="0" smtClean="0"/>
              <a:t> residues which form a structure of a four stranded beta-sheet "blade". This sequence motif is found in between six and eight copies per protein which </a:t>
            </a:r>
            <a:r>
              <a:rPr lang="en-US" dirty="0" smtClean="0">
                <a:hlinkClick r:id="rId15" tooltip="Protein folding"/>
              </a:rPr>
              <a:t>fold</a:t>
            </a:r>
            <a:r>
              <a:rPr lang="en-US" dirty="0" smtClean="0"/>
              <a:t> together to form a larger circular </a:t>
            </a:r>
            <a:r>
              <a:rPr lang="en-US" dirty="0" smtClean="0">
                <a:hlinkClick r:id="rId16" tooltip="Solenoid protein domain"/>
              </a:rPr>
              <a:t>solenoid</a:t>
            </a:r>
            <a:r>
              <a:rPr lang="en-US" dirty="0" smtClean="0"/>
              <a:t> structure called a </a:t>
            </a:r>
            <a:r>
              <a:rPr lang="en-US" dirty="0" smtClean="0">
                <a:hlinkClick r:id="rId17" tooltip="Beta-propeller"/>
              </a:rPr>
              <a:t>beta-propeller</a:t>
            </a:r>
            <a:r>
              <a:rPr lang="en-US" dirty="0" smtClean="0"/>
              <a:t> </a:t>
            </a:r>
            <a:r>
              <a:rPr lang="en-US" dirty="0" smtClean="0">
                <a:hlinkClick r:id="rId18" tooltip="Protein domain"/>
              </a:rPr>
              <a:t>domain</a:t>
            </a:r>
            <a:r>
              <a:rPr lang="en-US" dirty="0" smtClean="0"/>
              <a:t>.</a:t>
            </a:r>
          </a:p>
          <a:p>
            <a:endParaRPr lang="en-US" dirty="0" smtClean="0"/>
          </a:p>
          <a:p>
            <a:r>
              <a:rPr lang="en-US" dirty="0" smtClean="0"/>
              <a:t>The </a:t>
            </a:r>
            <a:r>
              <a:rPr lang="en-US" dirty="0" smtClean="0">
                <a:hlinkClick r:id="rId19" tooltip="MATH"/>
              </a:rPr>
              <a:t>MATH</a:t>
            </a:r>
            <a:r>
              <a:rPr lang="en-US" dirty="0" smtClean="0"/>
              <a:t> domain, in </a:t>
            </a:r>
            <a:r>
              <a:rPr lang="en-US" dirty="0" smtClean="0">
                <a:hlinkClick r:id="rId20" tooltip="Molecular biology"/>
              </a:rPr>
              <a:t>molecular biology</a:t>
            </a:r>
            <a:r>
              <a:rPr lang="en-US" dirty="0" smtClean="0"/>
              <a:t>, is a </a:t>
            </a:r>
            <a:r>
              <a:rPr lang="en-US" dirty="0" smtClean="0">
                <a:hlinkClick r:id="rId21" tooltip="Binding domain"/>
              </a:rPr>
              <a:t>binding domain</a:t>
            </a:r>
            <a:r>
              <a:rPr lang="en-US" dirty="0" smtClean="0"/>
              <a:t> that was defined originally by a region of </a:t>
            </a:r>
            <a:r>
              <a:rPr lang="en-US" dirty="0" smtClean="0">
                <a:hlinkClick r:id="rId22" tooltip="Homology (biology)"/>
              </a:rPr>
              <a:t>homology</a:t>
            </a:r>
            <a:r>
              <a:rPr lang="en-US" dirty="0" smtClean="0"/>
              <a:t> between otherwise functionally unrelated domains, the </a:t>
            </a:r>
            <a:r>
              <a:rPr lang="en-US" dirty="0" smtClean="0">
                <a:hlinkClick r:id="rId23" tooltip="Intracellular"/>
              </a:rPr>
              <a:t>intracellular</a:t>
            </a:r>
            <a:r>
              <a:rPr lang="en-US" dirty="0" smtClean="0"/>
              <a:t> TRAF-C domains of </a:t>
            </a:r>
            <a:r>
              <a:rPr lang="en-US" dirty="0" smtClean="0">
                <a:hlinkClick r:id="rId24" tooltip="TNF receptor associated factor"/>
              </a:rPr>
              <a:t>TRAF</a:t>
            </a:r>
            <a:r>
              <a:rPr lang="en-US" dirty="0" smtClean="0"/>
              <a:t> proteins and a C-terminal region of </a:t>
            </a:r>
            <a:r>
              <a:rPr lang="en-US" dirty="0" smtClean="0">
                <a:hlinkClick r:id="rId25" tooltip="Extracellular"/>
              </a:rPr>
              <a:t>extracellular</a:t>
            </a:r>
            <a:r>
              <a:rPr lang="en-US" dirty="0" smtClean="0"/>
              <a:t> </a:t>
            </a:r>
            <a:r>
              <a:rPr lang="en-US" dirty="0" smtClean="0">
                <a:hlinkClick r:id="rId26" tooltip="Meprin A"/>
              </a:rPr>
              <a:t>meprins</a:t>
            </a:r>
            <a:r>
              <a:rPr lang="en-US" dirty="0" smtClean="0"/>
              <a:t> A and </a:t>
            </a:r>
            <a:r>
              <a:rPr lang="en-US" dirty="0" smtClean="0">
                <a:hlinkClick r:id="rId27" tooltip="MEP1B"/>
              </a:rPr>
              <a:t>B</a:t>
            </a:r>
            <a:r>
              <a:rPr lang="en-US" dirty="0" smtClean="0"/>
              <a:t>. </a:t>
            </a:r>
            <a:r>
              <a:rPr lang="en-US" dirty="0" err="1" smtClean="0"/>
              <a:t>Meprins</a:t>
            </a:r>
            <a:r>
              <a:rPr lang="en-US" dirty="0" smtClean="0"/>
              <a:t> are </a:t>
            </a:r>
            <a:r>
              <a:rPr lang="en-US" dirty="0" smtClean="0">
                <a:hlinkClick r:id="rId28" tooltip="Mammalia"/>
              </a:rPr>
              <a:t>mammalian</a:t>
            </a:r>
            <a:r>
              <a:rPr lang="en-US" dirty="0" smtClean="0"/>
              <a:t> tissue-specific </a:t>
            </a:r>
            <a:r>
              <a:rPr lang="en-US" dirty="0" err="1" smtClean="0"/>
              <a:t>metalloendopeptidases</a:t>
            </a:r>
            <a:r>
              <a:rPr lang="en-US" dirty="0" smtClean="0"/>
              <a:t> of the </a:t>
            </a:r>
            <a:r>
              <a:rPr lang="en-US" dirty="0" smtClean="0">
                <a:hlinkClick r:id="rId29" tooltip="Astacin"/>
              </a:rPr>
              <a:t>astacin</a:t>
            </a:r>
            <a:r>
              <a:rPr lang="en-US" dirty="0" smtClean="0"/>
              <a:t> family implicated in developmental, normal and </a:t>
            </a:r>
            <a:r>
              <a:rPr lang="en-US" dirty="0" smtClean="0">
                <a:hlinkClick r:id="rId30" tooltip="Pathology"/>
              </a:rPr>
              <a:t>pathological</a:t>
            </a:r>
            <a:r>
              <a:rPr lang="en-US" dirty="0" smtClean="0"/>
              <a:t> processes by </a:t>
            </a:r>
            <a:r>
              <a:rPr lang="en-US" dirty="0" err="1" smtClean="0"/>
              <a:t>hydrolysing</a:t>
            </a:r>
            <a:r>
              <a:rPr lang="en-US" dirty="0" smtClean="0"/>
              <a:t> a variety of </a:t>
            </a:r>
            <a:r>
              <a:rPr lang="en-US" dirty="0" smtClean="0">
                <a:hlinkClick r:id="rId4" tooltip="Protein"/>
              </a:rPr>
              <a:t>proteins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55</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57</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59</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60</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61</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62</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63</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64</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65</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7</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66</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67</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DNMT:</a:t>
            </a:r>
            <a:r>
              <a:rPr lang="en-US" dirty="0" smtClean="0"/>
              <a:t> DNA </a:t>
            </a:r>
            <a:r>
              <a:rPr lang="en-US" dirty="0" err="1" smtClean="0"/>
              <a:t>methyltransferases</a:t>
            </a:r>
            <a:r>
              <a:rPr lang="en-US" dirty="0" smtClean="0"/>
              <a:t> In </a:t>
            </a:r>
            <a:r>
              <a:rPr lang="en-US" dirty="0" smtClean="0">
                <a:hlinkClick r:id="rId3" tooltip="Biochemistry"/>
              </a:rPr>
              <a:t>biochemistry</a:t>
            </a:r>
            <a:r>
              <a:rPr lang="en-US" dirty="0" smtClean="0"/>
              <a:t>, the </a:t>
            </a:r>
            <a:r>
              <a:rPr lang="en-US" b="1" dirty="0" smtClean="0"/>
              <a:t>DNA </a:t>
            </a:r>
            <a:r>
              <a:rPr lang="en-US" b="1" dirty="0" err="1" smtClean="0"/>
              <a:t>methyltransferase</a:t>
            </a:r>
            <a:r>
              <a:rPr lang="en-US" dirty="0" smtClean="0"/>
              <a:t> (DNA </a:t>
            </a:r>
            <a:r>
              <a:rPr lang="en-US" dirty="0" err="1" smtClean="0"/>
              <a:t>MTase</a:t>
            </a:r>
            <a:r>
              <a:rPr lang="en-US" dirty="0" smtClean="0"/>
              <a:t>) family of </a:t>
            </a:r>
            <a:r>
              <a:rPr lang="en-US" dirty="0" smtClean="0">
                <a:hlinkClick r:id="rId4" tooltip="Enzyme"/>
              </a:rPr>
              <a:t>enzymes</a:t>
            </a:r>
            <a:r>
              <a:rPr lang="en-US" dirty="0" smtClean="0"/>
              <a:t> </a:t>
            </a:r>
            <a:r>
              <a:rPr lang="en-US" dirty="0" smtClean="0">
                <a:hlinkClick r:id="rId5" tooltip="Catalysis"/>
              </a:rPr>
              <a:t>catalyze</a:t>
            </a:r>
            <a:r>
              <a:rPr lang="en-US" dirty="0" smtClean="0"/>
              <a:t> the transfer of a </a:t>
            </a:r>
            <a:r>
              <a:rPr lang="en-US" dirty="0" smtClean="0">
                <a:hlinkClick r:id="rId6" tooltip="Methyl group"/>
              </a:rPr>
              <a:t>methyl group</a:t>
            </a:r>
            <a:r>
              <a:rPr lang="en-US" dirty="0" smtClean="0"/>
              <a:t> to </a:t>
            </a:r>
            <a:r>
              <a:rPr lang="en-US" dirty="0" smtClean="0">
                <a:hlinkClick r:id="rId7" tooltip="DNA"/>
              </a:rPr>
              <a:t>DNA</a:t>
            </a:r>
            <a:r>
              <a:rPr lang="en-US" dirty="0" smtClean="0"/>
              <a:t>. </a:t>
            </a:r>
            <a:r>
              <a:rPr lang="en-US" dirty="0" smtClean="0">
                <a:hlinkClick r:id="rId8" tooltip="DNA methylation"/>
              </a:rPr>
              <a:t>DNA methylation</a:t>
            </a:r>
            <a:r>
              <a:rPr lang="en-US" dirty="0" smtClean="0"/>
              <a:t> serves a wide variety of biological functions. All the known DNA </a:t>
            </a:r>
            <a:r>
              <a:rPr lang="en-US" dirty="0" err="1" smtClean="0"/>
              <a:t>methyltransferases</a:t>
            </a:r>
            <a:r>
              <a:rPr lang="en-US" dirty="0" smtClean="0"/>
              <a:t> use </a:t>
            </a:r>
            <a:r>
              <a:rPr lang="en-US" dirty="0" smtClean="0">
                <a:hlinkClick r:id="rId9" tooltip="S-adenosyl methionine"/>
              </a:rPr>
              <a:t>S-adenosyl methionine</a:t>
            </a:r>
            <a:r>
              <a:rPr lang="en-US" dirty="0" smtClean="0"/>
              <a:t> (SAM) as the methyl donor.</a:t>
            </a:r>
          </a:p>
          <a:p>
            <a:r>
              <a:rPr lang="en-US" b="1" dirty="0" smtClean="0"/>
              <a:t>MBD</a:t>
            </a:r>
            <a:r>
              <a:rPr lang="en-US" dirty="0" smtClean="0"/>
              <a:t>: the methyl-</a:t>
            </a:r>
            <a:r>
              <a:rPr lang="en-US" dirty="0" err="1" smtClean="0"/>
              <a:t>CpG</a:t>
            </a:r>
            <a:r>
              <a:rPr lang="en-US" dirty="0" smtClean="0"/>
              <a:t>-binding domain (MBD), binds to </a:t>
            </a:r>
            <a:r>
              <a:rPr lang="en-US" dirty="0" smtClean="0">
                <a:hlinkClick r:id="rId7" tooltip="DNA"/>
              </a:rPr>
              <a:t>DNA</a:t>
            </a:r>
            <a:r>
              <a:rPr lang="en-US" dirty="0" smtClean="0"/>
              <a:t> that contains one or more symmetrically </a:t>
            </a:r>
            <a:r>
              <a:rPr lang="en-US" dirty="0" smtClean="0">
                <a:hlinkClick r:id="rId10" tooltip="Methylation"/>
              </a:rPr>
              <a:t>methylated</a:t>
            </a:r>
            <a:r>
              <a:rPr lang="en-US" dirty="0" smtClean="0"/>
              <a:t> </a:t>
            </a:r>
            <a:r>
              <a:rPr lang="en-US" dirty="0" smtClean="0">
                <a:hlinkClick r:id="rId11" tooltip="CpG site"/>
              </a:rPr>
              <a:t>CpGs</a:t>
            </a:r>
            <a:r>
              <a:rPr lang="en-US" dirty="0" smtClean="0"/>
              <a:t>. Linked to additional </a:t>
            </a:r>
            <a:r>
              <a:rPr lang="en-US" dirty="0" smtClean="0">
                <a:hlinkClick r:id="rId12" tooltip="Protein domain"/>
              </a:rPr>
              <a:t>domains</a:t>
            </a:r>
            <a:r>
              <a:rPr lang="en-US" dirty="0" smtClean="0"/>
              <a:t> associated with chromatin, such as the </a:t>
            </a:r>
            <a:r>
              <a:rPr lang="en-US" dirty="0" smtClean="0">
                <a:hlinkClick r:id="rId13" tooltip="Bromodomain"/>
              </a:rPr>
              <a:t>bromodomain</a:t>
            </a:r>
            <a:r>
              <a:rPr lang="en-US" dirty="0" smtClean="0"/>
              <a:t>, the </a:t>
            </a:r>
            <a:r>
              <a:rPr lang="en-US" dirty="0" smtClean="0">
                <a:hlinkClick r:id="rId14" tooltip="AT-hook"/>
              </a:rPr>
              <a:t>AT hook</a:t>
            </a:r>
            <a:r>
              <a:rPr lang="en-US" dirty="0" smtClean="0"/>
              <a:t> motif, the </a:t>
            </a:r>
            <a:r>
              <a:rPr lang="en-US" dirty="0" smtClean="0">
                <a:hlinkClick r:id="rId15" tooltip="SET domain"/>
              </a:rPr>
              <a:t>SET domain</a:t>
            </a:r>
            <a:r>
              <a:rPr lang="en-US" dirty="0" smtClean="0"/>
              <a:t>, or the </a:t>
            </a:r>
            <a:r>
              <a:rPr lang="en-US" dirty="0" smtClean="0">
                <a:hlinkClick r:id="rId16" tooltip="PHD finger"/>
              </a:rPr>
              <a:t>PHD finger</a:t>
            </a:r>
            <a:r>
              <a:rPr lang="en-US" dirty="0" smtClean="0"/>
              <a:t>.</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68</a:t>
            </a:fld>
            <a:endParaRPr lang="en-US"/>
          </a:p>
        </p:txBody>
      </p:sp>
    </p:spTree>
    <p:extLst>
      <p:ext uri="{BB962C8B-B14F-4D97-AF65-F5344CB8AC3E}">
        <p14:creationId xmlns:p14="http://schemas.microsoft.com/office/powerpoint/2010/main" val="954560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Romanomermis</a:t>
            </a:r>
            <a:r>
              <a:rPr lang="en-US" dirty="0" smtClean="0"/>
              <a:t> </a:t>
            </a:r>
            <a:r>
              <a:rPr lang="en-US" dirty="0" err="1" smtClean="0"/>
              <a:t>culicivorax</a:t>
            </a:r>
            <a:r>
              <a:rPr lang="en-US" dirty="0" smtClean="0"/>
              <a:t> is an </a:t>
            </a:r>
            <a:r>
              <a:rPr lang="en-US" dirty="0" err="1" smtClean="0"/>
              <a:t>entomopathogenic</a:t>
            </a:r>
            <a:r>
              <a:rPr lang="en-US" dirty="0" smtClean="0"/>
              <a:t> nematode that invades larvae of various mosquito species killing these when emerging at the J4 stage.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Blastp</a:t>
            </a:r>
            <a:r>
              <a:rPr lang="en-US" sz="1200" dirty="0" smtClean="0"/>
              <a:t> (nr database) hits to hamster, rats, sea urchin, with only ~30% identity.</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76</a:t>
            </a:fld>
            <a:endParaRPr lang="en-US"/>
          </a:p>
        </p:txBody>
      </p:sp>
    </p:spTree>
    <p:extLst>
      <p:ext uri="{BB962C8B-B14F-4D97-AF65-F5344CB8AC3E}">
        <p14:creationId xmlns:p14="http://schemas.microsoft.com/office/powerpoint/2010/main" val="309378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8</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a:t>
            </a:r>
            <a:r>
              <a:rPr lang="en-US" dirty="0" err="1" smtClean="0"/>
              <a:t>lustre</a:t>
            </a:r>
            <a:r>
              <a:rPr lang="en-US" dirty="0" smtClean="0"/>
              <a:t>/scratch108/parasites/dr7/50HG/50HG_100K_families_parsing/results/R/comparaFamiliesParser_33species.out_no_transp_larger_than_4.txt</a:t>
            </a:r>
          </a:p>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9</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10</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nfs</a:t>
            </a:r>
            <a:r>
              <a:rPr lang="en-US" dirty="0" smtClean="0"/>
              <a:t>/users/</a:t>
            </a:r>
            <a:r>
              <a:rPr lang="en-US" dirty="0" err="1" smtClean="0"/>
              <a:t>nfs_d</a:t>
            </a:r>
            <a:r>
              <a:rPr lang="en-US" dirty="0" smtClean="0"/>
              <a:t>/dr7/</a:t>
            </a:r>
            <a:r>
              <a:rPr lang="en-US" dirty="0" err="1" smtClean="0"/>
              <a:t>git</a:t>
            </a:r>
            <a:r>
              <a:rPr lang="en-US" dirty="0" smtClean="0"/>
              <a:t>/</a:t>
            </a:r>
            <a:r>
              <a:rPr lang="en-US" dirty="0" err="1" smtClean="0"/>
              <a:t>helminth_scripts_python</a:t>
            </a:r>
            <a:r>
              <a:rPr lang="en-US" dirty="0" smtClean="0"/>
              <a:t>/scripts/R/</a:t>
            </a:r>
            <a:r>
              <a:rPr lang="en-US" dirty="0" err="1" smtClean="0"/>
              <a:t>missingness_plot.R</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11</a:t>
            </a:fld>
            <a:endParaRPr lang="en-US"/>
          </a:p>
        </p:txBody>
      </p:sp>
    </p:spTree>
    <p:extLst>
      <p:ext uri="{BB962C8B-B14F-4D97-AF65-F5344CB8AC3E}">
        <p14:creationId xmlns:p14="http://schemas.microsoft.com/office/powerpoint/2010/main" val="293846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nfs</a:t>
            </a:r>
            <a:r>
              <a:rPr lang="en-US" dirty="0" smtClean="0"/>
              <a:t>/users/</a:t>
            </a:r>
            <a:r>
              <a:rPr lang="en-US" dirty="0" err="1" smtClean="0"/>
              <a:t>nfs_d</a:t>
            </a:r>
            <a:r>
              <a:rPr lang="en-US" dirty="0" smtClean="0"/>
              <a:t>/dr7/</a:t>
            </a:r>
            <a:r>
              <a:rPr lang="en-US" dirty="0" err="1" smtClean="0"/>
              <a:t>git</a:t>
            </a:r>
            <a:r>
              <a:rPr lang="en-US" dirty="0" smtClean="0"/>
              <a:t>/</a:t>
            </a:r>
            <a:r>
              <a:rPr lang="en-US" dirty="0" err="1" smtClean="0"/>
              <a:t>helminth_scripts_python</a:t>
            </a:r>
            <a:r>
              <a:rPr lang="en-US" dirty="0" smtClean="0"/>
              <a:t>/scripts/R/</a:t>
            </a:r>
            <a:r>
              <a:rPr lang="en-US" dirty="0" err="1" smtClean="0"/>
              <a:t>missingness_plot.R</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15</a:t>
            </a:fld>
            <a:endParaRPr lang="en-US"/>
          </a:p>
        </p:txBody>
      </p:sp>
    </p:spTree>
    <p:extLst>
      <p:ext uri="{BB962C8B-B14F-4D97-AF65-F5344CB8AC3E}">
        <p14:creationId xmlns:p14="http://schemas.microsoft.com/office/powerpoint/2010/main" val="293846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12/08/2015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389832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12/08/2015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318971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12/08/2015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63509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12/08/2015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58597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3BAEEDC-B372-3147-B24D-12CD3CEFEF7F}" type="datetimeFigureOut">
              <a:rPr lang="en-US" smtClean="0"/>
              <a:t>12/08/2015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4068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3BAEEDC-B372-3147-B24D-12CD3CEFEF7F}" type="datetimeFigureOut">
              <a:rPr lang="en-US" smtClean="0"/>
              <a:t>12/08/2015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81173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3BAEEDC-B372-3147-B24D-12CD3CEFEF7F}" type="datetimeFigureOut">
              <a:rPr lang="en-US" smtClean="0"/>
              <a:t>12/08/2015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62748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3BAEEDC-B372-3147-B24D-12CD3CEFEF7F}" type="datetimeFigureOut">
              <a:rPr lang="en-US" smtClean="0"/>
              <a:t>12/08/2015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56985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AEEDC-B372-3147-B24D-12CD3CEFEF7F}" type="datetimeFigureOut">
              <a:rPr lang="en-US" smtClean="0"/>
              <a:t>12/08/2015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94303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3BAEEDC-B372-3147-B24D-12CD3CEFEF7F}" type="datetimeFigureOut">
              <a:rPr lang="en-US" smtClean="0"/>
              <a:t>12/08/2015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9726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3BAEEDC-B372-3147-B24D-12CD3CEFEF7F}" type="datetimeFigureOut">
              <a:rPr lang="en-US" smtClean="0"/>
              <a:t>12/08/2015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0172396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AEEDC-B372-3147-B24D-12CD3CEFEF7F}" type="datetimeFigureOut">
              <a:rPr lang="en-US" smtClean="0"/>
              <a:t>12/08/2015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F6BFE-6E86-6749-A799-42864DA2CEC0}" type="slidenum">
              <a:rPr lang="en-US" smtClean="0"/>
              <a:t>‹#›</a:t>
            </a:fld>
            <a:endParaRPr lang="en-US"/>
          </a:p>
        </p:txBody>
      </p:sp>
    </p:spTree>
    <p:extLst>
      <p:ext uri="{BB962C8B-B14F-4D97-AF65-F5344CB8AC3E}">
        <p14:creationId xmlns:p14="http://schemas.microsoft.com/office/powerpoint/2010/main" val="2284962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fam.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20" Type="http://schemas.openxmlformats.org/officeDocument/2006/relationships/hyperlink" Target="http://en.wikipedia.org/wiki/Phosphate" TargetMode="External"/><Relationship Id="rId21" Type="http://schemas.openxmlformats.org/officeDocument/2006/relationships/hyperlink" Target="http://en.wikipedia.org/wiki/Phosphorylated" TargetMode="External"/><Relationship Id="rId22" Type="http://schemas.openxmlformats.org/officeDocument/2006/relationships/hyperlink" Target="http://en.wikipedia.org/wiki/Tyrosine" TargetMode="External"/><Relationship Id="rId23" Type="http://schemas.openxmlformats.org/officeDocument/2006/relationships/hyperlink" Target="http://en.wikipedia.org/wiki/Regulation_of_gene_expression" TargetMode="External"/><Relationship Id="rId24" Type="http://schemas.openxmlformats.org/officeDocument/2006/relationships/hyperlink" Target="http://en.wikipedia.org/wiki/Enzyme_Commission_number" TargetMode="External"/><Relationship Id="rId25" Type="http://schemas.openxmlformats.org/officeDocument/2006/relationships/hyperlink" Target="http://enzyme.expasy.org/EC/3.1.3.48" TargetMode="External"/><Relationship Id="rId26" Type="http://schemas.openxmlformats.org/officeDocument/2006/relationships/hyperlink" Target="http://en.wikipedia.org/wiki/Signal_transduction" TargetMode="External"/><Relationship Id="rId27" Type="http://schemas.openxmlformats.org/officeDocument/2006/relationships/hyperlink" Target="http://en.wikipedia.org/wiki/MAPK/ERK_pathway" TargetMode="External"/><Relationship Id="rId28" Type="http://schemas.openxmlformats.org/officeDocument/2006/relationships/hyperlink" Target="http://en.wikipedia.org/wiki/Cell_cycle" TargetMode="External"/><Relationship Id="rId29" Type="http://schemas.openxmlformats.org/officeDocument/2006/relationships/hyperlink" Target="http://en.wikipedia.org/wiki/Cell_growth" TargetMode="External"/><Relationship Id="rId1" Type="http://schemas.openxmlformats.org/officeDocument/2006/relationships/slideLayout" Target="../slideLayouts/slideLayout2.xml"/><Relationship Id="rId2" Type="http://schemas.openxmlformats.org/officeDocument/2006/relationships/hyperlink" Target="http://www.ncbi.nlm.nih.gov/pmc/articles/PMC3724651/%23B19" TargetMode="External"/><Relationship Id="rId3" Type="http://schemas.openxmlformats.org/officeDocument/2006/relationships/hyperlink" Target="http://www.ncbi.nlm.nih.gov/pmc/articles/PMC3724651/%23B20" TargetMode="External"/><Relationship Id="rId4" Type="http://schemas.openxmlformats.org/officeDocument/2006/relationships/hyperlink" Target="http://www.ncbi.nlm.nih.gov/pmc/articles/PMC3724651/%23B21" TargetMode="External"/><Relationship Id="rId5" Type="http://schemas.openxmlformats.org/officeDocument/2006/relationships/hyperlink" Target="http://www.ncbi.nlm.nih.gov/pmc/articles/PMC3724651/%23B22" TargetMode="External"/><Relationship Id="rId30" Type="http://schemas.openxmlformats.org/officeDocument/2006/relationships/hyperlink" Target="http://en.wikipedia.org/wiki/Cell_proliferation" TargetMode="External"/><Relationship Id="rId31" Type="http://schemas.openxmlformats.org/officeDocument/2006/relationships/hyperlink" Target="http://en.wikipedia.org/wiki/Cell_differentiation" TargetMode="External"/><Relationship Id="rId32" Type="http://schemas.openxmlformats.org/officeDocument/2006/relationships/hyperlink" Target="http://en.wikipedia.org/wiki/Cell_transformation" TargetMode="External"/><Relationship Id="rId9" Type="http://schemas.openxmlformats.org/officeDocument/2006/relationships/hyperlink" Target="http://www.ncbi.nlm.nih.gov/pmc/articles/PMC3724651/%23B27" TargetMode="External"/><Relationship Id="rId6" Type="http://schemas.openxmlformats.org/officeDocument/2006/relationships/hyperlink" Target="http://www.ncbi.nlm.nih.gov/pmc/articles/PMC3724651/%23B24" TargetMode="External"/><Relationship Id="rId7" Type="http://schemas.openxmlformats.org/officeDocument/2006/relationships/hyperlink" Target="http://www.ncbi.nlm.nih.gov/pmc/articles/PMC3724651/%23B25" TargetMode="External"/><Relationship Id="rId8" Type="http://schemas.openxmlformats.org/officeDocument/2006/relationships/hyperlink" Target="http://www.ncbi.nlm.nih.gov/pmc/articles/PMC3724651/%23B26" TargetMode="External"/><Relationship Id="rId33" Type="http://schemas.openxmlformats.org/officeDocument/2006/relationships/hyperlink" Target="http://en.wikipedia.org/wiki/Protein_tyrosine_phosphatase%23cite_note-PUB00035793-1" TargetMode="External"/><Relationship Id="rId34" Type="http://schemas.openxmlformats.org/officeDocument/2006/relationships/hyperlink" Target="http://en.wikipedia.org/wiki/Protein_tyrosine_phosphatase%23cite_note-PUB00035794-2" TargetMode="External"/><Relationship Id="rId35" Type="http://schemas.openxmlformats.org/officeDocument/2006/relationships/hyperlink" Target="http://pfam.xfam.org/family/PF00102" TargetMode="External"/><Relationship Id="rId36" Type="http://schemas.openxmlformats.org/officeDocument/2006/relationships/hyperlink" Target="http://pfam.xfam.org/family/PF11548" TargetMode="External"/><Relationship Id="rId10" Type="http://schemas.openxmlformats.org/officeDocument/2006/relationships/hyperlink" Target="http://www.ncbi.nlm.nih.gov/pmc/articles/PMC3724651/%23B28" TargetMode="External"/><Relationship Id="rId11" Type="http://schemas.openxmlformats.org/officeDocument/2006/relationships/hyperlink" Target="http://www.ncbi.nlm.nih.gov/pmc/articles/PMC3724651/%23B29" TargetMode="External"/><Relationship Id="rId12" Type="http://schemas.openxmlformats.org/officeDocument/2006/relationships/hyperlink" Target="http://www.ncbi.nlm.nih.gov/pmc/articles/PMC3724651/%23B30" TargetMode="External"/><Relationship Id="rId13" Type="http://schemas.openxmlformats.org/officeDocument/2006/relationships/hyperlink" Target="http://www.ncbi.nlm.nih.gov/pmc/articles/PMC3724651/%23B31" TargetMode="External"/><Relationship Id="rId14" Type="http://schemas.openxmlformats.org/officeDocument/2006/relationships/hyperlink" Target="http://www.ncbi.nlm.nih.gov/pmc/articles/PMC3724651/%23B38" TargetMode="External"/><Relationship Id="rId15" Type="http://schemas.openxmlformats.org/officeDocument/2006/relationships/hyperlink" Target="http://www.ncbi.nlm.nih.gov/pmc/articles/PMC3724651/%23B39" TargetMode="External"/><Relationship Id="rId16" Type="http://schemas.openxmlformats.org/officeDocument/2006/relationships/hyperlink" Target="http://www.ncbi.nlm.nih.gov/pmc/articles/PMC3724651/%23B41" TargetMode="External"/><Relationship Id="rId17" Type="http://schemas.openxmlformats.org/officeDocument/2006/relationships/hyperlink" Target="http://www.ncbi.nlm.nih.gov/pmc/articles/PMC3514745/%23R28" TargetMode="External"/><Relationship Id="rId18" Type="http://schemas.openxmlformats.org/officeDocument/2006/relationships/hyperlink" Target="http://www.ncbi.nlm.nih.gov/pmc/articles/PMC3514745/%23R30" TargetMode="External"/><Relationship Id="rId19" Type="http://schemas.openxmlformats.org/officeDocument/2006/relationships/hyperlink" Target="http://en.wikipedia.org/wiki/Enzym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1" Type="http://schemas.openxmlformats.org/officeDocument/2006/relationships/hyperlink" Target="http://en.wikipedia.org/wiki/Secreted" TargetMode="External"/><Relationship Id="rId12" Type="http://schemas.openxmlformats.org/officeDocument/2006/relationships/hyperlink" Target="http://en.wikipedia.org/wiki/Cell_membrane" TargetMode="External"/><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hyperlink" Target="http://en.wikipedia.org/wiki/Metallopeptidase" TargetMode="External"/><Relationship Id="rId4" Type="http://schemas.openxmlformats.org/officeDocument/2006/relationships/hyperlink" Target="http://en.wikipedia.org/wiki/MEROPS" TargetMode="External"/><Relationship Id="rId5" Type="http://schemas.openxmlformats.org/officeDocument/2006/relationships/hyperlink" Target="http://en.wikipedia.org/wiki/Gene_activation" TargetMode="External"/><Relationship Id="rId6" Type="http://schemas.openxmlformats.org/officeDocument/2006/relationships/hyperlink" Target="http://en.wikipedia.org/wiki/Cell_growth" TargetMode="External"/><Relationship Id="rId7" Type="http://schemas.openxmlformats.org/officeDocument/2006/relationships/hyperlink" Target="http://en.wikipedia.org/wiki/Polypeptides" TargetMode="External"/><Relationship Id="rId8" Type="http://schemas.openxmlformats.org/officeDocument/2006/relationships/hyperlink" Target="http://en.wikipedia.org/wiki/Extracellular" TargetMode="External"/><Relationship Id="rId9" Type="http://schemas.openxmlformats.org/officeDocument/2006/relationships/hyperlink" Target="http://en.wikipedia.org/wiki/Protein" TargetMode="External"/><Relationship Id="rId10" Type="http://schemas.openxmlformats.org/officeDocument/2006/relationships/hyperlink" Target="http://pfam.xfam.org/family/PF01400%23cite_note-pmid7670368-2"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11" Type="http://schemas.openxmlformats.org/officeDocument/2006/relationships/hyperlink" Target="http://pfam.xfam.org/family/PF00089%23cite_note-3" TargetMode="External"/><Relationship Id="rId12" Type="http://schemas.openxmlformats.org/officeDocument/2006/relationships/hyperlink" Target="http://en.wikipedia.org/wiki/Pancreas" TargetMode="External"/><Relationship Id="rId13" Type="http://schemas.openxmlformats.org/officeDocument/2006/relationships/hyperlink" Target="http://en.wikipedia.org/wiki/Proenzyme" TargetMode="External"/><Relationship Id="rId14" Type="http://schemas.openxmlformats.org/officeDocument/2006/relationships/hyperlink" Target="http://en.wikipedia.org/wiki/Trypsinogen" TargetMode="External"/><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png"/><Relationship Id="rId1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hyperlink" Target="http://en.wikipedia.org/wiki/Enzyme_Commission_number" TargetMode="External"/><Relationship Id="rId3" Type="http://schemas.openxmlformats.org/officeDocument/2006/relationships/hyperlink" Target="http://enzyme.expasy.org/EC/3.4.21.4" TargetMode="External"/><Relationship Id="rId4" Type="http://schemas.openxmlformats.org/officeDocument/2006/relationships/hyperlink" Target="http://en.wikipedia.org/wiki/Serine_protease" TargetMode="External"/><Relationship Id="rId5" Type="http://schemas.openxmlformats.org/officeDocument/2006/relationships/hyperlink" Target="http://en.wikipedia.org/wiki/PA_clan" TargetMode="External"/><Relationship Id="rId6" Type="http://schemas.openxmlformats.org/officeDocument/2006/relationships/hyperlink" Target="http://en.wikipedia.org/wiki/Digestive_system" TargetMode="External"/><Relationship Id="rId7" Type="http://schemas.openxmlformats.org/officeDocument/2006/relationships/hyperlink" Target="http://en.wikipedia.org/wiki/Vertebrates" TargetMode="External"/><Relationship Id="rId8" Type="http://schemas.openxmlformats.org/officeDocument/2006/relationships/hyperlink" Target="http://en.wikipedia.org/wiki/Hydrolyse" TargetMode="External"/><Relationship Id="rId9" Type="http://schemas.openxmlformats.org/officeDocument/2006/relationships/hyperlink" Target="http://en.wikipedia.org/wiki/Protein" TargetMode="External"/><Relationship Id="rId10" Type="http://schemas.openxmlformats.org/officeDocument/2006/relationships/hyperlink" Target="http://pfam.xfam.org/family/PF00089%23cite_note-pmid7845208-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1.png"/></Relationships>
</file>

<file path=ppt/slides/_rels/slide48.xml.rels><?xml version="1.0" encoding="UTF-8" standalone="yes"?>
<Relationships xmlns="http://schemas.openxmlformats.org/package/2006/relationships"><Relationship Id="rId11" Type="http://schemas.openxmlformats.org/officeDocument/2006/relationships/hyperlink" Target="http://en.wikipedia.org/wiki/Pineapple" TargetMode="External"/><Relationship Id="rId12" Type="http://schemas.openxmlformats.org/officeDocument/2006/relationships/hyperlink" Target="http://en.wikipedia.org/wiki/Common_fig" TargetMode="External"/><Relationship Id="rId13" Type="http://schemas.openxmlformats.org/officeDocument/2006/relationships/hyperlink" Target="http://en.wikipedia.org/wiki/Kiwifruit" TargetMode="External"/><Relationship Id="rId14" Type="http://schemas.openxmlformats.org/officeDocument/2006/relationships/image" Target="../media/image82.png"/><Relationship Id="rId15" Type="http://schemas.openxmlformats.org/officeDocument/2006/relationships/image" Target="../media/image83.png"/><Relationship Id="rId1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hyperlink" Target="http://en.wikipedia.org/wiki/Enzyme" TargetMode="External"/><Relationship Id="rId3" Type="http://schemas.openxmlformats.org/officeDocument/2006/relationships/hyperlink" Target="http://en.wikipedia.org/wiki/Protein" TargetMode="External"/><Relationship Id="rId4" Type="http://schemas.openxmlformats.org/officeDocument/2006/relationships/hyperlink" Target="http://en.wikipedia.org/wiki/Catalysis" TargetMode="External"/><Relationship Id="rId5" Type="http://schemas.openxmlformats.org/officeDocument/2006/relationships/hyperlink" Target="http://en.wikipedia.org/wiki/Nucleophile" TargetMode="External"/><Relationship Id="rId6" Type="http://schemas.openxmlformats.org/officeDocument/2006/relationships/hyperlink" Target="http://en.wikipedia.org/wiki/Cysteine" TargetMode="External"/><Relationship Id="rId7" Type="http://schemas.openxmlformats.org/officeDocument/2006/relationships/hyperlink" Target="http://en.wikipedia.org/wiki/Thiol" TargetMode="External"/><Relationship Id="rId8" Type="http://schemas.openxmlformats.org/officeDocument/2006/relationships/hyperlink" Target="http://en.wikipedia.org/wiki/Catalytic_triad" TargetMode="External"/><Relationship Id="rId9" Type="http://schemas.openxmlformats.org/officeDocument/2006/relationships/hyperlink" Target="http://en.wikipedia.org/wiki/Fruits" TargetMode="External"/><Relationship Id="rId10" Type="http://schemas.openxmlformats.org/officeDocument/2006/relationships/hyperlink" Target="http://en.wikipedia.org/wiki/Papaya"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rotein_family" TargetMode="External"/><Relationship Id="rId4" Type="http://schemas.openxmlformats.org/officeDocument/2006/relationships/hyperlink" Target="http://en.wikipedia.org/wiki/Protease" TargetMode="External"/><Relationship Id="rId5" Type="http://schemas.openxmlformats.org/officeDocument/2006/relationships/hyperlink" Target="http://en.wikipedia.org/wiki/Enzymes" TargetMode="External"/><Relationship Id="rId6" Type="http://schemas.openxmlformats.org/officeDocument/2006/relationships/hyperlink" Target="http://en.wikipedia.org/wiki/Aspartate" TargetMode="External"/><Relationship Id="rId7" Type="http://schemas.openxmlformats.org/officeDocument/2006/relationships/hyperlink" Target="http://en.wikipedia.org/wiki/Active_site" TargetMode="External"/><Relationship Id="rId8" Type="http://schemas.openxmlformats.org/officeDocument/2006/relationships/hyperlink" Target="http://en.wikipedia.org/wiki/PH" TargetMode="External"/><Relationship Id="rId9" Type="http://schemas.openxmlformats.org/officeDocument/2006/relationships/hyperlink" Target="http://en.wikipedia.org/wiki/Pepstatin" TargetMode="External"/><Relationship Id="rId10"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8.png"/></Relationships>
</file>

<file path=ppt/slides/_rels/slide52.xml.rels><?xml version="1.0" encoding="UTF-8" standalone="yes"?>
<Relationships xmlns="http://schemas.openxmlformats.org/package/2006/relationships"><Relationship Id="rId9" Type="http://schemas.openxmlformats.org/officeDocument/2006/relationships/hyperlink" Target="http://en.wikipedia.org/wiki/Mammalian" TargetMode="External"/><Relationship Id="rId20" Type="http://schemas.openxmlformats.org/officeDocument/2006/relationships/hyperlink" Target="http://en.wikipedia.org/wiki/Ion_channel" TargetMode="External"/><Relationship Id="rId21" Type="http://schemas.openxmlformats.org/officeDocument/2006/relationships/hyperlink" Target="http://en.wikipedia.org/wiki/Fertility" TargetMode="External"/><Relationship Id="rId22" Type="http://schemas.openxmlformats.org/officeDocument/2006/relationships/hyperlink" Target="http://en.wikipedia.org/wiki/Tumour" TargetMode="External"/><Relationship Id="rId23" Type="http://schemas.openxmlformats.org/officeDocument/2006/relationships/hyperlink" Target="http://en.wikipedia.org/wiki/Oncogenic" TargetMode="External"/><Relationship Id="rId24" Type="http://schemas.openxmlformats.org/officeDocument/2006/relationships/hyperlink" Target="http://en.wikipedia.org/wiki/Prostate" TargetMode="External"/><Relationship Id="rId25" Type="http://schemas.openxmlformats.org/officeDocument/2006/relationships/hyperlink" Target="http://en.wikipedia.org/wiki/Fertilisation" TargetMode="External"/><Relationship Id="rId26" Type="http://schemas.openxmlformats.org/officeDocument/2006/relationships/image" Target="../media/image90.png"/><Relationship Id="rId10" Type="http://schemas.openxmlformats.org/officeDocument/2006/relationships/hyperlink" Target="http://en.wikipedia.org/wiki/GLIPR1" TargetMode="External"/><Relationship Id="rId11" Type="http://schemas.openxmlformats.org/officeDocument/2006/relationships/hyperlink" Target="http://en.wikipedia.org/wiki/Peptidase_inhibitor" TargetMode="External"/><Relationship Id="rId12" Type="http://schemas.openxmlformats.org/officeDocument/2006/relationships/hyperlink" Target="http://en.wikipedia.org/wiki/Cysteine-rich_secretory_proteins" TargetMode="External"/><Relationship Id="rId13" Type="http://schemas.openxmlformats.org/officeDocument/2006/relationships/hyperlink" Target="http://en.wikipedia.org/wiki/LCCL_domain" TargetMode="External"/><Relationship Id="rId14" Type="http://schemas.openxmlformats.org/officeDocument/2006/relationships/hyperlink" Target="http://en.wikipedia.org/wiki/Secreted" TargetMode="External"/><Relationship Id="rId15" Type="http://schemas.openxmlformats.org/officeDocument/2006/relationships/hyperlink" Target="http://en.wikipedia.org/wiki/Endocrine" TargetMode="External"/><Relationship Id="rId16" Type="http://schemas.openxmlformats.org/officeDocument/2006/relationships/hyperlink" Target="http://en.wikipedia.org/wiki/Paracrine" TargetMode="External"/><Relationship Id="rId17" Type="http://schemas.openxmlformats.org/officeDocument/2006/relationships/hyperlink" Target="http://en.wikipedia.org/wiki/Extracellular_matrix" TargetMode="External"/><Relationship Id="rId18" Type="http://schemas.openxmlformats.org/officeDocument/2006/relationships/hyperlink" Target="http://en.wikipedia.org/wiki/Morphogenesis" TargetMode="External"/><Relationship Id="rId19" Type="http://schemas.openxmlformats.org/officeDocument/2006/relationships/hyperlink" Target="http://en.wikipedia.org/wiki/Proteases" TargetMode="External"/><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hyperlink" Target="http://en.wikipedia.org/wiki/Proteins" TargetMode="External"/><Relationship Id="rId4" Type="http://schemas.openxmlformats.org/officeDocument/2006/relationships/hyperlink" Target="http://en.wikipedia.org/wiki/Prokaryotes" TargetMode="External"/><Relationship Id="rId5" Type="http://schemas.openxmlformats.org/officeDocument/2006/relationships/hyperlink" Target="http://en.wikipedia.org/wiki/Vertebrate" TargetMode="External"/><Relationship Id="rId6" Type="http://schemas.openxmlformats.org/officeDocument/2006/relationships/hyperlink" Target="http://en.wikipedia.org/wiki/Eukaryotes" TargetMode="External"/><Relationship Id="rId7" Type="http://schemas.openxmlformats.org/officeDocument/2006/relationships/hyperlink" Target="http://pfam.xfam.org/family/PF00188%23cite_note-pubmed12625841-1" TargetMode="External"/><Relationship Id="rId8" Type="http://schemas.openxmlformats.org/officeDocument/2006/relationships/hyperlink" Target="http://pfam.xfam.org/family/PF00188%23cite_note-pubmed12759345-2"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1.png"/></Relationships>
</file>

<file path=ppt/slides/_rels/slide54.xml.rels><?xml version="1.0" encoding="UTF-8" standalone="yes"?>
<Relationships xmlns="http://schemas.openxmlformats.org/package/2006/relationships"><Relationship Id="rId20" Type="http://schemas.openxmlformats.org/officeDocument/2006/relationships/hyperlink" Target="http://en.wikipedia.org/wiki/Beta-propeller" TargetMode="External"/><Relationship Id="rId21" Type="http://schemas.openxmlformats.org/officeDocument/2006/relationships/hyperlink" Target="http://en.wikipedia.org/wiki/Protein_domain" TargetMode="External"/><Relationship Id="rId22" Type="http://schemas.openxmlformats.org/officeDocument/2006/relationships/hyperlink" Target="http://en.wikipedia.org/wiki/MATH" TargetMode="External"/><Relationship Id="rId23" Type="http://schemas.openxmlformats.org/officeDocument/2006/relationships/hyperlink" Target="http://en.wikipedia.org/wiki/Molecular_biology" TargetMode="External"/><Relationship Id="rId24" Type="http://schemas.openxmlformats.org/officeDocument/2006/relationships/hyperlink" Target="http://en.wikipedia.org/wiki/Binding_domain" TargetMode="External"/><Relationship Id="rId25" Type="http://schemas.openxmlformats.org/officeDocument/2006/relationships/hyperlink" Target="http://en.wikipedia.org/wiki/Homology_(biology)" TargetMode="External"/><Relationship Id="rId26" Type="http://schemas.openxmlformats.org/officeDocument/2006/relationships/hyperlink" Target="http://en.wikipedia.org/wiki/Intracellular" TargetMode="External"/><Relationship Id="rId27" Type="http://schemas.openxmlformats.org/officeDocument/2006/relationships/hyperlink" Target="http://en.wikipedia.org/wiki/TNF_receptor_associated_factor" TargetMode="External"/><Relationship Id="rId28" Type="http://schemas.openxmlformats.org/officeDocument/2006/relationships/hyperlink" Target="http://en.wikipedia.org/wiki/Extracellular" TargetMode="External"/><Relationship Id="rId29" Type="http://schemas.openxmlformats.org/officeDocument/2006/relationships/hyperlink" Target="http://en.wikipedia.org/wiki/Meprin_A" TargetMode="External"/><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hyperlink" Target="http://en.wikipedia.org/wiki/Structural_domain"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ki/BTB/POZ_domain%23cite_note-pmid7938017-2" TargetMode="External"/><Relationship Id="rId30" Type="http://schemas.openxmlformats.org/officeDocument/2006/relationships/hyperlink" Target="http://en.wikipedia.org/wiki/MEP1B" TargetMode="External"/><Relationship Id="rId31" Type="http://schemas.openxmlformats.org/officeDocument/2006/relationships/hyperlink" Target="http://en.wikipedia.org/wiki/Mammalia" TargetMode="External"/><Relationship Id="rId32" Type="http://schemas.openxmlformats.org/officeDocument/2006/relationships/hyperlink" Target="http://en.wikipedia.org/wiki/Astacin" TargetMode="External"/><Relationship Id="rId9" Type="http://schemas.openxmlformats.org/officeDocument/2006/relationships/hyperlink" Target="http://en.wikipedia.org/wiki/Kelch_motif" TargetMode="External"/><Relationship Id="rId6" Type="http://schemas.openxmlformats.org/officeDocument/2006/relationships/hyperlink" Target="http://en.wikipedia.org/wiki/BTB/POZ_domain%23cite_note-pmid7958847-3" TargetMode="External"/><Relationship Id="rId7" Type="http://schemas.openxmlformats.org/officeDocument/2006/relationships/hyperlink" Target="http://en.wikipedia.org/wiki/N-terminus" TargetMode="External"/><Relationship Id="rId8" Type="http://schemas.openxmlformats.org/officeDocument/2006/relationships/hyperlink" Target="http://en.wikipedia.org/wiki/Zinc_finger" TargetMode="External"/><Relationship Id="rId33" Type="http://schemas.openxmlformats.org/officeDocument/2006/relationships/hyperlink" Target="http://en.wikipedia.org/wiki/Pathology" TargetMode="External"/><Relationship Id="rId10" Type="http://schemas.openxmlformats.org/officeDocument/2006/relationships/hyperlink" Target="http://en.wikipedia.org/wiki/Histone_deacetylase" TargetMode="External"/><Relationship Id="rId11" Type="http://schemas.openxmlformats.org/officeDocument/2006/relationships/hyperlink" Target="http://en.wikipedia.org/wiki/Nuclear_receptor_co-repressor_1" TargetMode="External"/><Relationship Id="rId12" Type="http://schemas.openxmlformats.org/officeDocument/2006/relationships/hyperlink" Target="http://en.wikipedia.org/wiki/Nuclear_receptor_co-repressor_2" TargetMode="External"/><Relationship Id="rId13" Type="http://schemas.openxmlformats.org/officeDocument/2006/relationships/hyperlink" Target="http://en.wikipedia.org/wiki/Protein_sequence" TargetMode="External"/><Relationship Id="rId14" Type="http://schemas.openxmlformats.org/officeDocument/2006/relationships/hyperlink" Target="http://en.wikipedia.org/wiki/Bacteria" TargetMode="External"/><Relationship Id="rId15" Type="http://schemas.openxmlformats.org/officeDocument/2006/relationships/hyperlink" Target="http://en.wikipedia.org/wiki/Eukaryotes" TargetMode="External"/><Relationship Id="rId16" Type="http://schemas.openxmlformats.org/officeDocument/2006/relationships/hyperlink" Target="http://en.wikipedia.org/wiki/Kelch_motif%23cite_note-pmid10603472-2" TargetMode="External"/><Relationship Id="rId17" Type="http://schemas.openxmlformats.org/officeDocument/2006/relationships/hyperlink" Target="http://en.wikipedia.org/wiki/Amino_acid" TargetMode="External"/><Relationship Id="rId18" Type="http://schemas.openxmlformats.org/officeDocument/2006/relationships/hyperlink" Target="http://en.wikipedia.org/wiki/Protein_folding" TargetMode="External"/><Relationship Id="rId19" Type="http://schemas.openxmlformats.org/officeDocument/2006/relationships/hyperlink" Target="http://en.wikipedia.org/wiki/Solenoid_protein_domai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hyperlink" Target="http://en.wikipedia.org/wiki/Sushi_domain%23cite_note-isbn0-12-586585-6-2"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image" Target="../media/image1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9" Type="http://schemas.openxmlformats.org/officeDocument/2006/relationships/hyperlink" Target="http://en.wikipedia.org/wiki/Methyltransferase" TargetMode="External"/><Relationship Id="rId20" Type="http://schemas.openxmlformats.org/officeDocument/2006/relationships/hyperlink" Target="http://pfam.xfam.org/family/PF14048%23ref1" TargetMode="External"/><Relationship Id="rId21" Type="http://schemas.openxmlformats.org/officeDocument/2006/relationships/hyperlink" Target="http://pfam.xfam.org/family/PF14048%23ref2" TargetMode="External"/><Relationship Id="rId22" Type="http://schemas.openxmlformats.org/officeDocument/2006/relationships/hyperlink" Target="http://pfam.xfam.org/family/PF14048%23ref3" TargetMode="External"/><Relationship Id="rId23" Type="http://schemas.openxmlformats.org/officeDocument/2006/relationships/hyperlink" Target="http://en.wikipedia.org/wiki/Acetylated" TargetMode="External"/><Relationship Id="rId24" Type="http://schemas.openxmlformats.org/officeDocument/2006/relationships/hyperlink" Target="http://en.wikipedia.org/wiki/Lysine" TargetMode="External"/><Relationship Id="rId25" Type="http://schemas.openxmlformats.org/officeDocument/2006/relationships/hyperlink" Target="http://en.wikipedia.org/wiki/Histone" TargetMode="External"/><Relationship Id="rId26" Type="http://schemas.openxmlformats.org/officeDocument/2006/relationships/hyperlink" Target="http://en.wikipedia.org/wiki/Chromatin" TargetMode="External"/><Relationship Id="rId27" Type="http://schemas.openxmlformats.org/officeDocument/2006/relationships/hyperlink" Target="http://en.wikipedia.org/wiki/Regulation_of_gene_expression" TargetMode="External"/><Relationship Id="rId10" Type="http://schemas.openxmlformats.org/officeDocument/2006/relationships/hyperlink" Target="http://en.wikipedia.org/wiki/Origin_recognition_complex" TargetMode="External"/><Relationship Id="rId11" Type="http://schemas.openxmlformats.org/officeDocument/2006/relationships/hyperlink" Target="http://en.wikipedia.org/wiki/Transcription_(genetics)" TargetMode="External"/><Relationship Id="rId12" Type="http://schemas.openxmlformats.org/officeDocument/2006/relationships/hyperlink" Target="http://en.wikipedia.org/wiki/Regulation" TargetMode="External"/><Relationship Id="rId13" Type="http://schemas.openxmlformats.org/officeDocument/2006/relationships/hyperlink" Target="http://en.wikipedia.org/wiki/Protein-protein_interaction" TargetMode="External"/><Relationship Id="rId14" Type="http://schemas.openxmlformats.org/officeDocument/2006/relationships/hyperlink" Target="http://en.wikipedia.org/wiki/Gene" TargetMode="External"/><Relationship Id="rId15" Type="http://schemas.openxmlformats.org/officeDocument/2006/relationships/hyperlink" Target="http://en.wikipedia.org/wiki/DNA_methylation" TargetMode="External"/><Relationship Id="rId16" Type="http://schemas.openxmlformats.org/officeDocument/2006/relationships/hyperlink" Target="http://en.wikipedia.org/wiki/Transcriptional_regulation" TargetMode="External"/><Relationship Id="rId17" Type="http://schemas.openxmlformats.org/officeDocument/2006/relationships/hyperlink" Target="http://pfam.xfam.org/family/PF01426%23cite_note-pmid10100640-1" TargetMode="External"/><Relationship Id="rId18" Type="http://schemas.openxmlformats.org/officeDocument/2006/relationships/hyperlink" Target="http://pfam.xfam.org/family/PF01429%23ref1" TargetMode="External"/><Relationship Id="rId19" Type="http://schemas.openxmlformats.org/officeDocument/2006/relationships/hyperlink" Target="http://pfam.xfam.org/family/PF01429%23ref2" TargetMode="External"/><Relationship Id="rId1" Type="http://schemas.openxmlformats.org/officeDocument/2006/relationships/slideLayout" Target="../slideLayouts/slideLayout2.xml"/><Relationship Id="rId2" Type="http://schemas.openxmlformats.org/officeDocument/2006/relationships/hyperlink" Target="http://en.wikipedia.org/wiki/Carbon" TargetMode="External"/><Relationship Id="rId3" Type="http://schemas.openxmlformats.org/officeDocument/2006/relationships/hyperlink" Target="http://en.wikipedia.org/wiki/Cytosine" TargetMode="External"/><Relationship Id="rId4" Type="http://schemas.openxmlformats.org/officeDocument/2006/relationships/hyperlink" Target="http://en.wikipedia.org/wiki/5-methylcytosine" TargetMode="External"/><Relationship Id="rId5" Type="http://schemas.openxmlformats.org/officeDocument/2006/relationships/hyperlink" Target="http://pfam.xfam.org/family/PF00855%23ref2" TargetMode="External"/><Relationship Id="rId6" Type="http://schemas.openxmlformats.org/officeDocument/2006/relationships/hyperlink" Target="http://pfam.xfam.org/family/PF08449%23ref1" TargetMode="External"/><Relationship Id="rId7" Type="http://schemas.openxmlformats.org/officeDocument/2006/relationships/hyperlink" Target="http://en.wikipedia.org/wiki/Protein" TargetMode="External"/><Relationship Id="rId8" Type="http://schemas.openxmlformats.org/officeDocument/2006/relationships/hyperlink" Target="http://en.wikipedia.org/wiki/Eukaryotic"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8.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9279"/>
            <a:ext cx="7772400" cy="1470025"/>
          </a:xfrm>
        </p:spPr>
        <p:txBody>
          <a:bodyPr>
            <a:normAutofit fontScale="90000"/>
          </a:bodyPr>
          <a:lstStyle/>
          <a:p>
            <a:r>
              <a:rPr lang="en-US" dirty="0" smtClean="0"/>
              <a:t>50HG Project</a:t>
            </a:r>
            <a:br>
              <a:rPr lang="en-US" dirty="0" smtClean="0"/>
            </a:br>
            <a:r>
              <a:rPr lang="en-US" dirty="0" smtClean="0"/>
              <a:t>Mining the ~100K </a:t>
            </a:r>
            <a:r>
              <a:rPr lang="en-US" dirty="0" err="1" smtClean="0"/>
              <a:t>Compara</a:t>
            </a:r>
            <a:r>
              <a:rPr lang="en-US" dirty="0" smtClean="0"/>
              <a:t> families</a:t>
            </a:r>
            <a:endParaRPr lang="en-US" dirty="0"/>
          </a:p>
        </p:txBody>
      </p:sp>
      <p:sp>
        <p:nvSpPr>
          <p:cNvPr id="3" name="Subtitle 2"/>
          <p:cNvSpPr>
            <a:spLocks noGrp="1"/>
          </p:cNvSpPr>
          <p:nvPr>
            <p:ph type="subTitle" idx="1"/>
          </p:nvPr>
        </p:nvSpPr>
        <p:spPr>
          <a:xfrm>
            <a:off x="1371600" y="4404966"/>
            <a:ext cx="6400800" cy="1752600"/>
          </a:xfrm>
        </p:spPr>
        <p:txBody>
          <a:bodyPr/>
          <a:lstStyle/>
          <a:p>
            <a:r>
              <a:rPr lang="en-US" dirty="0" smtClean="0"/>
              <a:t>Diogo </a:t>
            </a:r>
          </a:p>
          <a:p>
            <a:r>
              <a:rPr lang="en-US" dirty="0" smtClean="0"/>
              <a:t>21-May-2015</a:t>
            </a:r>
            <a:endParaRPr lang="en-US" dirty="0"/>
          </a:p>
        </p:txBody>
      </p:sp>
      <p:pic>
        <p:nvPicPr>
          <p:cNvPr id="4" name="Content Placeholder 3" descr="BSP2014tree.gif"/>
          <p:cNvPicPr>
            <a:picLocks noChangeAspect="1"/>
          </p:cNvPicPr>
          <p:nvPr/>
        </p:nvPicPr>
        <p:blipFill>
          <a:blip r:embed="rId2" cstate="email">
            <a:extLst>
              <a:ext uri="{28A0092B-C50C-407E-A947-70E740481C1C}">
                <a14:useLocalDpi xmlns:a14="http://schemas.microsoft.com/office/drawing/2010/main"/>
              </a:ext>
            </a:extLst>
          </a:blip>
          <a:srcRect l="-36165" r="-36165"/>
          <a:stretch>
            <a:fillRect/>
          </a:stretch>
        </p:blipFill>
        <p:spPr>
          <a:xfrm>
            <a:off x="2032898" y="0"/>
            <a:ext cx="4888777" cy="2688639"/>
          </a:xfrm>
          <a:prstGeom prst="rect">
            <a:avLst/>
          </a:prstGeom>
        </p:spPr>
      </p:pic>
    </p:spTree>
    <p:extLst>
      <p:ext uri="{BB962C8B-B14F-4D97-AF65-F5344CB8AC3E}">
        <p14:creationId xmlns:p14="http://schemas.microsoft.com/office/powerpoint/2010/main" val="23189671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75138" y="1696222"/>
            <a:ext cx="4744942" cy="4228021"/>
          </a:xfrm>
          <a:prstGeom prst="rect">
            <a:avLst/>
          </a:prstGeom>
        </p:spPr>
      </p:pic>
      <p:pic>
        <p:nvPicPr>
          <p:cNvPr id="3" name="Picture 2"/>
          <p:cNvPicPr>
            <a:picLocks noChangeAspect="1"/>
          </p:cNvPicPr>
          <p:nvPr/>
        </p:nvPicPr>
        <p:blipFill>
          <a:blip r:embed="rId4"/>
          <a:stretch>
            <a:fillRect/>
          </a:stretch>
        </p:blipFill>
        <p:spPr>
          <a:xfrm>
            <a:off x="69990" y="1537164"/>
            <a:ext cx="4525613" cy="4311877"/>
          </a:xfrm>
          <a:prstGeom prst="rect">
            <a:avLst/>
          </a:prstGeom>
        </p:spPr>
      </p:pic>
      <p:sp>
        <p:nvSpPr>
          <p:cNvPr id="2" name="Title 1"/>
          <p:cNvSpPr>
            <a:spLocks noGrp="1"/>
          </p:cNvSpPr>
          <p:nvPr>
            <p:ph type="title"/>
          </p:nvPr>
        </p:nvSpPr>
        <p:spPr>
          <a:xfrm>
            <a:off x="457200" y="-46180"/>
            <a:ext cx="8229600" cy="1143000"/>
          </a:xfrm>
        </p:spPr>
        <p:txBody>
          <a:bodyPr>
            <a:normAutofit fontScale="90000"/>
          </a:bodyPr>
          <a:lstStyle/>
          <a:p>
            <a:r>
              <a:rPr lang="en-US" sz="3600" dirty="0" err="1" smtClean="0"/>
              <a:t>Compara</a:t>
            </a:r>
            <a:r>
              <a:rPr lang="en-US" sz="3600" dirty="0" smtClean="0"/>
              <a:t> gene families – family size distribution</a:t>
            </a:r>
            <a:br>
              <a:rPr lang="en-US" sz="3600" dirty="0" smtClean="0"/>
            </a:br>
            <a:r>
              <a:rPr lang="en-US" sz="3600" dirty="0" smtClean="0"/>
              <a:t>33 species</a:t>
            </a:r>
            <a:endParaRPr lang="en-US" sz="3600" dirty="0"/>
          </a:p>
        </p:txBody>
      </p:sp>
      <p:sp>
        <p:nvSpPr>
          <p:cNvPr id="16" name="TextBox 15"/>
          <p:cNvSpPr txBox="1"/>
          <p:nvPr/>
        </p:nvSpPr>
        <p:spPr>
          <a:xfrm>
            <a:off x="5858320" y="1226319"/>
            <a:ext cx="2630821"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Family size distribution</a:t>
            </a:r>
          </a:p>
          <a:p>
            <a:r>
              <a:rPr lang="en-US" sz="1000" dirty="0" smtClean="0"/>
              <a:t>Filtering out: </a:t>
            </a:r>
          </a:p>
          <a:p>
            <a:r>
              <a:rPr lang="en-US" sz="1000" dirty="0" smtClean="0"/>
              <a:t>1) Genes of </a:t>
            </a:r>
            <a:r>
              <a:rPr lang="en-US" sz="1000" dirty="0" err="1" smtClean="0"/>
              <a:t>outgroups</a:t>
            </a:r>
            <a:r>
              <a:rPr lang="en-US" sz="1000" dirty="0" smtClean="0"/>
              <a:t> species</a:t>
            </a:r>
          </a:p>
          <a:p>
            <a:r>
              <a:rPr lang="en-US" sz="1000" dirty="0" smtClean="0"/>
              <a:t>2) Families with less than 5 genes</a:t>
            </a:r>
          </a:p>
          <a:p>
            <a:r>
              <a:rPr lang="en-US" sz="1000" dirty="0"/>
              <a:t>3</a:t>
            </a:r>
            <a:r>
              <a:rPr lang="en-US" sz="1000" dirty="0" smtClean="0"/>
              <a:t>) Families tagged as transposon-related</a:t>
            </a:r>
          </a:p>
        </p:txBody>
      </p:sp>
      <p:sp>
        <p:nvSpPr>
          <p:cNvPr id="19" name="TextBox 18"/>
          <p:cNvSpPr txBox="1"/>
          <p:nvPr/>
        </p:nvSpPr>
        <p:spPr>
          <a:xfrm>
            <a:off x="1406865" y="1301130"/>
            <a:ext cx="2630821"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Family size distribution</a:t>
            </a:r>
          </a:p>
          <a:p>
            <a:r>
              <a:rPr lang="en-US" sz="1000" dirty="0" smtClean="0"/>
              <a:t>Filtering out: </a:t>
            </a:r>
          </a:p>
          <a:p>
            <a:pPr marL="228600" indent="-228600">
              <a:buAutoNum type="arabicParenR"/>
            </a:pPr>
            <a:r>
              <a:rPr lang="en-US" sz="1000" dirty="0" smtClean="0"/>
              <a:t>Genes of </a:t>
            </a:r>
            <a:r>
              <a:rPr lang="en-US" sz="1000" dirty="0" err="1" smtClean="0"/>
              <a:t>outgroups</a:t>
            </a:r>
            <a:r>
              <a:rPr lang="en-US" sz="1000" dirty="0" smtClean="0"/>
              <a:t> species</a:t>
            </a:r>
          </a:p>
        </p:txBody>
      </p:sp>
      <p:sp>
        <p:nvSpPr>
          <p:cNvPr id="7" name="TextBox 6"/>
          <p:cNvSpPr txBox="1"/>
          <p:nvPr/>
        </p:nvSpPr>
        <p:spPr>
          <a:xfrm>
            <a:off x="4730466" y="5587431"/>
            <a:ext cx="760347"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Starts at 5</a:t>
            </a:r>
            <a:endParaRPr lang="en-US" sz="1050" dirty="0"/>
          </a:p>
        </p:txBody>
      </p:sp>
      <p:cxnSp>
        <p:nvCxnSpPr>
          <p:cNvPr id="13" name="Straight Arrow Connector 12"/>
          <p:cNvCxnSpPr/>
          <p:nvPr/>
        </p:nvCxnSpPr>
        <p:spPr>
          <a:xfrm flipV="1">
            <a:off x="4896296" y="5180580"/>
            <a:ext cx="167109" cy="406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70655" y="5581072"/>
            <a:ext cx="760347"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Starts at 2</a:t>
            </a:r>
            <a:endParaRPr lang="en-US" sz="1050" dirty="0"/>
          </a:p>
        </p:txBody>
      </p:sp>
      <p:cxnSp>
        <p:nvCxnSpPr>
          <p:cNvPr id="23" name="Straight Arrow Connector 22"/>
          <p:cNvCxnSpPr/>
          <p:nvPr/>
        </p:nvCxnSpPr>
        <p:spPr>
          <a:xfrm flipV="1">
            <a:off x="545106" y="5136221"/>
            <a:ext cx="167109" cy="406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258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5414" y="108626"/>
            <a:ext cx="7097144" cy="6484078"/>
          </a:xfrm>
          <a:prstGeom prst="rect">
            <a:avLst/>
          </a:prstGeom>
        </p:spPr>
      </p:pic>
      <p:sp>
        <p:nvSpPr>
          <p:cNvPr id="5" name="TextBox 4"/>
          <p:cNvSpPr txBox="1"/>
          <p:nvPr/>
        </p:nvSpPr>
        <p:spPr>
          <a:xfrm>
            <a:off x="60114" y="340844"/>
            <a:ext cx="1985300" cy="2862322"/>
          </a:xfrm>
          <a:prstGeom prst="rect">
            <a:avLst/>
          </a:prstGeom>
          <a:noFill/>
        </p:spPr>
        <p:txBody>
          <a:bodyPr wrap="square" rtlCol="0">
            <a:spAutoFit/>
          </a:bodyPr>
          <a:lstStyle/>
          <a:p>
            <a:r>
              <a:rPr lang="en-US" sz="2400" dirty="0" smtClean="0"/>
              <a:t>Species Completeness Score</a:t>
            </a:r>
          </a:p>
          <a:p>
            <a:r>
              <a:rPr lang="en-US" dirty="0" smtClean="0"/>
              <a:t>Proportion of species present in family, regarding root of tree.</a:t>
            </a:r>
          </a:p>
          <a:p>
            <a:r>
              <a:rPr lang="en-US" dirty="0" smtClean="0"/>
              <a:t>Useful to identify expansions.</a:t>
            </a:r>
            <a:endParaRPr lang="en-US" dirty="0"/>
          </a:p>
        </p:txBody>
      </p:sp>
      <p:sp>
        <p:nvSpPr>
          <p:cNvPr id="10" name="TextBox 9"/>
          <p:cNvSpPr txBox="1"/>
          <p:nvPr/>
        </p:nvSpPr>
        <p:spPr>
          <a:xfrm>
            <a:off x="7302668" y="6529799"/>
            <a:ext cx="1779712"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excluding </a:t>
            </a:r>
            <a:r>
              <a:rPr lang="en-US" sz="1100" dirty="0" err="1" smtClean="0"/>
              <a:t>outgroups</a:t>
            </a:r>
            <a:endParaRPr lang="en-US" sz="1100" dirty="0"/>
          </a:p>
        </p:txBody>
      </p:sp>
      <p:grpSp>
        <p:nvGrpSpPr>
          <p:cNvPr id="17" name="Group 16"/>
          <p:cNvGrpSpPr/>
          <p:nvPr/>
        </p:nvGrpSpPr>
        <p:grpSpPr>
          <a:xfrm>
            <a:off x="4362276" y="5408252"/>
            <a:ext cx="3594206" cy="615581"/>
            <a:chOff x="4362276" y="5408252"/>
            <a:chExt cx="3594206" cy="615581"/>
          </a:xfrm>
        </p:grpSpPr>
        <p:cxnSp>
          <p:nvCxnSpPr>
            <p:cNvPr id="18" name="Straight Arrow Connector 17"/>
            <p:cNvCxnSpPr/>
            <p:nvPr/>
          </p:nvCxnSpPr>
          <p:spPr>
            <a:xfrm flipV="1">
              <a:off x="4831791" y="5484010"/>
              <a:ext cx="0" cy="2136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7032138" y="5408252"/>
              <a:ext cx="0" cy="2496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4362276" y="5717029"/>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(25)</a:t>
              </a:r>
              <a:endParaRPr lang="en-US" sz="1050" dirty="0"/>
            </a:p>
          </p:txBody>
        </p:sp>
        <p:sp>
          <p:nvSpPr>
            <p:cNvPr id="21" name="TextBox 20"/>
            <p:cNvSpPr txBox="1"/>
            <p:nvPr/>
          </p:nvSpPr>
          <p:spPr>
            <a:xfrm>
              <a:off x="6465033" y="5777612"/>
              <a:ext cx="1491449" cy="246221"/>
            </a:xfrm>
            <a:prstGeom prst="rect">
              <a:avLst/>
            </a:prstGeom>
            <a:noFill/>
          </p:spPr>
          <p:txBody>
            <a:bodyPr wrap="square" rtlCol="0">
              <a:spAutoFit/>
            </a:bodyPr>
            <a:lstStyle/>
            <a:p>
              <a:r>
                <a:rPr lang="en-US" sz="1000" dirty="0" smtClean="0"/>
                <a:t>#_Nematodes (56)</a:t>
              </a:r>
              <a:endParaRPr lang="en-US" sz="1000" dirty="0"/>
            </a:p>
          </p:txBody>
        </p:sp>
      </p:grpSp>
      <p:sp>
        <p:nvSpPr>
          <p:cNvPr id="3" name="Oval 2"/>
          <p:cNvSpPr/>
          <p:nvPr/>
        </p:nvSpPr>
        <p:spPr>
          <a:xfrm>
            <a:off x="3216849" y="3684896"/>
            <a:ext cx="1036076" cy="96091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789361" y="3009128"/>
            <a:ext cx="0" cy="56714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216849" y="2170243"/>
            <a:ext cx="1776914" cy="738664"/>
          </a:xfrm>
          <a:prstGeom prst="rect">
            <a:avLst/>
          </a:prstGeom>
          <a:noFill/>
        </p:spPr>
        <p:txBody>
          <a:bodyPr wrap="square" rtlCol="0">
            <a:spAutoFit/>
          </a:bodyPr>
          <a:lstStyle/>
          <a:p>
            <a:r>
              <a:rPr lang="en-US" sz="1050" b="1" dirty="0" smtClean="0"/>
              <a:t>Red dots</a:t>
            </a:r>
            <a:r>
              <a:rPr lang="en-US" sz="1050" dirty="0" smtClean="0"/>
              <a:t> -&gt; taxonomically-restricted large families</a:t>
            </a:r>
          </a:p>
          <a:p>
            <a:r>
              <a:rPr lang="en-US" sz="1050" b="1" dirty="0" smtClean="0"/>
              <a:t>Bluish dots</a:t>
            </a:r>
            <a:r>
              <a:rPr lang="en-US" sz="1050" dirty="0" smtClean="0"/>
              <a:t> -&gt; possible multiple expansions</a:t>
            </a:r>
            <a:endParaRPr lang="en-US" sz="1050" dirty="0"/>
          </a:p>
        </p:txBody>
      </p:sp>
      <p:sp>
        <p:nvSpPr>
          <p:cNvPr id="15" name="Oval 14"/>
          <p:cNvSpPr/>
          <p:nvPr/>
        </p:nvSpPr>
        <p:spPr>
          <a:xfrm>
            <a:off x="8361796" y="4654164"/>
            <a:ext cx="653739" cy="67219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443157" y="562127"/>
            <a:ext cx="1776914" cy="415498"/>
          </a:xfrm>
          <a:prstGeom prst="rect">
            <a:avLst/>
          </a:prstGeom>
          <a:noFill/>
        </p:spPr>
        <p:txBody>
          <a:bodyPr wrap="square" rtlCol="0">
            <a:spAutoFit/>
          </a:bodyPr>
          <a:lstStyle/>
          <a:p>
            <a:r>
              <a:rPr lang="en-US" sz="1050" b="1" dirty="0" smtClean="0"/>
              <a:t>Red dots</a:t>
            </a:r>
            <a:r>
              <a:rPr lang="en-US" sz="1050" dirty="0" smtClean="0"/>
              <a:t> -&gt; large and widespread families </a:t>
            </a:r>
            <a:endParaRPr lang="en-US" sz="1050" dirty="0"/>
          </a:p>
        </p:txBody>
      </p:sp>
      <p:cxnSp>
        <p:nvCxnSpPr>
          <p:cNvPr id="22" name="Straight Arrow Connector 21"/>
          <p:cNvCxnSpPr/>
          <p:nvPr/>
        </p:nvCxnSpPr>
        <p:spPr>
          <a:xfrm>
            <a:off x="8361796" y="977625"/>
            <a:ext cx="208887" cy="628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Oval 22"/>
          <p:cNvSpPr/>
          <p:nvPr/>
        </p:nvSpPr>
        <p:spPr>
          <a:xfrm>
            <a:off x="8069355" y="1700138"/>
            <a:ext cx="998650" cy="94020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55442" y="5276261"/>
            <a:ext cx="1464629" cy="415498"/>
          </a:xfrm>
          <a:prstGeom prst="rect">
            <a:avLst/>
          </a:prstGeom>
          <a:noFill/>
        </p:spPr>
        <p:txBody>
          <a:bodyPr wrap="square" rtlCol="0">
            <a:spAutoFit/>
          </a:bodyPr>
          <a:lstStyle/>
          <a:p>
            <a:r>
              <a:rPr lang="en-US" sz="1050" b="1" dirty="0" smtClean="0"/>
              <a:t>Red dots</a:t>
            </a:r>
            <a:r>
              <a:rPr lang="en-US" sz="1050" dirty="0" smtClean="0"/>
              <a:t> -&gt; Universal single-copy genes</a:t>
            </a:r>
            <a:endParaRPr lang="en-US" sz="1050" dirty="0"/>
          </a:p>
        </p:txBody>
      </p:sp>
    </p:spTree>
    <p:extLst>
      <p:ext uri="{BB962C8B-B14F-4D97-AF65-F5344CB8AC3E}">
        <p14:creationId xmlns:p14="http://schemas.microsoft.com/office/powerpoint/2010/main" val="679395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172"/>
            <a:ext cx="8229600" cy="1143000"/>
          </a:xfrm>
        </p:spPr>
        <p:txBody>
          <a:bodyPr/>
          <a:lstStyle/>
          <a:p>
            <a:r>
              <a:rPr lang="en-US" dirty="0" smtClean="0"/>
              <a:t>Measures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53988207"/>
              </p:ext>
            </p:extLst>
          </p:nvPr>
        </p:nvGraphicFramePr>
        <p:xfrm>
          <a:off x="175858" y="967828"/>
          <a:ext cx="8813546" cy="5595428"/>
        </p:xfrm>
        <a:graphic>
          <a:graphicData uri="http://schemas.openxmlformats.org/drawingml/2006/table">
            <a:tbl>
              <a:tblPr/>
              <a:tblGrid>
                <a:gridCol w="8813546"/>
              </a:tblGrid>
              <a:tr h="187645">
                <a:tc>
                  <a:txBody>
                    <a:bodyPr/>
                    <a:lstStyle/>
                    <a:p>
                      <a:pPr algn="l" fontAlgn="ctr"/>
                      <a:r>
                        <a:rPr lang="en-US" sz="1400" b="1" i="0" u="none" strike="noStrike" dirty="0" err="1">
                          <a:solidFill>
                            <a:srgbClr val="000000"/>
                          </a:solidFill>
                          <a:effectLst/>
                          <a:latin typeface="Calibri"/>
                        </a:rPr>
                        <a:t>familyID</a:t>
                      </a:r>
                      <a:r>
                        <a:rPr lang="en-US" sz="1400" b="0" i="0" u="none" strike="noStrike" dirty="0">
                          <a:solidFill>
                            <a:srgbClr val="000000"/>
                          </a:solidFill>
                          <a:effectLst/>
                          <a:latin typeface="Calibri"/>
                        </a:rPr>
                        <a:t> -&gt; internal </a:t>
                      </a:r>
                      <a:r>
                        <a:rPr lang="en-US" sz="1400" b="0" i="0" u="none" strike="noStrike" dirty="0" err="1">
                          <a:solidFill>
                            <a:srgbClr val="000000"/>
                          </a:solidFill>
                          <a:effectLst/>
                          <a:latin typeface="Calibri"/>
                        </a:rPr>
                        <a:t>Compara</a:t>
                      </a:r>
                      <a:r>
                        <a:rPr lang="en-US" sz="1400" b="0" i="0" u="none" strike="noStrike" dirty="0">
                          <a:solidFill>
                            <a:srgbClr val="000000"/>
                          </a:solidFill>
                          <a:effectLst/>
                          <a:latin typeface="Calibri"/>
                        </a:rPr>
                        <a:t> family identifier</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242678">
                <a:tc>
                  <a:txBody>
                    <a:bodyPr/>
                    <a:lstStyle/>
                    <a:p>
                      <a:pPr algn="l" fontAlgn="ctr"/>
                      <a:r>
                        <a:rPr lang="en-US" sz="1400" b="1" i="0" u="none" strike="noStrike" dirty="0">
                          <a:solidFill>
                            <a:srgbClr val="000000"/>
                          </a:solidFill>
                          <a:effectLst/>
                          <a:latin typeface="Calibri"/>
                        </a:rPr>
                        <a:t>Flag</a:t>
                      </a:r>
                      <a:r>
                        <a:rPr lang="en-US" sz="1400" b="0" i="0" u="none" strike="noStrike" dirty="0">
                          <a:solidFill>
                            <a:srgbClr val="000000"/>
                          </a:solidFill>
                          <a:effectLst/>
                          <a:latin typeface="Calibri"/>
                        </a:rPr>
                        <a:t> -&gt; whether this family should be excluded from analysis (currently from being transposon-related)</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187645">
                <a:tc>
                  <a:txBody>
                    <a:bodyPr/>
                    <a:lstStyle/>
                    <a:p>
                      <a:pPr algn="l" fontAlgn="ctr"/>
                      <a:r>
                        <a:rPr lang="en-US" sz="1400" b="1" i="0" u="none" strike="noStrike">
                          <a:solidFill>
                            <a:srgbClr val="000000"/>
                          </a:solidFill>
                          <a:effectLst/>
                          <a:latin typeface="Calibri"/>
                        </a:rPr>
                        <a:t>#_species </a:t>
                      </a:r>
                      <a:r>
                        <a:rPr lang="en-US" sz="1400" b="0" i="0" u="none" strike="noStrike">
                          <a:solidFill>
                            <a:srgbClr val="000000"/>
                          </a:solidFill>
                          <a:effectLst/>
                          <a:latin typeface="Calibri"/>
                        </a:rPr>
                        <a:t>-&gt; number of species in each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187645">
                <a:tc>
                  <a:txBody>
                    <a:bodyPr/>
                    <a:lstStyle/>
                    <a:p>
                      <a:pPr algn="l" fontAlgn="ctr"/>
                      <a:r>
                        <a:rPr lang="en-US" sz="1400" b="1" i="0" u="none" strike="noStrike">
                          <a:solidFill>
                            <a:srgbClr val="000000"/>
                          </a:solidFill>
                          <a:effectLst/>
                          <a:latin typeface="Calibri"/>
                        </a:rPr>
                        <a:t>#_genes</a:t>
                      </a:r>
                      <a:r>
                        <a:rPr lang="en-US" sz="1400" b="0" i="0" u="none" strike="noStrike">
                          <a:solidFill>
                            <a:srgbClr val="000000"/>
                          </a:solidFill>
                          <a:effectLst/>
                          <a:latin typeface="Calibri"/>
                        </a:rPr>
                        <a:t> -&gt; number of genes in each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193803">
                <a:tc>
                  <a:txBody>
                    <a:bodyPr/>
                    <a:lstStyle/>
                    <a:p>
                      <a:pPr algn="l" fontAlgn="ctr"/>
                      <a:r>
                        <a:rPr lang="en-US" sz="1400" b="1" i="0" u="none" strike="noStrike">
                          <a:solidFill>
                            <a:srgbClr val="000000"/>
                          </a:solidFill>
                          <a:effectLst/>
                          <a:latin typeface="Calibri"/>
                        </a:rPr>
                        <a:t>Mean_genes_per_species</a:t>
                      </a:r>
                      <a:r>
                        <a:rPr lang="en-US" sz="1400" b="0" i="0" u="none" strike="noStrike">
                          <a:solidFill>
                            <a:srgbClr val="000000"/>
                          </a:solidFill>
                          <a:effectLst/>
                          <a:latin typeface="Calibri"/>
                        </a:rPr>
                        <a:t> -&gt; mean number of genes per species in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15239">
                <a:tc>
                  <a:txBody>
                    <a:bodyPr/>
                    <a:lstStyle/>
                    <a:p>
                      <a:pPr algn="l" fontAlgn="ctr"/>
                      <a:r>
                        <a:rPr lang="en-US" sz="1400" b="1" i="0" u="none" strike="noStrike">
                          <a:solidFill>
                            <a:srgbClr val="000000"/>
                          </a:solidFill>
                          <a:effectLst/>
                          <a:latin typeface="Calibri"/>
                        </a:rPr>
                        <a:t>Median_genes_per_species</a:t>
                      </a:r>
                      <a:r>
                        <a:rPr lang="en-US" sz="1400" b="0" i="0" u="none" strike="noStrike">
                          <a:solidFill>
                            <a:srgbClr val="000000"/>
                          </a:solidFill>
                          <a:effectLst/>
                          <a:latin typeface="Calibri"/>
                        </a:rPr>
                        <a:t> -&gt; median number of genes per species in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193803">
                <a:tc>
                  <a:txBody>
                    <a:bodyPr/>
                    <a:lstStyle/>
                    <a:p>
                      <a:pPr algn="l" fontAlgn="ctr"/>
                      <a:r>
                        <a:rPr lang="en-US" sz="1400" b="1" i="0" u="none" strike="noStrike">
                          <a:solidFill>
                            <a:srgbClr val="000000"/>
                          </a:solidFill>
                          <a:effectLst/>
                          <a:latin typeface="Calibri"/>
                        </a:rPr>
                        <a:t>Variation_coefficient_#_genes_per_species</a:t>
                      </a:r>
                      <a:r>
                        <a:rPr lang="en-US" sz="1400" b="0" i="0" u="none" strike="noStrike">
                          <a:solidFill>
                            <a:srgbClr val="000000"/>
                          </a:solidFill>
                          <a:effectLst/>
                          <a:latin typeface="Calibri"/>
                        </a:rPr>
                        <a:t> -&gt; stdev/mean  (of genes per spp)</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15239">
                <a:tc>
                  <a:txBody>
                    <a:bodyPr/>
                    <a:lstStyle/>
                    <a:p>
                      <a:pPr algn="l" fontAlgn="ctr"/>
                      <a:r>
                        <a:rPr lang="en-US" sz="1400" b="1" i="0" u="none" strike="noStrike">
                          <a:solidFill>
                            <a:srgbClr val="000000"/>
                          </a:solidFill>
                          <a:effectLst/>
                          <a:latin typeface="Calibri"/>
                        </a:rPr>
                        <a:t>#_paralogs </a:t>
                      </a:r>
                      <a:r>
                        <a:rPr lang="en-US" sz="1400" b="0" i="0" u="none" strike="noStrike">
                          <a:solidFill>
                            <a:srgbClr val="000000"/>
                          </a:solidFill>
                          <a:effectLst/>
                          <a:latin typeface="Calibri"/>
                        </a:rPr>
                        <a:t>-&gt; number of paralogs per family = # of genes - # of species</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187645">
                <a:tc>
                  <a:txBody>
                    <a:bodyPr/>
                    <a:lstStyle/>
                    <a:p>
                      <a:pPr algn="l" fontAlgn="ctr"/>
                      <a:r>
                        <a:rPr lang="en-US" sz="1400" b="1" i="0" u="none" strike="noStrike">
                          <a:solidFill>
                            <a:srgbClr val="000000"/>
                          </a:solidFill>
                          <a:effectLst/>
                          <a:latin typeface="Calibri"/>
                        </a:rPr>
                        <a:t>Branch_name</a:t>
                      </a:r>
                      <a:r>
                        <a:rPr lang="en-US" sz="1400" b="0" i="0" u="none" strike="noStrike">
                          <a:solidFill>
                            <a:srgbClr val="000000"/>
                          </a:solidFill>
                          <a:effectLst/>
                          <a:latin typeface="Calibri"/>
                        </a:rPr>
                        <a:t> -&gt; branch of root of family tree</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57809">
                <a:tc>
                  <a:txBody>
                    <a:bodyPr/>
                    <a:lstStyle/>
                    <a:p>
                      <a:pPr algn="l" fontAlgn="ctr"/>
                      <a:r>
                        <a:rPr lang="en-US" sz="1400" b="1" i="0" u="none" strike="noStrike">
                          <a:solidFill>
                            <a:srgbClr val="000000"/>
                          </a:solidFill>
                          <a:effectLst/>
                          <a:latin typeface="Calibri"/>
                        </a:rPr>
                        <a:t>Completeness_score</a:t>
                      </a:r>
                      <a:r>
                        <a:rPr lang="en-US" sz="1400" b="0" i="0" u="none" strike="noStrike">
                          <a:solidFill>
                            <a:srgbClr val="000000"/>
                          </a:solidFill>
                          <a:effectLst/>
                          <a:latin typeface="Calibri"/>
                        </a:rPr>
                        <a:t> -&gt; (a.k.a. missingness), % of species (regarding root) present in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15239">
                <a:tc>
                  <a:txBody>
                    <a:bodyPr/>
                    <a:lstStyle/>
                    <a:p>
                      <a:pPr algn="l" fontAlgn="ctr"/>
                      <a:r>
                        <a:rPr lang="en-US" sz="1400" b="1" i="0" u="none" strike="noStrike" dirty="0" err="1">
                          <a:solidFill>
                            <a:srgbClr val="000000"/>
                          </a:solidFill>
                          <a:effectLst/>
                          <a:latin typeface="Calibri"/>
                        </a:rPr>
                        <a:t>Total_duplications</a:t>
                      </a:r>
                      <a:r>
                        <a:rPr lang="en-US" sz="1400" b="0" i="0" u="none" strike="noStrike" dirty="0">
                          <a:solidFill>
                            <a:srgbClr val="000000"/>
                          </a:solidFill>
                          <a:effectLst/>
                          <a:latin typeface="Calibri"/>
                        </a:rPr>
                        <a:t> -&gt; total gene duplications in family (</a:t>
                      </a:r>
                      <a:r>
                        <a:rPr lang="en-US" sz="1400" b="0" i="0" u="none" strike="noStrike" dirty="0" err="1">
                          <a:solidFill>
                            <a:srgbClr val="000000"/>
                          </a:solidFill>
                          <a:effectLst/>
                          <a:latin typeface="Calibri"/>
                        </a:rPr>
                        <a:t>compara</a:t>
                      </a:r>
                      <a:r>
                        <a:rPr lang="en-US" sz="1400" b="0" i="0" u="none" strike="noStrike" dirty="0">
                          <a:solidFill>
                            <a:srgbClr val="000000"/>
                          </a:solidFill>
                          <a:effectLst/>
                          <a:latin typeface="Calibri"/>
                        </a:rPr>
                        <a:t> calculated)</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282608">
                <a:tc>
                  <a:txBody>
                    <a:bodyPr/>
                    <a:lstStyle/>
                    <a:p>
                      <a:pPr algn="l" fontAlgn="ctr"/>
                      <a:r>
                        <a:rPr lang="en-US" sz="1400" b="1" i="0" u="none" strike="noStrike">
                          <a:solidFill>
                            <a:srgbClr val="000000"/>
                          </a:solidFill>
                          <a:effectLst/>
                          <a:latin typeface="Calibri"/>
                        </a:rPr>
                        <a:t>Max_duplications_node</a:t>
                      </a:r>
                      <a:r>
                        <a:rPr lang="en-US" sz="1400" b="0" i="0" u="none" strike="noStrike">
                          <a:solidFill>
                            <a:srgbClr val="000000"/>
                          </a:solidFill>
                          <a:effectLst/>
                          <a:latin typeface="Calibri"/>
                        </a:rPr>
                        <a:t> -&gt; Species tree node with most duplication events in family</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193803">
                <a:tc>
                  <a:txBody>
                    <a:bodyPr/>
                    <a:lstStyle/>
                    <a:p>
                      <a:pPr algn="l" fontAlgn="ctr"/>
                      <a:r>
                        <a:rPr lang="en-US" sz="1400" b="1" i="0" u="none" strike="noStrike" dirty="0" err="1">
                          <a:solidFill>
                            <a:srgbClr val="000000"/>
                          </a:solidFill>
                          <a:effectLst/>
                          <a:latin typeface="Calibri"/>
                        </a:rPr>
                        <a:t>Most_frequent_species</a:t>
                      </a:r>
                      <a:r>
                        <a:rPr lang="en-US" sz="1400" b="0" i="0" u="none" strike="noStrike" dirty="0">
                          <a:solidFill>
                            <a:srgbClr val="000000"/>
                          </a:solidFill>
                          <a:effectLst/>
                          <a:latin typeface="Calibri"/>
                        </a:rPr>
                        <a:t> -&gt; Species with the highest number of genes in family</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194043">
                <a:tc>
                  <a:txBody>
                    <a:bodyPr/>
                    <a:lstStyle/>
                    <a:p>
                      <a:pPr algn="l" fontAlgn="b"/>
                      <a:r>
                        <a:rPr lang="en-US" sz="1400" b="1" i="0" u="none" strike="noStrike">
                          <a:solidFill>
                            <a:srgbClr val="000000"/>
                          </a:solidFill>
                          <a:effectLst/>
                          <a:latin typeface="Calibri"/>
                        </a:rPr>
                        <a:t>caenorhabditis_elegans</a:t>
                      </a:r>
                      <a:r>
                        <a:rPr lang="en-US" sz="1400" b="0" i="0" u="none" strike="noStrike">
                          <a:solidFill>
                            <a:srgbClr val="000000"/>
                          </a:solidFill>
                          <a:effectLst/>
                          <a:latin typeface="Calibri"/>
                        </a:rPr>
                        <a:t> -&gt; number of genes in this free-living species</a:t>
                      </a:r>
                    </a:p>
                  </a:txBody>
                  <a:tcPr marL="958" marR="958" marT="958" marB="0" anchor="ctr">
                    <a:lnL>
                      <a:noFill/>
                    </a:lnL>
                    <a:lnR>
                      <a:noFill/>
                    </a:lnR>
                    <a:lnT>
                      <a:noFill/>
                    </a:lnT>
                    <a:lnB>
                      <a:noFill/>
                    </a:lnB>
                  </a:tcPr>
                </a:tc>
              </a:tr>
              <a:tr h="194043">
                <a:tc>
                  <a:txBody>
                    <a:bodyPr/>
                    <a:lstStyle/>
                    <a:p>
                      <a:pPr algn="l" fontAlgn="b"/>
                      <a:r>
                        <a:rPr lang="en-US" sz="1400" b="1" i="0" u="none" strike="noStrike">
                          <a:solidFill>
                            <a:srgbClr val="000000"/>
                          </a:solidFill>
                          <a:effectLst/>
                          <a:latin typeface="Calibri"/>
                        </a:rPr>
                        <a:t>panagrellus_redivivus</a:t>
                      </a:r>
                      <a:r>
                        <a:rPr lang="en-US" sz="1400" b="0" i="0" u="none" strike="noStrike">
                          <a:solidFill>
                            <a:srgbClr val="000000"/>
                          </a:solidFill>
                          <a:effectLst/>
                          <a:latin typeface="Calibri"/>
                        </a:rPr>
                        <a:t> -&gt; number of genes in this free-living species</a:t>
                      </a:r>
                    </a:p>
                  </a:txBody>
                  <a:tcPr marL="958" marR="958" marT="958" marB="0" anchor="ctr">
                    <a:lnL>
                      <a:noFill/>
                    </a:lnL>
                    <a:lnR>
                      <a:noFill/>
                    </a:lnR>
                    <a:lnT>
                      <a:noFill/>
                    </a:lnT>
                    <a:lnB>
                      <a:noFill/>
                    </a:lnB>
                  </a:tcPr>
                </a:tc>
              </a:tr>
              <a:tr h="194043">
                <a:tc>
                  <a:txBody>
                    <a:bodyPr/>
                    <a:lstStyle/>
                    <a:p>
                      <a:pPr algn="l" fontAlgn="b"/>
                      <a:r>
                        <a:rPr lang="en-US" sz="1400" b="1" i="0" u="none" strike="noStrike">
                          <a:solidFill>
                            <a:srgbClr val="000000"/>
                          </a:solidFill>
                          <a:effectLst/>
                          <a:latin typeface="Calibri"/>
                        </a:rPr>
                        <a:t>pristionchus_pacificus</a:t>
                      </a:r>
                      <a:r>
                        <a:rPr lang="en-US" sz="1400" b="0" i="0" u="none" strike="noStrike">
                          <a:solidFill>
                            <a:srgbClr val="000000"/>
                          </a:solidFill>
                          <a:effectLst/>
                          <a:latin typeface="Calibri"/>
                        </a:rPr>
                        <a:t> -&gt; number of genes in this free-living species</a:t>
                      </a:r>
                    </a:p>
                  </a:txBody>
                  <a:tcPr marL="958" marR="958" marT="958" marB="0" anchor="ctr">
                    <a:lnL>
                      <a:noFill/>
                    </a:lnL>
                    <a:lnR>
                      <a:noFill/>
                    </a:lnR>
                    <a:lnT>
                      <a:noFill/>
                    </a:lnT>
                    <a:lnB>
                      <a:noFill/>
                    </a:lnB>
                  </a:tcPr>
                </a:tc>
              </a:tr>
              <a:tr h="194043">
                <a:tc>
                  <a:txBody>
                    <a:bodyPr/>
                    <a:lstStyle/>
                    <a:p>
                      <a:pPr algn="l" fontAlgn="b"/>
                      <a:r>
                        <a:rPr lang="en-US" sz="1400" b="1" i="0" u="none" strike="noStrike">
                          <a:solidFill>
                            <a:srgbClr val="000000"/>
                          </a:solidFill>
                          <a:effectLst/>
                          <a:latin typeface="Calibri"/>
                        </a:rPr>
                        <a:t>rhabditophanes_kr3021</a:t>
                      </a:r>
                      <a:r>
                        <a:rPr lang="en-US" sz="1400" b="0" i="0" u="none" strike="noStrike">
                          <a:solidFill>
                            <a:srgbClr val="000000"/>
                          </a:solidFill>
                          <a:effectLst/>
                          <a:latin typeface="Calibri"/>
                        </a:rPr>
                        <a:t> -&gt; number of genes in this free-living species</a:t>
                      </a:r>
                    </a:p>
                  </a:txBody>
                  <a:tcPr marL="958" marR="958" marT="958" marB="0" anchor="ctr">
                    <a:lnL>
                      <a:noFill/>
                    </a:lnL>
                    <a:lnR>
                      <a:noFill/>
                    </a:lnR>
                    <a:lnT>
                      <a:noFill/>
                    </a:lnT>
                    <a:lnB>
                      <a:noFill/>
                    </a:lnB>
                  </a:tcPr>
                </a:tc>
              </a:tr>
              <a:tr h="194043">
                <a:tc>
                  <a:txBody>
                    <a:bodyPr/>
                    <a:lstStyle/>
                    <a:p>
                      <a:pPr algn="l" fontAlgn="b"/>
                      <a:r>
                        <a:rPr lang="en-US" sz="1400" b="1" i="0" u="none" strike="noStrike">
                          <a:solidFill>
                            <a:srgbClr val="000000"/>
                          </a:solidFill>
                          <a:effectLst/>
                          <a:latin typeface="Calibri"/>
                        </a:rPr>
                        <a:t>schmidtea_mediterranea</a:t>
                      </a:r>
                      <a:r>
                        <a:rPr lang="en-US" sz="1400" b="0" i="0" u="none" strike="noStrike">
                          <a:solidFill>
                            <a:srgbClr val="000000"/>
                          </a:solidFill>
                          <a:effectLst/>
                          <a:latin typeface="Calibri"/>
                        </a:rPr>
                        <a:t> -&gt; number of genes in this free-living species</a:t>
                      </a:r>
                    </a:p>
                  </a:txBody>
                  <a:tcPr marL="958" marR="958" marT="958" marB="0" anchor="ctr">
                    <a:lnL>
                      <a:noFill/>
                    </a:lnL>
                    <a:lnR>
                      <a:noFill/>
                    </a:lnR>
                    <a:lnT>
                      <a:noFill/>
                    </a:lnT>
                    <a:lnB>
                      <a:noFill/>
                    </a:lnB>
                  </a:tcPr>
                </a:tc>
              </a:tr>
              <a:tr h="193803">
                <a:tc>
                  <a:txBody>
                    <a:bodyPr/>
                    <a:lstStyle/>
                    <a:p>
                      <a:pPr algn="l" fontAlgn="ctr"/>
                      <a:r>
                        <a:rPr lang="en-US" sz="1400" b="1" i="0" u="none" strike="noStrike">
                          <a:solidFill>
                            <a:srgbClr val="000000"/>
                          </a:solidFill>
                          <a:effectLst/>
                          <a:latin typeface="Calibri"/>
                        </a:rPr>
                        <a:t>Total_losses</a:t>
                      </a:r>
                      <a:r>
                        <a:rPr lang="en-US" sz="1400" b="0" i="0" u="none" strike="noStrike">
                          <a:solidFill>
                            <a:srgbClr val="000000"/>
                          </a:solidFill>
                          <a:effectLst/>
                          <a:latin typeface="Calibri"/>
                        </a:rPr>
                        <a:t> -&gt; total gene losses in family (compara calculated)</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61449">
                <a:tc>
                  <a:txBody>
                    <a:bodyPr/>
                    <a:lstStyle/>
                    <a:p>
                      <a:pPr algn="l" fontAlgn="ctr"/>
                      <a:r>
                        <a:rPr lang="en-US" sz="1400" b="1" i="0" u="none" strike="noStrike" dirty="0" err="1">
                          <a:solidFill>
                            <a:srgbClr val="000000"/>
                          </a:solidFill>
                          <a:effectLst/>
                          <a:latin typeface="Calibri"/>
                        </a:rPr>
                        <a:t>Median_branch_length</a:t>
                      </a:r>
                      <a:r>
                        <a:rPr lang="en-US" sz="1400" b="0" i="0" u="none" strike="noStrike" dirty="0">
                          <a:solidFill>
                            <a:srgbClr val="000000"/>
                          </a:solidFill>
                          <a:effectLst/>
                          <a:latin typeface="Calibri"/>
                        </a:rPr>
                        <a:t> -&gt; Median branch length of the gene </a:t>
                      </a:r>
                      <a:r>
                        <a:rPr lang="en-US" sz="1400" b="0" i="0" u="none" strike="noStrike" dirty="0" smtClean="0">
                          <a:solidFill>
                            <a:srgbClr val="000000"/>
                          </a:solidFill>
                          <a:effectLst/>
                          <a:latin typeface="Calibri"/>
                        </a:rPr>
                        <a:t>tree</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193803">
                <a:tc>
                  <a:txBody>
                    <a:bodyPr/>
                    <a:lstStyle/>
                    <a:p>
                      <a:pPr algn="l" fontAlgn="ctr"/>
                      <a:r>
                        <a:rPr lang="en-US" sz="1400" b="1" i="0" u="none" strike="noStrike">
                          <a:solidFill>
                            <a:srgbClr val="000000"/>
                          </a:solidFill>
                          <a:effectLst/>
                          <a:latin typeface="Calibri"/>
                        </a:rPr>
                        <a:t>%_genes_with_Pfam</a:t>
                      </a:r>
                      <a:r>
                        <a:rPr lang="en-US" sz="1400" b="0" i="0" u="none" strike="noStrike">
                          <a:solidFill>
                            <a:srgbClr val="000000"/>
                          </a:solidFill>
                          <a:effectLst/>
                          <a:latin typeface="Calibri"/>
                        </a:rPr>
                        <a:t> -&gt; % of genes in family with at least one pfam domain</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15239">
                <a:tc>
                  <a:txBody>
                    <a:bodyPr/>
                    <a:lstStyle/>
                    <a:p>
                      <a:pPr algn="l" fontAlgn="ctr"/>
                      <a:r>
                        <a:rPr lang="en-US" sz="1400" b="1" i="0" u="none" strike="noStrike">
                          <a:solidFill>
                            <a:srgbClr val="000000"/>
                          </a:solidFill>
                          <a:effectLst/>
                          <a:latin typeface="Calibri"/>
                        </a:rPr>
                        <a:t>%_genes_with_TMHMM </a:t>
                      </a:r>
                      <a:r>
                        <a:rPr lang="en-US" sz="1400" b="0" i="0" u="none" strike="noStrike">
                          <a:solidFill>
                            <a:srgbClr val="000000"/>
                          </a:solidFill>
                          <a:effectLst/>
                          <a:latin typeface="Calibri"/>
                        </a:rPr>
                        <a:t>-&gt; % of genes in family with at least one TMHMM hit</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15239">
                <a:tc>
                  <a:txBody>
                    <a:bodyPr/>
                    <a:lstStyle/>
                    <a:p>
                      <a:pPr algn="l" fontAlgn="ctr"/>
                      <a:r>
                        <a:rPr lang="en-US" sz="1400" b="1" i="0" u="none" strike="noStrike">
                          <a:solidFill>
                            <a:srgbClr val="000000"/>
                          </a:solidFill>
                          <a:effectLst/>
                          <a:latin typeface="Calibri"/>
                        </a:rPr>
                        <a:t>%_genes_with_SignalP </a:t>
                      </a:r>
                      <a:r>
                        <a:rPr lang="en-US" sz="1400" b="0" i="0" u="none" strike="noStrike">
                          <a:solidFill>
                            <a:srgbClr val="000000"/>
                          </a:solidFill>
                          <a:effectLst/>
                          <a:latin typeface="Calibri"/>
                        </a:rPr>
                        <a:t>-&gt; % of genes in family with at least one SinalP_EUK hit</a:t>
                      </a:r>
                      <a:endParaRPr lang="en-US" sz="1400" b="1" i="0" u="none" strike="noStrike">
                        <a:solidFill>
                          <a:srgbClr val="000000"/>
                        </a:solidFill>
                        <a:effectLst/>
                        <a:latin typeface="Calibri"/>
                      </a:endParaRPr>
                    </a:p>
                  </a:txBody>
                  <a:tcPr marL="958" marR="958" marT="958" marB="0" anchor="ctr">
                    <a:lnL>
                      <a:noFill/>
                    </a:lnL>
                    <a:lnR>
                      <a:noFill/>
                    </a:lnR>
                    <a:lnT>
                      <a:noFill/>
                    </a:lnT>
                    <a:lnB>
                      <a:noFill/>
                    </a:lnB>
                  </a:tcPr>
                </a:tc>
              </a:tr>
              <a:tr h="259920">
                <a:tc>
                  <a:txBody>
                    <a:bodyPr/>
                    <a:lstStyle/>
                    <a:p>
                      <a:pPr algn="l" fontAlgn="ctr"/>
                      <a:r>
                        <a:rPr lang="en-US" sz="1400" b="1" i="0" u="none" strike="noStrike" dirty="0" err="1">
                          <a:solidFill>
                            <a:srgbClr val="000000"/>
                          </a:solidFill>
                          <a:effectLst/>
                          <a:latin typeface="Calibri"/>
                        </a:rPr>
                        <a:t>Pfam_perc_in_family</a:t>
                      </a:r>
                      <a:r>
                        <a:rPr lang="en-US" sz="1400" b="0" i="0" u="none" strike="noStrike" dirty="0">
                          <a:solidFill>
                            <a:srgbClr val="000000"/>
                          </a:solidFill>
                          <a:effectLst/>
                          <a:latin typeface="Calibri"/>
                        </a:rPr>
                        <a:t> -&gt; Percentage of genes in family with at least one of those domains in family (top 3 </a:t>
                      </a:r>
                      <a:r>
                        <a:rPr lang="en-US" sz="1400" b="0" i="0" u="none" strike="noStrike" dirty="0" err="1">
                          <a:solidFill>
                            <a:srgbClr val="000000"/>
                          </a:solidFill>
                          <a:effectLst/>
                          <a:latin typeface="Calibri"/>
                        </a:rPr>
                        <a:t>pfams</a:t>
                      </a:r>
                      <a:r>
                        <a:rPr lang="en-US" sz="1400" b="0" i="0" u="none" strike="noStrike" dirty="0">
                          <a:solidFill>
                            <a:srgbClr val="000000"/>
                          </a:solidFill>
                          <a:effectLst/>
                          <a:latin typeface="Calibri"/>
                        </a:rPr>
                        <a:t>).</a:t>
                      </a:r>
                      <a:endParaRPr lang="en-US" sz="1400" b="1" i="0" u="none" strike="noStrike" dirty="0">
                        <a:solidFill>
                          <a:srgbClr val="000000"/>
                        </a:solidFill>
                        <a:effectLst/>
                        <a:latin typeface="Calibri"/>
                      </a:endParaRPr>
                    </a:p>
                  </a:txBody>
                  <a:tcPr marL="958" marR="958" marT="958" marB="0" anchor="ctr">
                    <a:lnL>
                      <a:noFill/>
                    </a:lnL>
                    <a:lnR>
                      <a:noFill/>
                    </a:lnR>
                    <a:lnT>
                      <a:noFill/>
                    </a:lnT>
                    <a:lnB>
                      <a:noFill/>
                    </a:lnB>
                  </a:tcPr>
                </a:tc>
              </a:tr>
              <a:tr h="157703">
                <a:tc>
                  <a:txBody>
                    <a:bodyPr/>
                    <a:lstStyle/>
                    <a:p>
                      <a:pPr algn="l" fontAlgn="b"/>
                      <a:r>
                        <a:rPr lang="en-US" sz="1400" b="1" i="0" u="none" strike="noStrike" dirty="0" err="1">
                          <a:solidFill>
                            <a:srgbClr val="000000"/>
                          </a:solidFill>
                          <a:effectLst/>
                          <a:latin typeface="Calibri"/>
                        </a:rPr>
                        <a:t>Pfam_all_in_family</a:t>
                      </a:r>
                      <a:r>
                        <a:rPr lang="en-US" sz="1400" b="0" i="0" u="none" strike="noStrike" dirty="0">
                          <a:solidFill>
                            <a:srgbClr val="000000"/>
                          </a:solidFill>
                          <a:effectLst/>
                          <a:latin typeface="Calibri"/>
                        </a:rPr>
                        <a:t> -&gt; Frequency of each </a:t>
                      </a:r>
                      <a:r>
                        <a:rPr lang="en-US" sz="1400" b="0" i="0" u="none" strike="noStrike" dirty="0" err="1">
                          <a:solidFill>
                            <a:srgbClr val="000000"/>
                          </a:solidFill>
                          <a:effectLst/>
                          <a:latin typeface="Calibri"/>
                        </a:rPr>
                        <a:t>pfam</a:t>
                      </a:r>
                      <a:r>
                        <a:rPr lang="en-US" sz="1400" b="0" i="0" u="none" strike="noStrike" dirty="0">
                          <a:solidFill>
                            <a:srgbClr val="000000"/>
                          </a:solidFill>
                          <a:effectLst/>
                          <a:latin typeface="Calibri"/>
                        </a:rPr>
                        <a:t> domain found in family, sorted by frequency.</a:t>
                      </a:r>
                    </a:p>
                  </a:txBody>
                  <a:tcPr marL="958" marR="958" marT="958" marB="0" anchor="ctr">
                    <a:lnL>
                      <a:noFill/>
                    </a:lnL>
                    <a:lnR>
                      <a:noFill/>
                    </a:lnR>
                    <a:lnT>
                      <a:noFill/>
                    </a:lnT>
                    <a:lnB>
                      <a:noFill/>
                    </a:lnB>
                  </a:tcPr>
                </a:tc>
              </a:tr>
            </a:tbl>
          </a:graphicData>
        </a:graphic>
      </p:graphicFrame>
    </p:spTree>
    <p:extLst>
      <p:ext uri="{BB962C8B-B14F-4D97-AF65-F5344CB8AC3E}">
        <p14:creationId xmlns:p14="http://schemas.microsoft.com/office/powerpoint/2010/main" val="28335517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18821" y="350449"/>
            <a:ext cx="4006449" cy="1846659"/>
          </a:xfrm>
          <a:prstGeom prst="rect">
            <a:avLst/>
          </a:prstGeom>
          <a:noFill/>
        </p:spPr>
        <p:txBody>
          <a:bodyPr wrap="square" rtlCol="0">
            <a:spAutoFit/>
          </a:bodyPr>
          <a:lstStyle/>
          <a:p>
            <a:r>
              <a:rPr lang="en-US" sz="2400" dirty="0" smtClean="0"/>
              <a:t>Distributions</a:t>
            </a:r>
          </a:p>
          <a:p>
            <a:r>
              <a:rPr lang="en-US" dirty="0" smtClean="0"/>
              <a:t>% Genes with domains, per family size</a:t>
            </a:r>
          </a:p>
          <a:p>
            <a:endParaRPr lang="en-US" dirty="0" smtClean="0"/>
          </a:p>
          <a:p>
            <a:r>
              <a:rPr lang="en-US" dirty="0" err="1" smtClean="0"/>
              <a:t>Pfam</a:t>
            </a:r>
            <a:endParaRPr lang="en-US" dirty="0" smtClean="0"/>
          </a:p>
          <a:p>
            <a:r>
              <a:rPr lang="en-US" dirty="0" smtClean="0"/>
              <a:t>TMHMM</a:t>
            </a:r>
          </a:p>
          <a:p>
            <a:r>
              <a:rPr lang="en-US" dirty="0" err="1" smtClean="0"/>
              <a:t>SignalP</a:t>
            </a:r>
            <a:endParaRPr lang="en-US" dirty="0" smtClean="0"/>
          </a:p>
        </p:txBody>
      </p:sp>
      <p:pic>
        <p:nvPicPr>
          <p:cNvPr id="9" name="Picture 8"/>
          <p:cNvPicPr>
            <a:picLocks noChangeAspect="1"/>
          </p:cNvPicPr>
          <p:nvPr/>
        </p:nvPicPr>
        <p:blipFill>
          <a:blip r:embed="rId2"/>
          <a:stretch>
            <a:fillRect/>
          </a:stretch>
        </p:blipFill>
        <p:spPr>
          <a:xfrm>
            <a:off x="4738110" y="133675"/>
            <a:ext cx="3484397" cy="3152386"/>
          </a:xfrm>
          <a:prstGeom prst="rect">
            <a:avLst/>
          </a:prstGeom>
        </p:spPr>
      </p:pic>
      <p:pic>
        <p:nvPicPr>
          <p:cNvPr id="11" name="Picture 10"/>
          <p:cNvPicPr>
            <a:picLocks noChangeAspect="1"/>
          </p:cNvPicPr>
          <p:nvPr/>
        </p:nvPicPr>
        <p:blipFill>
          <a:blip r:embed="rId3"/>
          <a:stretch>
            <a:fillRect/>
          </a:stretch>
        </p:blipFill>
        <p:spPr>
          <a:xfrm>
            <a:off x="601593" y="3286061"/>
            <a:ext cx="3790521" cy="3446601"/>
          </a:xfrm>
          <a:prstGeom prst="rect">
            <a:avLst/>
          </a:prstGeom>
        </p:spPr>
      </p:pic>
      <p:pic>
        <p:nvPicPr>
          <p:cNvPr id="12" name="Picture 11"/>
          <p:cNvPicPr>
            <a:picLocks noChangeAspect="1"/>
          </p:cNvPicPr>
          <p:nvPr/>
        </p:nvPicPr>
        <p:blipFill>
          <a:blip r:embed="rId4"/>
          <a:stretch>
            <a:fillRect/>
          </a:stretch>
        </p:blipFill>
        <p:spPr>
          <a:xfrm>
            <a:off x="4738110" y="3286061"/>
            <a:ext cx="3717710" cy="3329238"/>
          </a:xfrm>
          <a:prstGeom prst="rect">
            <a:avLst/>
          </a:prstGeom>
        </p:spPr>
      </p:pic>
      <p:sp>
        <p:nvSpPr>
          <p:cNvPr id="13" name="TextBox 12"/>
          <p:cNvSpPr txBox="1"/>
          <p:nvPr/>
        </p:nvSpPr>
        <p:spPr>
          <a:xfrm>
            <a:off x="318821" y="2487626"/>
            <a:ext cx="2768952"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Done for the whole dataset excluding </a:t>
            </a:r>
            <a:r>
              <a:rPr lang="en-US" sz="1100" dirty="0" err="1" smtClean="0"/>
              <a:t>outgroups</a:t>
            </a:r>
            <a:r>
              <a:rPr lang="en-US" sz="1100" dirty="0" smtClean="0"/>
              <a:t> (no other filters)</a:t>
            </a:r>
            <a:endParaRPr lang="en-US" sz="1100" dirty="0"/>
          </a:p>
        </p:txBody>
      </p:sp>
    </p:spTree>
    <p:extLst>
      <p:ext uri="{BB962C8B-B14F-4D97-AF65-F5344CB8AC3E}">
        <p14:creationId xmlns:p14="http://schemas.microsoft.com/office/powerpoint/2010/main" val="1896635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28130" y="1466538"/>
            <a:ext cx="4254851" cy="4039915"/>
          </a:xfrm>
          <a:prstGeom prst="rect">
            <a:avLst/>
          </a:prstGeom>
        </p:spPr>
      </p:pic>
      <p:sp>
        <p:nvSpPr>
          <p:cNvPr id="7" name="TextBox 6"/>
          <p:cNvSpPr txBox="1"/>
          <p:nvPr/>
        </p:nvSpPr>
        <p:spPr>
          <a:xfrm>
            <a:off x="318821" y="350449"/>
            <a:ext cx="6891936" cy="954107"/>
          </a:xfrm>
          <a:prstGeom prst="rect">
            <a:avLst/>
          </a:prstGeom>
          <a:noFill/>
        </p:spPr>
        <p:txBody>
          <a:bodyPr wrap="square" rtlCol="0">
            <a:spAutoFit/>
          </a:bodyPr>
          <a:lstStyle/>
          <a:p>
            <a:r>
              <a:rPr lang="en-US" sz="2400" dirty="0" smtClean="0"/>
              <a:t>Distributions</a:t>
            </a:r>
          </a:p>
          <a:p>
            <a:r>
              <a:rPr lang="en-US" dirty="0" smtClean="0"/>
              <a:t>% Genes in family with Signal Peptide</a:t>
            </a:r>
          </a:p>
          <a:p>
            <a:r>
              <a:rPr lang="en-US" sz="1400" dirty="0" smtClean="0"/>
              <a:t>(purpose is to decide a cutoff for looking more closely into signal peptide families)</a:t>
            </a:r>
          </a:p>
        </p:txBody>
      </p:sp>
      <p:pic>
        <p:nvPicPr>
          <p:cNvPr id="2" name="Picture 1"/>
          <p:cNvPicPr>
            <a:picLocks noChangeAspect="1"/>
          </p:cNvPicPr>
          <p:nvPr/>
        </p:nvPicPr>
        <p:blipFill>
          <a:blip r:embed="rId3"/>
          <a:stretch>
            <a:fillRect/>
          </a:stretch>
        </p:blipFill>
        <p:spPr>
          <a:xfrm>
            <a:off x="180921" y="1466539"/>
            <a:ext cx="4547210" cy="4039915"/>
          </a:xfrm>
          <a:prstGeom prst="rect">
            <a:avLst/>
          </a:prstGeom>
        </p:spPr>
      </p:pic>
      <p:sp>
        <p:nvSpPr>
          <p:cNvPr id="8" name="TextBox 7"/>
          <p:cNvSpPr txBox="1"/>
          <p:nvPr/>
        </p:nvSpPr>
        <p:spPr>
          <a:xfrm>
            <a:off x="1530193" y="1559216"/>
            <a:ext cx="263082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Filtering out: </a:t>
            </a:r>
          </a:p>
          <a:p>
            <a:r>
              <a:rPr lang="en-US" sz="1000" dirty="0" smtClean="0"/>
              <a:t>1) Genes of </a:t>
            </a:r>
            <a:r>
              <a:rPr lang="en-US" sz="1000" dirty="0" err="1" smtClean="0"/>
              <a:t>outgroups</a:t>
            </a:r>
            <a:r>
              <a:rPr lang="en-US" sz="1000" dirty="0" smtClean="0"/>
              <a:t> species</a:t>
            </a:r>
          </a:p>
          <a:p>
            <a:r>
              <a:rPr lang="en-US" sz="1000" dirty="0" smtClean="0"/>
              <a:t>2) Families with less than 5 genes</a:t>
            </a:r>
          </a:p>
          <a:p>
            <a:r>
              <a:rPr lang="en-US" sz="1000" dirty="0"/>
              <a:t>3</a:t>
            </a:r>
            <a:r>
              <a:rPr lang="en-US" sz="1000" dirty="0" smtClean="0"/>
              <a:t>) Families tagged as transposon-related</a:t>
            </a:r>
          </a:p>
        </p:txBody>
      </p:sp>
      <p:sp>
        <p:nvSpPr>
          <p:cNvPr id="10" name="TextBox 9"/>
          <p:cNvSpPr txBox="1"/>
          <p:nvPr/>
        </p:nvSpPr>
        <p:spPr>
          <a:xfrm>
            <a:off x="6087051" y="1468463"/>
            <a:ext cx="263082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smtClean="0"/>
              <a:t>Filtering out: </a:t>
            </a:r>
          </a:p>
          <a:p>
            <a:r>
              <a:rPr lang="en-US" sz="1000" dirty="0" smtClean="0"/>
              <a:t>1) Genes of </a:t>
            </a:r>
            <a:r>
              <a:rPr lang="en-US" sz="1000" dirty="0" err="1" smtClean="0"/>
              <a:t>outgroups</a:t>
            </a:r>
            <a:r>
              <a:rPr lang="en-US" sz="1000" dirty="0" smtClean="0"/>
              <a:t> species</a:t>
            </a:r>
          </a:p>
          <a:p>
            <a:r>
              <a:rPr lang="en-US" sz="1000" dirty="0" smtClean="0"/>
              <a:t>2) Families with less than 101 genes</a:t>
            </a:r>
          </a:p>
          <a:p>
            <a:r>
              <a:rPr lang="en-US" sz="1000" dirty="0"/>
              <a:t>3</a:t>
            </a:r>
            <a:r>
              <a:rPr lang="en-US" sz="1000" dirty="0" smtClean="0"/>
              <a:t>) Families tagged as transposon-related</a:t>
            </a:r>
          </a:p>
        </p:txBody>
      </p:sp>
      <p:sp>
        <p:nvSpPr>
          <p:cNvPr id="4" name="TextBox 3"/>
          <p:cNvSpPr txBox="1"/>
          <p:nvPr/>
        </p:nvSpPr>
        <p:spPr>
          <a:xfrm>
            <a:off x="5924017" y="5623435"/>
            <a:ext cx="2239262"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29 families over 50%</a:t>
            </a:r>
          </a:p>
          <a:p>
            <a:r>
              <a:rPr lang="en-US" sz="1600" dirty="0" smtClean="0"/>
              <a:t>1 family over 80%</a:t>
            </a:r>
            <a:endParaRPr lang="en-US" sz="1600" dirty="0"/>
          </a:p>
        </p:txBody>
      </p:sp>
      <p:sp>
        <p:nvSpPr>
          <p:cNvPr id="14" name="TextBox 13"/>
          <p:cNvSpPr txBox="1"/>
          <p:nvPr/>
        </p:nvSpPr>
        <p:spPr>
          <a:xfrm>
            <a:off x="1530193" y="5594945"/>
            <a:ext cx="2530558"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1849 families over 50%</a:t>
            </a:r>
          </a:p>
          <a:p>
            <a:r>
              <a:rPr lang="en-US" sz="1600" dirty="0" smtClean="0"/>
              <a:t>590 families over 80%</a:t>
            </a:r>
            <a:endParaRPr lang="en-US" sz="1600" dirty="0"/>
          </a:p>
        </p:txBody>
      </p:sp>
      <p:sp>
        <p:nvSpPr>
          <p:cNvPr id="5" name="TextBox 4"/>
          <p:cNvSpPr txBox="1"/>
          <p:nvPr/>
        </p:nvSpPr>
        <p:spPr>
          <a:xfrm>
            <a:off x="735280" y="6392165"/>
            <a:ext cx="765359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t>As I will be analyzing only large families (&gt;100 genes) I will go for 50% cutoff</a:t>
            </a:r>
            <a:endParaRPr lang="en-US" dirty="0"/>
          </a:p>
        </p:txBody>
      </p:sp>
    </p:spTree>
    <p:extLst>
      <p:ext uri="{BB962C8B-B14F-4D97-AF65-F5344CB8AC3E}">
        <p14:creationId xmlns:p14="http://schemas.microsoft.com/office/powerpoint/2010/main" val="3492910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744030"/>
            <a:ext cx="4826000" cy="369332"/>
          </a:xfrm>
          <a:prstGeom prst="rect">
            <a:avLst/>
          </a:prstGeom>
          <a:noFill/>
        </p:spPr>
        <p:txBody>
          <a:bodyPr wrap="square" rtlCol="0">
            <a:spAutoFit/>
          </a:bodyPr>
          <a:lstStyle/>
          <a:p>
            <a:r>
              <a:rPr lang="en-US" dirty="0" smtClean="0"/>
              <a:t>10 largest families</a:t>
            </a:r>
            <a:endParaRPr lang="en-US" dirty="0"/>
          </a:p>
        </p:txBody>
      </p:sp>
      <p:sp>
        <p:nvSpPr>
          <p:cNvPr id="6" name="TextBox 5"/>
          <p:cNvSpPr txBox="1"/>
          <p:nvPr/>
        </p:nvSpPr>
        <p:spPr>
          <a:xfrm>
            <a:off x="5745655" y="6452164"/>
            <a:ext cx="33983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Filtering: families with &gt; 100 genes</a:t>
            </a:r>
            <a:endParaRPr lang="en-US" dirty="0"/>
          </a:p>
        </p:txBody>
      </p:sp>
      <p:sp>
        <p:nvSpPr>
          <p:cNvPr id="9" name="TextBox 8"/>
          <p:cNvSpPr txBox="1"/>
          <p:nvPr/>
        </p:nvSpPr>
        <p:spPr>
          <a:xfrm>
            <a:off x="0" y="2723342"/>
            <a:ext cx="4826000" cy="369332"/>
          </a:xfrm>
          <a:prstGeom prst="rect">
            <a:avLst/>
          </a:prstGeom>
          <a:noFill/>
        </p:spPr>
        <p:txBody>
          <a:bodyPr wrap="square" rtlCol="0">
            <a:spAutoFit/>
          </a:bodyPr>
          <a:lstStyle/>
          <a:p>
            <a:r>
              <a:rPr lang="en-US" dirty="0" smtClean="0"/>
              <a:t>10 families with higher % TMHMM </a:t>
            </a:r>
            <a:endParaRPr lang="en-US" dirty="0"/>
          </a:p>
        </p:txBody>
      </p:sp>
      <p:sp>
        <p:nvSpPr>
          <p:cNvPr id="11" name="TextBox 10"/>
          <p:cNvSpPr txBox="1"/>
          <p:nvPr/>
        </p:nvSpPr>
        <p:spPr>
          <a:xfrm>
            <a:off x="0" y="4584982"/>
            <a:ext cx="4826000" cy="369332"/>
          </a:xfrm>
          <a:prstGeom prst="rect">
            <a:avLst/>
          </a:prstGeom>
          <a:noFill/>
        </p:spPr>
        <p:txBody>
          <a:bodyPr wrap="square" rtlCol="0">
            <a:spAutoFit/>
          </a:bodyPr>
          <a:lstStyle/>
          <a:p>
            <a:r>
              <a:rPr lang="en-US" dirty="0" smtClean="0"/>
              <a:t>10 families with higher % </a:t>
            </a:r>
            <a:r>
              <a:rPr lang="en-US" dirty="0" err="1" smtClean="0"/>
              <a:t>SignalP</a:t>
            </a:r>
            <a:endParaRPr lang="en-US" dirty="0"/>
          </a:p>
        </p:txBody>
      </p:sp>
      <p:sp>
        <p:nvSpPr>
          <p:cNvPr id="12" name="Title 1"/>
          <p:cNvSpPr>
            <a:spLocks noGrp="1"/>
          </p:cNvSpPr>
          <p:nvPr>
            <p:ph type="title"/>
          </p:nvPr>
        </p:nvSpPr>
        <p:spPr>
          <a:xfrm>
            <a:off x="457200" y="-214304"/>
            <a:ext cx="8229600" cy="1143000"/>
          </a:xfrm>
        </p:spPr>
        <p:txBody>
          <a:bodyPr>
            <a:normAutofit/>
          </a:bodyPr>
          <a:lstStyle/>
          <a:p>
            <a:r>
              <a:rPr lang="en-US" sz="3200" dirty="0" smtClean="0"/>
              <a:t>A bit of tree mining – part1 (validation)</a:t>
            </a:r>
            <a:endParaRPr lang="en-US" sz="3200" dirty="0"/>
          </a:p>
        </p:txBody>
      </p:sp>
      <p:pic>
        <p:nvPicPr>
          <p:cNvPr id="5" name="Picture 4"/>
          <p:cNvPicPr>
            <a:picLocks noChangeAspect="1"/>
          </p:cNvPicPr>
          <p:nvPr/>
        </p:nvPicPr>
        <p:blipFill>
          <a:blip r:embed="rId3"/>
          <a:stretch>
            <a:fillRect/>
          </a:stretch>
        </p:blipFill>
        <p:spPr>
          <a:xfrm>
            <a:off x="0" y="1113362"/>
            <a:ext cx="9144000" cy="1304519"/>
          </a:xfrm>
          <a:prstGeom prst="rect">
            <a:avLst/>
          </a:prstGeom>
        </p:spPr>
      </p:pic>
      <p:pic>
        <p:nvPicPr>
          <p:cNvPr id="7" name="Picture 6"/>
          <p:cNvPicPr>
            <a:picLocks noChangeAspect="1"/>
          </p:cNvPicPr>
          <p:nvPr/>
        </p:nvPicPr>
        <p:blipFill>
          <a:blip r:embed="rId4"/>
          <a:stretch>
            <a:fillRect/>
          </a:stretch>
        </p:blipFill>
        <p:spPr>
          <a:xfrm>
            <a:off x="0" y="3117742"/>
            <a:ext cx="9144000" cy="1254672"/>
          </a:xfrm>
          <a:prstGeom prst="rect">
            <a:avLst/>
          </a:prstGeom>
        </p:spPr>
      </p:pic>
      <p:pic>
        <p:nvPicPr>
          <p:cNvPr id="13" name="Picture 12"/>
          <p:cNvPicPr>
            <a:picLocks noChangeAspect="1"/>
          </p:cNvPicPr>
          <p:nvPr/>
        </p:nvPicPr>
        <p:blipFill>
          <a:blip r:embed="rId5"/>
          <a:stretch>
            <a:fillRect/>
          </a:stretch>
        </p:blipFill>
        <p:spPr>
          <a:xfrm>
            <a:off x="-8355" y="4954314"/>
            <a:ext cx="9144000" cy="1322107"/>
          </a:xfrm>
          <a:prstGeom prst="rect">
            <a:avLst/>
          </a:prstGeom>
        </p:spPr>
      </p:pic>
      <p:sp>
        <p:nvSpPr>
          <p:cNvPr id="10" name="TextBox 9"/>
          <p:cNvSpPr txBox="1"/>
          <p:nvPr/>
        </p:nvSpPr>
        <p:spPr>
          <a:xfrm>
            <a:off x="0" y="6521223"/>
            <a:ext cx="1779712"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excluding </a:t>
            </a:r>
            <a:r>
              <a:rPr lang="en-US" sz="1100" dirty="0" err="1" smtClean="0"/>
              <a:t>outgroups</a:t>
            </a:r>
            <a:endParaRPr lang="en-US" sz="1100" dirty="0"/>
          </a:p>
        </p:txBody>
      </p:sp>
    </p:spTree>
    <p:extLst>
      <p:ext uri="{BB962C8B-B14F-4D97-AF65-F5344CB8AC3E}">
        <p14:creationId xmlns:p14="http://schemas.microsoft.com/office/powerpoint/2010/main" val="1471901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
            <a:ext cx="8229600" cy="1143000"/>
          </a:xfrm>
        </p:spPr>
        <p:txBody>
          <a:bodyPr>
            <a:normAutofit/>
          </a:bodyPr>
          <a:lstStyle/>
          <a:p>
            <a:r>
              <a:rPr lang="en-US" sz="3200" dirty="0" smtClean="0"/>
              <a:t>RNA interference</a:t>
            </a:r>
            <a:endParaRPr lang="en-US" sz="3200" dirty="0"/>
          </a:p>
        </p:txBody>
      </p:sp>
      <p:pic>
        <p:nvPicPr>
          <p:cNvPr id="5" name="Picture 4"/>
          <p:cNvPicPr>
            <a:picLocks noChangeAspect="1"/>
          </p:cNvPicPr>
          <p:nvPr/>
        </p:nvPicPr>
        <p:blipFill>
          <a:blip r:embed="rId2"/>
          <a:stretch>
            <a:fillRect/>
          </a:stretch>
        </p:blipFill>
        <p:spPr>
          <a:xfrm>
            <a:off x="237066" y="1778574"/>
            <a:ext cx="6896383" cy="838134"/>
          </a:xfrm>
          <a:prstGeom prst="rect">
            <a:avLst/>
          </a:prstGeom>
        </p:spPr>
      </p:pic>
      <p:pic>
        <p:nvPicPr>
          <p:cNvPr id="6" name="Picture 5"/>
          <p:cNvPicPr>
            <a:picLocks noChangeAspect="1"/>
          </p:cNvPicPr>
          <p:nvPr/>
        </p:nvPicPr>
        <p:blipFill>
          <a:blip r:embed="rId3"/>
          <a:stretch>
            <a:fillRect/>
          </a:stretch>
        </p:blipFill>
        <p:spPr>
          <a:xfrm>
            <a:off x="270934" y="2768720"/>
            <a:ext cx="5676486" cy="806932"/>
          </a:xfrm>
          <a:prstGeom prst="rect">
            <a:avLst/>
          </a:prstGeom>
        </p:spPr>
      </p:pic>
      <p:sp>
        <p:nvSpPr>
          <p:cNvPr id="7" name="TextBox 6"/>
          <p:cNvSpPr txBox="1"/>
          <p:nvPr/>
        </p:nvSpPr>
        <p:spPr>
          <a:xfrm>
            <a:off x="175463" y="1029630"/>
            <a:ext cx="8511337" cy="646331"/>
          </a:xfrm>
          <a:prstGeom prst="rect">
            <a:avLst/>
          </a:prstGeom>
          <a:noFill/>
        </p:spPr>
        <p:txBody>
          <a:bodyPr wrap="square" rtlCol="0">
            <a:spAutoFit/>
          </a:bodyPr>
          <a:lstStyle/>
          <a:p>
            <a:pPr marL="285750" indent="-285750">
              <a:buFont typeface="Arial"/>
              <a:buChar char="•"/>
            </a:pPr>
            <a:r>
              <a:rPr lang="en-US" dirty="0" smtClean="0"/>
              <a:t>List of 77 (ultimately 73) C. </a:t>
            </a:r>
            <a:r>
              <a:rPr lang="en-US" dirty="0" err="1" smtClean="0"/>
              <a:t>elegans</a:t>
            </a:r>
            <a:r>
              <a:rPr lang="en-US" dirty="0" smtClean="0"/>
              <a:t> genes involved in RNA interference (one of the 6 functional groupings below). </a:t>
            </a:r>
            <a:endParaRPr lang="en-US" dirty="0"/>
          </a:p>
        </p:txBody>
      </p:sp>
      <p:pic>
        <p:nvPicPr>
          <p:cNvPr id="8" name="Picture 7"/>
          <p:cNvPicPr>
            <a:picLocks noChangeAspect="1"/>
          </p:cNvPicPr>
          <p:nvPr/>
        </p:nvPicPr>
        <p:blipFill>
          <a:blip r:embed="rId4"/>
          <a:stretch>
            <a:fillRect/>
          </a:stretch>
        </p:blipFill>
        <p:spPr>
          <a:xfrm>
            <a:off x="279401" y="3794677"/>
            <a:ext cx="7270028" cy="2791445"/>
          </a:xfrm>
          <a:prstGeom prst="rect">
            <a:avLst/>
          </a:prstGeom>
        </p:spPr>
      </p:pic>
      <p:sp>
        <p:nvSpPr>
          <p:cNvPr id="9" name="Rectangle 8"/>
          <p:cNvSpPr/>
          <p:nvPr/>
        </p:nvSpPr>
        <p:spPr>
          <a:xfrm>
            <a:off x="7353583" y="1785711"/>
            <a:ext cx="164991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List only had 76 genes.</a:t>
            </a:r>
          </a:p>
          <a:p>
            <a:r>
              <a:rPr lang="en-US" sz="1200" dirty="0" smtClean="0"/>
              <a:t>Removed three genes:</a:t>
            </a:r>
          </a:p>
          <a:p>
            <a:r>
              <a:rPr lang="en-US" sz="1200" dirty="0" smtClean="0"/>
              <a:t>ZK520.2 </a:t>
            </a:r>
            <a:r>
              <a:rPr lang="en-US" sz="1200" dirty="0"/>
              <a:t>dead</a:t>
            </a:r>
          </a:p>
          <a:p>
            <a:r>
              <a:rPr lang="en-US" sz="1200" dirty="0"/>
              <a:t>C06A1.4 pseudo gene</a:t>
            </a:r>
          </a:p>
          <a:p>
            <a:r>
              <a:rPr lang="en-US" sz="1200" dirty="0"/>
              <a:t>M03D4.6 </a:t>
            </a:r>
            <a:r>
              <a:rPr lang="en-US" sz="1200" dirty="0" smtClean="0"/>
              <a:t>dead</a:t>
            </a:r>
          </a:p>
        </p:txBody>
      </p:sp>
    </p:spTree>
    <p:extLst>
      <p:ext uri="{BB962C8B-B14F-4D97-AF65-F5344CB8AC3E}">
        <p14:creationId xmlns:p14="http://schemas.microsoft.com/office/powerpoint/2010/main" val="11711331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0" y="-200688"/>
            <a:ext cx="3561773" cy="1143000"/>
          </a:xfrm>
        </p:spPr>
        <p:txBody>
          <a:bodyPr>
            <a:normAutofit/>
          </a:bodyPr>
          <a:lstStyle/>
          <a:p>
            <a:r>
              <a:rPr lang="en-US" sz="3200" dirty="0" smtClean="0"/>
              <a:t>RNA interference</a:t>
            </a:r>
            <a:endParaRPr lang="en-US" sz="3200" dirty="0"/>
          </a:p>
        </p:txBody>
      </p:sp>
      <p:pic>
        <p:nvPicPr>
          <p:cNvPr id="4" name="Picture 3"/>
          <p:cNvPicPr>
            <a:picLocks noChangeAspect="1"/>
          </p:cNvPicPr>
          <p:nvPr/>
        </p:nvPicPr>
        <p:blipFill>
          <a:blip r:embed="rId2"/>
          <a:stretch>
            <a:fillRect/>
          </a:stretch>
        </p:blipFill>
        <p:spPr>
          <a:xfrm>
            <a:off x="4308324" y="13317"/>
            <a:ext cx="4835676" cy="6844683"/>
          </a:xfrm>
          <a:prstGeom prst="rect">
            <a:avLst/>
          </a:prstGeom>
        </p:spPr>
      </p:pic>
      <p:sp>
        <p:nvSpPr>
          <p:cNvPr id="5" name="Rectangle 4"/>
          <p:cNvSpPr/>
          <p:nvPr/>
        </p:nvSpPr>
        <p:spPr>
          <a:xfrm>
            <a:off x="30030" y="721756"/>
            <a:ext cx="4373293" cy="6070894"/>
          </a:xfrm>
          <a:prstGeom prst="rect">
            <a:avLst/>
          </a:prstGeom>
        </p:spPr>
        <p:txBody>
          <a:bodyPr wrap="square">
            <a:spAutoFit/>
          </a:bodyPr>
          <a:lstStyle/>
          <a:p>
            <a:r>
              <a:rPr lang="en-US" sz="1050" b="1" dirty="0" smtClean="0"/>
              <a:t>(</a:t>
            </a:r>
            <a:r>
              <a:rPr lang="en-US" sz="1050" b="1" dirty="0"/>
              <a:t>1)</a:t>
            </a:r>
            <a:r>
              <a:rPr lang="en-US" sz="1050" dirty="0"/>
              <a:t> Exogenously applied double-stranded RNA(</a:t>
            </a:r>
            <a:r>
              <a:rPr lang="en-US" sz="1050" dirty="0" err="1"/>
              <a:t>dsRNA</a:t>
            </a:r>
            <a:r>
              <a:rPr lang="en-US" sz="1050" dirty="0"/>
              <a:t>) and small interfering RNA (</a:t>
            </a:r>
            <a:r>
              <a:rPr lang="en-US" sz="1050" dirty="0" err="1"/>
              <a:t>exo-siRNA</a:t>
            </a:r>
            <a:r>
              <a:rPr lang="en-US" sz="1050" dirty="0"/>
              <a:t>) are thought to enter cells via SID (Systemic RNA Interference Defective) proteins SID-1/RSD-8 and SID-2. </a:t>
            </a:r>
            <a:endParaRPr lang="en-US" sz="1050" dirty="0" smtClean="0"/>
          </a:p>
          <a:p>
            <a:r>
              <a:rPr lang="en-US" sz="1050" b="1" dirty="0" smtClean="0"/>
              <a:t>(</a:t>
            </a:r>
            <a:r>
              <a:rPr lang="en-US" sz="1050" b="1" dirty="0"/>
              <a:t>2)</a:t>
            </a:r>
            <a:r>
              <a:rPr lang="en-US" sz="1050" dirty="0"/>
              <a:t> Endogenous </a:t>
            </a:r>
            <a:r>
              <a:rPr lang="en-US" sz="1050" dirty="0" err="1"/>
              <a:t>RNAi</a:t>
            </a:r>
            <a:r>
              <a:rPr lang="en-US" sz="1050" dirty="0"/>
              <a:t>-based pathways begin in the nucleus; micro-interfering RNA (</a:t>
            </a:r>
            <a:r>
              <a:rPr lang="en-US" sz="1050" dirty="0" err="1"/>
              <a:t>miRNA</a:t>
            </a:r>
            <a:r>
              <a:rPr lang="en-US" sz="1050" dirty="0"/>
              <a:t>) synthesis begins with transcription of hairpin-</a:t>
            </a:r>
            <a:r>
              <a:rPr lang="en-US" sz="1050" dirty="0" smtClean="0"/>
              <a:t>looped primary </a:t>
            </a:r>
            <a:r>
              <a:rPr lang="en-US" sz="1050" dirty="0" err="1"/>
              <a:t>miRNA</a:t>
            </a:r>
            <a:r>
              <a:rPr lang="en-US" sz="1050" dirty="0"/>
              <a:t> (</a:t>
            </a:r>
            <a:r>
              <a:rPr lang="en-US" sz="1050" dirty="0" err="1"/>
              <a:t>pri-miRNA</a:t>
            </a:r>
            <a:r>
              <a:rPr lang="en-US" sz="1050" dirty="0"/>
              <a:t>) transcripts from </a:t>
            </a:r>
            <a:r>
              <a:rPr lang="en-US" sz="1050" dirty="0" err="1"/>
              <a:t>intergenic</a:t>
            </a:r>
            <a:r>
              <a:rPr lang="en-US" sz="1050" dirty="0"/>
              <a:t>, </a:t>
            </a:r>
            <a:r>
              <a:rPr lang="en-US" sz="1050" dirty="0" err="1"/>
              <a:t>intronic</a:t>
            </a:r>
            <a:r>
              <a:rPr lang="en-US" sz="1050" dirty="0"/>
              <a:t> or antisense regions. </a:t>
            </a:r>
            <a:r>
              <a:rPr lang="en-US" sz="1050" dirty="0" err="1"/>
              <a:t>pri-miRNAs</a:t>
            </a:r>
            <a:r>
              <a:rPr lang="en-US" sz="1050" dirty="0"/>
              <a:t> are processed by the DRSH-1/PASH-1 complex </a:t>
            </a:r>
            <a:r>
              <a:rPr lang="en-US" sz="1050" dirty="0" smtClean="0"/>
              <a:t>to pre</a:t>
            </a:r>
            <a:r>
              <a:rPr lang="en-US" sz="1050" dirty="0"/>
              <a:t>-</a:t>
            </a:r>
            <a:r>
              <a:rPr lang="en-US" sz="1050" dirty="0" err="1"/>
              <a:t>miRNA</a:t>
            </a:r>
            <a:r>
              <a:rPr lang="en-US" sz="1050" dirty="0"/>
              <a:t>, which are exported from the nucleus by </a:t>
            </a:r>
            <a:r>
              <a:rPr lang="en-US" sz="1050" dirty="0" err="1"/>
              <a:t>exportin</a:t>
            </a:r>
            <a:r>
              <a:rPr lang="en-US" sz="1050" dirty="0"/>
              <a:t> proteins XPO-1, -2 and -3. Endogenous </a:t>
            </a:r>
            <a:r>
              <a:rPr lang="en-US" sz="1050" dirty="0" err="1"/>
              <a:t>siRNAs</a:t>
            </a:r>
            <a:r>
              <a:rPr lang="en-US" sz="1050" dirty="0"/>
              <a:t> (</a:t>
            </a:r>
            <a:r>
              <a:rPr lang="en-US" sz="1050" dirty="0" err="1"/>
              <a:t>endo-siRNAs</a:t>
            </a:r>
            <a:r>
              <a:rPr lang="en-US" sz="1050" dirty="0"/>
              <a:t>) are also produced </a:t>
            </a:r>
            <a:r>
              <a:rPr lang="en-US" sz="1050" dirty="0" smtClean="0"/>
              <a:t>from genomic </a:t>
            </a:r>
            <a:r>
              <a:rPr lang="en-US" sz="1050" dirty="0"/>
              <a:t>regions, and exported by XPO-1, 2, and -3. </a:t>
            </a:r>
            <a:endParaRPr lang="en-US" sz="1050" dirty="0" smtClean="0"/>
          </a:p>
          <a:p>
            <a:r>
              <a:rPr lang="en-US" sz="1050" b="1" dirty="0" smtClean="0"/>
              <a:t>(</a:t>
            </a:r>
            <a:r>
              <a:rPr lang="en-US" sz="1050" b="1" dirty="0"/>
              <a:t>3)</a:t>
            </a:r>
            <a:r>
              <a:rPr lang="en-US" sz="1050" dirty="0"/>
              <a:t> Both pre-</a:t>
            </a:r>
            <a:r>
              <a:rPr lang="en-US" sz="1050" dirty="0" err="1"/>
              <a:t>miRNAs</a:t>
            </a:r>
            <a:r>
              <a:rPr lang="en-US" sz="1050" dirty="0"/>
              <a:t> and exogenously applied </a:t>
            </a:r>
            <a:r>
              <a:rPr lang="en-US" sz="1050" dirty="0" err="1"/>
              <a:t>dsRNA</a:t>
            </a:r>
            <a:r>
              <a:rPr lang="en-US" sz="1050" dirty="0"/>
              <a:t> molecules are bound and cleaved by </a:t>
            </a:r>
            <a:r>
              <a:rPr lang="en-US" sz="1050" dirty="0" smtClean="0"/>
              <a:t>the dicer </a:t>
            </a:r>
            <a:r>
              <a:rPr lang="en-US" sz="1050" dirty="0"/>
              <a:t>complex, which consists of the </a:t>
            </a:r>
            <a:r>
              <a:rPr lang="en-US" sz="1050" dirty="0" err="1"/>
              <a:t>RNAse</a:t>
            </a:r>
            <a:r>
              <a:rPr lang="en-US" sz="1050" dirty="0"/>
              <a:t> III-like nuclease DCR-1, the </a:t>
            </a:r>
            <a:r>
              <a:rPr lang="en-US" sz="1050" dirty="0" err="1"/>
              <a:t>dsRNA</a:t>
            </a:r>
            <a:r>
              <a:rPr lang="en-US" sz="1050" dirty="0"/>
              <a:t>-binding proteins RDE-1 and -4, the helicases DRH-1 and DRH-3/EKL-3,the RNA-dependent RNA-polymerase (</a:t>
            </a:r>
            <a:r>
              <a:rPr lang="en-US" sz="1050" dirty="0" err="1"/>
              <a:t>RdRP</a:t>
            </a:r>
            <a:r>
              <a:rPr lang="en-US" sz="1050" dirty="0"/>
              <a:t>) RRF-1, and the uncharacterized protein, AIN-1. Dicer cleaves </a:t>
            </a:r>
            <a:r>
              <a:rPr lang="en-US" sz="1050" dirty="0" err="1"/>
              <a:t>dsRNA</a:t>
            </a:r>
            <a:r>
              <a:rPr lang="en-US" sz="1050" dirty="0"/>
              <a:t> to produce </a:t>
            </a:r>
            <a:r>
              <a:rPr lang="en-US" sz="1050" dirty="0" err="1"/>
              <a:t>siRNA</a:t>
            </a:r>
            <a:r>
              <a:rPr lang="en-US" sz="1050" dirty="0"/>
              <a:t> molecules, </a:t>
            </a:r>
            <a:r>
              <a:rPr lang="en-US" sz="1050" dirty="0" smtClean="0"/>
              <a:t>and pre</a:t>
            </a:r>
            <a:r>
              <a:rPr lang="en-US" sz="1050" dirty="0"/>
              <a:t>-</a:t>
            </a:r>
            <a:r>
              <a:rPr lang="en-US" sz="1050" dirty="0" err="1"/>
              <a:t>miRNA</a:t>
            </a:r>
            <a:r>
              <a:rPr lang="en-US" sz="1050" dirty="0"/>
              <a:t> to mature </a:t>
            </a:r>
            <a:r>
              <a:rPr lang="en-US" sz="1050" dirty="0" err="1"/>
              <a:t>miRNA</a:t>
            </a:r>
            <a:r>
              <a:rPr lang="en-US" sz="1050" dirty="0"/>
              <a:t>, both of which are substrates for the RNA-induced silencing complex (RISC</a:t>
            </a:r>
            <a:r>
              <a:rPr lang="en-US" sz="1050" dirty="0" smtClean="0"/>
              <a:t>). </a:t>
            </a:r>
          </a:p>
          <a:p>
            <a:r>
              <a:rPr lang="en-US" sz="1050" b="1" dirty="0" smtClean="0"/>
              <a:t>(4)</a:t>
            </a:r>
            <a:r>
              <a:rPr lang="en-US" sz="1050" dirty="0" smtClean="0"/>
              <a:t> Both </a:t>
            </a:r>
            <a:r>
              <a:rPr lang="en-US" sz="1050" dirty="0" err="1" smtClean="0"/>
              <a:t>siRNAs</a:t>
            </a:r>
            <a:r>
              <a:rPr lang="en-US" sz="1050" dirty="0" smtClean="0"/>
              <a:t> and </a:t>
            </a:r>
            <a:r>
              <a:rPr lang="en-US" sz="1050" dirty="0" err="1" smtClean="0"/>
              <a:t>miRNAs</a:t>
            </a:r>
            <a:r>
              <a:rPr lang="en-US" sz="1050" dirty="0" smtClean="0"/>
              <a:t> are the focus of a battery of inhibitors, which allow down</a:t>
            </a:r>
            <a:r>
              <a:rPr lang="en-US" sz="1050" dirty="0"/>
              <a:t>-regulation of the </a:t>
            </a:r>
            <a:r>
              <a:rPr lang="en-US" sz="1050" dirty="0" err="1"/>
              <a:t>RNAi</a:t>
            </a:r>
            <a:r>
              <a:rPr lang="en-US" sz="1050" dirty="0"/>
              <a:t> response. </a:t>
            </a:r>
            <a:endParaRPr lang="en-US" sz="1050" dirty="0" smtClean="0"/>
          </a:p>
          <a:p>
            <a:r>
              <a:rPr lang="en-US" sz="1050" b="1" dirty="0" smtClean="0"/>
              <a:t>(</a:t>
            </a:r>
            <a:r>
              <a:rPr lang="en-US" sz="1050" b="1" dirty="0"/>
              <a:t>5)</a:t>
            </a:r>
            <a:r>
              <a:rPr lang="en-US" sz="1050" dirty="0"/>
              <a:t> The RISC complex incorporates a single strand of </a:t>
            </a:r>
            <a:r>
              <a:rPr lang="en-US" sz="1050" dirty="0" err="1"/>
              <a:t>miRNA</a:t>
            </a:r>
            <a:r>
              <a:rPr lang="en-US" sz="1050" dirty="0"/>
              <a:t> or </a:t>
            </a:r>
            <a:r>
              <a:rPr lang="en-US" sz="1050" dirty="0" err="1" smtClean="0"/>
              <a:t>siRNA</a:t>
            </a:r>
            <a:r>
              <a:rPr lang="en-US" sz="1050" dirty="0" smtClean="0"/>
              <a:t> (</a:t>
            </a:r>
            <a:r>
              <a:rPr lang="en-US" sz="1050" dirty="0"/>
              <a:t>termed the guide strand), and binds a complementary mRNA strand, eliciting gene silencing by either mRNA destruction or translational </a:t>
            </a:r>
            <a:r>
              <a:rPr lang="en-US" sz="1050" dirty="0" smtClean="0"/>
              <a:t>repression </a:t>
            </a:r>
          </a:p>
          <a:p>
            <a:r>
              <a:rPr lang="en-US" sz="1050" b="1" dirty="0" smtClean="0"/>
              <a:t>(6)</a:t>
            </a:r>
            <a:r>
              <a:rPr lang="en-US" sz="1050" dirty="0" smtClean="0"/>
              <a:t>. The central catalytic component of RISC is an </a:t>
            </a:r>
            <a:r>
              <a:rPr lang="en-US" sz="1050" dirty="0" err="1" smtClean="0"/>
              <a:t>argonaute</a:t>
            </a:r>
            <a:r>
              <a:rPr lang="en-US" sz="1050" dirty="0" smtClean="0"/>
              <a:t> (AGO) protein, </a:t>
            </a:r>
            <a:r>
              <a:rPr lang="en-US" sz="1050" dirty="0"/>
              <a:t>allied with the nuclease TSN-1, the RNA-binding protein VIG-1, and AIN-1</a:t>
            </a:r>
            <a:r>
              <a:rPr lang="en-US" sz="1050" dirty="0" smtClean="0"/>
              <a:t>.</a:t>
            </a:r>
          </a:p>
          <a:p>
            <a:r>
              <a:rPr lang="en-US" sz="1050" b="1" dirty="0" smtClean="0"/>
              <a:t>(</a:t>
            </a:r>
            <a:r>
              <a:rPr lang="en-US" sz="1050" b="1" dirty="0"/>
              <a:t>7)</a:t>
            </a:r>
            <a:r>
              <a:rPr lang="en-US" sz="1050" dirty="0"/>
              <a:t> The </a:t>
            </a:r>
            <a:r>
              <a:rPr lang="en-US" sz="1050" dirty="0" err="1"/>
              <a:t>RNAi</a:t>
            </a:r>
            <a:r>
              <a:rPr lang="en-US" sz="1050" dirty="0"/>
              <a:t> response may be amplified by the action of the </a:t>
            </a:r>
            <a:r>
              <a:rPr lang="en-US" sz="1050" dirty="0" err="1"/>
              <a:t>RdRPs</a:t>
            </a:r>
            <a:r>
              <a:rPr lang="en-US" sz="1050" dirty="0"/>
              <a:t> RRF-1 and -2, SMG-5, RDE-2/MUT-8 and MUT-7, which produce a population </a:t>
            </a:r>
            <a:r>
              <a:rPr lang="en-US" sz="1050" dirty="0" err="1"/>
              <a:t>ofsingle</a:t>
            </a:r>
            <a:r>
              <a:rPr lang="en-US" sz="1050" dirty="0"/>
              <a:t>-stranded RNAs bearing N-terminal tri-phosphates from a target mRNA template. </a:t>
            </a:r>
            <a:endParaRPr lang="en-US" sz="1050" dirty="0" smtClean="0"/>
          </a:p>
          <a:p>
            <a:r>
              <a:rPr lang="en-US" sz="1050" b="1" dirty="0" smtClean="0"/>
              <a:t>(</a:t>
            </a:r>
            <a:r>
              <a:rPr lang="en-US" sz="1050" b="1" dirty="0"/>
              <a:t>8)</a:t>
            </a:r>
            <a:r>
              <a:rPr lang="en-US" sz="1050" dirty="0"/>
              <a:t> These secondary </a:t>
            </a:r>
            <a:r>
              <a:rPr lang="en-US" sz="1050" dirty="0" err="1"/>
              <a:t>siRNAs</a:t>
            </a:r>
            <a:r>
              <a:rPr lang="en-US" sz="1050" dirty="0"/>
              <a:t> interact with Secondary-</a:t>
            </a:r>
            <a:r>
              <a:rPr lang="en-US" sz="1050" dirty="0" err="1" smtClean="0"/>
              <a:t>siRNAspecific</a:t>
            </a:r>
            <a:r>
              <a:rPr lang="en-US" sz="1050" dirty="0" smtClean="0"/>
              <a:t> AGOs </a:t>
            </a:r>
            <a:r>
              <a:rPr lang="en-US" sz="1050" dirty="0"/>
              <a:t>(SAGO-1 and -2), terminating in down-regulation of target transcript. Secondary </a:t>
            </a:r>
            <a:r>
              <a:rPr lang="en-US" sz="1050" dirty="0" err="1"/>
              <a:t>siRNAs</a:t>
            </a:r>
            <a:r>
              <a:rPr lang="en-US" sz="1050" dirty="0"/>
              <a:t> can also spread between cells through RSD-2,-3 and -6, resulting in intercellular spread of the </a:t>
            </a:r>
            <a:r>
              <a:rPr lang="en-US" sz="1050" dirty="0" err="1"/>
              <a:t>RNAi</a:t>
            </a:r>
            <a:r>
              <a:rPr lang="en-US" sz="1050" dirty="0"/>
              <a:t> effect </a:t>
            </a:r>
            <a:endParaRPr lang="en-US" sz="1050" dirty="0" smtClean="0"/>
          </a:p>
          <a:p>
            <a:r>
              <a:rPr lang="en-US" sz="1050" b="1" dirty="0" smtClean="0"/>
              <a:t>(</a:t>
            </a:r>
            <a:r>
              <a:rPr lang="en-US" sz="1050" b="1" dirty="0"/>
              <a:t>9)</a:t>
            </a:r>
            <a:r>
              <a:rPr lang="en-US" sz="1050" dirty="0"/>
              <a:t>, and can be imported into the nucleus by NRDE-3, which elicits transcriptional silencing </a:t>
            </a:r>
            <a:r>
              <a:rPr lang="en-US" sz="1050" dirty="0" smtClean="0"/>
              <a:t>of nascent </a:t>
            </a:r>
            <a:r>
              <a:rPr lang="en-US" sz="1050" dirty="0"/>
              <a:t>RNA transcripts as part of nuclear RISC (</a:t>
            </a:r>
            <a:r>
              <a:rPr lang="en-US" sz="1050" dirty="0" err="1"/>
              <a:t>nucRISC</a:t>
            </a:r>
            <a:r>
              <a:rPr lang="en-US" sz="1050" dirty="0"/>
              <a:t>) </a:t>
            </a:r>
            <a:endParaRPr lang="en-US" sz="1050" dirty="0" smtClean="0"/>
          </a:p>
          <a:p>
            <a:r>
              <a:rPr lang="en-US" sz="1050" b="1" dirty="0" smtClean="0"/>
              <a:t>(</a:t>
            </a:r>
            <a:r>
              <a:rPr lang="en-US" sz="1050" b="1" dirty="0"/>
              <a:t>10)</a:t>
            </a:r>
            <a:r>
              <a:rPr lang="en-US" sz="1050" dirty="0"/>
              <a:t>. </a:t>
            </a:r>
            <a:r>
              <a:rPr lang="en-US" sz="1050" dirty="0" err="1"/>
              <a:t>siRNAs</a:t>
            </a:r>
            <a:r>
              <a:rPr lang="en-US" sz="1050" dirty="0"/>
              <a:t> may also control aspects of nuclear </a:t>
            </a:r>
            <a:r>
              <a:rPr lang="en-US" sz="1050" dirty="0" err="1"/>
              <a:t>RNAi</a:t>
            </a:r>
            <a:r>
              <a:rPr lang="en-US" sz="1050" dirty="0"/>
              <a:t>, including </a:t>
            </a:r>
            <a:r>
              <a:rPr lang="en-US" sz="1050" dirty="0" smtClean="0"/>
              <a:t>histone methylation</a:t>
            </a:r>
            <a:r>
              <a:rPr lang="en-US" sz="1050" dirty="0"/>
              <a:t>, </a:t>
            </a:r>
            <a:r>
              <a:rPr lang="en-US" sz="1050" dirty="0" smtClean="0"/>
              <a:t>chromatin formation </a:t>
            </a:r>
            <a:r>
              <a:rPr lang="en-US" sz="1050" dirty="0"/>
              <a:t>and chromosome segregation </a:t>
            </a:r>
            <a:r>
              <a:rPr lang="en-US" sz="1050" b="1" dirty="0"/>
              <a:t>(11)</a:t>
            </a:r>
            <a:r>
              <a:rPr lang="en-US" sz="1050" dirty="0"/>
              <a:t>. </a:t>
            </a:r>
          </a:p>
        </p:txBody>
      </p:sp>
      <p:sp>
        <p:nvSpPr>
          <p:cNvPr id="6" name="TextBox 5"/>
          <p:cNvSpPr txBox="1"/>
          <p:nvPr/>
        </p:nvSpPr>
        <p:spPr>
          <a:xfrm>
            <a:off x="6141258" y="6581001"/>
            <a:ext cx="1737935"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Source: Dalzell et al. 2011</a:t>
            </a:r>
            <a:endParaRPr lang="en-US" sz="1050" dirty="0"/>
          </a:p>
        </p:txBody>
      </p:sp>
    </p:spTree>
    <p:extLst>
      <p:ext uri="{BB962C8B-B14F-4D97-AF65-F5344CB8AC3E}">
        <p14:creationId xmlns:p14="http://schemas.microsoft.com/office/powerpoint/2010/main" val="41738938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9379" y="1441700"/>
            <a:ext cx="9056261" cy="5291797"/>
            <a:chOff x="79379" y="1441700"/>
            <a:chExt cx="9056261" cy="5291797"/>
          </a:xfrm>
        </p:grpSpPr>
        <p:pic>
          <p:nvPicPr>
            <p:cNvPr id="16" name="Picture 15"/>
            <p:cNvPicPr>
              <a:picLocks noChangeAspect="1"/>
            </p:cNvPicPr>
            <p:nvPr/>
          </p:nvPicPr>
          <p:blipFill>
            <a:blip r:embed="rId2"/>
            <a:stretch>
              <a:fillRect/>
            </a:stretch>
          </p:blipFill>
          <p:spPr>
            <a:xfrm>
              <a:off x="1516517" y="1441701"/>
              <a:ext cx="7619123" cy="5291796"/>
            </a:xfrm>
            <a:prstGeom prst="rect">
              <a:avLst/>
            </a:prstGeom>
          </p:spPr>
        </p:pic>
        <p:grpSp>
          <p:nvGrpSpPr>
            <p:cNvPr id="14" name="Group 13"/>
            <p:cNvGrpSpPr/>
            <p:nvPr/>
          </p:nvGrpSpPr>
          <p:grpSpPr>
            <a:xfrm>
              <a:off x="79379" y="2640423"/>
              <a:ext cx="1445497" cy="3237862"/>
              <a:chOff x="802124" y="2577753"/>
              <a:chExt cx="1445497" cy="3237862"/>
            </a:xfrm>
          </p:grpSpPr>
          <p:sp>
            <p:nvSpPr>
              <p:cNvPr id="6" name="Rounded Rectangle 5"/>
              <p:cNvSpPr/>
              <p:nvPr/>
            </p:nvSpPr>
            <p:spPr>
              <a:xfrm>
                <a:off x="802124" y="2577753"/>
                <a:ext cx="1437138" cy="5473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t>Small RNA biosynthesis</a:t>
                </a:r>
                <a:endParaRPr lang="en-US" sz="1200" dirty="0"/>
              </a:p>
            </p:txBody>
          </p:sp>
          <p:sp>
            <p:nvSpPr>
              <p:cNvPr id="8" name="Rounded Rectangle 7"/>
              <p:cNvSpPr/>
              <p:nvPr/>
            </p:nvSpPr>
            <p:spPr>
              <a:xfrm>
                <a:off x="802124" y="3409159"/>
                <a:ext cx="1437138" cy="65174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err="1" smtClean="0"/>
                  <a:t>RNAi</a:t>
                </a:r>
                <a:r>
                  <a:rPr lang="en-US" sz="1200" dirty="0" smtClean="0"/>
                  <a:t> inhibitors</a:t>
                </a:r>
                <a:endParaRPr lang="en-US" sz="1200" dirty="0"/>
              </a:p>
            </p:txBody>
          </p:sp>
          <p:sp>
            <p:nvSpPr>
              <p:cNvPr id="9" name="Rounded Rectangle 8"/>
              <p:cNvSpPr/>
              <p:nvPr/>
            </p:nvSpPr>
            <p:spPr>
              <a:xfrm>
                <a:off x="810483" y="4052546"/>
                <a:ext cx="1437138" cy="2089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 </a:t>
                </a:r>
                <a:r>
                  <a:rPr lang="en-US" sz="1100" dirty="0" err="1" smtClean="0"/>
                  <a:t>argonautes</a:t>
                </a:r>
                <a:endParaRPr lang="en-US" sz="1100" dirty="0"/>
              </a:p>
            </p:txBody>
          </p:sp>
          <p:sp>
            <p:nvSpPr>
              <p:cNvPr id="10" name="Rounded Rectangle 9"/>
              <p:cNvSpPr/>
              <p:nvPr/>
            </p:nvSpPr>
            <p:spPr>
              <a:xfrm>
                <a:off x="802124" y="3154301"/>
                <a:ext cx="1437138" cy="2715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siRNA</a:t>
                </a:r>
                <a:r>
                  <a:rPr lang="en-US" sz="1000" dirty="0" smtClean="0"/>
                  <a:t> secondary amplification</a:t>
                </a:r>
                <a:endParaRPr lang="en-US" sz="1000" dirty="0"/>
              </a:p>
            </p:txBody>
          </p:sp>
          <p:sp>
            <p:nvSpPr>
              <p:cNvPr id="11" name="Rounded Rectangle 10"/>
              <p:cNvSpPr/>
              <p:nvPr/>
            </p:nvSpPr>
            <p:spPr>
              <a:xfrm>
                <a:off x="810483" y="4278966"/>
                <a:ext cx="1437138" cy="2331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components</a:t>
                </a:r>
                <a:endParaRPr lang="en-US" sz="1100" dirty="0"/>
              </a:p>
            </p:txBody>
          </p:sp>
          <p:sp>
            <p:nvSpPr>
              <p:cNvPr id="12" name="Rounded Rectangle 11"/>
              <p:cNvSpPr/>
              <p:nvPr/>
            </p:nvSpPr>
            <p:spPr>
              <a:xfrm>
                <a:off x="810483" y="4512118"/>
                <a:ext cx="1437138" cy="994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smtClean="0"/>
                  <a:t>Nuclear effectors</a:t>
                </a:r>
                <a:endParaRPr lang="en-US" sz="1200" dirty="0"/>
              </a:p>
            </p:txBody>
          </p:sp>
          <p:sp>
            <p:nvSpPr>
              <p:cNvPr id="13" name="Rounded Rectangle 12"/>
              <p:cNvSpPr/>
              <p:nvPr/>
            </p:nvSpPr>
            <p:spPr>
              <a:xfrm>
                <a:off x="810483" y="5506450"/>
                <a:ext cx="1437138" cy="3091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dsRNA</a:t>
                </a:r>
                <a:r>
                  <a:rPr lang="en-US" sz="1000" dirty="0" smtClean="0"/>
                  <a:t> uptake and spreading</a:t>
                </a:r>
                <a:endParaRPr lang="en-US" sz="1000" dirty="0"/>
              </a:p>
            </p:txBody>
          </p:sp>
        </p:grpSp>
        <p:pic>
          <p:nvPicPr>
            <p:cNvPr id="17" name="Picture 16"/>
            <p:cNvPicPr>
              <a:picLocks noChangeAspect="1"/>
            </p:cNvPicPr>
            <p:nvPr/>
          </p:nvPicPr>
          <p:blipFill>
            <a:blip r:embed="rId3"/>
            <a:stretch>
              <a:fillRect/>
            </a:stretch>
          </p:blipFill>
          <p:spPr>
            <a:xfrm>
              <a:off x="542521" y="1441700"/>
              <a:ext cx="911099" cy="732939"/>
            </a:xfrm>
            <a:prstGeom prst="rect">
              <a:avLst/>
            </a:prstGeom>
          </p:spPr>
        </p:pic>
      </p:grpSp>
      <p:sp>
        <p:nvSpPr>
          <p:cNvPr id="2" name="Title 1"/>
          <p:cNvSpPr>
            <a:spLocks noGrp="1"/>
          </p:cNvSpPr>
          <p:nvPr>
            <p:ph type="title"/>
          </p:nvPr>
        </p:nvSpPr>
        <p:spPr>
          <a:xfrm>
            <a:off x="457200" y="-158759"/>
            <a:ext cx="8229600" cy="1143000"/>
          </a:xfrm>
        </p:spPr>
        <p:txBody>
          <a:bodyPr>
            <a:normAutofit/>
          </a:bodyPr>
          <a:lstStyle/>
          <a:p>
            <a:r>
              <a:rPr lang="en-US" sz="2800" dirty="0" err="1" smtClean="0"/>
              <a:t>RNAi</a:t>
            </a:r>
            <a:r>
              <a:rPr lang="en-US" sz="2800" dirty="0" smtClean="0"/>
              <a:t> presence in 50HG – from C. </a:t>
            </a:r>
            <a:r>
              <a:rPr lang="en-US" sz="2800" dirty="0" err="1" smtClean="0"/>
              <a:t>elegans</a:t>
            </a:r>
            <a:r>
              <a:rPr lang="en-US" sz="2800" dirty="0" smtClean="0"/>
              <a:t> </a:t>
            </a:r>
            <a:r>
              <a:rPr lang="en-US" sz="2800" dirty="0" err="1" smtClean="0"/>
              <a:t>orthology</a:t>
            </a:r>
            <a:endParaRPr lang="en-US" sz="2800" dirty="0"/>
          </a:p>
        </p:txBody>
      </p:sp>
      <p:sp>
        <p:nvSpPr>
          <p:cNvPr id="5" name="TextBox 4"/>
          <p:cNvSpPr txBox="1"/>
          <p:nvPr/>
        </p:nvSpPr>
        <p:spPr>
          <a:xfrm>
            <a:off x="7352801" y="6199345"/>
            <a:ext cx="1704511"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Gene names here are just example from a C. </a:t>
            </a:r>
            <a:r>
              <a:rPr lang="en-US" sz="1100" dirty="0" err="1" smtClean="0"/>
              <a:t>elegans</a:t>
            </a:r>
            <a:r>
              <a:rPr lang="en-US" sz="1100" dirty="0" smtClean="0"/>
              <a:t> gene in family </a:t>
            </a:r>
            <a:endParaRPr lang="en-US" sz="1100" dirty="0"/>
          </a:p>
        </p:txBody>
      </p:sp>
      <p:sp>
        <p:nvSpPr>
          <p:cNvPr id="15" name="Rectangle 14"/>
          <p:cNvSpPr/>
          <p:nvPr/>
        </p:nvSpPr>
        <p:spPr>
          <a:xfrm>
            <a:off x="292441" y="781957"/>
            <a:ext cx="8452847" cy="400110"/>
          </a:xfrm>
          <a:prstGeom prst="rect">
            <a:avLst/>
          </a:prstGeom>
        </p:spPr>
        <p:txBody>
          <a:bodyPr wrap="square">
            <a:spAutoFit/>
          </a:bodyPr>
          <a:lstStyle/>
          <a:p>
            <a:pPr>
              <a:lnSpc>
                <a:spcPct val="130000"/>
              </a:lnSpc>
            </a:pPr>
            <a:r>
              <a:rPr lang="en-US" sz="1600" dirty="0" smtClean="0"/>
              <a:t>Distribution of </a:t>
            </a:r>
            <a:r>
              <a:rPr lang="en-US" sz="1600" dirty="0" err="1" smtClean="0"/>
              <a:t>Compara</a:t>
            </a:r>
            <a:r>
              <a:rPr lang="en-US" sz="1600" dirty="0" smtClean="0"/>
              <a:t> </a:t>
            </a:r>
            <a:r>
              <a:rPr lang="en-US" sz="1600" dirty="0"/>
              <a:t>families where genes from the list of the 77 C. </a:t>
            </a:r>
            <a:r>
              <a:rPr lang="en-US" sz="1600" dirty="0" err="1"/>
              <a:t>elegans</a:t>
            </a:r>
            <a:r>
              <a:rPr lang="en-US" sz="1600" dirty="0"/>
              <a:t> genes are included.</a:t>
            </a:r>
          </a:p>
        </p:txBody>
      </p:sp>
    </p:spTree>
    <p:extLst>
      <p:ext uri="{BB962C8B-B14F-4D97-AF65-F5344CB8AC3E}">
        <p14:creationId xmlns:p14="http://schemas.microsoft.com/office/powerpoint/2010/main" val="33739333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i="1" dirty="0" smtClean="0"/>
              <a:t>T. </a:t>
            </a:r>
            <a:r>
              <a:rPr lang="en-US" i="1" dirty="0" err="1" smtClean="0"/>
              <a:t>spiralis</a:t>
            </a:r>
            <a:r>
              <a:rPr lang="en-US" i="1" dirty="0" smtClean="0"/>
              <a:t> </a:t>
            </a:r>
            <a:r>
              <a:rPr lang="en-US" dirty="0" smtClean="0"/>
              <a:t>enriched in </a:t>
            </a:r>
            <a:r>
              <a:rPr lang="en-US" dirty="0" err="1" smtClean="0"/>
              <a:t>Argonautes</a:t>
            </a:r>
            <a:r>
              <a:rPr lang="en-US" dirty="0" smtClean="0"/>
              <a:t>?</a:t>
            </a:r>
            <a:endParaRPr lang="en-US" dirty="0"/>
          </a:p>
        </p:txBody>
      </p:sp>
      <p:sp>
        <p:nvSpPr>
          <p:cNvPr id="5" name="TextBox 4"/>
          <p:cNvSpPr txBox="1"/>
          <p:nvPr/>
        </p:nvSpPr>
        <p:spPr>
          <a:xfrm>
            <a:off x="168162" y="1143000"/>
            <a:ext cx="8580528" cy="861774"/>
          </a:xfrm>
          <a:prstGeom prst="rect">
            <a:avLst/>
          </a:prstGeom>
          <a:noFill/>
        </p:spPr>
        <p:txBody>
          <a:bodyPr wrap="square" rtlCol="0">
            <a:spAutoFit/>
          </a:bodyPr>
          <a:lstStyle/>
          <a:p>
            <a:r>
              <a:rPr lang="en-US" sz="1600" dirty="0" smtClean="0"/>
              <a:t>There is a total of 85 T. </a:t>
            </a:r>
            <a:r>
              <a:rPr lang="en-US" sz="1600" dirty="0" err="1" smtClean="0"/>
              <a:t>spiralis</a:t>
            </a:r>
            <a:r>
              <a:rPr lang="en-US" sz="1600" dirty="0" smtClean="0"/>
              <a:t> </a:t>
            </a:r>
            <a:r>
              <a:rPr lang="en-US" sz="1600" dirty="0" err="1" smtClean="0"/>
              <a:t>Argonaute</a:t>
            </a:r>
            <a:r>
              <a:rPr lang="en-US" sz="1600" dirty="0" smtClean="0"/>
              <a:t> proteins in 2 </a:t>
            </a:r>
            <a:r>
              <a:rPr lang="en-US" sz="1600" dirty="0" err="1" smtClean="0"/>
              <a:t>compara</a:t>
            </a:r>
            <a:r>
              <a:rPr lang="en-US" sz="1600" dirty="0" smtClean="0"/>
              <a:t> families, whereas other (32) species have ~8 of these </a:t>
            </a:r>
            <a:r>
              <a:rPr lang="en-US" sz="1600" dirty="0" err="1" smtClean="0"/>
              <a:t>argonautes</a:t>
            </a:r>
            <a:r>
              <a:rPr lang="en-US" sz="1600" dirty="0" smtClean="0"/>
              <a:t>, so is this real or an artifact?</a:t>
            </a:r>
          </a:p>
          <a:p>
            <a:r>
              <a:rPr lang="en-US" sz="1600" dirty="0" smtClean="0"/>
              <a:t>Total of 343 </a:t>
            </a:r>
            <a:r>
              <a:rPr lang="en-US" sz="1600" dirty="0" err="1" smtClean="0"/>
              <a:t>argonaute</a:t>
            </a:r>
            <a:r>
              <a:rPr lang="en-US" sz="1600" dirty="0" smtClean="0"/>
              <a:t> proteins in the 33 species set (excluding PRG family). Total 747 in all species.</a:t>
            </a:r>
            <a:endParaRPr lang="en-US" sz="1600" dirty="0"/>
          </a:p>
        </p:txBody>
      </p:sp>
      <p:pic>
        <p:nvPicPr>
          <p:cNvPr id="6" name="Picture 5"/>
          <p:cNvPicPr>
            <a:picLocks noChangeAspect="1"/>
          </p:cNvPicPr>
          <p:nvPr/>
        </p:nvPicPr>
        <p:blipFill>
          <a:blip r:embed="rId2"/>
          <a:stretch>
            <a:fillRect/>
          </a:stretch>
        </p:blipFill>
        <p:spPr>
          <a:xfrm>
            <a:off x="5818029" y="2372788"/>
            <a:ext cx="3191409" cy="1011758"/>
          </a:xfrm>
          <a:prstGeom prst="rect">
            <a:avLst/>
          </a:prstGeom>
        </p:spPr>
      </p:pic>
      <p:pic>
        <p:nvPicPr>
          <p:cNvPr id="7" name="Picture 6"/>
          <p:cNvPicPr>
            <a:picLocks noChangeAspect="1"/>
          </p:cNvPicPr>
          <p:nvPr/>
        </p:nvPicPr>
        <p:blipFill>
          <a:blip r:embed="rId3"/>
          <a:stretch>
            <a:fillRect/>
          </a:stretch>
        </p:blipFill>
        <p:spPr>
          <a:xfrm>
            <a:off x="6576975" y="1976883"/>
            <a:ext cx="2258750" cy="476483"/>
          </a:xfrm>
          <a:prstGeom prst="rect">
            <a:avLst/>
          </a:prstGeom>
        </p:spPr>
      </p:pic>
      <p:sp>
        <p:nvSpPr>
          <p:cNvPr id="8" name="TextBox 7"/>
          <p:cNvSpPr txBox="1"/>
          <p:nvPr/>
        </p:nvSpPr>
        <p:spPr>
          <a:xfrm>
            <a:off x="168162" y="2298086"/>
            <a:ext cx="5359948"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u="sng" dirty="0" smtClean="0"/>
              <a:t>Conserved </a:t>
            </a:r>
            <a:r>
              <a:rPr lang="en-US" sz="1400" u="sng" dirty="0" err="1" smtClean="0"/>
              <a:t>piwi</a:t>
            </a:r>
            <a:r>
              <a:rPr lang="en-US" sz="1400" u="sng" dirty="0" smtClean="0"/>
              <a:t> domains?</a:t>
            </a:r>
          </a:p>
          <a:p>
            <a:r>
              <a:rPr lang="en-US" sz="1400" dirty="0" smtClean="0"/>
              <a:t>Looking at conserved stretch of 14 </a:t>
            </a:r>
            <a:r>
              <a:rPr lang="en-US" sz="1400" dirty="0" err="1" smtClean="0"/>
              <a:t>aminoacids</a:t>
            </a:r>
            <a:r>
              <a:rPr lang="en-US" sz="1400" dirty="0" smtClean="0"/>
              <a:t> (IPAPAYYAHLVAF), there is 34 proteins out of the 343 with this peptide (24 </a:t>
            </a:r>
            <a:r>
              <a:rPr lang="en-US" sz="1400" dirty="0"/>
              <a:t>others </a:t>
            </a:r>
            <a:r>
              <a:rPr lang="en-US" sz="1400" dirty="0" smtClean="0"/>
              <a:t>with IPAPVYYA, none T. </a:t>
            </a:r>
            <a:r>
              <a:rPr lang="en-US" sz="1400" dirty="0" err="1" smtClean="0"/>
              <a:t>spiralis</a:t>
            </a:r>
            <a:r>
              <a:rPr lang="en-US" sz="1400" dirty="0" smtClean="0"/>
              <a:t>). </a:t>
            </a:r>
            <a:r>
              <a:rPr lang="en-US" sz="1400" b="1" dirty="0" smtClean="0"/>
              <a:t>Only 1 of them is a T. </a:t>
            </a:r>
            <a:r>
              <a:rPr lang="en-US" sz="1400" b="1" dirty="0" err="1" smtClean="0"/>
              <a:t>spiralis</a:t>
            </a:r>
            <a:r>
              <a:rPr lang="en-US" sz="1400" b="1" dirty="0" smtClean="0"/>
              <a:t> protein (a full sized protein)</a:t>
            </a:r>
            <a:endParaRPr lang="en-US" sz="1400" b="1" dirty="0"/>
          </a:p>
        </p:txBody>
      </p:sp>
      <p:sp>
        <p:nvSpPr>
          <p:cNvPr id="9" name="TextBox 8"/>
          <p:cNvSpPr txBox="1"/>
          <p:nvPr/>
        </p:nvSpPr>
        <p:spPr>
          <a:xfrm>
            <a:off x="168161" y="3588325"/>
            <a:ext cx="6517955"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u="sng" dirty="0" smtClean="0"/>
              <a:t>Protein length of T. </a:t>
            </a:r>
            <a:r>
              <a:rPr lang="en-US" sz="1400" u="sng" dirty="0" err="1" smtClean="0"/>
              <a:t>spiralis</a:t>
            </a:r>
            <a:r>
              <a:rPr lang="en-US" sz="1400" u="sng" dirty="0" smtClean="0"/>
              <a:t> vs other species</a:t>
            </a:r>
          </a:p>
          <a:p>
            <a:r>
              <a:rPr lang="en-US" sz="1400" dirty="0" smtClean="0"/>
              <a:t>T. </a:t>
            </a:r>
            <a:r>
              <a:rPr lang="en-US" sz="1400" dirty="0" err="1" smtClean="0"/>
              <a:t>Spiralis</a:t>
            </a:r>
            <a:r>
              <a:rPr lang="en-US" sz="1400" dirty="0" smtClean="0"/>
              <a:t> (85 proteins): </a:t>
            </a:r>
            <a:r>
              <a:rPr lang="en-US" sz="1400" dirty="0" err="1" smtClean="0"/>
              <a:t>avg</a:t>
            </a:r>
            <a:r>
              <a:rPr lang="en-US" sz="1400" dirty="0"/>
              <a:t> </a:t>
            </a:r>
            <a:r>
              <a:rPr lang="en-US" sz="1400" dirty="0" smtClean="0"/>
              <a:t>246.6 </a:t>
            </a:r>
            <a:r>
              <a:rPr lang="en-US" sz="1400" dirty="0" err="1" smtClean="0"/>
              <a:t>aa</a:t>
            </a:r>
            <a:endParaRPr lang="en-US" sz="1400" dirty="0" smtClean="0"/>
          </a:p>
          <a:p>
            <a:r>
              <a:rPr lang="en-US" sz="1400" dirty="0" smtClean="0"/>
              <a:t>Other </a:t>
            </a:r>
            <a:r>
              <a:rPr lang="en-US" sz="1400" dirty="0"/>
              <a:t>32 species (</a:t>
            </a:r>
            <a:r>
              <a:rPr lang="en-US" sz="1400" dirty="0" smtClean="0"/>
              <a:t>258 proteins): </a:t>
            </a:r>
            <a:r>
              <a:rPr lang="en-US" sz="1400" dirty="0" err="1" smtClean="0"/>
              <a:t>avg</a:t>
            </a:r>
            <a:r>
              <a:rPr lang="en-US" sz="1400" dirty="0"/>
              <a:t> </a:t>
            </a:r>
            <a:r>
              <a:rPr lang="en-US" sz="1400" dirty="0" smtClean="0"/>
              <a:t>790.1 </a:t>
            </a:r>
            <a:r>
              <a:rPr lang="en-US" sz="1400" dirty="0" err="1" smtClean="0"/>
              <a:t>aa</a:t>
            </a:r>
            <a:endParaRPr lang="en-US" sz="1400" dirty="0" smtClean="0"/>
          </a:p>
          <a:p>
            <a:endParaRPr lang="en-US" sz="1400" dirty="0" smtClean="0"/>
          </a:p>
          <a:p>
            <a:r>
              <a:rPr lang="en-US" sz="1400" dirty="0" smtClean="0"/>
              <a:t>Only 6 T. </a:t>
            </a:r>
            <a:r>
              <a:rPr lang="en-US" sz="1400" dirty="0" err="1" smtClean="0"/>
              <a:t>spiralis</a:t>
            </a:r>
            <a:r>
              <a:rPr lang="en-US" sz="1400" dirty="0" smtClean="0"/>
              <a:t> proteins are above 790 </a:t>
            </a:r>
            <a:r>
              <a:rPr lang="en-US" sz="1400" dirty="0" err="1" smtClean="0"/>
              <a:t>aa</a:t>
            </a:r>
            <a:endParaRPr lang="en-US" sz="1400" dirty="0" smtClean="0"/>
          </a:p>
          <a:p>
            <a:r>
              <a:rPr lang="en-US" sz="1400" dirty="0" smtClean="0"/>
              <a:t>Based on size: estimation that T. </a:t>
            </a:r>
            <a:r>
              <a:rPr lang="en-US" sz="1400" dirty="0" err="1" smtClean="0"/>
              <a:t>spiralis</a:t>
            </a:r>
            <a:r>
              <a:rPr lang="en-US" sz="1400" dirty="0" smtClean="0"/>
              <a:t> could have total of 26 full proteins</a:t>
            </a:r>
          </a:p>
          <a:p>
            <a:r>
              <a:rPr lang="en-US" sz="1400" dirty="0" smtClean="0"/>
              <a:t>35 out of 85 T. </a:t>
            </a:r>
            <a:r>
              <a:rPr lang="en-US" sz="1400" dirty="0" err="1" smtClean="0"/>
              <a:t>spiralis</a:t>
            </a:r>
            <a:r>
              <a:rPr lang="en-US" sz="1400" dirty="0" smtClean="0"/>
              <a:t> proteins start with </a:t>
            </a:r>
            <a:r>
              <a:rPr lang="en-US" sz="1400" dirty="0" err="1" smtClean="0"/>
              <a:t>Methyonine</a:t>
            </a:r>
            <a:endParaRPr lang="en-US" sz="1400" dirty="0"/>
          </a:p>
        </p:txBody>
      </p:sp>
      <p:pic>
        <p:nvPicPr>
          <p:cNvPr id="10" name="Picture 9"/>
          <p:cNvPicPr>
            <a:picLocks noChangeAspect="1"/>
          </p:cNvPicPr>
          <p:nvPr/>
        </p:nvPicPr>
        <p:blipFill>
          <a:blip r:embed="rId4"/>
          <a:stretch>
            <a:fillRect/>
          </a:stretch>
        </p:blipFill>
        <p:spPr>
          <a:xfrm>
            <a:off x="7103206" y="3621525"/>
            <a:ext cx="1732519" cy="3185143"/>
          </a:xfrm>
          <a:prstGeom prst="rect">
            <a:avLst/>
          </a:prstGeom>
        </p:spPr>
      </p:pic>
      <p:sp>
        <p:nvSpPr>
          <p:cNvPr id="11" name="TextBox 10"/>
          <p:cNvSpPr txBox="1"/>
          <p:nvPr/>
        </p:nvSpPr>
        <p:spPr>
          <a:xfrm>
            <a:off x="168161" y="6172599"/>
            <a:ext cx="6299289"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Most of T. </a:t>
            </a:r>
            <a:r>
              <a:rPr lang="en-US" sz="1600" dirty="0" err="1" smtClean="0"/>
              <a:t>spiralis</a:t>
            </a:r>
            <a:r>
              <a:rPr lang="en-US" sz="1600" dirty="0" smtClean="0"/>
              <a:t> proteins are not full size </a:t>
            </a:r>
            <a:r>
              <a:rPr lang="en-US" sz="1600" dirty="0" err="1" smtClean="0"/>
              <a:t>piwi</a:t>
            </a:r>
            <a:r>
              <a:rPr lang="en-US" sz="1600" dirty="0" smtClean="0"/>
              <a:t> proteins and do not contain conserved signatures. </a:t>
            </a:r>
            <a:r>
              <a:rPr lang="en-US" sz="1600" dirty="0" err="1" smtClean="0"/>
              <a:t>Piwi</a:t>
            </a:r>
            <a:r>
              <a:rPr lang="en-US" sz="1600" dirty="0" smtClean="0"/>
              <a:t> genes seem to be breaking assembly.</a:t>
            </a:r>
            <a:endParaRPr lang="en-US" sz="1600" dirty="0"/>
          </a:p>
        </p:txBody>
      </p:sp>
      <p:sp>
        <p:nvSpPr>
          <p:cNvPr id="12" name="TextBox 11"/>
          <p:cNvSpPr txBox="1"/>
          <p:nvPr/>
        </p:nvSpPr>
        <p:spPr>
          <a:xfrm>
            <a:off x="6887962" y="3409890"/>
            <a:ext cx="212147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Example T. </a:t>
            </a:r>
            <a:r>
              <a:rPr lang="en-US" sz="1200" dirty="0" err="1" smtClean="0"/>
              <a:t>spiralis</a:t>
            </a:r>
            <a:r>
              <a:rPr lang="en-US" sz="1200" dirty="0" smtClean="0"/>
              <a:t> proteins</a:t>
            </a:r>
            <a:endParaRPr lang="en-US" sz="1200" dirty="0"/>
          </a:p>
        </p:txBody>
      </p:sp>
      <p:sp>
        <p:nvSpPr>
          <p:cNvPr id="13" name="TextBox 12"/>
          <p:cNvSpPr txBox="1"/>
          <p:nvPr/>
        </p:nvSpPr>
        <p:spPr>
          <a:xfrm>
            <a:off x="168161" y="5278896"/>
            <a:ext cx="5882877"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u="sng" dirty="0" err="1" smtClean="0"/>
              <a:t>Compara</a:t>
            </a:r>
            <a:r>
              <a:rPr lang="en-US" sz="1400" u="sng" dirty="0" smtClean="0"/>
              <a:t> gene splits</a:t>
            </a:r>
          </a:p>
          <a:p>
            <a:r>
              <a:rPr lang="en-US" sz="1400" dirty="0" smtClean="0"/>
              <a:t>50 out of 85 genes regarded as gene splits by </a:t>
            </a:r>
            <a:r>
              <a:rPr lang="en-US" sz="1400" dirty="0" err="1" smtClean="0"/>
              <a:t>compara</a:t>
            </a:r>
            <a:r>
              <a:rPr lang="en-US" sz="1400" dirty="0" smtClean="0"/>
              <a:t> (none contiguous)</a:t>
            </a:r>
          </a:p>
          <a:p>
            <a:r>
              <a:rPr lang="en-US" sz="1400" dirty="0" smtClean="0"/>
              <a:t>Total of 296 splits in the whole T. </a:t>
            </a:r>
            <a:r>
              <a:rPr lang="en-US" sz="1400" dirty="0" err="1" smtClean="0"/>
              <a:t>spiralis</a:t>
            </a:r>
            <a:r>
              <a:rPr lang="en-US" sz="1400" dirty="0" smtClean="0"/>
              <a:t> dataset.</a:t>
            </a:r>
            <a:endParaRPr lang="en-US" sz="1400" dirty="0"/>
          </a:p>
        </p:txBody>
      </p:sp>
    </p:spTree>
    <p:extLst>
      <p:ext uri="{BB962C8B-B14F-4D97-AF65-F5344CB8AC3E}">
        <p14:creationId xmlns:p14="http://schemas.microsoft.com/office/powerpoint/2010/main" val="7563564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741" y="13203"/>
            <a:ext cx="4064259" cy="2190320"/>
          </a:xfrm>
        </p:spPr>
        <p:txBody>
          <a:bodyPr/>
          <a:lstStyle/>
          <a:p>
            <a:r>
              <a:rPr lang="en-US" dirty="0" smtClean="0"/>
              <a:t>“</a:t>
            </a:r>
            <a:r>
              <a:rPr lang="en-US" dirty="0" err="1" smtClean="0"/>
              <a:t>Phylogenomic</a:t>
            </a:r>
            <a:r>
              <a:rPr lang="en-US" dirty="0" smtClean="0"/>
              <a:t>”</a:t>
            </a:r>
            <a:br>
              <a:rPr lang="en-US" dirty="0" smtClean="0"/>
            </a:br>
            <a:r>
              <a:rPr lang="en-US" dirty="0" smtClean="0"/>
              <a:t>tree</a:t>
            </a:r>
            <a:endParaRPr lang="en-US" dirty="0"/>
          </a:p>
        </p:txBody>
      </p:sp>
      <p:pic>
        <p:nvPicPr>
          <p:cNvPr id="4" name="Content Placeholder 3" descr="BSP2014tree.gif"/>
          <p:cNvPicPr>
            <a:picLocks noGrp="1" noChangeAspect="1"/>
          </p:cNvPicPr>
          <p:nvPr>
            <p:ph idx="1"/>
          </p:nvPr>
        </p:nvPicPr>
        <p:blipFill>
          <a:blip r:embed="rId2" cstate="email">
            <a:extLst>
              <a:ext uri="{28A0092B-C50C-407E-A947-70E740481C1C}">
                <a14:useLocalDpi xmlns:a14="http://schemas.microsoft.com/office/drawing/2010/main"/>
              </a:ext>
            </a:extLst>
          </a:blip>
          <a:srcRect l="-36165" r="-36165"/>
          <a:stretch>
            <a:fillRect/>
          </a:stretch>
        </p:blipFill>
        <p:spPr>
          <a:xfrm>
            <a:off x="-2977925" y="191408"/>
            <a:ext cx="12121925" cy="6666592"/>
          </a:xfrm>
        </p:spPr>
      </p:pic>
      <p:sp>
        <p:nvSpPr>
          <p:cNvPr id="3" name="TextBox 2"/>
          <p:cNvSpPr txBox="1"/>
          <p:nvPr/>
        </p:nvSpPr>
        <p:spPr>
          <a:xfrm>
            <a:off x="5987479" y="5451447"/>
            <a:ext cx="3056365" cy="1077218"/>
          </a:xfrm>
          <a:prstGeom prst="rect">
            <a:avLst/>
          </a:prstGeom>
          <a:noFill/>
        </p:spPr>
        <p:txBody>
          <a:bodyPr wrap="square" rtlCol="0">
            <a:spAutoFit/>
          </a:bodyPr>
          <a:lstStyle/>
          <a:p>
            <a:r>
              <a:rPr lang="en-US" sz="1600" b="1" dirty="0" smtClean="0"/>
              <a:t>50HG Project. Total 91 species:</a:t>
            </a:r>
          </a:p>
          <a:p>
            <a:r>
              <a:rPr lang="en-US" sz="1600" dirty="0" smtClean="0"/>
              <a:t>- 56 </a:t>
            </a:r>
            <a:r>
              <a:rPr lang="en-US" sz="1600" dirty="0"/>
              <a:t>Nematodes (4 Free-living</a:t>
            </a:r>
            <a:r>
              <a:rPr lang="en-US" sz="1600" dirty="0" smtClean="0"/>
              <a:t>)</a:t>
            </a:r>
          </a:p>
          <a:p>
            <a:r>
              <a:rPr lang="en-US" sz="1600" dirty="0" smtClean="0"/>
              <a:t>- 25 </a:t>
            </a:r>
            <a:r>
              <a:rPr lang="en-US" sz="1600" dirty="0" err="1" smtClean="0"/>
              <a:t>Platyhelminths</a:t>
            </a:r>
            <a:r>
              <a:rPr lang="en-US" sz="1600" dirty="0" smtClean="0"/>
              <a:t> (1 Free-living)</a:t>
            </a:r>
          </a:p>
          <a:p>
            <a:r>
              <a:rPr lang="en-US" sz="1600" dirty="0" smtClean="0"/>
              <a:t>- 10 Free-living </a:t>
            </a:r>
            <a:r>
              <a:rPr lang="en-US" sz="1600" dirty="0" err="1" smtClean="0"/>
              <a:t>Outgroups</a:t>
            </a:r>
            <a:endParaRPr lang="en-US" sz="1600" dirty="0" smtClean="0"/>
          </a:p>
        </p:txBody>
      </p:sp>
    </p:spTree>
    <p:extLst>
      <p:ext uri="{BB962C8B-B14F-4D97-AF65-F5344CB8AC3E}">
        <p14:creationId xmlns:p14="http://schemas.microsoft.com/office/powerpoint/2010/main" val="328088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82"/>
            <a:ext cx="8615208" cy="1143000"/>
          </a:xfrm>
        </p:spPr>
        <p:txBody>
          <a:bodyPr>
            <a:normAutofit fontScale="90000"/>
          </a:bodyPr>
          <a:lstStyle/>
          <a:p>
            <a:r>
              <a:rPr lang="en-US" i="1" dirty="0" smtClean="0"/>
              <a:t>T. </a:t>
            </a:r>
            <a:r>
              <a:rPr lang="en-US" i="1" dirty="0" err="1" smtClean="0"/>
              <a:t>spiralis</a:t>
            </a:r>
            <a:r>
              <a:rPr lang="en-US" i="1" dirty="0" smtClean="0"/>
              <a:t> AGOs </a:t>
            </a:r>
            <a:r>
              <a:rPr lang="en-US" dirty="0" smtClean="0"/>
              <a:t>breaking the assembly?</a:t>
            </a:r>
            <a:endParaRPr lang="en-US" dirty="0"/>
          </a:p>
        </p:txBody>
      </p:sp>
      <p:sp>
        <p:nvSpPr>
          <p:cNvPr id="13" name="TextBox 12"/>
          <p:cNvSpPr txBox="1"/>
          <p:nvPr/>
        </p:nvSpPr>
        <p:spPr>
          <a:xfrm>
            <a:off x="168161" y="1045818"/>
            <a:ext cx="851863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83% of all T. </a:t>
            </a:r>
            <a:r>
              <a:rPr lang="en-US" sz="1400" dirty="0" err="1"/>
              <a:t>spiralis</a:t>
            </a:r>
            <a:r>
              <a:rPr lang="en-US" sz="1400" dirty="0"/>
              <a:t> </a:t>
            </a:r>
            <a:r>
              <a:rPr lang="en-US" sz="1400" dirty="0" smtClean="0"/>
              <a:t>AGOs (71 out of 85) </a:t>
            </a:r>
            <a:r>
              <a:rPr lang="en-US" sz="1400" dirty="0"/>
              <a:t>are alone in the scaffold. This suggests they </a:t>
            </a:r>
            <a:r>
              <a:rPr lang="en-US" sz="1400" dirty="0" smtClean="0"/>
              <a:t>are breaking assembly?</a:t>
            </a:r>
            <a:endParaRPr lang="en-US" sz="1400" dirty="0"/>
          </a:p>
          <a:p>
            <a:r>
              <a:rPr lang="en-US" sz="1400" dirty="0"/>
              <a:t>A</a:t>
            </a:r>
            <a:r>
              <a:rPr lang="en-US" sz="1400" dirty="0" smtClean="0"/>
              <a:t>s </a:t>
            </a:r>
            <a:r>
              <a:rPr lang="en-US" sz="1400" dirty="0"/>
              <a:t>a </a:t>
            </a:r>
            <a:r>
              <a:rPr lang="en-US" sz="1400" dirty="0" smtClean="0"/>
              <a:t>comparison, </a:t>
            </a:r>
            <a:r>
              <a:rPr lang="en-US" sz="1400" dirty="0"/>
              <a:t>16% of all T. </a:t>
            </a:r>
            <a:r>
              <a:rPr lang="en-US" sz="1400" dirty="0" err="1"/>
              <a:t>spiralis</a:t>
            </a:r>
            <a:r>
              <a:rPr lang="en-US" sz="1400" dirty="0"/>
              <a:t> genes are alone in a </a:t>
            </a:r>
            <a:r>
              <a:rPr lang="en-US" sz="1400" dirty="0" smtClean="0"/>
              <a:t>scaffold.</a:t>
            </a:r>
            <a:endParaRPr lang="en-US" sz="1400" b="1" u="sng" dirty="0"/>
          </a:p>
        </p:txBody>
      </p:sp>
      <p:sp>
        <p:nvSpPr>
          <p:cNvPr id="14" name="TextBox 13"/>
          <p:cNvSpPr txBox="1"/>
          <p:nvPr/>
        </p:nvSpPr>
        <p:spPr>
          <a:xfrm>
            <a:off x="110058" y="5643829"/>
            <a:ext cx="8837844" cy="1200329"/>
          </a:xfrm>
          <a:prstGeom prst="rect">
            <a:avLst/>
          </a:prstGeom>
          <a:noFill/>
        </p:spPr>
        <p:txBody>
          <a:bodyPr wrap="square" rtlCol="0">
            <a:spAutoFit/>
          </a:bodyPr>
          <a:lstStyle/>
          <a:p>
            <a:r>
              <a:rPr lang="en-US" sz="1200" b="1" dirty="0" smtClean="0"/>
              <a:t>Alignment and tree </a:t>
            </a:r>
            <a:r>
              <a:rPr lang="en-US" sz="1200" dirty="0" smtClean="0"/>
              <a:t>of</a:t>
            </a:r>
            <a:r>
              <a:rPr lang="en-US" sz="1200" b="1" dirty="0" smtClean="0"/>
              <a:t> </a:t>
            </a:r>
            <a:r>
              <a:rPr lang="en-US" sz="1200" dirty="0" smtClean="0"/>
              <a:t>71 T. </a:t>
            </a:r>
            <a:r>
              <a:rPr lang="en-US" sz="1200" dirty="0" err="1" smtClean="0"/>
              <a:t>spiralis</a:t>
            </a:r>
            <a:r>
              <a:rPr lang="en-US" sz="1200" dirty="0" smtClean="0"/>
              <a:t> ’</a:t>
            </a:r>
            <a:r>
              <a:rPr lang="en-US" sz="1200" dirty="0" err="1" smtClean="0"/>
              <a:t>piwi</a:t>
            </a:r>
            <a:r>
              <a:rPr lang="en-US" sz="1200" dirty="0" smtClean="0"/>
              <a:t> </a:t>
            </a:r>
            <a:r>
              <a:rPr lang="en-US" sz="1200" b="1" u="sng" dirty="0" err="1" smtClean="0"/>
              <a:t>contigs</a:t>
            </a:r>
            <a:r>
              <a:rPr lang="en-US" sz="1200" dirty="0" smtClean="0"/>
              <a:t>’. Align -&gt; </a:t>
            </a:r>
            <a:r>
              <a:rPr lang="en-US" sz="1200" dirty="0" err="1" smtClean="0"/>
              <a:t>rafft</a:t>
            </a:r>
            <a:r>
              <a:rPr lang="en-US" sz="1200" dirty="0" smtClean="0"/>
              <a:t> –</a:t>
            </a:r>
            <a:r>
              <a:rPr lang="en-US" sz="1200" dirty="0" err="1" smtClean="0"/>
              <a:t>localpair</a:t>
            </a:r>
            <a:r>
              <a:rPr lang="en-US" sz="1200" dirty="0"/>
              <a:t> </a:t>
            </a:r>
            <a:r>
              <a:rPr lang="en-US" sz="1200" dirty="0" smtClean="0"/>
              <a:t>–</a:t>
            </a:r>
            <a:r>
              <a:rPr lang="en-US" sz="1200" dirty="0" err="1" smtClean="0"/>
              <a:t>maxiter</a:t>
            </a:r>
            <a:r>
              <a:rPr lang="en-US" sz="1200" dirty="0" smtClean="0"/>
              <a:t> 1000; Tree -&gt; </a:t>
            </a:r>
            <a:r>
              <a:rPr lang="en-US" sz="1200" dirty="0" err="1" smtClean="0"/>
              <a:t>raxml</a:t>
            </a:r>
            <a:r>
              <a:rPr lang="en-US" sz="1200" dirty="0" smtClean="0"/>
              <a:t> </a:t>
            </a:r>
            <a:r>
              <a:rPr lang="en-US" sz="1200" dirty="0"/>
              <a:t>GTRCAT; </a:t>
            </a:r>
            <a:r>
              <a:rPr lang="en-US" sz="1200" dirty="0" smtClean="0"/>
              <a:t>Viewer -&gt; ete2</a:t>
            </a:r>
          </a:p>
          <a:p>
            <a:r>
              <a:rPr lang="en-US" sz="1200" dirty="0" smtClean="0"/>
              <a:t>- Most of the </a:t>
            </a:r>
            <a:r>
              <a:rPr lang="en-US" sz="1200" dirty="0" err="1" smtClean="0"/>
              <a:t>contigs</a:t>
            </a:r>
            <a:r>
              <a:rPr lang="en-US" sz="1200" dirty="0" smtClean="0"/>
              <a:t> align at the same place (not what I was thinking if they were normal gene splits, 2 non-overlapping classes). </a:t>
            </a:r>
          </a:p>
          <a:p>
            <a:pPr marL="171450" indent="-171450">
              <a:buFontTx/>
              <a:buChar char="-"/>
            </a:pPr>
            <a:r>
              <a:rPr lang="en-US" sz="1200" dirty="0" smtClean="0"/>
              <a:t>Two different gene expansions / types of AGOs.</a:t>
            </a:r>
          </a:p>
          <a:p>
            <a:pPr marL="171450" indent="-171450">
              <a:buFontTx/>
              <a:buChar char="-"/>
            </a:pPr>
            <a:r>
              <a:rPr lang="en-US" sz="1200" dirty="0"/>
              <a:t>M</a:t>
            </a:r>
            <a:r>
              <a:rPr lang="en-US" sz="1200" dirty="0" smtClean="0"/>
              <a:t>ost </a:t>
            </a:r>
            <a:r>
              <a:rPr lang="en-US" sz="1200" dirty="0" err="1" smtClean="0"/>
              <a:t>contigs</a:t>
            </a:r>
            <a:r>
              <a:rPr lang="en-US" sz="1200" dirty="0" smtClean="0"/>
              <a:t> have different endings, therefore not indicative of flanking repeats creating assembly problems?</a:t>
            </a:r>
          </a:p>
          <a:p>
            <a:pPr marL="171450" indent="-171450">
              <a:buFontTx/>
              <a:buChar char="-"/>
            </a:pPr>
            <a:r>
              <a:rPr lang="en-US" sz="1200" dirty="0" smtClean="0"/>
              <a:t>The second half of the alignment could perhaps be put together.</a:t>
            </a:r>
          </a:p>
          <a:p>
            <a:pPr marL="171450" indent="-171450">
              <a:buFontTx/>
              <a:buChar char="-"/>
            </a:pPr>
            <a:r>
              <a:rPr lang="en-US" sz="1200" dirty="0" smtClean="0"/>
              <a:t>There is actually high sequence conservation on these </a:t>
            </a:r>
            <a:r>
              <a:rPr lang="en-US" sz="1200" dirty="0" err="1" smtClean="0"/>
              <a:t>contigs</a:t>
            </a:r>
            <a:r>
              <a:rPr lang="en-US" sz="1200" dirty="0" smtClean="0"/>
              <a:t> (not shown) suggestive of assembly problem, or functional genes..</a:t>
            </a:r>
          </a:p>
        </p:txBody>
      </p:sp>
      <p:pic>
        <p:nvPicPr>
          <p:cNvPr id="15" name="Picture 14"/>
          <p:cNvPicPr>
            <a:picLocks noChangeAspect="1"/>
          </p:cNvPicPr>
          <p:nvPr/>
        </p:nvPicPr>
        <p:blipFill>
          <a:blip r:embed="rId2"/>
          <a:stretch>
            <a:fillRect/>
          </a:stretch>
        </p:blipFill>
        <p:spPr>
          <a:xfrm>
            <a:off x="0" y="1862637"/>
            <a:ext cx="9144000" cy="3460788"/>
          </a:xfrm>
          <a:prstGeom prst="rect">
            <a:avLst/>
          </a:prstGeom>
        </p:spPr>
      </p:pic>
      <p:sp>
        <p:nvSpPr>
          <p:cNvPr id="3" name="TextBox 2"/>
          <p:cNvSpPr txBox="1"/>
          <p:nvPr/>
        </p:nvSpPr>
        <p:spPr>
          <a:xfrm>
            <a:off x="168161" y="1585638"/>
            <a:ext cx="7443366" cy="27699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200" dirty="0" smtClean="0"/>
              <a:t>Alignment of </a:t>
            </a:r>
            <a:r>
              <a:rPr lang="en-US" sz="1200" b="1" dirty="0" smtClean="0"/>
              <a:t>whole </a:t>
            </a:r>
            <a:r>
              <a:rPr lang="en-US" sz="1200" b="1" dirty="0" err="1" smtClean="0"/>
              <a:t>contigs</a:t>
            </a:r>
            <a:r>
              <a:rPr lang="en-US" sz="1200" b="1" dirty="0" smtClean="0"/>
              <a:t> </a:t>
            </a:r>
            <a:r>
              <a:rPr lang="en-US" sz="1200" dirty="0" smtClean="0"/>
              <a:t>where T. </a:t>
            </a:r>
            <a:r>
              <a:rPr lang="en-US" sz="1200" dirty="0" err="1" smtClean="0"/>
              <a:t>spiralis</a:t>
            </a:r>
            <a:r>
              <a:rPr lang="en-US" sz="1200" dirty="0" smtClean="0"/>
              <a:t> lonely AGOs are present (not just aligning the gene sequence)</a:t>
            </a:r>
            <a:endParaRPr lang="en-US" sz="1200" dirty="0"/>
          </a:p>
        </p:txBody>
      </p:sp>
      <p:sp>
        <p:nvSpPr>
          <p:cNvPr id="4" name="TextBox 3"/>
          <p:cNvSpPr txBox="1"/>
          <p:nvPr/>
        </p:nvSpPr>
        <p:spPr>
          <a:xfrm>
            <a:off x="891483" y="5281116"/>
            <a:ext cx="4163054" cy="307777"/>
          </a:xfrm>
          <a:prstGeom prst="rect">
            <a:avLst/>
          </a:prstGeom>
          <a:noFill/>
        </p:spPr>
        <p:txBody>
          <a:bodyPr wrap="square" rtlCol="0">
            <a:spAutoFit/>
          </a:bodyPr>
          <a:lstStyle/>
          <a:p>
            <a:r>
              <a:rPr lang="en-US" sz="1400" dirty="0" smtClean="0"/>
              <a:t>Broad location of what encodes </a:t>
            </a:r>
            <a:r>
              <a:rPr lang="en-US" sz="1400" dirty="0" err="1" smtClean="0"/>
              <a:t>Piwi</a:t>
            </a:r>
            <a:r>
              <a:rPr lang="en-US" sz="1400" dirty="0" smtClean="0"/>
              <a:t> domain </a:t>
            </a:r>
            <a:r>
              <a:rPr lang="en-US" sz="1400" dirty="0" smtClean="0">
                <a:sym typeface="Wingdings"/>
              </a:rPr>
              <a:t></a:t>
            </a:r>
            <a:endParaRPr lang="en-US" sz="1400" dirty="0"/>
          </a:p>
        </p:txBody>
      </p:sp>
      <p:sp>
        <p:nvSpPr>
          <p:cNvPr id="8" name="TextBox 7"/>
          <p:cNvSpPr txBox="1"/>
          <p:nvPr/>
        </p:nvSpPr>
        <p:spPr>
          <a:xfrm>
            <a:off x="4525710" y="5287484"/>
            <a:ext cx="161374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1600" dirty="0"/>
          </a:p>
        </p:txBody>
      </p:sp>
    </p:spTree>
    <p:extLst>
      <p:ext uri="{BB962C8B-B14F-4D97-AF65-F5344CB8AC3E}">
        <p14:creationId xmlns:p14="http://schemas.microsoft.com/office/powerpoint/2010/main" val="5113481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82"/>
            <a:ext cx="8615208" cy="1143000"/>
          </a:xfrm>
        </p:spPr>
        <p:txBody>
          <a:bodyPr>
            <a:normAutofit/>
          </a:bodyPr>
          <a:lstStyle/>
          <a:p>
            <a:r>
              <a:rPr lang="en-US" sz="3600" i="1" dirty="0" smtClean="0"/>
              <a:t>T. </a:t>
            </a:r>
            <a:r>
              <a:rPr lang="en-US" sz="3600" i="1" dirty="0" err="1" smtClean="0"/>
              <a:t>spiralis</a:t>
            </a:r>
            <a:r>
              <a:rPr lang="en-US" sz="3600" i="1" dirty="0" smtClean="0"/>
              <a:t> AGOs </a:t>
            </a:r>
            <a:r>
              <a:rPr lang="en-US" sz="3600" dirty="0" err="1" smtClean="0"/>
              <a:t>RepeatMasker</a:t>
            </a:r>
            <a:r>
              <a:rPr lang="en-US" sz="3600" dirty="0" smtClean="0"/>
              <a:t> &amp; </a:t>
            </a:r>
            <a:r>
              <a:rPr lang="en-US" sz="3600" dirty="0" err="1" smtClean="0"/>
              <a:t>LTRHarvest</a:t>
            </a:r>
            <a:endParaRPr lang="en-US" sz="3600" dirty="0"/>
          </a:p>
        </p:txBody>
      </p:sp>
      <p:sp>
        <p:nvSpPr>
          <p:cNvPr id="13" name="TextBox 12"/>
          <p:cNvSpPr txBox="1"/>
          <p:nvPr/>
        </p:nvSpPr>
        <p:spPr>
          <a:xfrm>
            <a:off x="168161" y="1045818"/>
            <a:ext cx="8518639"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Is the presence of repetitive elements / transposons responsible for a </a:t>
            </a:r>
            <a:r>
              <a:rPr lang="en-US" sz="1400" dirty="0" err="1" smtClean="0"/>
              <a:t>misassembly</a:t>
            </a:r>
            <a:r>
              <a:rPr lang="en-US" sz="1400" dirty="0"/>
              <a:t> </a:t>
            </a:r>
            <a:r>
              <a:rPr lang="en-US" sz="1400" dirty="0" smtClean="0"/>
              <a:t>of AGO-containing </a:t>
            </a:r>
            <a:r>
              <a:rPr lang="en-US" sz="1400" dirty="0" err="1" smtClean="0"/>
              <a:t>contigs</a:t>
            </a:r>
            <a:r>
              <a:rPr lang="en-US" sz="1400" dirty="0" smtClean="0"/>
              <a:t>?</a:t>
            </a:r>
          </a:p>
          <a:p>
            <a:r>
              <a:rPr lang="en-US" sz="1400" dirty="0" smtClean="0"/>
              <a:t>Picking the 71 </a:t>
            </a:r>
            <a:r>
              <a:rPr lang="en-US" sz="1400" dirty="0" err="1" smtClean="0"/>
              <a:t>contigs</a:t>
            </a:r>
            <a:r>
              <a:rPr lang="en-US" sz="1400" dirty="0" smtClean="0"/>
              <a:t> that only contain a gene, an AGO, I ran </a:t>
            </a:r>
            <a:r>
              <a:rPr lang="en-US" sz="1400" dirty="0" err="1" smtClean="0"/>
              <a:t>RepeatMasker</a:t>
            </a:r>
            <a:r>
              <a:rPr lang="en-US" sz="1400" dirty="0" smtClean="0"/>
              <a:t> (repeat library from </a:t>
            </a:r>
            <a:r>
              <a:rPr lang="en-US" sz="1400" dirty="0" err="1" smtClean="0"/>
              <a:t>Makedonka</a:t>
            </a:r>
            <a:r>
              <a:rPr lang="en-US" sz="1400" dirty="0" smtClean="0"/>
              <a:t>) and </a:t>
            </a:r>
            <a:r>
              <a:rPr lang="en-US" sz="1400" dirty="0" err="1" smtClean="0"/>
              <a:t>LTRHarvest</a:t>
            </a:r>
            <a:r>
              <a:rPr lang="en-US" sz="1400" dirty="0" smtClean="0"/>
              <a:t> (genome tools) with several parameters.</a:t>
            </a:r>
            <a:endParaRPr lang="en-US" sz="1400" dirty="0"/>
          </a:p>
        </p:txBody>
      </p:sp>
      <p:sp>
        <p:nvSpPr>
          <p:cNvPr id="14" name="TextBox 13"/>
          <p:cNvSpPr txBox="1"/>
          <p:nvPr/>
        </p:nvSpPr>
        <p:spPr>
          <a:xfrm>
            <a:off x="168161" y="2190966"/>
            <a:ext cx="8837844" cy="3508652"/>
          </a:xfrm>
          <a:prstGeom prst="rect">
            <a:avLst/>
          </a:prstGeom>
          <a:noFill/>
        </p:spPr>
        <p:txBody>
          <a:bodyPr wrap="square" rtlCol="0">
            <a:spAutoFit/>
          </a:bodyPr>
          <a:lstStyle/>
          <a:p>
            <a:r>
              <a:rPr lang="en-US" sz="1200" b="1" dirty="0" smtClean="0"/>
              <a:t>Repeat Masker</a:t>
            </a:r>
            <a:r>
              <a:rPr lang="en-US" sz="1200" dirty="0"/>
              <a:t> </a:t>
            </a:r>
            <a:r>
              <a:rPr lang="en-US" sz="1200" dirty="0" smtClean="0"/>
              <a:t>on the 71 </a:t>
            </a:r>
            <a:r>
              <a:rPr lang="en-US" sz="1200" dirty="0" err="1" smtClean="0"/>
              <a:t>contigs</a:t>
            </a:r>
            <a:r>
              <a:rPr lang="en-US" sz="1200" dirty="0" smtClean="0"/>
              <a:t>:</a:t>
            </a:r>
          </a:p>
          <a:p>
            <a:pPr marL="171450" indent="-171450">
              <a:buFontTx/>
              <a:buChar char="-"/>
            </a:pPr>
            <a:r>
              <a:rPr lang="en-US" sz="1200" dirty="0" smtClean="0"/>
              <a:t>9.62% masked (genome average = 17.53%). GC = 32.6% (genome average = 33%)</a:t>
            </a:r>
          </a:p>
          <a:p>
            <a:pPr marL="171450" indent="-171450">
              <a:buFontTx/>
              <a:buChar char="-"/>
            </a:pPr>
            <a:r>
              <a:rPr lang="en-US" sz="1200" dirty="0" smtClean="0"/>
              <a:t>Several simple repeats (AT enriched).</a:t>
            </a:r>
          </a:p>
          <a:p>
            <a:pPr marL="171450" indent="-171450">
              <a:buFontTx/>
              <a:buChar char="-"/>
            </a:pPr>
            <a:r>
              <a:rPr lang="en-US" sz="1200" dirty="0" smtClean="0"/>
              <a:t>33 out of 71 </a:t>
            </a:r>
            <a:r>
              <a:rPr lang="en-US" sz="1200" dirty="0" err="1" smtClean="0"/>
              <a:t>contigs</a:t>
            </a:r>
            <a:r>
              <a:rPr lang="en-US" sz="1200" dirty="0" smtClean="0"/>
              <a:t> have part (~100bp, always the same stretch) of the T_spiralis002608 repeat (total 1.3Kb repeat). </a:t>
            </a:r>
          </a:p>
          <a:p>
            <a:pPr marL="171450" indent="-171450">
              <a:buFontTx/>
              <a:buChar char="-"/>
            </a:pPr>
            <a:r>
              <a:rPr lang="en-US" sz="1200" dirty="0" smtClean="0"/>
              <a:t>Cannot find this repeat on </a:t>
            </a:r>
            <a:r>
              <a:rPr lang="en-US" sz="1200" dirty="0" err="1" smtClean="0"/>
              <a:t>Dfam</a:t>
            </a:r>
            <a:r>
              <a:rPr lang="en-US" sz="1200" dirty="0" smtClean="0"/>
              <a:t>. nr </a:t>
            </a:r>
            <a:r>
              <a:rPr lang="en-US" sz="1200" dirty="0" err="1" smtClean="0"/>
              <a:t>Blastn</a:t>
            </a:r>
            <a:r>
              <a:rPr lang="en-US" sz="1200" dirty="0" smtClean="0"/>
              <a:t>: no domains, only matched T. </a:t>
            </a:r>
            <a:r>
              <a:rPr lang="en-US" sz="1200" dirty="0" err="1" smtClean="0"/>
              <a:t>spiralis</a:t>
            </a:r>
            <a:r>
              <a:rPr lang="en-US" sz="1200" dirty="0" smtClean="0"/>
              <a:t>.</a:t>
            </a:r>
          </a:p>
          <a:p>
            <a:pPr marL="171450" indent="-171450">
              <a:buFontTx/>
              <a:buChar char="-"/>
            </a:pPr>
            <a:r>
              <a:rPr lang="en-US" sz="1200" dirty="0" smtClean="0"/>
              <a:t>The </a:t>
            </a:r>
            <a:r>
              <a:rPr lang="en-US" sz="1200" dirty="0"/>
              <a:t>repeat T_spiralis002608</a:t>
            </a:r>
            <a:r>
              <a:rPr lang="en-US" sz="1200" dirty="0" smtClean="0"/>
              <a:t> is only present 138 times outside these 71 </a:t>
            </a:r>
            <a:r>
              <a:rPr lang="en-US" sz="1200" dirty="0" err="1" smtClean="0"/>
              <a:t>contigs</a:t>
            </a:r>
            <a:r>
              <a:rPr lang="en-US" sz="1200" dirty="0" smtClean="0"/>
              <a:t>, so it is enriched in these AGO </a:t>
            </a:r>
            <a:r>
              <a:rPr lang="en-US" sz="1200" dirty="0" err="1" smtClean="0"/>
              <a:t>contigs</a:t>
            </a:r>
            <a:r>
              <a:rPr lang="en-US" sz="1200" dirty="0" smtClean="0"/>
              <a:t>. Other T_spiralis002608 matches outside the 71 </a:t>
            </a:r>
            <a:r>
              <a:rPr lang="en-US" sz="1200" dirty="0" err="1" smtClean="0"/>
              <a:t>contigs</a:t>
            </a:r>
            <a:r>
              <a:rPr lang="en-US" sz="1200" dirty="0" smtClean="0"/>
              <a:t> are to several other parts of the repeat (not the 468-572 stretch)</a:t>
            </a:r>
          </a:p>
          <a:p>
            <a:pPr marL="171450" indent="-171450">
              <a:buFontTx/>
              <a:buChar char="-"/>
            </a:pPr>
            <a:r>
              <a:rPr lang="en-US" sz="1200" dirty="0"/>
              <a:t>Using string matching I arrived that the ~100nt repeat is present between </a:t>
            </a:r>
            <a:r>
              <a:rPr lang="en-US" sz="1200" dirty="0" err="1"/>
              <a:t>coordiantes</a:t>
            </a:r>
            <a:r>
              <a:rPr lang="en-US" sz="1200" dirty="0"/>
              <a:t> 1767-2245 of the </a:t>
            </a:r>
            <a:r>
              <a:rPr lang="en-US" sz="1200" dirty="0" smtClean="0"/>
              <a:t>alignment (in the middle of 4.5Kb alignment)</a:t>
            </a:r>
          </a:p>
          <a:p>
            <a:pPr marL="171450" indent="-171450">
              <a:buFontTx/>
              <a:buChar char="-"/>
            </a:pPr>
            <a:endParaRPr lang="en-US" sz="1200" dirty="0" smtClean="0"/>
          </a:p>
          <a:p>
            <a:r>
              <a:rPr lang="en-US" sz="1200" b="1" dirty="0" err="1" smtClean="0"/>
              <a:t>LTRHarvest</a:t>
            </a:r>
            <a:r>
              <a:rPr lang="en-US" sz="1200" dirty="0" smtClean="0"/>
              <a:t> on the 71 </a:t>
            </a:r>
            <a:r>
              <a:rPr lang="en-US" sz="1200" dirty="0" err="1" smtClean="0"/>
              <a:t>contigs</a:t>
            </a:r>
            <a:r>
              <a:rPr lang="en-US" sz="1200" dirty="0" smtClean="0"/>
              <a:t>:</a:t>
            </a:r>
          </a:p>
          <a:p>
            <a:pPr marL="171450" indent="-171450">
              <a:buFontTx/>
              <a:buChar char="-"/>
            </a:pPr>
            <a:r>
              <a:rPr lang="en-US" sz="1200" dirty="0" smtClean="0"/>
              <a:t>No LTR found, even requiring no </a:t>
            </a:r>
            <a:r>
              <a:rPr lang="en-US" sz="1200" dirty="0" err="1" smtClean="0"/>
              <a:t>mininum</a:t>
            </a:r>
            <a:r>
              <a:rPr lang="en-US" sz="1200" dirty="0" smtClean="0"/>
              <a:t> LTR match length, and 50% identity</a:t>
            </a:r>
          </a:p>
          <a:p>
            <a:pPr marL="171450" indent="-171450">
              <a:buFontTx/>
              <a:buChar char="-"/>
            </a:pPr>
            <a:r>
              <a:rPr lang="en-US" sz="1200" dirty="0" smtClean="0"/>
              <a:t>Running on the whole genome </a:t>
            </a:r>
            <a:r>
              <a:rPr lang="en-US" sz="1200" dirty="0" err="1" smtClean="0"/>
              <a:t>harboured</a:t>
            </a:r>
            <a:r>
              <a:rPr lang="en-US" sz="1200" dirty="0" smtClean="0"/>
              <a:t> &gt;600 LTRs.</a:t>
            </a:r>
          </a:p>
          <a:p>
            <a:endParaRPr lang="en-US" sz="1200" dirty="0"/>
          </a:p>
          <a:p>
            <a:r>
              <a:rPr lang="en-US" sz="1200" b="1" dirty="0" err="1" smtClean="0"/>
              <a:t>Dfam</a:t>
            </a:r>
            <a:r>
              <a:rPr lang="en-US" sz="1200" dirty="0"/>
              <a:t> </a:t>
            </a:r>
            <a:r>
              <a:rPr lang="en-US" sz="1200" dirty="0" smtClean="0"/>
              <a:t>on the 71 </a:t>
            </a:r>
            <a:r>
              <a:rPr lang="en-US" sz="1200" dirty="0" err="1" smtClean="0"/>
              <a:t>contigs</a:t>
            </a:r>
            <a:r>
              <a:rPr lang="en-US" sz="1200" dirty="0" smtClean="0"/>
              <a:t> (</a:t>
            </a:r>
            <a:r>
              <a:rPr lang="en-US" sz="1200" dirty="0">
                <a:hlinkClick r:id="rId2"/>
              </a:rPr>
              <a:t>http://www.dfam.org</a:t>
            </a:r>
            <a:r>
              <a:rPr lang="en-US" sz="1200" dirty="0" smtClean="0">
                <a:hlinkClick r:id="rId2"/>
              </a:rPr>
              <a:t>/</a:t>
            </a:r>
            <a:r>
              <a:rPr lang="en-US" sz="1200" dirty="0"/>
              <a:t>   database of repetitive DNA elements) </a:t>
            </a:r>
            <a:r>
              <a:rPr lang="en-US" sz="1200" dirty="0" smtClean="0"/>
              <a:t>(uses </a:t>
            </a:r>
            <a:r>
              <a:rPr lang="en-US" sz="1200" dirty="0" err="1" smtClean="0"/>
              <a:t>nhmmer</a:t>
            </a:r>
            <a:r>
              <a:rPr lang="en-US" sz="1200" dirty="0" smtClean="0"/>
              <a:t> and TRF, based on </a:t>
            </a:r>
            <a:r>
              <a:rPr lang="en-US" sz="1200" smtClean="0"/>
              <a:t>human repeats..)</a:t>
            </a:r>
            <a:r>
              <a:rPr lang="en-US" sz="1200" dirty="0" smtClean="0"/>
              <a:t>:</a:t>
            </a:r>
          </a:p>
          <a:p>
            <a:r>
              <a:rPr lang="en-US" sz="1200" dirty="0" smtClean="0"/>
              <a:t>No match found, except some spurious TRF simple-complexity matches</a:t>
            </a:r>
          </a:p>
          <a:p>
            <a:endParaRPr lang="en-US" sz="1200" dirty="0"/>
          </a:p>
          <a:p>
            <a:r>
              <a:rPr lang="en-US" sz="1200" dirty="0" err="1" smtClean="0"/>
              <a:t>RepeatScout</a:t>
            </a:r>
            <a:r>
              <a:rPr lang="en-US" sz="1200" dirty="0" smtClean="0"/>
              <a:t> library</a:t>
            </a:r>
          </a:p>
        </p:txBody>
      </p:sp>
    </p:spTree>
    <p:extLst>
      <p:ext uri="{BB962C8B-B14F-4D97-AF65-F5344CB8AC3E}">
        <p14:creationId xmlns:p14="http://schemas.microsoft.com/office/powerpoint/2010/main" val="27695162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969"/>
            <a:ext cx="8229600" cy="1143000"/>
          </a:xfrm>
        </p:spPr>
        <p:txBody>
          <a:bodyPr>
            <a:normAutofit/>
          </a:bodyPr>
          <a:lstStyle/>
          <a:p>
            <a:r>
              <a:rPr lang="en-US" sz="3600" dirty="0" smtClean="0"/>
              <a:t>T. </a:t>
            </a:r>
            <a:r>
              <a:rPr lang="en-US" sz="3600" dirty="0" err="1" smtClean="0"/>
              <a:t>spiralis</a:t>
            </a:r>
            <a:r>
              <a:rPr lang="en-US" sz="3600" dirty="0" smtClean="0"/>
              <a:t> AGOs phylogeny</a:t>
            </a:r>
            <a:endParaRPr lang="en-US" sz="3600" dirty="0"/>
          </a:p>
        </p:txBody>
      </p:sp>
      <p:sp>
        <p:nvSpPr>
          <p:cNvPr id="6" name="TextBox 5"/>
          <p:cNvSpPr txBox="1"/>
          <p:nvPr/>
        </p:nvSpPr>
        <p:spPr>
          <a:xfrm>
            <a:off x="3379738" y="709032"/>
            <a:ext cx="566756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u="sng" dirty="0" smtClean="0"/>
              <a:t>Dalzell 2011 nematode AGOs + all T. </a:t>
            </a:r>
            <a:r>
              <a:rPr lang="en-US" sz="1400" u="sng" dirty="0" err="1" smtClean="0"/>
              <a:t>spiralis</a:t>
            </a:r>
            <a:r>
              <a:rPr lang="en-US" sz="1400" u="sng" dirty="0" smtClean="0"/>
              <a:t> from </a:t>
            </a:r>
            <a:r>
              <a:rPr lang="en-US" sz="1400" u="sng" dirty="0" err="1" smtClean="0"/>
              <a:t>Compara</a:t>
            </a:r>
            <a:r>
              <a:rPr lang="en-US" sz="1400" u="sng" dirty="0" smtClean="0"/>
              <a:t> </a:t>
            </a:r>
            <a:r>
              <a:rPr lang="en-US" sz="1400" dirty="0" smtClean="0"/>
              <a:t>(239 proteins)</a:t>
            </a:r>
          </a:p>
        </p:txBody>
      </p:sp>
      <p:sp>
        <p:nvSpPr>
          <p:cNvPr id="18" name="TextBox 17"/>
          <p:cNvSpPr txBox="1"/>
          <p:nvPr/>
        </p:nvSpPr>
        <p:spPr>
          <a:xfrm>
            <a:off x="53510" y="6278254"/>
            <a:ext cx="9028419" cy="58477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600" dirty="0" smtClean="0"/>
              <a:t>Conclusion: most T. </a:t>
            </a:r>
            <a:r>
              <a:rPr lang="en-US" sz="1600" dirty="0" err="1" smtClean="0"/>
              <a:t>spiralis</a:t>
            </a:r>
            <a:r>
              <a:rPr lang="en-US" sz="1600" dirty="0" smtClean="0"/>
              <a:t> AGOs are either ALG-like or ERGO-like. 4 full-sized ALG-1, 3 full-sized RDE-1-like</a:t>
            </a:r>
          </a:p>
          <a:p>
            <a:r>
              <a:rPr lang="en-US" sz="1600" dirty="0" smtClean="0"/>
              <a:t>Most likely these shorter-AGOs are </a:t>
            </a:r>
            <a:r>
              <a:rPr lang="en-US" sz="1600" dirty="0" err="1" smtClean="0"/>
              <a:t>uncollapsed</a:t>
            </a:r>
            <a:r>
              <a:rPr lang="en-US" sz="1600" dirty="0" smtClean="0"/>
              <a:t> </a:t>
            </a:r>
            <a:r>
              <a:rPr lang="en-US" sz="1600" dirty="0" err="1" smtClean="0"/>
              <a:t>halplotyes</a:t>
            </a:r>
            <a:r>
              <a:rPr lang="en-US" sz="1600" dirty="0" smtClean="0"/>
              <a:t>, or a transposable element spread them.</a:t>
            </a:r>
            <a:endParaRPr lang="en-US" sz="1600" dirty="0"/>
          </a:p>
        </p:txBody>
      </p:sp>
      <p:pic>
        <p:nvPicPr>
          <p:cNvPr id="3" name="Picture 2"/>
          <p:cNvPicPr>
            <a:picLocks noChangeAspect="1"/>
          </p:cNvPicPr>
          <p:nvPr/>
        </p:nvPicPr>
        <p:blipFill>
          <a:blip r:embed="rId3"/>
          <a:stretch>
            <a:fillRect/>
          </a:stretch>
        </p:blipFill>
        <p:spPr>
          <a:xfrm>
            <a:off x="4398065" y="1287789"/>
            <a:ext cx="4714456" cy="4489117"/>
          </a:xfrm>
          <a:prstGeom prst="rect">
            <a:avLst/>
          </a:prstGeom>
        </p:spPr>
      </p:pic>
      <p:grpSp>
        <p:nvGrpSpPr>
          <p:cNvPr id="7" name="Group 6"/>
          <p:cNvGrpSpPr/>
          <p:nvPr/>
        </p:nvGrpSpPr>
        <p:grpSpPr>
          <a:xfrm>
            <a:off x="0" y="986032"/>
            <a:ext cx="3379738" cy="4973478"/>
            <a:chOff x="0" y="986032"/>
            <a:chExt cx="3379738" cy="4973478"/>
          </a:xfrm>
        </p:grpSpPr>
        <p:pic>
          <p:nvPicPr>
            <p:cNvPr id="4" name="Picture 3"/>
            <p:cNvPicPr>
              <a:picLocks noChangeAspect="1"/>
            </p:cNvPicPr>
            <p:nvPr/>
          </p:nvPicPr>
          <p:blipFill>
            <a:blip r:embed="rId4"/>
            <a:stretch>
              <a:fillRect/>
            </a:stretch>
          </p:blipFill>
          <p:spPr>
            <a:xfrm>
              <a:off x="0" y="986032"/>
              <a:ext cx="3379738" cy="4973478"/>
            </a:xfrm>
            <a:prstGeom prst="rect">
              <a:avLst/>
            </a:prstGeom>
          </p:spPr>
        </p:pic>
        <p:sp>
          <p:nvSpPr>
            <p:cNvPr id="11" name="Rectangle 10"/>
            <p:cNvSpPr/>
            <p:nvPr/>
          </p:nvSpPr>
          <p:spPr>
            <a:xfrm>
              <a:off x="919109" y="4524254"/>
              <a:ext cx="2460629" cy="1435256"/>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19109" y="986032"/>
              <a:ext cx="2460629" cy="430939"/>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3379738" y="1139972"/>
            <a:ext cx="1498183" cy="2539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050" dirty="0" smtClean="0"/>
              <a:t>Short ALG-like proteins</a:t>
            </a:r>
            <a:endParaRPr lang="en-US" sz="1050" dirty="0"/>
          </a:p>
        </p:txBody>
      </p:sp>
      <p:sp>
        <p:nvSpPr>
          <p:cNvPr id="20" name="TextBox 19"/>
          <p:cNvSpPr txBox="1"/>
          <p:nvPr/>
        </p:nvSpPr>
        <p:spPr>
          <a:xfrm>
            <a:off x="3379738" y="5011509"/>
            <a:ext cx="1610291" cy="6001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100" dirty="0" smtClean="0"/>
              <a:t>Medium-sized ALG/ERGO-like proteins + 4 Full-size</a:t>
            </a:r>
            <a:endParaRPr lang="en-US" sz="1100" dirty="0"/>
          </a:p>
        </p:txBody>
      </p:sp>
      <p:grpSp>
        <p:nvGrpSpPr>
          <p:cNvPr id="22" name="Group 21"/>
          <p:cNvGrpSpPr/>
          <p:nvPr/>
        </p:nvGrpSpPr>
        <p:grpSpPr>
          <a:xfrm>
            <a:off x="3466842" y="1659578"/>
            <a:ext cx="1411079" cy="619198"/>
            <a:chOff x="3466842" y="1659578"/>
            <a:chExt cx="1411079" cy="619198"/>
          </a:xfrm>
        </p:grpSpPr>
        <p:sp>
          <p:nvSpPr>
            <p:cNvPr id="17" name="TextBox 16"/>
            <p:cNvSpPr txBox="1"/>
            <p:nvPr/>
          </p:nvSpPr>
          <p:spPr>
            <a:xfrm>
              <a:off x="3466842" y="1659578"/>
              <a:ext cx="1411079"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400" dirty="0" smtClean="0"/>
                <a:t>Red = T. </a:t>
              </a:r>
              <a:r>
                <a:rPr lang="en-US" sz="1400" dirty="0" err="1" smtClean="0"/>
                <a:t>spiralis</a:t>
              </a:r>
              <a:endParaRPr lang="en-US" sz="1400" dirty="0"/>
            </a:p>
          </p:txBody>
        </p:sp>
        <p:sp>
          <p:nvSpPr>
            <p:cNvPr id="21" name="TextBox 20"/>
            <p:cNvSpPr txBox="1"/>
            <p:nvPr/>
          </p:nvSpPr>
          <p:spPr>
            <a:xfrm>
              <a:off x="3466842" y="1970999"/>
              <a:ext cx="1411079" cy="30777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dirty="0" smtClean="0"/>
                <a:t>Cyan = PRGs</a:t>
              </a:r>
              <a:endParaRPr lang="en-US" sz="1400" dirty="0"/>
            </a:p>
          </p:txBody>
        </p:sp>
      </p:grpSp>
      <p:sp>
        <p:nvSpPr>
          <p:cNvPr id="23" name="TextBox 22"/>
          <p:cNvSpPr txBox="1"/>
          <p:nvPr/>
        </p:nvSpPr>
        <p:spPr>
          <a:xfrm>
            <a:off x="3584585" y="5797279"/>
            <a:ext cx="403506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T. </a:t>
            </a:r>
            <a:r>
              <a:rPr lang="en-US" sz="1200" dirty="0" err="1" smtClean="0"/>
              <a:t>spiralis</a:t>
            </a:r>
            <a:r>
              <a:rPr lang="en-US" sz="1200" dirty="0" smtClean="0"/>
              <a:t> AGO annotation comparing to both Dalzell T. </a:t>
            </a:r>
            <a:r>
              <a:rPr lang="en-US" sz="1200" dirty="0" err="1" smtClean="0"/>
              <a:t>spiralis</a:t>
            </a:r>
            <a:r>
              <a:rPr lang="en-US" sz="1200" dirty="0" smtClean="0"/>
              <a:t> annotation or BLASTP against nr C. </a:t>
            </a:r>
            <a:r>
              <a:rPr lang="en-US" sz="1200" dirty="0" err="1" smtClean="0"/>
              <a:t>elegans</a:t>
            </a:r>
            <a:endParaRPr lang="en-US" sz="1200" dirty="0"/>
          </a:p>
        </p:txBody>
      </p:sp>
      <p:sp>
        <p:nvSpPr>
          <p:cNvPr id="24" name="Rectangle 23"/>
          <p:cNvSpPr/>
          <p:nvPr/>
        </p:nvSpPr>
        <p:spPr>
          <a:xfrm>
            <a:off x="919109" y="4197016"/>
            <a:ext cx="2460629" cy="81328"/>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379738" y="4088590"/>
            <a:ext cx="1523187" cy="2616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100" dirty="0" smtClean="0"/>
              <a:t>2 Medium-sized ALG-1</a:t>
            </a:r>
            <a:endParaRPr lang="en-US" sz="1100" dirty="0"/>
          </a:p>
        </p:txBody>
      </p:sp>
      <p:sp>
        <p:nvSpPr>
          <p:cNvPr id="26" name="Rectangle 25"/>
          <p:cNvSpPr/>
          <p:nvPr/>
        </p:nvSpPr>
        <p:spPr>
          <a:xfrm>
            <a:off x="919109" y="3928873"/>
            <a:ext cx="2460629" cy="81328"/>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379738" y="3832610"/>
            <a:ext cx="1237467" cy="2616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100" dirty="0"/>
              <a:t>3</a:t>
            </a:r>
            <a:r>
              <a:rPr lang="en-US" sz="1100" dirty="0" smtClean="0"/>
              <a:t> Full-sized RDE-1</a:t>
            </a:r>
            <a:endParaRPr lang="en-US" sz="1100" dirty="0"/>
          </a:p>
        </p:txBody>
      </p:sp>
      <p:pic>
        <p:nvPicPr>
          <p:cNvPr id="28" name="Picture 27"/>
          <p:cNvPicPr>
            <a:picLocks noChangeAspect="1"/>
          </p:cNvPicPr>
          <p:nvPr/>
        </p:nvPicPr>
        <p:blipFill>
          <a:blip r:embed="rId5"/>
          <a:stretch>
            <a:fillRect/>
          </a:stretch>
        </p:blipFill>
        <p:spPr>
          <a:xfrm>
            <a:off x="9209179" y="514424"/>
            <a:ext cx="3971721" cy="2393094"/>
          </a:xfrm>
          <a:prstGeom prst="rect">
            <a:avLst/>
          </a:prstGeom>
        </p:spPr>
      </p:pic>
      <p:pic>
        <p:nvPicPr>
          <p:cNvPr id="29" name="Picture 28"/>
          <p:cNvPicPr>
            <a:picLocks noChangeAspect="1"/>
          </p:cNvPicPr>
          <p:nvPr/>
        </p:nvPicPr>
        <p:blipFill>
          <a:blip r:embed="rId6"/>
          <a:stretch>
            <a:fillRect/>
          </a:stretch>
        </p:blipFill>
        <p:spPr>
          <a:xfrm>
            <a:off x="9209179" y="2849719"/>
            <a:ext cx="3274334" cy="1965781"/>
          </a:xfrm>
          <a:prstGeom prst="rect">
            <a:avLst/>
          </a:prstGeom>
        </p:spPr>
      </p:pic>
      <p:pic>
        <p:nvPicPr>
          <p:cNvPr id="30" name="Picture 29"/>
          <p:cNvPicPr>
            <a:picLocks noChangeAspect="1"/>
          </p:cNvPicPr>
          <p:nvPr/>
        </p:nvPicPr>
        <p:blipFill>
          <a:blip r:embed="rId7"/>
          <a:stretch>
            <a:fillRect/>
          </a:stretch>
        </p:blipFill>
        <p:spPr>
          <a:xfrm>
            <a:off x="9209179" y="4815500"/>
            <a:ext cx="4266076" cy="2539576"/>
          </a:xfrm>
          <a:prstGeom prst="rect">
            <a:avLst/>
          </a:prstGeom>
        </p:spPr>
      </p:pic>
      <p:sp>
        <p:nvSpPr>
          <p:cNvPr id="31" name="TextBox 30"/>
          <p:cNvSpPr txBox="1"/>
          <p:nvPr/>
        </p:nvSpPr>
        <p:spPr>
          <a:xfrm>
            <a:off x="919109" y="735921"/>
            <a:ext cx="2161383" cy="253916"/>
          </a:xfrm>
          <a:prstGeom prst="rect">
            <a:avLst/>
          </a:prstGeom>
          <a:noFill/>
        </p:spPr>
        <p:txBody>
          <a:bodyPr wrap="square" rtlCol="0">
            <a:spAutoFit/>
          </a:bodyPr>
          <a:lstStyle/>
          <a:p>
            <a:r>
              <a:rPr lang="en-US" sz="1050" dirty="0" err="1" smtClean="0"/>
              <a:t>Approx</a:t>
            </a:r>
            <a:r>
              <a:rPr lang="en-US" sz="1050" dirty="0" smtClean="0"/>
              <a:t> location of </a:t>
            </a:r>
            <a:r>
              <a:rPr lang="en-US" sz="1050" dirty="0" err="1" smtClean="0"/>
              <a:t>piwi</a:t>
            </a:r>
            <a:r>
              <a:rPr lang="en-US" sz="1050" dirty="0" smtClean="0"/>
              <a:t> domain </a:t>
            </a:r>
            <a:r>
              <a:rPr lang="en-US" sz="1050" dirty="0" smtClean="0">
                <a:sym typeface="Wingdings"/>
              </a:rPr>
              <a:t></a:t>
            </a:r>
            <a:endParaRPr lang="en-US" sz="1050" dirty="0"/>
          </a:p>
        </p:txBody>
      </p:sp>
      <p:sp>
        <p:nvSpPr>
          <p:cNvPr id="32" name="TextBox 31"/>
          <p:cNvSpPr txBox="1"/>
          <p:nvPr/>
        </p:nvSpPr>
        <p:spPr>
          <a:xfrm>
            <a:off x="2870237" y="769565"/>
            <a:ext cx="420510" cy="19345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dirty="0"/>
          </a:p>
        </p:txBody>
      </p:sp>
    </p:spTree>
    <p:extLst>
      <p:ext uri="{BB962C8B-B14F-4D97-AF65-F5344CB8AC3E}">
        <p14:creationId xmlns:p14="http://schemas.microsoft.com/office/powerpoint/2010/main" val="5096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969"/>
            <a:ext cx="8229600" cy="1143000"/>
          </a:xfrm>
        </p:spPr>
        <p:txBody>
          <a:bodyPr>
            <a:normAutofit/>
          </a:bodyPr>
          <a:lstStyle/>
          <a:p>
            <a:r>
              <a:rPr lang="en-US" sz="3600" dirty="0" err="1" smtClean="0"/>
              <a:t>Helminth</a:t>
            </a:r>
            <a:r>
              <a:rPr lang="en-US" sz="3600" dirty="0" smtClean="0"/>
              <a:t> AGOs (quick) phylogeny</a:t>
            </a:r>
            <a:endParaRPr lang="en-US" sz="3600" dirty="0"/>
          </a:p>
        </p:txBody>
      </p:sp>
      <p:pic>
        <p:nvPicPr>
          <p:cNvPr id="5" name="Picture 4"/>
          <p:cNvPicPr>
            <a:picLocks noChangeAspect="1"/>
          </p:cNvPicPr>
          <p:nvPr/>
        </p:nvPicPr>
        <p:blipFill>
          <a:blip r:embed="rId2"/>
          <a:stretch>
            <a:fillRect/>
          </a:stretch>
        </p:blipFill>
        <p:spPr>
          <a:xfrm>
            <a:off x="4903151" y="667767"/>
            <a:ext cx="4398557" cy="4635760"/>
          </a:xfrm>
          <a:prstGeom prst="rect">
            <a:avLst/>
          </a:prstGeom>
        </p:spPr>
      </p:pic>
      <p:sp>
        <p:nvSpPr>
          <p:cNvPr id="6" name="TextBox 5"/>
          <p:cNvSpPr txBox="1"/>
          <p:nvPr/>
        </p:nvSpPr>
        <p:spPr>
          <a:xfrm>
            <a:off x="3437155" y="758900"/>
            <a:ext cx="3062109" cy="954107"/>
          </a:xfrm>
          <a:prstGeom prst="rect">
            <a:avLst/>
          </a:prstGeom>
          <a:noFill/>
        </p:spPr>
        <p:txBody>
          <a:bodyPr wrap="square" rtlCol="0">
            <a:spAutoFit/>
          </a:bodyPr>
          <a:lstStyle/>
          <a:p>
            <a:r>
              <a:rPr lang="en-US" sz="1400" b="1" dirty="0" smtClean="0"/>
              <a:t>Circus phylogeny</a:t>
            </a:r>
          </a:p>
          <a:p>
            <a:r>
              <a:rPr lang="en-US" sz="1400" u="sng" dirty="0" smtClean="0"/>
              <a:t>All species </a:t>
            </a:r>
            <a:r>
              <a:rPr lang="en-US" sz="1400" dirty="0" smtClean="0"/>
              <a:t>(747 proteins)</a:t>
            </a:r>
          </a:p>
          <a:p>
            <a:r>
              <a:rPr lang="en-US" sz="1400" dirty="0" smtClean="0"/>
              <a:t>Align with </a:t>
            </a:r>
            <a:r>
              <a:rPr lang="en-US" sz="1400" dirty="0" err="1" smtClean="0"/>
              <a:t>rafft</a:t>
            </a:r>
            <a:r>
              <a:rPr lang="en-US" sz="1400" dirty="0" smtClean="0"/>
              <a:t> --auto, ML tree with </a:t>
            </a:r>
            <a:r>
              <a:rPr lang="en-US" sz="1400" dirty="0" err="1" smtClean="0"/>
              <a:t>RAxML</a:t>
            </a:r>
            <a:r>
              <a:rPr lang="en-US" sz="1400" dirty="0"/>
              <a:t> </a:t>
            </a:r>
            <a:r>
              <a:rPr lang="en-US" sz="1400" dirty="0" smtClean="0"/>
              <a:t>PROTCATDAYHOFF</a:t>
            </a:r>
          </a:p>
        </p:txBody>
      </p:sp>
      <p:sp>
        <p:nvSpPr>
          <p:cNvPr id="8" name="Rectangle 7"/>
          <p:cNvSpPr/>
          <p:nvPr/>
        </p:nvSpPr>
        <p:spPr>
          <a:xfrm>
            <a:off x="3013068" y="5294957"/>
            <a:ext cx="5934832" cy="73866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dirty="0" smtClean="0"/>
              <a:t>80 </a:t>
            </a:r>
            <a:r>
              <a:rPr lang="en-US" sz="1400" dirty="0"/>
              <a:t>out of 85 T. </a:t>
            </a:r>
            <a:r>
              <a:rPr lang="en-US" sz="1400" dirty="0" err="1"/>
              <a:t>spiralis</a:t>
            </a:r>
            <a:r>
              <a:rPr lang="en-US" sz="1400" dirty="0"/>
              <a:t> genes are in the highlighted red (and no other species in the red chunk). Meaning that the two families of </a:t>
            </a:r>
            <a:r>
              <a:rPr lang="en-US" sz="1400" dirty="0" smtClean="0"/>
              <a:t>AGOs </a:t>
            </a:r>
            <a:r>
              <a:rPr lang="en-US" sz="1400" dirty="0"/>
              <a:t>are related</a:t>
            </a:r>
            <a:r>
              <a:rPr lang="en-US" sz="1400" dirty="0" smtClean="0"/>
              <a:t>. Alignment shows that most T. </a:t>
            </a:r>
            <a:r>
              <a:rPr lang="en-US" sz="1400" dirty="0" err="1" smtClean="0"/>
              <a:t>spiralis</a:t>
            </a:r>
            <a:r>
              <a:rPr lang="en-US" sz="1400" dirty="0" smtClean="0"/>
              <a:t> proteins are fragmented and/or incomplete.</a:t>
            </a:r>
            <a:endParaRPr lang="en-US" sz="1400" dirty="0"/>
          </a:p>
        </p:txBody>
      </p:sp>
      <p:sp>
        <p:nvSpPr>
          <p:cNvPr id="13" name="TextBox 12"/>
          <p:cNvSpPr txBox="1"/>
          <p:nvPr/>
        </p:nvSpPr>
        <p:spPr>
          <a:xfrm>
            <a:off x="2818659" y="2440026"/>
            <a:ext cx="2084491" cy="1384995"/>
          </a:xfrm>
          <a:prstGeom prst="rect">
            <a:avLst/>
          </a:prstGeom>
          <a:noFill/>
        </p:spPr>
        <p:txBody>
          <a:bodyPr wrap="square" rtlCol="0">
            <a:spAutoFit/>
          </a:bodyPr>
          <a:lstStyle/>
          <a:p>
            <a:r>
              <a:rPr lang="en-US" sz="1400" b="1" dirty="0" err="1" smtClean="0"/>
              <a:t>Tree+align</a:t>
            </a:r>
            <a:r>
              <a:rPr lang="en-US" sz="1400" b="1" dirty="0" smtClean="0"/>
              <a:t> </a:t>
            </a:r>
          </a:p>
          <a:p>
            <a:r>
              <a:rPr lang="en-US" sz="1400" u="sng" dirty="0" smtClean="0"/>
              <a:t>33 species</a:t>
            </a:r>
            <a:r>
              <a:rPr lang="en-US" sz="1400" dirty="0" smtClean="0"/>
              <a:t> (343 proteins)</a:t>
            </a:r>
          </a:p>
          <a:p>
            <a:r>
              <a:rPr lang="en-US" sz="1400" dirty="0" smtClean="0"/>
              <a:t>Align with </a:t>
            </a:r>
            <a:r>
              <a:rPr lang="en-US" sz="1400" dirty="0" err="1" smtClean="0"/>
              <a:t>rafft</a:t>
            </a:r>
            <a:r>
              <a:rPr lang="en-US" sz="1400" dirty="0" smtClean="0"/>
              <a:t> –</a:t>
            </a:r>
            <a:r>
              <a:rPr lang="en-US" sz="1400" dirty="0" err="1" smtClean="0"/>
              <a:t>localpair</a:t>
            </a:r>
            <a:r>
              <a:rPr lang="en-US" sz="1400" dirty="0"/>
              <a:t> </a:t>
            </a:r>
            <a:r>
              <a:rPr lang="en-US" sz="1400" dirty="0" smtClean="0"/>
              <a:t>–</a:t>
            </a:r>
            <a:r>
              <a:rPr lang="en-US" sz="1400" dirty="0" err="1" smtClean="0"/>
              <a:t>maxiter</a:t>
            </a:r>
            <a:r>
              <a:rPr lang="en-US" sz="1400" dirty="0" smtClean="0"/>
              <a:t> 1000, ML tree with </a:t>
            </a:r>
            <a:r>
              <a:rPr lang="en-US" sz="1400" dirty="0" err="1" smtClean="0"/>
              <a:t>RAxML</a:t>
            </a:r>
            <a:r>
              <a:rPr lang="en-US" sz="1400" dirty="0"/>
              <a:t> </a:t>
            </a:r>
            <a:r>
              <a:rPr lang="en-US" sz="1400" dirty="0" smtClean="0"/>
              <a:t>PROTCATDAYHOFF</a:t>
            </a:r>
          </a:p>
        </p:txBody>
      </p:sp>
      <p:grpSp>
        <p:nvGrpSpPr>
          <p:cNvPr id="16" name="Group 15"/>
          <p:cNvGrpSpPr/>
          <p:nvPr/>
        </p:nvGrpSpPr>
        <p:grpSpPr>
          <a:xfrm>
            <a:off x="243896" y="937728"/>
            <a:ext cx="2890179" cy="5491318"/>
            <a:chOff x="243896" y="937728"/>
            <a:chExt cx="2890179" cy="5491318"/>
          </a:xfrm>
        </p:grpSpPr>
        <p:grpSp>
          <p:nvGrpSpPr>
            <p:cNvPr id="12" name="Group 11"/>
            <p:cNvGrpSpPr/>
            <p:nvPr/>
          </p:nvGrpSpPr>
          <p:grpSpPr>
            <a:xfrm>
              <a:off x="243896" y="1360316"/>
              <a:ext cx="2574764" cy="5068730"/>
              <a:chOff x="-1036813" y="1558460"/>
              <a:chExt cx="2574764" cy="5068730"/>
            </a:xfrm>
          </p:grpSpPr>
          <p:pic>
            <p:nvPicPr>
              <p:cNvPr id="10" name="Picture 9"/>
              <p:cNvPicPr>
                <a:picLocks noChangeAspect="1"/>
              </p:cNvPicPr>
              <p:nvPr/>
            </p:nvPicPr>
            <p:blipFill>
              <a:blip r:embed="rId3"/>
              <a:stretch>
                <a:fillRect/>
              </a:stretch>
            </p:blipFill>
            <p:spPr>
              <a:xfrm>
                <a:off x="-1036813" y="1558460"/>
                <a:ext cx="2574764" cy="5068730"/>
              </a:xfrm>
              <a:prstGeom prst="rect">
                <a:avLst/>
              </a:prstGeom>
            </p:spPr>
          </p:pic>
          <p:sp>
            <p:nvSpPr>
              <p:cNvPr id="11" name="Rectangle 10"/>
              <p:cNvSpPr/>
              <p:nvPr/>
            </p:nvSpPr>
            <p:spPr>
              <a:xfrm>
                <a:off x="-997382" y="4205427"/>
                <a:ext cx="2535333" cy="1438257"/>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flipH="1">
              <a:off x="2340729" y="1136572"/>
              <a:ext cx="128724" cy="21544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800" dirty="0"/>
            </a:p>
          </p:txBody>
        </p:sp>
        <p:sp>
          <p:nvSpPr>
            <p:cNvPr id="15" name="TextBox 14"/>
            <p:cNvSpPr txBox="1"/>
            <p:nvPr/>
          </p:nvSpPr>
          <p:spPr>
            <a:xfrm>
              <a:off x="1244751" y="937728"/>
              <a:ext cx="1889324" cy="430887"/>
            </a:xfrm>
            <a:prstGeom prst="rect">
              <a:avLst/>
            </a:prstGeom>
            <a:noFill/>
          </p:spPr>
          <p:txBody>
            <a:bodyPr wrap="square" rtlCol="0">
              <a:spAutoFit/>
            </a:bodyPr>
            <a:lstStyle/>
            <a:p>
              <a:r>
                <a:rPr lang="en-US" sz="1050" dirty="0" err="1" smtClean="0"/>
                <a:t>Approx</a:t>
              </a:r>
              <a:r>
                <a:rPr lang="en-US" sz="1050" dirty="0" smtClean="0"/>
                <a:t> location of </a:t>
              </a:r>
              <a:r>
                <a:rPr lang="en-US" sz="1050" dirty="0" err="1" smtClean="0"/>
                <a:t>piwi</a:t>
              </a:r>
              <a:r>
                <a:rPr lang="en-US" sz="1050" dirty="0" smtClean="0"/>
                <a:t> domain (2787 </a:t>
              </a:r>
              <a:r>
                <a:rPr lang="en-US" sz="1050" dirty="0"/>
                <a:t>of </a:t>
              </a:r>
              <a:r>
                <a:rPr lang="en-US" sz="1050" dirty="0" smtClean="0"/>
                <a:t>3319) </a:t>
              </a:r>
              <a:r>
                <a:rPr lang="en-US" sz="1050" dirty="0" smtClean="0">
                  <a:sym typeface="Wingdings"/>
                </a:rPr>
                <a:t></a:t>
              </a:r>
              <a:endParaRPr lang="en-US" sz="1050" dirty="0"/>
            </a:p>
          </p:txBody>
        </p:sp>
      </p:grpSp>
      <p:sp>
        <p:nvSpPr>
          <p:cNvPr id="17" name="TextBox 16"/>
          <p:cNvSpPr txBox="1"/>
          <p:nvPr/>
        </p:nvSpPr>
        <p:spPr>
          <a:xfrm>
            <a:off x="3286983" y="4216477"/>
            <a:ext cx="1411079"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400" dirty="0" smtClean="0"/>
              <a:t>Red = T. </a:t>
            </a:r>
            <a:r>
              <a:rPr lang="en-US" sz="1400" dirty="0" err="1" smtClean="0"/>
              <a:t>spiralis</a:t>
            </a:r>
            <a:endParaRPr lang="en-US" sz="1400" dirty="0"/>
          </a:p>
        </p:txBody>
      </p:sp>
      <p:sp>
        <p:nvSpPr>
          <p:cNvPr id="18" name="TextBox 17"/>
          <p:cNvSpPr txBox="1"/>
          <p:nvPr/>
        </p:nvSpPr>
        <p:spPr>
          <a:xfrm>
            <a:off x="3029667" y="6211180"/>
            <a:ext cx="5735623" cy="58477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600" dirty="0" smtClean="0"/>
              <a:t>Conclusion: T. </a:t>
            </a:r>
            <a:r>
              <a:rPr lang="en-US" sz="1600" dirty="0" err="1" smtClean="0"/>
              <a:t>spiralis</a:t>
            </a:r>
            <a:r>
              <a:rPr lang="en-US" sz="1600" dirty="0" smtClean="0"/>
              <a:t> may still be enriched in AGOs, however much less than first observed. Unsure how many are complete.</a:t>
            </a:r>
            <a:endParaRPr lang="en-US" sz="1600" dirty="0"/>
          </a:p>
        </p:txBody>
      </p:sp>
    </p:spTree>
    <p:extLst>
      <p:ext uri="{BB962C8B-B14F-4D97-AF65-F5344CB8AC3E}">
        <p14:creationId xmlns:p14="http://schemas.microsoft.com/office/powerpoint/2010/main" val="2009267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t>RNAi</a:t>
            </a:r>
            <a:r>
              <a:rPr lang="en-US" sz="2800" dirty="0" smtClean="0"/>
              <a:t> presence in 50HG – from C. </a:t>
            </a:r>
            <a:r>
              <a:rPr lang="en-US" sz="2800" dirty="0" err="1" smtClean="0"/>
              <a:t>elegans</a:t>
            </a:r>
            <a:r>
              <a:rPr lang="en-US" sz="2800" dirty="0" smtClean="0"/>
              <a:t> </a:t>
            </a:r>
            <a:r>
              <a:rPr lang="en-US" sz="2800" dirty="0" err="1" smtClean="0"/>
              <a:t>orthology</a:t>
            </a:r>
            <a:endParaRPr lang="en-US" sz="2800" dirty="0"/>
          </a:p>
        </p:txBody>
      </p:sp>
      <p:grpSp>
        <p:nvGrpSpPr>
          <p:cNvPr id="3" name="Group 2"/>
          <p:cNvGrpSpPr/>
          <p:nvPr/>
        </p:nvGrpSpPr>
        <p:grpSpPr>
          <a:xfrm>
            <a:off x="3342183" y="3292174"/>
            <a:ext cx="5668128" cy="3445415"/>
            <a:chOff x="79379" y="1276554"/>
            <a:chExt cx="9064620" cy="5556498"/>
          </a:xfrm>
        </p:grpSpPr>
        <p:pic>
          <p:nvPicPr>
            <p:cNvPr id="7" name="Picture 6"/>
            <p:cNvPicPr>
              <a:picLocks noChangeAspect="1"/>
            </p:cNvPicPr>
            <p:nvPr/>
          </p:nvPicPr>
          <p:blipFill>
            <a:blip r:embed="rId2"/>
            <a:stretch>
              <a:fillRect/>
            </a:stretch>
          </p:blipFill>
          <p:spPr>
            <a:xfrm>
              <a:off x="1533658" y="1360112"/>
              <a:ext cx="7610341" cy="5389232"/>
            </a:xfrm>
            <a:prstGeom prst="rect">
              <a:avLst/>
            </a:prstGeom>
          </p:spPr>
        </p:pic>
        <p:grpSp>
          <p:nvGrpSpPr>
            <p:cNvPr id="14" name="Group 13"/>
            <p:cNvGrpSpPr/>
            <p:nvPr/>
          </p:nvGrpSpPr>
          <p:grpSpPr>
            <a:xfrm>
              <a:off x="79379" y="2640423"/>
              <a:ext cx="1445497" cy="3237862"/>
              <a:chOff x="802124" y="2577753"/>
              <a:chExt cx="1445497" cy="3237862"/>
            </a:xfrm>
          </p:grpSpPr>
          <p:sp>
            <p:nvSpPr>
              <p:cNvPr id="6" name="Rounded Rectangle 5"/>
              <p:cNvSpPr/>
              <p:nvPr/>
            </p:nvSpPr>
            <p:spPr>
              <a:xfrm>
                <a:off x="802124" y="2577753"/>
                <a:ext cx="1437138" cy="5473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700" dirty="0" smtClean="0"/>
                  <a:t>Small RNA biosynthesis</a:t>
                </a:r>
                <a:endParaRPr lang="en-US" sz="700" dirty="0"/>
              </a:p>
            </p:txBody>
          </p:sp>
          <p:sp>
            <p:nvSpPr>
              <p:cNvPr id="8" name="Rounded Rectangle 7"/>
              <p:cNvSpPr/>
              <p:nvPr/>
            </p:nvSpPr>
            <p:spPr>
              <a:xfrm>
                <a:off x="802124" y="3409159"/>
                <a:ext cx="1437138" cy="65174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00" dirty="0" err="1" smtClean="0"/>
                  <a:t>RNAi</a:t>
                </a:r>
                <a:r>
                  <a:rPr lang="en-US" sz="700" dirty="0" smtClean="0"/>
                  <a:t> inhibitors</a:t>
                </a:r>
                <a:endParaRPr lang="en-US" sz="700" dirty="0"/>
              </a:p>
            </p:txBody>
          </p:sp>
          <p:sp>
            <p:nvSpPr>
              <p:cNvPr id="9" name="Rounded Rectangle 8"/>
              <p:cNvSpPr/>
              <p:nvPr/>
            </p:nvSpPr>
            <p:spPr>
              <a:xfrm>
                <a:off x="810483" y="4052546"/>
                <a:ext cx="1437138" cy="2089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 dirty="0" smtClean="0"/>
                  <a:t>RISC - </a:t>
                </a:r>
                <a:r>
                  <a:rPr lang="en-US" sz="600" dirty="0" err="1" smtClean="0"/>
                  <a:t>argonautes</a:t>
                </a:r>
                <a:endParaRPr lang="en-US" sz="600" dirty="0"/>
              </a:p>
            </p:txBody>
          </p:sp>
          <p:sp>
            <p:nvSpPr>
              <p:cNvPr id="10" name="Rounded Rectangle 9"/>
              <p:cNvSpPr/>
              <p:nvPr/>
            </p:nvSpPr>
            <p:spPr>
              <a:xfrm>
                <a:off x="802124" y="3154301"/>
                <a:ext cx="1437138" cy="2715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 dirty="0" err="1" smtClean="0"/>
                  <a:t>siRNA</a:t>
                </a:r>
                <a:r>
                  <a:rPr lang="en-US" sz="400" dirty="0" smtClean="0"/>
                  <a:t> secondary amplification</a:t>
                </a:r>
                <a:endParaRPr lang="en-US" sz="400" dirty="0"/>
              </a:p>
            </p:txBody>
          </p:sp>
          <p:sp>
            <p:nvSpPr>
              <p:cNvPr id="11" name="Rounded Rectangle 10"/>
              <p:cNvSpPr/>
              <p:nvPr/>
            </p:nvSpPr>
            <p:spPr>
              <a:xfrm>
                <a:off x="810483" y="4278966"/>
                <a:ext cx="1437138" cy="2331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 dirty="0" smtClean="0"/>
                  <a:t>RISC components</a:t>
                </a:r>
                <a:endParaRPr lang="en-US" sz="600" dirty="0"/>
              </a:p>
            </p:txBody>
          </p:sp>
          <p:sp>
            <p:nvSpPr>
              <p:cNvPr id="12" name="Rounded Rectangle 11"/>
              <p:cNvSpPr/>
              <p:nvPr/>
            </p:nvSpPr>
            <p:spPr>
              <a:xfrm>
                <a:off x="810483" y="4512118"/>
                <a:ext cx="1437138" cy="994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700" dirty="0" smtClean="0"/>
                  <a:t>Nuclear effectors</a:t>
                </a:r>
                <a:endParaRPr lang="en-US" sz="700" dirty="0"/>
              </a:p>
            </p:txBody>
          </p:sp>
          <p:sp>
            <p:nvSpPr>
              <p:cNvPr id="13" name="Rounded Rectangle 12"/>
              <p:cNvSpPr/>
              <p:nvPr/>
            </p:nvSpPr>
            <p:spPr>
              <a:xfrm>
                <a:off x="810483" y="5506450"/>
                <a:ext cx="1437138" cy="3091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00" dirty="0" err="1" smtClean="0"/>
                  <a:t>dsRNA</a:t>
                </a:r>
                <a:r>
                  <a:rPr lang="en-US" sz="400" dirty="0" smtClean="0"/>
                  <a:t> uptake and spreading</a:t>
                </a:r>
                <a:endParaRPr lang="en-US" sz="400" dirty="0"/>
              </a:p>
            </p:txBody>
          </p:sp>
        </p:grpSp>
        <p:pic>
          <p:nvPicPr>
            <p:cNvPr id="4" name="Picture 3"/>
            <p:cNvPicPr>
              <a:picLocks noChangeAspect="1"/>
            </p:cNvPicPr>
            <p:nvPr/>
          </p:nvPicPr>
          <p:blipFill>
            <a:blip r:embed="rId3"/>
            <a:stretch>
              <a:fillRect/>
            </a:stretch>
          </p:blipFill>
          <p:spPr>
            <a:xfrm>
              <a:off x="157169" y="1276554"/>
              <a:ext cx="1177579" cy="979715"/>
            </a:xfrm>
            <a:prstGeom prst="rect">
              <a:avLst/>
            </a:prstGeom>
          </p:spPr>
        </p:pic>
        <p:sp>
          <p:nvSpPr>
            <p:cNvPr id="5" name="TextBox 4"/>
            <p:cNvSpPr txBox="1"/>
            <p:nvPr/>
          </p:nvSpPr>
          <p:spPr>
            <a:xfrm>
              <a:off x="7352801" y="6199346"/>
              <a:ext cx="1704511" cy="6337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600" dirty="0" smtClean="0"/>
                <a:t>Note: Gene names here are just example from a C. </a:t>
              </a:r>
              <a:r>
                <a:rPr lang="en-US" sz="600" dirty="0" err="1" smtClean="0"/>
                <a:t>elegans</a:t>
              </a:r>
              <a:r>
                <a:rPr lang="en-US" sz="600" dirty="0" smtClean="0"/>
                <a:t> gene in family </a:t>
              </a:r>
              <a:endParaRPr lang="en-US" sz="600" dirty="0"/>
            </a:p>
          </p:txBody>
        </p:sp>
      </p:grpSp>
      <p:sp>
        <p:nvSpPr>
          <p:cNvPr id="15" name="TextBox 14"/>
          <p:cNvSpPr txBox="1"/>
          <p:nvPr/>
        </p:nvSpPr>
        <p:spPr>
          <a:xfrm>
            <a:off x="208886" y="1051086"/>
            <a:ext cx="8747220" cy="2308324"/>
          </a:xfrm>
          <a:prstGeom prst="rect">
            <a:avLst/>
          </a:prstGeom>
          <a:noFill/>
        </p:spPr>
        <p:txBody>
          <a:bodyPr wrap="square" rtlCol="0">
            <a:spAutoFit/>
          </a:bodyPr>
          <a:lstStyle/>
          <a:p>
            <a:pPr marL="285750" indent="-285750">
              <a:buFont typeface="Arial"/>
              <a:buChar char="•"/>
            </a:pPr>
            <a:r>
              <a:rPr lang="en-US" sz="1600" dirty="0" smtClean="0"/>
              <a:t>This is based on </a:t>
            </a:r>
            <a:r>
              <a:rPr lang="en-US" sz="1600" dirty="0" err="1" smtClean="0"/>
              <a:t>orthology</a:t>
            </a:r>
            <a:r>
              <a:rPr lang="en-US" sz="1600" dirty="0" smtClean="0"/>
              <a:t> with C. </a:t>
            </a:r>
            <a:r>
              <a:rPr lang="en-US" sz="1600" dirty="0" err="1" smtClean="0"/>
              <a:t>elegans</a:t>
            </a:r>
            <a:r>
              <a:rPr lang="en-US" sz="1600" dirty="0" smtClean="0"/>
              <a:t>, so phylogenetic distance plays a part in these findings.</a:t>
            </a:r>
          </a:p>
          <a:p>
            <a:pPr marL="285750" indent="-285750">
              <a:buFont typeface="Arial"/>
              <a:buChar char="•"/>
            </a:pPr>
            <a:r>
              <a:rPr lang="en-US" sz="1600" dirty="0" smtClean="0"/>
              <a:t>Small RNA biosynthesis (e.g. dicer, </a:t>
            </a:r>
            <a:r>
              <a:rPr lang="en-US" sz="1600" dirty="0" err="1" smtClean="0"/>
              <a:t>drosha</a:t>
            </a:r>
            <a:r>
              <a:rPr lang="en-US" sz="1600" dirty="0" smtClean="0"/>
              <a:t>, pasha, </a:t>
            </a:r>
            <a:r>
              <a:rPr lang="en-US" sz="1600" dirty="0" err="1" smtClean="0"/>
              <a:t>exporin</a:t>
            </a:r>
            <a:r>
              <a:rPr lang="en-US" sz="1600" dirty="0" smtClean="0"/>
              <a:t>) is mostly conserved in all </a:t>
            </a:r>
            <a:r>
              <a:rPr lang="en-US" sz="1600" dirty="0" err="1" smtClean="0"/>
              <a:t>helminths</a:t>
            </a:r>
            <a:r>
              <a:rPr lang="en-US" sz="1600" dirty="0" smtClean="0"/>
              <a:t>, except rde-4.</a:t>
            </a:r>
          </a:p>
          <a:p>
            <a:pPr marL="285750" indent="-285750">
              <a:buFont typeface="Arial"/>
              <a:buChar char="•"/>
            </a:pPr>
            <a:r>
              <a:rPr lang="en-US" sz="1600" dirty="0" err="1" smtClean="0"/>
              <a:t>Argonautes</a:t>
            </a:r>
            <a:r>
              <a:rPr lang="en-US" sz="1600" dirty="0" smtClean="0"/>
              <a:t>/</a:t>
            </a:r>
            <a:r>
              <a:rPr lang="en-US" sz="1600" dirty="0" err="1" smtClean="0"/>
              <a:t>piwi</a:t>
            </a:r>
            <a:r>
              <a:rPr lang="en-US" sz="1600" dirty="0" smtClean="0"/>
              <a:t> not found in most </a:t>
            </a:r>
            <a:r>
              <a:rPr lang="en-US" sz="1600" dirty="0" err="1" smtClean="0"/>
              <a:t>platyhelminths</a:t>
            </a:r>
            <a:r>
              <a:rPr lang="en-US" sz="1600" dirty="0" smtClean="0"/>
              <a:t> and clade IV.  (Loss of </a:t>
            </a:r>
            <a:r>
              <a:rPr lang="en-US" sz="1600" dirty="0" err="1" smtClean="0"/>
              <a:t>Piwi</a:t>
            </a:r>
            <a:r>
              <a:rPr lang="en-US" sz="1600" dirty="0" smtClean="0"/>
              <a:t> </a:t>
            </a:r>
            <a:r>
              <a:rPr lang="en-US" sz="1600" dirty="0" err="1" smtClean="0"/>
              <a:t>Argonautes</a:t>
            </a:r>
            <a:r>
              <a:rPr lang="en-US" sz="1600" dirty="0" smtClean="0"/>
              <a:t> in </a:t>
            </a:r>
            <a:r>
              <a:rPr lang="en-US" sz="1600" dirty="0" err="1" smtClean="0"/>
              <a:t>Platyhelminths</a:t>
            </a:r>
            <a:r>
              <a:rPr lang="en-US" sz="1600" dirty="0" smtClean="0"/>
              <a:t> - and some nematodes-  is documented)</a:t>
            </a:r>
          </a:p>
          <a:p>
            <a:pPr marL="285750" indent="-285750">
              <a:buFont typeface="Arial"/>
              <a:buChar char="•"/>
            </a:pPr>
            <a:r>
              <a:rPr lang="en-US" sz="1600" dirty="0" err="1" smtClean="0"/>
              <a:t>Platyhelminths</a:t>
            </a:r>
            <a:r>
              <a:rPr lang="en-US" sz="1600" dirty="0" smtClean="0"/>
              <a:t> missing some RISC components</a:t>
            </a:r>
          </a:p>
          <a:p>
            <a:pPr marL="285750" indent="-285750">
              <a:buFont typeface="Arial"/>
              <a:buChar char="•"/>
            </a:pPr>
            <a:r>
              <a:rPr lang="en-US" sz="1600" dirty="0"/>
              <a:t>L</a:t>
            </a:r>
            <a:r>
              <a:rPr lang="en-US" sz="1600" dirty="0" smtClean="0"/>
              <a:t>arge </a:t>
            </a:r>
            <a:r>
              <a:rPr lang="en-US" sz="1600" dirty="0" err="1"/>
              <a:t>piwi</a:t>
            </a:r>
            <a:r>
              <a:rPr lang="en-US" sz="1600" dirty="0"/>
              <a:t> domain expansion in </a:t>
            </a:r>
            <a:r>
              <a:rPr lang="en-US" sz="1600" dirty="0" err="1" smtClean="0"/>
              <a:t>Trichinella</a:t>
            </a:r>
            <a:r>
              <a:rPr lang="en-US" sz="1600" dirty="0" smtClean="0"/>
              <a:t> </a:t>
            </a:r>
            <a:r>
              <a:rPr lang="en-US" sz="1600" dirty="0" err="1" smtClean="0"/>
              <a:t>spiralis</a:t>
            </a:r>
            <a:endParaRPr lang="en-US" sz="1600" dirty="0" smtClean="0"/>
          </a:p>
          <a:p>
            <a:pPr marL="285750" indent="-285750">
              <a:buFont typeface="Arial"/>
              <a:buChar char="•"/>
            </a:pPr>
            <a:r>
              <a:rPr lang="en-US" sz="1600" dirty="0" err="1" smtClean="0"/>
              <a:t>dsRNA</a:t>
            </a:r>
            <a:r>
              <a:rPr lang="en-US" sz="1600" dirty="0" smtClean="0"/>
              <a:t> spreading seems more conserved than described in literature.</a:t>
            </a:r>
          </a:p>
          <a:p>
            <a:pPr marL="285750" indent="-285750">
              <a:buFont typeface="Arial"/>
              <a:buChar char="•"/>
            </a:pPr>
            <a:endParaRPr lang="en-US" sz="1600" dirty="0"/>
          </a:p>
        </p:txBody>
      </p:sp>
      <p:sp>
        <p:nvSpPr>
          <p:cNvPr id="16" name="Rectangle 15"/>
          <p:cNvSpPr/>
          <p:nvPr/>
        </p:nvSpPr>
        <p:spPr>
          <a:xfrm>
            <a:off x="208886" y="3900077"/>
            <a:ext cx="2723878" cy="2031325"/>
          </a:xfrm>
          <a:prstGeom prst="rect">
            <a:avLst/>
          </a:prstGeom>
        </p:spPr>
        <p:txBody>
          <a:bodyPr wrap="square">
            <a:spAutoFit/>
          </a:bodyPr>
          <a:lstStyle/>
          <a:p>
            <a:r>
              <a:rPr lang="en-US" sz="1400" dirty="0"/>
              <a:t>C. </a:t>
            </a:r>
            <a:r>
              <a:rPr lang="en-US" sz="1400" dirty="0" err="1"/>
              <a:t>elegans</a:t>
            </a:r>
            <a:r>
              <a:rPr lang="en-US" sz="1400" dirty="0"/>
              <a:t> specific </a:t>
            </a:r>
            <a:r>
              <a:rPr lang="en-US" sz="1400" dirty="0" smtClean="0"/>
              <a:t>genes/families</a:t>
            </a:r>
            <a:endParaRPr lang="en-US" sz="1400" dirty="0"/>
          </a:p>
          <a:p>
            <a:r>
              <a:rPr lang="en-US" sz="1400" dirty="0"/>
              <a:t>rde-2</a:t>
            </a:r>
          </a:p>
          <a:p>
            <a:r>
              <a:rPr lang="en-US" sz="1400" dirty="0"/>
              <a:t>eri-3</a:t>
            </a:r>
          </a:p>
          <a:p>
            <a:r>
              <a:rPr lang="en-US" sz="1400" dirty="0"/>
              <a:t>eri-6/7</a:t>
            </a:r>
          </a:p>
          <a:p>
            <a:r>
              <a:rPr lang="en-US" sz="1400" dirty="0"/>
              <a:t>lin-15b</a:t>
            </a:r>
          </a:p>
          <a:p>
            <a:r>
              <a:rPr lang="tr-TR" sz="1400" dirty="0"/>
              <a:t>ekl-5</a:t>
            </a:r>
          </a:p>
          <a:p>
            <a:r>
              <a:rPr lang="fi-FI" sz="1400" dirty="0"/>
              <a:t>mut-16</a:t>
            </a:r>
          </a:p>
          <a:p>
            <a:r>
              <a:rPr lang="fi-FI" sz="1400" dirty="0"/>
              <a:t>rsd-2</a:t>
            </a:r>
          </a:p>
          <a:p>
            <a:r>
              <a:rPr lang="fi-FI" sz="1400" dirty="0"/>
              <a:t>rsd-6</a:t>
            </a:r>
          </a:p>
        </p:txBody>
      </p:sp>
      <p:sp>
        <p:nvSpPr>
          <p:cNvPr id="17" name="TextBox 16"/>
          <p:cNvSpPr txBox="1"/>
          <p:nvPr/>
        </p:nvSpPr>
        <p:spPr>
          <a:xfrm>
            <a:off x="4453877" y="3014415"/>
            <a:ext cx="264302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Figure for all 91 </a:t>
            </a:r>
            <a:r>
              <a:rPr lang="en-US" sz="1400" dirty="0" err="1" smtClean="0"/>
              <a:t>Compara</a:t>
            </a:r>
            <a:r>
              <a:rPr lang="en-US" sz="1400" dirty="0" smtClean="0"/>
              <a:t> species</a:t>
            </a:r>
            <a:endParaRPr lang="en-US" sz="1400" dirty="0"/>
          </a:p>
        </p:txBody>
      </p:sp>
    </p:spTree>
    <p:extLst>
      <p:ext uri="{BB962C8B-B14F-4D97-AF65-F5344CB8AC3E}">
        <p14:creationId xmlns:p14="http://schemas.microsoft.com/office/powerpoint/2010/main" val="2102272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33658" y="1360112"/>
            <a:ext cx="7610341" cy="5389232"/>
          </a:xfrm>
          <a:prstGeom prst="rect">
            <a:avLst/>
          </a:prstGeom>
        </p:spPr>
      </p:pic>
      <p:sp>
        <p:nvSpPr>
          <p:cNvPr id="2" name="Title 1"/>
          <p:cNvSpPr>
            <a:spLocks noGrp="1"/>
          </p:cNvSpPr>
          <p:nvPr>
            <p:ph type="title"/>
          </p:nvPr>
        </p:nvSpPr>
        <p:spPr>
          <a:xfrm>
            <a:off x="457200" y="-158759"/>
            <a:ext cx="8229600" cy="1143000"/>
          </a:xfrm>
        </p:spPr>
        <p:txBody>
          <a:bodyPr>
            <a:normAutofit/>
          </a:bodyPr>
          <a:lstStyle/>
          <a:p>
            <a:r>
              <a:rPr lang="en-US" sz="2800" dirty="0" err="1" smtClean="0"/>
              <a:t>RNAi</a:t>
            </a:r>
            <a:r>
              <a:rPr lang="en-US" sz="2800" dirty="0" smtClean="0"/>
              <a:t> presence in 50HG – from C. </a:t>
            </a:r>
            <a:r>
              <a:rPr lang="en-US" sz="2800" dirty="0" err="1" smtClean="0"/>
              <a:t>elegans</a:t>
            </a:r>
            <a:r>
              <a:rPr lang="en-US" sz="2800" dirty="0" smtClean="0"/>
              <a:t> </a:t>
            </a:r>
            <a:r>
              <a:rPr lang="en-US" sz="2800" dirty="0" err="1" smtClean="0"/>
              <a:t>orthology</a:t>
            </a:r>
            <a:endParaRPr lang="en-US" sz="2800" dirty="0"/>
          </a:p>
        </p:txBody>
      </p:sp>
      <p:grpSp>
        <p:nvGrpSpPr>
          <p:cNvPr id="14" name="Group 13"/>
          <p:cNvGrpSpPr/>
          <p:nvPr/>
        </p:nvGrpSpPr>
        <p:grpSpPr>
          <a:xfrm>
            <a:off x="79379" y="2640423"/>
            <a:ext cx="1445497" cy="3237862"/>
            <a:chOff x="802124" y="2577753"/>
            <a:chExt cx="1445497" cy="3237862"/>
          </a:xfrm>
        </p:grpSpPr>
        <p:sp>
          <p:nvSpPr>
            <p:cNvPr id="6" name="Rounded Rectangle 5"/>
            <p:cNvSpPr/>
            <p:nvPr/>
          </p:nvSpPr>
          <p:spPr>
            <a:xfrm>
              <a:off x="802124" y="2577753"/>
              <a:ext cx="1437138" cy="5473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t>Small RNA biosynthesis</a:t>
              </a:r>
              <a:endParaRPr lang="en-US" sz="1200" dirty="0"/>
            </a:p>
          </p:txBody>
        </p:sp>
        <p:sp>
          <p:nvSpPr>
            <p:cNvPr id="8" name="Rounded Rectangle 7"/>
            <p:cNvSpPr/>
            <p:nvPr/>
          </p:nvSpPr>
          <p:spPr>
            <a:xfrm>
              <a:off x="802124" y="3409159"/>
              <a:ext cx="1437138" cy="65174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err="1" smtClean="0"/>
                <a:t>RNAi</a:t>
              </a:r>
              <a:r>
                <a:rPr lang="en-US" sz="1200" dirty="0" smtClean="0"/>
                <a:t> inhibitors</a:t>
              </a:r>
              <a:endParaRPr lang="en-US" sz="1200" dirty="0"/>
            </a:p>
          </p:txBody>
        </p:sp>
        <p:sp>
          <p:nvSpPr>
            <p:cNvPr id="9" name="Rounded Rectangle 8"/>
            <p:cNvSpPr/>
            <p:nvPr/>
          </p:nvSpPr>
          <p:spPr>
            <a:xfrm>
              <a:off x="810483" y="4052546"/>
              <a:ext cx="1437138" cy="2089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 </a:t>
              </a:r>
              <a:r>
                <a:rPr lang="en-US" sz="1100" dirty="0" err="1" smtClean="0"/>
                <a:t>argonautes</a:t>
              </a:r>
              <a:endParaRPr lang="en-US" sz="1100" dirty="0"/>
            </a:p>
          </p:txBody>
        </p:sp>
        <p:sp>
          <p:nvSpPr>
            <p:cNvPr id="10" name="Rounded Rectangle 9"/>
            <p:cNvSpPr/>
            <p:nvPr/>
          </p:nvSpPr>
          <p:spPr>
            <a:xfrm>
              <a:off x="802124" y="3154301"/>
              <a:ext cx="1437138" cy="2715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siRNA</a:t>
              </a:r>
              <a:r>
                <a:rPr lang="en-US" sz="1000" dirty="0" smtClean="0"/>
                <a:t> secondary amplification</a:t>
              </a:r>
              <a:endParaRPr lang="en-US" sz="1000" dirty="0"/>
            </a:p>
          </p:txBody>
        </p:sp>
        <p:sp>
          <p:nvSpPr>
            <p:cNvPr id="11" name="Rounded Rectangle 10"/>
            <p:cNvSpPr/>
            <p:nvPr/>
          </p:nvSpPr>
          <p:spPr>
            <a:xfrm>
              <a:off x="810483" y="4278966"/>
              <a:ext cx="1437138" cy="2331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components</a:t>
              </a:r>
              <a:endParaRPr lang="en-US" sz="1100" dirty="0"/>
            </a:p>
          </p:txBody>
        </p:sp>
        <p:sp>
          <p:nvSpPr>
            <p:cNvPr id="12" name="Rounded Rectangle 11"/>
            <p:cNvSpPr/>
            <p:nvPr/>
          </p:nvSpPr>
          <p:spPr>
            <a:xfrm>
              <a:off x="810483" y="4512118"/>
              <a:ext cx="1437138" cy="994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smtClean="0"/>
                <a:t>Nuclear effectors</a:t>
              </a:r>
              <a:endParaRPr lang="en-US" sz="1200" dirty="0"/>
            </a:p>
          </p:txBody>
        </p:sp>
        <p:sp>
          <p:nvSpPr>
            <p:cNvPr id="13" name="Rounded Rectangle 12"/>
            <p:cNvSpPr/>
            <p:nvPr/>
          </p:nvSpPr>
          <p:spPr>
            <a:xfrm>
              <a:off x="810483" y="5506450"/>
              <a:ext cx="1437138" cy="3091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dsRNA</a:t>
              </a:r>
              <a:r>
                <a:rPr lang="en-US" sz="1000" dirty="0" smtClean="0"/>
                <a:t> uptake and spreading</a:t>
              </a:r>
              <a:endParaRPr lang="en-US" sz="1000" dirty="0"/>
            </a:p>
          </p:txBody>
        </p:sp>
      </p:grpSp>
      <p:pic>
        <p:nvPicPr>
          <p:cNvPr id="4" name="Picture 3"/>
          <p:cNvPicPr>
            <a:picLocks noChangeAspect="1"/>
          </p:cNvPicPr>
          <p:nvPr/>
        </p:nvPicPr>
        <p:blipFill>
          <a:blip r:embed="rId3"/>
          <a:stretch>
            <a:fillRect/>
          </a:stretch>
        </p:blipFill>
        <p:spPr>
          <a:xfrm>
            <a:off x="157169" y="1276554"/>
            <a:ext cx="1177579" cy="979715"/>
          </a:xfrm>
          <a:prstGeom prst="rect">
            <a:avLst/>
          </a:prstGeom>
        </p:spPr>
      </p:pic>
      <p:sp>
        <p:nvSpPr>
          <p:cNvPr id="5" name="TextBox 4"/>
          <p:cNvSpPr txBox="1"/>
          <p:nvPr/>
        </p:nvSpPr>
        <p:spPr>
          <a:xfrm>
            <a:off x="7352801" y="6199345"/>
            <a:ext cx="1704511"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Gene names here are just example from a C. </a:t>
            </a:r>
            <a:r>
              <a:rPr lang="en-US" sz="1100" dirty="0" err="1" smtClean="0"/>
              <a:t>elegans</a:t>
            </a:r>
            <a:r>
              <a:rPr lang="en-US" sz="1100" dirty="0" smtClean="0"/>
              <a:t> gene in family </a:t>
            </a:r>
            <a:endParaRPr lang="en-US" sz="1100" dirty="0"/>
          </a:p>
        </p:txBody>
      </p:sp>
      <p:sp>
        <p:nvSpPr>
          <p:cNvPr id="15" name="Rectangle 14"/>
          <p:cNvSpPr/>
          <p:nvPr/>
        </p:nvSpPr>
        <p:spPr>
          <a:xfrm>
            <a:off x="292441" y="781957"/>
            <a:ext cx="8452847" cy="400110"/>
          </a:xfrm>
          <a:prstGeom prst="rect">
            <a:avLst/>
          </a:prstGeom>
        </p:spPr>
        <p:txBody>
          <a:bodyPr wrap="square">
            <a:spAutoFit/>
          </a:bodyPr>
          <a:lstStyle/>
          <a:p>
            <a:pPr>
              <a:lnSpc>
                <a:spcPct val="130000"/>
              </a:lnSpc>
            </a:pPr>
            <a:r>
              <a:rPr lang="en-US" sz="1600" dirty="0" smtClean="0"/>
              <a:t>Distribution of </a:t>
            </a:r>
            <a:r>
              <a:rPr lang="en-US" sz="1600" dirty="0" err="1" smtClean="0"/>
              <a:t>Compara</a:t>
            </a:r>
            <a:r>
              <a:rPr lang="en-US" sz="1600" dirty="0" smtClean="0"/>
              <a:t> </a:t>
            </a:r>
            <a:r>
              <a:rPr lang="en-US" sz="1600" dirty="0"/>
              <a:t>families where genes from the list of the 77 C. </a:t>
            </a:r>
            <a:r>
              <a:rPr lang="en-US" sz="1600" dirty="0" err="1"/>
              <a:t>elegans</a:t>
            </a:r>
            <a:r>
              <a:rPr lang="en-US" sz="1600" dirty="0"/>
              <a:t> genes are included.</a:t>
            </a:r>
          </a:p>
        </p:txBody>
      </p:sp>
    </p:spTree>
    <p:extLst>
      <p:ext uri="{BB962C8B-B14F-4D97-AF65-F5344CB8AC3E}">
        <p14:creationId xmlns:p14="http://schemas.microsoft.com/office/powerpoint/2010/main" val="3485784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t>Piwi</a:t>
            </a:r>
            <a:r>
              <a:rPr lang="en-US" sz="2800" dirty="0" smtClean="0"/>
              <a:t> </a:t>
            </a:r>
            <a:r>
              <a:rPr lang="en-US" sz="2800" dirty="0" err="1" smtClean="0"/>
              <a:t>Argonautes</a:t>
            </a:r>
            <a:r>
              <a:rPr lang="en-US" sz="2800" dirty="0" smtClean="0"/>
              <a:t> in Nematodes and Platyhelminthes</a:t>
            </a:r>
            <a:endParaRPr lang="en-US" sz="2800" dirty="0"/>
          </a:p>
        </p:txBody>
      </p:sp>
      <p:sp>
        <p:nvSpPr>
          <p:cNvPr id="15" name="TextBox 14"/>
          <p:cNvSpPr txBox="1"/>
          <p:nvPr/>
        </p:nvSpPr>
        <p:spPr>
          <a:xfrm>
            <a:off x="208886" y="976384"/>
            <a:ext cx="8639540" cy="338554"/>
          </a:xfrm>
          <a:prstGeom prst="rect">
            <a:avLst/>
          </a:prstGeom>
          <a:noFill/>
        </p:spPr>
        <p:txBody>
          <a:bodyPr wrap="square" rtlCol="0">
            <a:spAutoFit/>
          </a:bodyPr>
          <a:lstStyle/>
          <a:p>
            <a:pPr marL="285750" indent="-285750">
              <a:buFont typeface="Arial"/>
              <a:buChar char="•"/>
            </a:pPr>
            <a:r>
              <a:rPr lang="en-US" sz="1600" dirty="0" err="1" smtClean="0"/>
              <a:t>Piwi</a:t>
            </a:r>
            <a:r>
              <a:rPr lang="en-US" sz="1600" dirty="0" smtClean="0"/>
              <a:t> </a:t>
            </a:r>
            <a:r>
              <a:rPr lang="en-US" sz="1600" dirty="0" err="1" smtClean="0"/>
              <a:t>Argonautes</a:t>
            </a:r>
            <a:r>
              <a:rPr lang="en-US" sz="1600" dirty="0" smtClean="0"/>
              <a:t> involved in </a:t>
            </a:r>
            <a:r>
              <a:rPr lang="en-US" sz="1600" dirty="0" err="1" smtClean="0"/>
              <a:t>RNAi</a:t>
            </a:r>
            <a:r>
              <a:rPr lang="en-US" sz="1600" dirty="0" smtClean="0"/>
              <a:t> and </a:t>
            </a:r>
            <a:r>
              <a:rPr lang="en-US" sz="1600" dirty="0" err="1" smtClean="0"/>
              <a:t>piRNA’s</a:t>
            </a:r>
            <a:r>
              <a:rPr lang="en-US" sz="1600" dirty="0" smtClean="0"/>
              <a:t> transposable-element defense. </a:t>
            </a:r>
          </a:p>
        </p:txBody>
      </p:sp>
      <p:grpSp>
        <p:nvGrpSpPr>
          <p:cNvPr id="5" name="Group 4"/>
          <p:cNvGrpSpPr/>
          <p:nvPr/>
        </p:nvGrpSpPr>
        <p:grpSpPr>
          <a:xfrm>
            <a:off x="100432" y="1498786"/>
            <a:ext cx="4460155" cy="4310788"/>
            <a:chOff x="100432" y="1839086"/>
            <a:chExt cx="4460155" cy="4310788"/>
          </a:xfrm>
        </p:grpSpPr>
        <p:pic>
          <p:nvPicPr>
            <p:cNvPr id="18" name="Picture 17"/>
            <p:cNvPicPr>
              <a:picLocks noChangeAspect="1"/>
            </p:cNvPicPr>
            <p:nvPr/>
          </p:nvPicPr>
          <p:blipFill>
            <a:blip r:embed="rId3"/>
            <a:stretch>
              <a:fillRect/>
            </a:stretch>
          </p:blipFill>
          <p:spPr>
            <a:xfrm>
              <a:off x="100432" y="1839086"/>
              <a:ext cx="4460155" cy="393373"/>
            </a:xfrm>
            <a:prstGeom prst="rect">
              <a:avLst/>
            </a:prstGeom>
          </p:spPr>
        </p:pic>
        <p:pic>
          <p:nvPicPr>
            <p:cNvPr id="19" name="Picture 18"/>
            <p:cNvPicPr>
              <a:picLocks noChangeAspect="1"/>
            </p:cNvPicPr>
            <p:nvPr/>
          </p:nvPicPr>
          <p:blipFill>
            <a:blip r:embed="rId4"/>
            <a:stretch>
              <a:fillRect/>
            </a:stretch>
          </p:blipFill>
          <p:spPr>
            <a:xfrm>
              <a:off x="275896" y="2371471"/>
              <a:ext cx="3759027" cy="3778403"/>
            </a:xfrm>
            <a:prstGeom prst="rect">
              <a:avLst/>
            </a:prstGeom>
          </p:spPr>
        </p:pic>
        <p:sp>
          <p:nvSpPr>
            <p:cNvPr id="3" name="Rectangle 2"/>
            <p:cNvSpPr/>
            <p:nvPr/>
          </p:nvSpPr>
          <p:spPr>
            <a:xfrm>
              <a:off x="1034281" y="2047793"/>
              <a:ext cx="3192307" cy="369332"/>
            </a:xfrm>
            <a:prstGeom prst="rect">
              <a:avLst/>
            </a:prstGeom>
          </p:spPr>
          <p:txBody>
            <a:bodyPr wrap="square">
              <a:spAutoFit/>
            </a:bodyPr>
            <a:lstStyle/>
            <a:p>
              <a:r>
                <a:rPr lang="cs-CZ" sz="900" dirty="0"/>
                <a:t>Mol </a:t>
              </a:r>
              <a:r>
                <a:rPr lang="cs-CZ" sz="900" dirty="0" err="1"/>
                <a:t>Phylogenet</a:t>
              </a:r>
              <a:r>
                <a:rPr lang="cs-CZ" sz="900" dirty="0"/>
                <a:t> </a:t>
              </a:r>
              <a:r>
                <a:rPr lang="cs-CZ" sz="900" dirty="0" err="1"/>
                <a:t>Evol</a:t>
              </a:r>
              <a:r>
                <a:rPr lang="cs-CZ" sz="900" dirty="0"/>
                <a:t>. 2013 Mar;66(3):1050-4. </a:t>
              </a:r>
              <a:r>
                <a:rPr lang="cs-CZ" sz="900" dirty="0" err="1"/>
                <a:t>doi</a:t>
              </a:r>
              <a:r>
                <a:rPr lang="cs-CZ" sz="900" dirty="0"/>
                <a:t>: 10.1016/j.ympev.2012.11.014. </a:t>
              </a:r>
              <a:r>
                <a:rPr lang="cs-CZ" sz="900" dirty="0" err="1"/>
                <a:t>Epub</a:t>
              </a:r>
              <a:r>
                <a:rPr lang="cs-CZ" sz="900" dirty="0"/>
                <a:t> 2012 Dec 2.</a:t>
              </a:r>
              <a:endParaRPr lang="en-US" sz="900" dirty="0"/>
            </a:p>
          </p:txBody>
        </p:sp>
      </p:grpSp>
      <p:sp>
        <p:nvSpPr>
          <p:cNvPr id="9" name="TextBox 8"/>
          <p:cNvSpPr txBox="1"/>
          <p:nvPr/>
        </p:nvSpPr>
        <p:spPr>
          <a:xfrm>
            <a:off x="75532" y="5989196"/>
            <a:ext cx="419255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No </a:t>
            </a:r>
            <a:r>
              <a:rPr lang="en-US" sz="1200" dirty="0" err="1"/>
              <a:t>Piwi</a:t>
            </a:r>
            <a:r>
              <a:rPr lang="en-US" sz="1200" dirty="0"/>
              <a:t> AGOs found in parasitic flatworms (e.g. </a:t>
            </a:r>
            <a:r>
              <a:rPr lang="en-US" sz="1200" dirty="0" err="1"/>
              <a:t>Schisto</a:t>
            </a:r>
            <a:r>
              <a:rPr lang="en-US" sz="1200" dirty="0"/>
              <a:t>, </a:t>
            </a:r>
            <a:r>
              <a:rPr lang="en-US" sz="1200" dirty="0" err="1"/>
              <a:t>Echinococcus</a:t>
            </a:r>
            <a:r>
              <a:rPr lang="en-US" sz="1200" dirty="0"/>
              <a:t>) </a:t>
            </a:r>
          </a:p>
          <a:p>
            <a:r>
              <a:rPr lang="en-US" sz="1200" dirty="0" err="1" smtClean="0"/>
              <a:t>Planaria</a:t>
            </a:r>
            <a:r>
              <a:rPr lang="en-US" sz="1200" dirty="0" smtClean="0"/>
              <a:t> has clade V </a:t>
            </a:r>
            <a:r>
              <a:rPr lang="en-US" sz="1200" dirty="0" err="1" smtClean="0"/>
              <a:t>piwi</a:t>
            </a:r>
            <a:r>
              <a:rPr lang="en-US" sz="1200" dirty="0" smtClean="0"/>
              <a:t> </a:t>
            </a:r>
            <a:r>
              <a:rPr lang="en-US" sz="1200" dirty="0" err="1" smtClean="0"/>
              <a:t>argonautes</a:t>
            </a:r>
            <a:r>
              <a:rPr lang="en-US" sz="1200" dirty="0" smtClean="0"/>
              <a:t> (we also found that). </a:t>
            </a:r>
          </a:p>
        </p:txBody>
      </p:sp>
      <p:grpSp>
        <p:nvGrpSpPr>
          <p:cNvPr id="6" name="Group 5"/>
          <p:cNvGrpSpPr/>
          <p:nvPr/>
        </p:nvGrpSpPr>
        <p:grpSpPr>
          <a:xfrm>
            <a:off x="4284691" y="1426954"/>
            <a:ext cx="4859309" cy="4885408"/>
            <a:chOff x="4284691" y="1426954"/>
            <a:chExt cx="4859309" cy="4885408"/>
          </a:xfrm>
        </p:grpSpPr>
        <p:pic>
          <p:nvPicPr>
            <p:cNvPr id="16" name="Picture 15"/>
            <p:cNvPicPr>
              <a:picLocks noChangeAspect="1"/>
            </p:cNvPicPr>
            <p:nvPr/>
          </p:nvPicPr>
          <p:blipFill>
            <a:blip r:embed="rId5"/>
            <a:stretch>
              <a:fillRect/>
            </a:stretch>
          </p:blipFill>
          <p:spPr>
            <a:xfrm>
              <a:off x="4284691" y="2731051"/>
              <a:ext cx="4859309" cy="3581311"/>
            </a:xfrm>
            <a:prstGeom prst="rect">
              <a:avLst/>
            </a:prstGeom>
          </p:spPr>
        </p:pic>
        <p:pic>
          <p:nvPicPr>
            <p:cNvPr id="17" name="Picture 16"/>
            <p:cNvPicPr>
              <a:picLocks noChangeAspect="1"/>
            </p:cNvPicPr>
            <p:nvPr/>
          </p:nvPicPr>
          <p:blipFill>
            <a:blip r:embed="rId6"/>
            <a:stretch>
              <a:fillRect/>
            </a:stretch>
          </p:blipFill>
          <p:spPr>
            <a:xfrm>
              <a:off x="5295697" y="1426954"/>
              <a:ext cx="3092286" cy="1075255"/>
            </a:xfrm>
            <a:prstGeom prst="rect">
              <a:avLst/>
            </a:prstGeom>
          </p:spPr>
        </p:pic>
        <p:sp>
          <p:nvSpPr>
            <p:cNvPr id="4" name="Rectangle 3"/>
            <p:cNvSpPr/>
            <p:nvPr/>
          </p:nvSpPr>
          <p:spPr>
            <a:xfrm>
              <a:off x="5295697" y="2502209"/>
              <a:ext cx="3488305" cy="253916"/>
            </a:xfrm>
            <a:prstGeom prst="rect">
              <a:avLst/>
            </a:prstGeom>
          </p:spPr>
          <p:txBody>
            <a:bodyPr wrap="square">
              <a:spAutoFit/>
            </a:bodyPr>
            <a:lstStyle/>
            <a:p>
              <a:r>
                <a:rPr lang="en-US" sz="1050" dirty="0"/>
                <a:t> February 10, </a:t>
              </a:r>
              <a:r>
                <a:rPr lang="en-US" sz="1050" dirty="0" smtClean="0"/>
                <a:t>2015    </a:t>
              </a:r>
              <a:r>
                <a:rPr lang="en-US" sz="1050" dirty="0"/>
                <a:t>DOI: 10.1371/journal.pbio.1002061</a:t>
              </a:r>
            </a:p>
          </p:txBody>
        </p:sp>
      </p:grpSp>
      <p:sp>
        <p:nvSpPr>
          <p:cNvPr id="14" name="TextBox 13"/>
          <p:cNvSpPr txBox="1"/>
          <p:nvPr/>
        </p:nvSpPr>
        <p:spPr>
          <a:xfrm>
            <a:off x="4583413" y="6328962"/>
            <a:ext cx="4560587"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smtClean="0"/>
              <a:t>Loss of </a:t>
            </a:r>
            <a:r>
              <a:rPr lang="en-US" sz="1200" dirty="0" err="1" smtClean="0"/>
              <a:t>Piwi</a:t>
            </a:r>
            <a:r>
              <a:rPr lang="en-US" sz="1200" dirty="0" smtClean="0"/>
              <a:t> AGOs in most nematodes (we also found that)</a:t>
            </a:r>
            <a:endParaRPr lang="en-US" sz="1200" dirty="0"/>
          </a:p>
        </p:txBody>
      </p:sp>
    </p:spTree>
    <p:extLst>
      <p:ext uri="{BB962C8B-B14F-4D97-AF65-F5344CB8AC3E}">
        <p14:creationId xmlns:p14="http://schemas.microsoft.com/office/powerpoint/2010/main" val="212041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11097" y="1135703"/>
            <a:ext cx="5632903" cy="5722298"/>
          </a:xfrm>
          <a:prstGeom prst="rect">
            <a:avLst/>
          </a:prstGeom>
        </p:spPr>
      </p:pic>
      <p:sp>
        <p:nvSpPr>
          <p:cNvPr id="15" name="TextBox 14"/>
          <p:cNvSpPr txBox="1"/>
          <p:nvPr/>
        </p:nvSpPr>
        <p:spPr>
          <a:xfrm>
            <a:off x="75639" y="1016631"/>
            <a:ext cx="3444693" cy="31875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20000"/>
              </a:lnSpc>
              <a:buFont typeface="Arial"/>
              <a:buChar char="•"/>
            </a:pPr>
            <a:r>
              <a:rPr lang="en-US" sz="1400" dirty="0" smtClean="0"/>
              <a:t>Looking for other (potential/diverged) </a:t>
            </a:r>
            <a:r>
              <a:rPr lang="en-US" sz="1400" dirty="0" err="1" smtClean="0"/>
              <a:t>RNAi</a:t>
            </a:r>
            <a:r>
              <a:rPr lang="en-US" sz="1400" dirty="0" smtClean="0"/>
              <a:t>-related families that are not found looking at C. </a:t>
            </a:r>
            <a:r>
              <a:rPr lang="en-US" sz="1400" dirty="0" err="1" smtClean="0"/>
              <a:t>elegans</a:t>
            </a:r>
            <a:r>
              <a:rPr lang="en-US" sz="1400" dirty="0" smtClean="0"/>
              <a:t> </a:t>
            </a:r>
            <a:r>
              <a:rPr lang="en-US" sz="1400" dirty="0" err="1" smtClean="0"/>
              <a:t>orthologs</a:t>
            </a:r>
            <a:r>
              <a:rPr lang="en-US" sz="1400" dirty="0" smtClean="0"/>
              <a:t>. </a:t>
            </a:r>
          </a:p>
          <a:p>
            <a:pPr marL="285750" indent="-285750">
              <a:lnSpc>
                <a:spcPct val="120000"/>
              </a:lnSpc>
              <a:buFont typeface="Arial"/>
              <a:buChar char="•"/>
            </a:pPr>
            <a:r>
              <a:rPr lang="en-US" sz="1400" dirty="0" smtClean="0"/>
              <a:t>Instead: looking </a:t>
            </a:r>
            <a:r>
              <a:rPr lang="en-US" sz="1400" dirty="0"/>
              <a:t>for families with similar (</a:t>
            </a:r>
            <a:r>
              <a:rPr lang="en-US" sz="1400" dirty="0" err="1"/>
              <a:t>pfam</a:t>
            </a:r>
            <a:r>
              <a:rPr lang="en-US" sz="1400" dirty="0"/>
              <a:t>) domain presence as the C. </a:t>
            </a:r>
            <a:r>
              <a:rPr lang="en-US" sz="1400" dirty="0" err="1"/>
              <a:t>elegans</a:t>
            </a:r>
            <a:r>
              <a:rPr lang="en-US" sz="1400" dirty="0"/>
              <a:t>-based families (e.g. C. </a:t>
            </a:r>
            <a:r>
              <a:rPr lang="en-US" sz="1400" dirty="0" err="1"/>
              <a:t>elegans</a:t>
            </a:r>
            <a:r>
              <a:rPr lang="en-US" sz="1400" dirty="0"/>
              <a:t> </a:t>
            </a:r>
            <a:r>
              <a:rPr lang="en-US" sz="1400" dirty="0" err="1"/>
              <a:t>Piwi</a:t>
            </a:r>
            <a:r>
              <a:rPr lang="en-US" sz="1400" dirty="0"/>
              <a:t> </a:t>
            </a:r>
            <a:r>
              <a:rPr lang="en-US" sz="1400" dirty="0" err="1"/>
              <a:t>argonautes</a:t>
            </a:r>
            <a:r>
              <a:rPr lang="en-US" sz="1400" dirty="0"/>
              <a:t> have </a:t>
            </a:r>
            <a:r>
              <a:rPr lang="en-US" sz="1400" dirty="0" err="1"/>
              <a:t>piwi</a:t>
            </a:r>
            <a:r>
              <a:rPr lang="en-US" sz="1400" dirty="0"/>
              <a:t> domain and PAZ domain)</a:t>
            </a:r>
            <a:r>
              <a:rPr lang="en-US" sz="1400" dirty="0" smtClean="0"/>
              <a:t>. </a:t>
            </a:r>
            <a:r>
              <a:rPr lang="en-US" sz="1400" u="sng" dirty="0" smtClean="0"/>
              <a:t>This was not done extensively.</a:t>
            </a:r>
            <a:endParaRPr lang="en-US" sz="1400" u="sng" dirty="0"/>
          </a:p>
          <a:p>
            <a:pPr marL="285750" indent="-285750">
              <a:lnSpc>
                <a:spcPct val="120000"/>
              </a:lnSpc>
              <a:buFont typeface="Arial"/>
              <a:buChar char="•"/>
            </a:pPr>
            <a:r>
              <a:rPr lang="en-US" sz="1400" dirty="0" smtClean="0"/>
              <a:t>Reminder: </a:t>
            </a:r>
            <a:r>
              <a:rPr lang="en-US" sz="1400" dirty="0" err="1" smtClean="0"/>
              <a:t>Platyhelminths</a:t>
            </a:r>
            <a:r>
              <a:rPr lang="en-US" sz="1400" dirty="0" smtClean="0"/>
              <a:t> missing in </a:t>
            </a:r>
            <a:r>
              <a:rPr lang="en-US" sz="1400" dirty="0" err="1" smtClean="0"/>
              <a:t>Argonautes</a:t>
            </a:r>
            <a:r>
              <a:rPr lang="en-US" sz="1400" dirty="0" smtClean="0"/>
              <a:t>, rde-4, some RISC components</a:t>
            </a:r>
          </a:p>
        </p:txBody>
      </p:sp>
      <p:sp>
        <p:nvSpPr>
          <p:cNvPr id="2" name="Title 1"/>
          <p:cNvSpPr>
            <a:spLocks noGrp="1"/>
          </p:cNvSpPr>
          <p:nvPr>
            <p:ph type="title"/>
          </p:nvPr>
        </p:nvSpPr>
        <p:spPr>
          <a:xfrm>
            <a:off x="457200" y="-100269"/>
            <a:ext cx="8229600" cy="1143000"/>
          </a:xfrm>
        </p:spPr>
        <p:txBody>
          <a:bodyPr>
            <a:normAutofit/>
          </a:bodyPr>
          <a:lstStyle/>
          <a:p>
            <a:r>
              <a:rPr lang="en-US" sz="2800" dirty="0" err="1" smtClean="0"/>
              <a:t>RNAi</a:t>
            </a:r>
            <a:r>
              <a:rPr lang="en-US" sz="2800" dirty="0" smtClean="0"/>
              <a:t> presence in 50HG – looking for the missing pieces</a:t>
            </a:r>
            <a:endParaRPr lang="en-US" sz="2800" dirty="0"/>
          </a:p>
        </p:txBody>
      </p:sp>
      <p:sp>
        <p:nvSpPr>
          <p:cNvPr id="6" name="TextBox 5"/>
          <p:cNvSpPr txBox="1"/>
          <p:nvPr/>
        </p:nvSpPr>
        <p:spPr>
          <a:xfrm>
            <a:off x="92240" y="4349477"/>
            <a:ext cx="3634669" cy="21534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lnSpc>
                <a:spcPct val="120000"/>
              </a:lnSpc>
              <a:buFont typeface="Arial"/>
              <a:buChar char="•"/>
            </a:pPr>
            <a:r>
              <a:rPr lang="en-US" sz="1400" dirty="0" err="1" smtClean="0"/>
              <a:t>Platyhelminth</a:t>
            </a:r>
            <a:r>
              <a:rPr lang="en-US" sz="1400" dirty="0" smtClean="0"/>
              <a:t>-(almost)specific </a:t>
            </a:r>
            <a:r>
              <a:rPr lang="en-US" sz="1400" dirty="0" err="1" smtClean="0"/>
              <a:t>Piwi</a:t>
            </a:r>
            <a:r>
              <a:rPr lang="en-US" sz="1400" dirty="0" smtClean="0"/>
              <a:t> AGO family. </a:t>
            </a:r>
          </a:p>
          <a:p>
            <a:pPr marL="285750" indent="-285750">
              <a:lnSpc>
                <a:spcPct val="120000"/>
              </a:lnSpc>
              <a:buFont typeface="Arial"/>
              <a:buChar char="•"/>
            </a:pPr>
            <a:r>
              <a:rPr lang="en-US" sz="1400" dirty="0" err="1" smtClean="0"/>
              <a:t>Platyhelminth</a:t>
            </a:r>
            <a:r>
              <a:rPr lang="en-US" sz="1400" dirty="0" smtClean="0"/>
              <a:t>-specific NRDE-like family (RISC-complex), rde-4-like family (dicer-complex), vig-1-like family (RISC component).</a:t>
            </a:r>
          </a:p>
          <a:p>
            <a:pPr marL="285750" indent="-285750">
              <a:lnSpc>
                <a:spcPct val="120000"/>
              </a:lnSpc>
              <a:buFont typeface="Arial"/>
              <a:buChar char="•"/>
            </a:pPr>
            <a:r>
              <a:rPr lang="en-US" sz="1400" dirty="0" smtClean="0"/>
              <a:t>Nematode and </a:t>
            </a:r>
            <a:r>
              <a:rPr lang="en-US" sz="1400" dirty="0" err="1" smtClean="0"/>
              <a:t>platyhelminth</a:t>
            </a:r>
            <a:r>
              <a:rPr lang="en-US" sz="1400" dirty="0" smtClean="0"/>
              <a:t> families are often separate.</a:t>
            </a:r>
            <a:endParaRPr lang="en-US" sz="1400" dirty="0"/>
          </a:p>
        </p:txBody>
      </p:sp>
    </p:spTree>
    <p:extLst>
      <p:ext uri="{BB962C8B-B14F-4D97-AF65-F5344CB8AC3E}">
        <p14:creationId xmlns:p14="http://schemas.microsoft.com/office/powerpoint/2010/main" val="159127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p:cNvSpPr txBox="1"/>
          <p:nvPr/>
        </p:nvSpPr>
        <p:spPr>
          <a:xfrm>
            <a:off x="142043" y="833836"/>
            <a:ext cx="8935114" cy="5909308"/>
          </a:xfrm>
          <a:prstGeom prst="rect">
            <a:avLst/>
          </a:prstGeom>
          <a:noFill/>
        </p:spPr>
        <p:txBody>
          <a:bodyPr wrap="square" rtlCol="0">
            <a:spAutoFit/>
          </a:bodyPr>
          <a:lstStyle/>
          <a:p>
            <a:pPr marL="285750" indent="-285750">
              <a:buFont typeface="Arial"/>
              <a:buChar char="•"/>
            </a:pPr>
            <a:r>
              <a:rPr lang="en-US" sz="1400" dirty="0" smtClean="0"/>
              <a:t>Looking for other (potential/diverged) </a:t>
            </a:r>
            <a:r>
              <a:rPr lang="en-US" sz="1400" dirty="0" err="1" smtClean="0"/>
              <a:t>RNAi</a:t>
            </a:r>
            <a:r>
              <a:rPr lang="en-US" sz="1400" dirty="0" smtClean="0"/>
              <a:t>-related families that are not found looking at C. </a:t>
            </a:r>
            <a:r>
              <a:rPr lang="en-US" sz="1400" dirty="0" err="1" smtClean="0"/>
              <a:t>elegans</a:t>
            </a:r>
            <a:r>
              <a:rPr lang="en-US" sz="1400" dirty="0" smtClean="0"/>
              <a:t> </a:t>
            </a:r>
            <a:r>
              <a:rPr lang="en-US" sz="1400" dirty="0" err="1" smtClean="0"/>
              <a:t>orthologs</a:t>
            </a:r>
            <a:r>
              <a:rPr lang="en-US" sz="1400" dirty="0" smtClean="0"/>
              <a:t> </a:t>
            </a:r>
          </a:p>
          <a:p>
            <a:pPr marL="285750" indent="-285750">
              <a:buFont typeface="Arial"/>
              <a:buChar char="•"/>
            </a:pPr>
            <a:r>
              <a:rPr lang="en-US" sz="1400" dirty="0" smtClean="0"/>
              <a:t>Instead: looking </a:t>
            </a:r>
            <a:r>
              <a:rPr lang="en-US" sz="1400" dirty="0"/>
              <a:t>for families with similar (</a:t>
            </a:r>
            <a:r>
              <a:rPr lang="en-US" sz="1400" dirty="0" err="1"/>
              <a:t>pfam</a:t>
            </a:r>
            <a:r>
              <a:rPr lang="en-US" sz="1400" dirty="0"/>
              <a:t>) domain presence as the C. </a:t>
            </a:r>
            <a:r>
              <a:rPr lang="en-US" sz="1400" dirty="0" err="1"/>
              <a:t>elegans</a:t>
            </a:r>
            <a:r>
              <a:rPr lang="en-US" sz="1400" dirty="0"/>
              <a:t>-based families (e.g. C. </a:t>
            </a:r>
            <a:r>
              <a:rPr lang="en-US" sz="1400" dirty="0" err="1"/>
              <a:t>elegans</a:t>
            </a:r>
            <a:r>
              <a:rPr lang="en-US" sz="1400" dirty="0"/>
              <a:t> </a:t>
            </a:r>
            <a:r>
              <a:rPr lang="en-US" sz="1400" dirty="0" err="1"/>
              <a:t>Piwi</a:t>
            </a:r>
            <a:r>
              <a:rPr lang="en-US" sz="1400" dirty="0"/>
              <a:t> </a:t>
            </a:r>
            <a:r>
              <a:rPr lang="en-US" sz="1400" dirty="0" err="1"/>
              <a:t>argonautes</a:t>
            </a:r>
            <a:r>
              <a:rPr lang="en-US" sz="1400" dirty="0"/>
              <a:t> have </a:t>
            </a:r>
            <a:r>
              <a:rPr lang="en-US" sz="1400" dirty="0" err="1"/>
              <a:t>piwi</a:t>
            </a:r>
            <a:r>
              <a:rPr lang="en-US" sz="1400" dirty="0"/>
              <a:t> domain and PAZ domain)</a:t>
            </a:r>
            <a:r>
              <a:rPr lang="en-US" sz="1400" dirty="0" smtClean="0"/>
              <a:t>. </a:t>
            </a:r>
            <a:r>
              <a:rPr lang="en-US" sz="1400" u="sng" dirty="0" smtClean="0"/>
              <a:t>This was not done extensively</a:t>
            </a:r>
            <a:endParaRPr lang="en-US" sz="1400" u="sng" dirty="0"/>
          </a:p>
          <a:p>
            <a:pPr marL="285750" indent="-285750">
              <a:buFont typeface="Arial"/>
              <a:buChar char="•"/>
            </a:pPr>
            <a:r>
              <a:rPr lang="en-US" sz="1400" dirty="0" smtClean="0"/>
              <a:t>Reminder: </a:t>
            </a:r>
            <a:r>
              <a:rPr lang="en-US" sz="1400" dirty="0" err="1" smtClean="0"/>
              <a:t>Platyhelminths</a:t>
            </a:r>
            <a:r>
              <a:rPr lang="en-US" sz="1400" dirty="0" smtClean="0"/>
              <a:t> missing in </a:t>
            </a:r>
            <a:r>
              <a:rPr lang="en-US" sz="1400" dirty="0" err="1" smtClean="0"/>
              <a:t>Argonautes</a:t>
            </a:r>
            <a:r>
              <a:rPr lang="en-US" sz="1400" dirty="0" smtClean="0"/>
              <a:t>, rde-4, some RISC components</a:t>
            </a: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r>
              <a:rPr lang="en-US" sz="1400" dirty="0" smtClean="0"/>
              <a:t>Results:</a:t>
            </a:r>
          </a:p>
          <a:p>
            <a:pPr marL="742950" lvl="1" indent="-285750">
              <a:buFont typeface="Arial"/>
              <a:buChar char="•"/>
            </a:pPr>
            <a:r>
              <a:rPr lang="en-US" sz="1400" dirty="0" smtClean="0"/>
              <a:t>Found </a:t>
            </a:r>
            <a:r>
              <a:rPr lang="en-US" sz="1400" dirty="0" err="1" smtClean="0"/>
              <a:t>platyhelminth</a:t>
            </a:r>
            <a:r>
              <a:rPr lang="en-US" sz="1400" dirty="0" smtClean="0"/>
              <a:t>-(almost)specific </a:t>
            </a:r>
            <a:r>
              <a:rPr lang="en-US" sz="1400" dirty="0" err="1" smtClean="0"/>
              <a:t>Piwi</a:t>
            </a:r>
            <a:r>
              <a:rPr lang="en-US" sz="1400" dirty="0" smtClean="0"/>
              <a:t> AGO family</a:t>
            </a:r>
          </a:p>
          <a:p>
            <a:pPr marL="742950" lvl="1" indent="-285750">
              <a:buFont typeface="Arial"/>
              <a:buChar char="•"/>
            </a:pPr>
            <a:r>
              <a:rPr lang="en-US" sz="1400" dirty="0" smtClean="0"/>
              <a:t>Found </a:t>
            </a:r>
            <a:r>
              <a:rPr lang="en-US" sz="1400" dirty="0" err="1" smtClean="0"/>
              <a:t>platyhelminth</a:t>
            </a:r>
            <a:r>
              <a:rPr lang="en-US" sz="1400" dirty="0" smtClean="0"/>
              <a:t>-specific NRDE-like (RISC-complex) family, rde-4-like family, vig-1-like family</a:t>
            </a:r>
          </a:p>
          <a:p>
            <a:pPr marL="742950" lvl="1" indent="-285750">
              <a:buFont typeface="Arial"/>
              <a:buChar char="•"/>
            </a:pPr>
            <a:r>
              <a:rPr lang="en-US" sz="1400" dirty="0" smtClean="0"/>
              <a:t>This also shows that often nematode and </a:t>
            </a:r>
            <a:r>
              <a:rPr lang="en-US" sz="1400" dirty="0" err="1" smtClean="0"/>
              <a:t>platyhelminth</a:t>
            </a:r>
            <a:r>
              <a:rPr lang="en-US" sz="1400" dirty="0" smtClean="0"/>
              <a:t> families are separate</a:t>
            </a:r>
          </a:p>
        </p:txBody>
      </p:sp>
      <p:sp>
        <p:nvSpPr>
          <p:cNvPr id="2" name="Title 1"/>
          <p:cNvSpPr>
            <a:spLocks noGrp="1"/>
          </p:cNvSpPr>
          <p:nvPr>
            <p:ph type="title"/>
          </p:nvPr>
        </p:nvSpPr>
        <p:spPr>
          <a:xfrm>
            <a:off x="457200" y="-100269"/>
            <a:ext cx="8229600" cy="1143000"/>
          </a:xfrm>
        </p:spPr>
        <p:txBody>
          <a:bodyPr>
            <a:normAutofit/>
          </a:bodyPr>
          <a:lstStyle/>
          <a:p>
            <a:r>
              <a:rPr lang="en-US" sz="2800" dirty="0" err="1" smtClean="0"/>
              <a:t>RNAi</a:t>
            </a:r>
            <a:r>
              <a:rPr lang="en-US" sz="2800" dirty="0" smtClean="0"/>
              <a:t> presence in 50HG – looking for the missing pieces</a:t>
            </a:r>
            <a:endParaRPr lang="en-US" sz="2800" dirty="0"/>
          </a:p>
        </p:txBody>
      </p:sp>
      <p:pic>
        <p:nvPicPr>
          <p:cNvPr id="8" name="Picture 7"/>
          <p:cNvPicPr>
            <a:picLocks noChangeAspect="1"/>
          </p:cNvPicPr>
          <p:nvPr/>
        </p:nvPicPr>
        <p:blipFill>
          <a:blip r:embed="rId3"/>
          <a:stretch>
            <a:fillRect/>
          </a:stretch>
        </p:blipFill>
        <p:spPr>
          <a:xfrm>
            <a:off x="1278385" y="1796149"/>
            <a:ext cx="6647472" cy="4128093"/>
          </a:xfrm>
          <a:prstGeom prst="rect">
            <a:avLst/>
          </a:prstGeom>
        </p:spPr>
      </p:pic>
    </p:spTree>
    <p:extLst>
      <p:ext uri="{BB962C8B-B14F-4D97-AF65-F5344CB8AC3E}">
        <p14:creationId xmlns:p14="http://schemas.microsoft.com/office/powerpoint/2010/main" val="2393058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
            <a:ext cx="8229600" cy="1143000"/>
          </a:xfrm>
        </p:spPr>
        <p:txBody>
          <a:bodyPr>
            <a:normAutofit/>
          </a:bodyPr>
          <a:lstStyle/>
          <a:p>
            <a:r>
              <a:rPr lang="en-US" sz="3200" dirty="0" smtClean="0"/>
              <a:t>RNA interference - validation</a:t>
            </a:r>
            <a:endParaRPr lang="en-US" sz="3200" dirty="0"/>
          </a:p>
        </p:txBody>
      </p:sp>
      <p:grpSp>
        <p:nvGrpSpPr>
          <p:cNvPr id="4" name="Group 3"/>
          <p:cNvGrpSpPr/>
          <p:nvPr/>
        </p:nvGrpSpPr>
        <p:grpSpPr>
          <a:xfrm>
            <a:off x="414901" y="1347454"/>
            <a:ext cx="8271899" cy="3194139"/>
            <a:chOff x="414901" y="1004868"/>
            <a:chExt cx="8271899" cy="3194139"/>
          </a:xfrm>
        </p:grpSpPr>
        <p:pic>
          <p:nvPicPr>
            <p:cNvPr id="3" name="Picture 2"/>
            <p:cNvPicPr>
              <a:picLocks noChangeAspect="1"/>
            </p:cNvPicPr>
            <p:nvPr/>
          </p:nvPicPr>
          <p:blipFill>
            <a:blip r:embed="rId2"/>
            <a:stretch>
              <a:fillRect/>
            </a:stretch>
          </p:blipFill>
          <p:spPr>
            <a:xfrm>
              <a:off x="414901" y="1033006"/>
              <a:ext cx="8271899" cy="3166001"/>
            </a:xfrm>
            <a:prstGeom prst="rect">
              <a:avLst/>
            </a:prstGeom>
          </p:spPr>
        </p:pic>
        <p:pic>
          <p:nvPicPr>
            <p:cNvPr id="9" name="Picture 8"/>
            <p:cNvPicPr>
              <a:picLocks noChangeAspect="1"/>
            </p:cNvPicPr>
            <p:nvPr/>
          </p:nvPicPr>
          <p:blipFill>
            <a:blip r:embed="rId3"/>
            <a:stretch>
              <a:fillRect/>
            </a:stretch>
          </p:blipFill>
          <p:spPr>
            <a:xfrm>
              <a:off x="6634231" y="1004868"/>
              <a:ext cx="1903380" cy="270572"/>
            </a:xfrm>
            <a:prstGeom prst="rect">
              <a:avLst/>
            </a:prstGeom>
          </p:spPr>
        </p:pic>
      </p:grpSp>
      <p:sp>
        <p:nvSpPr>
          <p:cNvPr id="10" name="TextBox 9"/>
          <p:cNvSpPr txBox="1"/>
          <p:nvPr/>
        </p:nvSpPr>
        <p:spPr>
          <a:xfrm>
            <a:off x="894033" y="4804569"/>
            <a:ext cx="5146960" cy="369332"/>
          </a:xfrm>
          <a:prstGeom prst="rect">
            <a:avLst/>
          </a:prstGeom>
          <a:noFill/>
        </p:spPr>
        <p:txBody>
          <a:bodyPr wrap="square" rtlCol="0">
            <a:spAutoFit/>
          </a:bodyPr>
          <a:lstStyle/>
          <a:p>
            <a:r>
              <a:rPr lang="en-US" dirty="0" smtClean="0"/>
              <a:t>I found &gt;80 </a:t>
            </a:r>
            <a:r>
              <a:rPr lang="en-US" dirty="0" err="1" smtClean="0"/>
              <a:t>Argonaute</a:t>
            </a:r>
            <a:r>
              <a:rPr lang="en-US" dirty="0" smtClean="0"/>
              <a:t> proteins for T. </a:t>
            </a:r>
            <a:r>
              <a:rPr lang="en-US" dirty="0" err="1" smtClean="0"/>
              <a:t>spiralis</a:t>
            </a:r>
            <a:r>
              <a:rPr lang="en-US" dirty="0" smtClean="0"/>
              <a:t>!</a:t>
            </a:r>
            <a:endParaRPr lang="en-US" dirty="0"/>
          </a:p>
        </p:txBody>
      </p:sp>
      <p:sp>
        <p:nvSpPr>
          <p:cNvPr id="11" name="TextBox 10"/>
          <p:cNvSpPr txBox="1"/>
          <p:nvPr/>
        </p:nvSpPr>
        <p:spPr>
          <a:xfrm>
            <a:off x="3534356" y="5414540"/>
            <a:ext cx="323356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TO DO: similar table for my data</a:t>
            </a:r>
            <a:endParaRPr lang="en-US" dirty="0"/>
          </a:p>
        </p:txBody>
      </p:sp>
    </p:spTree>
    <p:extLst>
      <p:ext uri="{BB962C8B-B14F-4D97-AF65-F5344CB8AC3E}">
        <p14:creationId xmlns:p14="http://schemas.microsoft.com/office/powerpoint/2010/main" val="950657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64538" y="1096820"/>
            <a:ext cx="6579462" cy="5409637"/>
          </a:xfrm>
          <a:prstGeom prst="rect">
            <a:avLst/>
          </a:prstGeom>
        </p:spPr>
      </p:pic>
      <p:sp>
        <p:nvSpPr>
          <p:cNvPr id="2" name="Title 1"/>
          <p:cNvSpPr>
            <a:spLocks noGrp="1"/>
          </p:cNvSpPr>
          <p:nvPr>
            <p:ph type="title"/>
          </p:nvPr>
        </p:nvSpPr>
        <p:spPr>
          <a:xfrm>
            <a:off x="457200" y="-46180"/>
            <a:ext cx="8229600" cy="1143000"/>
          </a:xfrm>
        </p:spPr>
        <p:txBody>
          <a:bodyPr>
            <a:normAutofit/>
          </a:bodyPr>
          <a:lstStyle/>
          <a:p>
            <a:r>
              <a:rPr lang="en-US" sz="3600" dirty="0" err="1" smtClean="0"/>
              <a:t>Compara</a:t>
            </a:r>
            <a:r>
              <a:rPr lang="en-US" sz="3600" dirty="0" smtClean="0"/>
              <a:t> gene families – the whole dataset</a:t>
            </a:r>
            <a:endParaRPr lang="en-US" sz="3600" dirty="0"/>
          </a:p>
        </p:txBody>
      </p:sp>
      <p:sp>
        <p:nvSpPr>
          <p:cNvPr id="6" name="Rectangle 5"/>
          <p:cNvSpPr/>
          <p:nvPr/>
        </p:nvSpPr>
        <p:spPr>
          <a:xfrm>
            <a:off x="118123" y="1149168"/>
            <a:ext cx="2488779"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smtClean="0"/>
              <a:t>- </a:t>
            </a:r>
            <a:r>
              <a:rPr lang="en-US" sz="1600" dirty="0" err="1" smtClean="0"/>
              <a:t>Compara</a:t>
            </a:r>
            <a:r>
              <a:rPr lang="en-US" sz="1600" dirty="0" smtClean="0"/>
              <a:t> data includes total </a:t>
            </a:r>
            <a:r>
              <a:rPr lang="en-US" sz="1600" u="sng" dirty="0" smtClean="0"/>
              <a:t>1,640,269</a:t>
            </a:r>
            <a:r>
              <a:rPr lang="en-US" sz="1600" dirty="0" smtClean="0"/>
              <a:t> genes:</a:t>
            </a:r>
          </a:p>
          <a:p>
            <a:pPr marL="285750" indent="-285750">
              <a:buFontTx/>
              <a:buChar char="-"/>
            </a:pPr>
            <a:r>
              <a:rPr lang="en-US" sz="1600" dirty="0" smtClean="0"/>
              <a:t>of</a:t>
            </a:r>
            <a:r>
              <a:rPr lang="en-US" sz="1600" baseline="0" dirty="0" smtClean="0"/>
              <a:t> which 1,365,243 genes are clustered into </a:t>
            </a:r>
          </a:p>
          <a:p>
            <a:pPr marL="285750" indent="-285750">
              <a:buFontTx/>
              <a:buChar char="-"/>
            </a:pPr>
            <a:r>
              <a:rPr lang="en-US" sz="1600" u="sng" baseline="0" dirty="0" smtClean="0"/>
              <a:t>109,571</a:t>
            </a:r>
            <a:r>
              <a:rPr lang="en-US" sz="1600" baseline="0" dirty="0" smtClean="0"/>
              <a:t> gene families</a:t>
            </a:r>
          </a:p>
          <a:p>
            <a:pPr marL="285750" indent="-285750">
              <a:buFontTx/>
              <a:buChar char="-"/>
            </a:pPr>
            <a:r>
              <a:rPr lang="en-US" sz="1600" dirty="0" smtClean="0"/>
              <a:t>275,026 </a:t>
            </a:r>
            <a:r>
              <a:rPr lang="en-US" sz="1600" dirty="0"/>
              <a:t>singleton </a:t>
            </a:r>
            <a:r>
              <a:rPr lang="en-US" sz="1600" dirty="0" smtClean="0"/>
              <a:t>genes</a:t>
            </a:r>
            <a:endParaRPr lang="en-US" sz="1600" dirty="0"/>
          </a:p>
        </p:txBody>
      </p:sp>
      <p:sp>
        <p:nvSpPr>
          <p:cNvPr id="5" name="Rectangle 4"/>
          <p:cNvSpPr/>
          <p:nvPr/>
        </p:nvSpPr>
        <p:spPr>
          <a:xfrm>
            <a:off x="118123" y="3098778"/>
            <a:ext cx="2246470" cy="8617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t>Biggest family </a:t>
            </a:r>
            <a:r>
              <a:rPr lang="en-US" sz="1600" dirty="0" smtClean="0"/>
              <a:t>= 1219</a:t>
            </a:r>
          </a:p>
          <a:p>
            <a:r>
              <a:rPr lang="en-US" sz="1600" dirty="0" smtClean="0"/>
              <a:t>Mean </a:t>
            </a:r>
            <a:r>
              <a:rPr lang="en-US" sz="1600" dirty="0"/>
              <a:t>family size =</a:t>
            </a:r>
            <a:r>
              <a:rPr lang="en-US" sz="1600" dirty="0" smtClean="0"/>
              <a:t> 12.4</a:t>
            </a:r>
            <a:endParaRPr lang="en-US" sz="1600" dirty="0"/>
          </a:p>
          <a:p>
            <a:r>
              <a:rPr lang="en-US" sz="1600" dirty="0" smtClean="0"/>
              <a:t>Median family size </a:t>
            </a:r>
            <a:r>
              <a:rPr lang="en-US" sz="1600" dirty="0"/>
              <a:t>=</a:t>
            </a:r>
            <a:r>
              <a:rPr lang="en-US" sz="1600" dirty="0" smtClean="0"/>
              <a:t> </a:t>
            </a:r>
            <a:r>
              <a:rPr lang="en-US" sz="1600" dirty="0"/>
              <a:t>3</a:t>
            </a:r>
          </a:p>
        </p:txBody>
      </p:sp>
      <p:grpSp>
        <p:nvGrpSpPr>
          <p:cNvPr id="36" name="Group 35"/>
          <p:cNvGrpSpPr/>
          <p:nvPr/>
        </p:nvGrpSpPr>
        <p:grpSpPr>
          <a:xfrm>
            <a:off x="4362276" y="5657891"/>
            <a:ext cx="3074079" cy="419383"/>
            <a:chOff x="4362276" y="5657891"/>
            <a:chExt cx="3074079" cy="419383"/>
          </a:xfrm>
        </p:grpSpPr>
        <p:cxnSp>
          <p:nvCxnSpPr>
            <p:cNvPr id="9" name="Straight Arrow Connector 8"/>
            <p:cNvCxnSpPr/>
            <p:nvPr/>
          </p:nvCxnSpPr>
          <p:spPr>
            <a:xfrm flipV="1">
              <a:off x="4826444" y="5697690"/>
              <a:ext cx="0" cy="2136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455612" y="5657891"/>
              <a:ext cx="0" cy="2496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362276" y="5815664"/>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(25)</a:t>
              </a:r>
              <a:endParaRPr lang="en-US" sz="1050" dirty="0"/>
            </a:p>
          </p:txBody>
        </p:sp>
        <p:sp>
          <p:nvSpPr>
            <p:cNvPr id="12" name="TextBox 11"/>
            <p:cNvSpPr txBox="1"/>
            <p:nvPr/>
          </p:nvSpPr>
          <p:spPr>
            <a:xfrm>
              <a:off x="5944906" y="5819457"/>
              <a:ext cx="1491449" cy="246221"/>
            </a:xfrm>
            <a:prstGeom prst="rect">
              <a:avLst/>
            </a:prstGeom>
            <a:noFill/>
          </p:spPr>
          <p:txBody>
            <a:bodyPr wrap="square" rtlCol="0">
              <a:spAutoFit/>
            </a:bodyPr>
            <a:lstStyle/>
            <a:p>
              <a:r>
                <a:rPr lang="en-US" sz="1000" dirty="0" smtClean="0"/>
                <a:t>#_Nematodes (56)</a:t>
              </a:r>
              <a:endParaRPr lang="en-US" sz="1000" dirty="0"/>
            </a:p>
          </p:txBody>
        </p:sp>
      </p:grpSp>
      <p:cxnSp>
        <p:nvCxnSpPr>
          <p:cNvPr id="18" name="Straight Arrow Connector 17"/>
          <p:cNvCxnSpPr/>
          <p:nvPr/>
        </p:nvCxnSpPr>
        <p:spPr>
          <a:xfrm flipH="1">
            <a:off x="6566336" y="1524170"/>
            <a:ext cx="5351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01468" y="1369390"/>
            <a:ext cx="744304" cy="276999"/>
          </a:xfrm>
          <a:prstGeom prst="rect">
            <a:avLst/>
          </a:prstGeom>
          <a:noFill/>
        </p:spPr>
        <p:txBody>
          <a:bodyPr wrap="square" rtlCol="0">
            <a:spAutoFit/>
          </a:bodyPr>
          <a:lstStyle/>
          <a:p>
            <a:r>
              <a:rPr lang="en-US" sz="1200" dirty="0" err="1" smtClean="0"/>
              <a:t>Astacins</a:t>
            </a:r>
            <a:endParaRPr lang="en-US" sz="1200" dirty="0"/>
          </a:p>
        </p:txBody>
      </p:sp>
      <p:sp>
        <p:nvSpPr>
          <p:cNvPr id="24" name="TextBox 23"/>
          <p:cNvSpPr txBox="1"/>
          <p:nvPr/>
        </p:nvSpPr>
        <p:spPr>
          <a:xfrm>
            <a:off x="5796617" y="6564149"/>
            <a:ext cx="3265118"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the plot is excluding </a:t>
            </a:r>
            <a:r>
              <a:rPr lang="en-US" sz="1100" dirty="0" err="1" smtClean="0"/>
              <a:t>outgroups</a:t>
            </a:r>
            <a:r>
              <a:rPr lang="en-US" sz="1100" dirty="0" smtClean="0"/>
              <a:t> (91139 families)</a:t>
            </a:r>
            <a:endParaRPr lang="en-US" sz="1100" dirty="0"/>
          </a:p>
        </p:txBody>
      </p:sp>
      <p:sp>
        <p:nvSpPr>
          <p:cNvPr id="37" name="TextBox 36"/>
          <p:cNvSpPr txBox="1"/>
          <p:nvPr/>
        </p:nvSpPr>
        <p:spPr>
          <a:xfrm>
            <a:off x="118123" y="5218872"/>
            <a:ext cx="2795407"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Most </a:t>
            </a:r>
            <a:r>
              <a:rPr lang="en-US" sz="1400" dirty="0" err="1" smtClean="0"/>
              <a:t>compara</a:t>
            </a:r>
            <a:r>
              <a:rPr lang="en-US" sz="1400" dirty="0" smtClean="0"/>
              <a:t> gene families are single species, and small </a:t>
            </a:r>
          </a:p>
          <a:p>
            <a:r>
              <a:rPr lang="en-US" sz="1400" dirty="0" smtClean="0"/>
              <a:t>- 24179 Single-species families </a:t>
            </a:r>
          </a:p>
          <a:p>
            <a:r>
              <a:rPr lang="en-US" sz="1400" dirty="0" smtClean="0"/>
              <a:t>- 31039 families with only 2 genes</a:t>
            </a:r>
          </a:p>
          <a:p>
            <a:r>
              <a:rPr lang="en-US" sz="1400" dirty="0"/>
              <a:t>- </a:t>
            </a:r>
            <a:r>
              <a:rPr lang="en-US" sz="1400" dirty="0" smtClean="0"/>
              <a:t>1655 families with &gt;100 genes</a:t>
            </a:r>
            <a:endParaRPr lang="en-US" sz="1400" dirty="0"/>
          </a:p>
        </p:txBody>
      </p:sp>
    </p:spTree>
    <p:extLst>
      <p:ext uri="{BB962C8B-B14F-4D97-AF65-F5344CB8AC3E}">
        <p14:creationId xmlns:p14="http://schemas.microsoft.com/office/powerpoint/2010/main" val="325147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
            <a:ext cx="8229600" cy="1143000"/>
          </a:xfrm>
        </p:spPr>
        <p:txBody>
          <a:bodyPr>
            <a:noAutofit/>
          </a:bodyPr>
          <a:lstStyle/>
          <a:p>
            <a:r>
              <a:rPr lang="en-US" sz="3200" dirty="0" smtClean="0"/>
              <a:t>Receptor-type protein-tyrosine phosphatase</a:t>
            </a:r>
            <a:endParaRPr lang="en-US" sz="3200" dirty="0"/>
          </a:p>
        </p:txBody>
      </p:sp>
      <p:sp>
        <p:nvSpPr>
          <p:cNvPr id="3" name="Content Placeholder 2"/>
          <p:cNvSpPr>
            <a:spLocks noGrp="1"/>
          </p:cNvSpPr>
          <p:nvPr>
            <p:ph idx="1"/>
          </p:nvPr>
        </p:nvSpPr>
        <p:spPr>
          <a:xfrm>
            <a:off x="108621" y="1069539"/>
            <a:ext cx="8890203" cy="5623433"/>
          </a:xfrm>
        </p:spPr>
        <p:txBody>
          <a:bodyPr>
            <a:normAutofit/>
          </a:bodyPr>
          <a:lstStyle/>
          <a:p>
            <a:r>
              <a:rPr lang="en-US" sz="1100" b="1" dirty="0"/>
              <a:t>Receptor-type protein-tyrosine phosphatase</a:t>
            </a:r>
            <a:r>
              <a:rPr lang="en-US" sz="1100" dirty="0"/>
              <a:t> </a:t>
            </a:r>
            <a:r>
              <a:rPr lang="en-US" sz="1100" dirty="0" err="1"/>
              <a:t>ζ</a:t>
            </a:r>
            <a:r>
              <a:rPr lang="en-US" sz="1100" dirty="0"/>
              <a:t> (PTP-</a:t>
            </a:r>
            <a:r>
              <a:rPr lang="en-US" sz="1100" dirty="0" err="1"/>
              <a:t>ζ</a:t>
            </a:r>
            <a:r>
              <a:rPr lang="en-US" sz="1100" dirty="0"/>
              <a:t>) (</a:t>
            </a:r>
            <a:r>
              <a:rPr lang="en-US" sz="1100" dirty="0">
                <a:hlinkClick r:id="rId2"/>
              </a:rPr>
              <a:t>19</a:t>
            </a:r>
            <a:r>
              <a:rPr lang="en-US" sz="1100" dirty="0"/>
              <a:t>, </a:t>
            </a:r>
            <a:r>
              <a:rPr lang="en-US" sz="1100" dirty="0">
                <a:hlinkClick r:id="rId3"/>
              </a:rPr>
              <a:t>20</a:t>
            </a:r>
            <a:r>
              <a:rPr lang="en-US" sz="1100" dirty="0"/>
              <a:t>), a cell surface receptor and a chondroitin sulfate (CS) proteoglycan, is highly abundant in the brain (</a:t>
            </a:r>
            <a:r>
              <a:rPr lang="en-US" sz="1100" dirty="0">
                <a:hlinkClick r:id="rId4"/>
              </a:rPr>
              <a:t>21</a:t>
            </a:r>
            <a:r>
              <a:rPr lang="en-US" sz="1100" dirty="0"/>
              <a:t>), primarily expressed on neural progenitors and glial cells (</a:t>
            </a:r>
            <a:r>
              <a:rPr lang="en-US" sz="1100" dirty="0">
                <a:hlinkClick r:id="rId5"/>
              </a:rPr>
              <a:t>22</a:t>
            </a:r>
            <a:r>
              <a:rPr lang="en-US" sz="1100" dirty="0"/>
              <a:t>–</a:t>
            </a:r>
            <a:r>
              <a:rPr lang="en-US" sz="1100" dirty="0">
                <a:hlinkClick r:id="rId6"/>
              </a:rPr>
              <a:t>24</a:t>
            </a:r>
            <a:r>
              <a:rPr lang="en-US" sz="1100" dirty="0"/>
              <a:t>), and binds to and signals through the actions of multiple ligands (</a:t>
            </a:r>
            <a:r>
              <a:rPr lang="en-US" sz="1100" dirty="0">
                <a:hlinkClick r:id="rId7"/>
              </a:rPr>
              <a:t>25</a:t>
            </a:r>
            <a:r>
              <a:rPr lang="en-US" sz="1100" dirty="0"/>
              <a:t>), including the growth factor </a:t>
            </a:r>
            <a:r>
              <a:rPr lang="en-US" sz="1100" dirty="0" err="1"/>
              <a:t>pleiotrophin</a:t>
            </a:r>
            <a:r>
              <a:rPr lang="en-US" sz="1100" dirty="0"/>
              <a:t> (PTN) (</a:t>
            </a:r>
            <a:r>
              <a:rPr lang="en-US" sz="1100" dirty="0">
                <a:hlinkClick r:id="rId8"/>
              </a:rPr>
              <a:t>26</a:t>
            </a:r>
            <a:r>
              <a:rPr lang="en-US" sz="1100" dirty="0"/>
              <a:t>, </a:t>
            </a:r>
            <a:r>
              <a:rPr lang="en-US" sz="1100" dirty="0">
                <a:hlinkClick r:id="rId9"/>
              </a:rPr>
              <a:t>27</a:t>
            </a:r>
            <a:r>
              <a:rPr lang="en-US" sz="1100" dirty="0"/>
              <a:t>), the cell surface protein </a:t>
            </a:r>
            <a:r>
              <a:rPr lang="en-US" sz="1100" dirty="0" err="1"/>
              <a:t>contactin</a:t>
            </a:r>
            <a:r>
              <a:rPr lang="en-US" sz="1100" dirty="0"/>
              <a:t> (</a:t>
            </a:r>
            <a:r>
              <a:rPr lang="en-US" sz="1100" dirty="0">
                <a:hlinkClick r:id="rId10"/>
              </a:rPr>
              <a:t>28</a:t>
            </a:r>
            <a:r>
              <a:rPr lang="en-US" sz="1100" dirty="0"/>
              <a:t>), and the extracellular matrix (ECM) protein </a:t>
            </a:r>
            <a:r>
              <a:rPr lang="en-US" sz="1100" dirty="0" err="1"/>
              <a:t>tenascin</a:t>
            </a:r>
            <a:r>
              <a:rPr lang="en-US" sz="1100" dirty="0"/>
              <a:t>-R (TN-R) (</a:t>
            </a:r>
            <a:r>
              <a:rPr lang="en-US" sz="1100" dirty="0">
                <a:hlinkClick r:id="rId11"/>
              </a:rPr>
              <a:t>29</a:t>
            </a:r>
            <a:r>
              <a:rPr lang="en-US" sz="1100" dirty="0"/>
              <a:t>). The binding of some of these ligands involves the CS glycosaminoglycan (GAG) moiety of PTP-</a:t>
            </a:r>
            <a:r>
              <a:rPr lang="en-US" sz="1100" dirty="0" err="1"/>
              <a:t>ζ</a:t>
            </a:r>
            <a:r>
              <a:rPr lang="en-US" sz="1100" dirty="0"/>
              <a:t> (</a:t>
            </a:r>
            <a:r>
              <a:rPr lang="en-US" sz="1100" dirty="0">
                <a:hlinkClick r:id="rId8"/>
              </a:rPr>
              <a:t>26</a:t>
            </a:r>
            <a:r>
              <a:rPr lang="en-US" sz="1100" dirty="0"/>
              <a:t>, </a:t>
            </a:r>
            <a:r>
              <a:rPr lang="en-US" sz="1100" dirty="0">
                <a:hlinkClick r:id="rId12"/>
              </a:rPr>
              <a:t>30</a:t>
            </a:r>
            <a:r>
              <a:rPr lang="en-US" sz="1100" dirty="0"/>
              <a:t>). Ligand binding to PTP-</a:t>
            </a:r>
            <a:r>
              <a:rPr lang="en-US" sz="1100" dirty="0" err="1"/>
              <a:t>ζ</a:t>
            </a:r>
            <a:r>
              <a:rPr lang="en-US" sz="1100" dirty="0"/>
              <a:t> leads to increased tyrosine phosphorylation of downstream targets, including β-catenin, β-</a:t>
            </a:r>
            <a:r>
              <a:rPr lang="en-US" sz="1100" dirty="0" err="1"/>
              <a:t>adducin</a:t>
            </a:r>
            <a:r>
              <a:rPr lang="en-US" sz="1100" dirty="0"/>
              <a:t>, </a:t>
            </a:r>
            <a:r>
              <a:rPr lang="en-US" sz="1100" dirty="0" err="1"/>
              <a:t>Src</a:t>
            </a:r>
            <a:r>
              <a:rPr lang="en-US" sz="1100" dirty="0"/>
              <a:t> family kinases (SFK), focal adhesion kinase (FAK), </a:t>
            </a:r>
            <a:r>
              <a:rPr lang="en-US" sz="1100" dirty="0" err="1"/>
              <a:t>paxillin</a:t>
            </a:r>
            <a:r>
              <a:rPr lang="en-US" sz="1100" dirty="0"/>
              <a:t>, and extracellular signal-regulated kinase-1/2 (Erk-1/2) (</a:t>
            </a:r>
            <a:r>
              <a:rPr lang="en-US" sz="1100" dirty="0">
                <a:hlinkClick r:id="rId13"/>
              </a:rPr>
              <a:t>31</a:t>
            </a:r>
            <a:r>
              <a:rPr lang="en-US" sz="1100" dirty="0"/>
              <a:t>–</a:t>
            </a:r>
            <a:r>
              <a:rPr lang="en-US" sz="1100" dirty="0">
                <a:hlinkClick r:id="rId14"/>
              </a:rPr>
              <a:t>38</a:t>
            </a:r>
            <a:r>
              <a:rPr lang="en-US" sz="1100" dirty="0"/>
              <a:t>). PTP-</a:t>
            </a:r>
            <a:r>
              <a:rPr lang="en-US" sz="1100" dirty="0" err="1"/>
              <a:t>ζ</a:t>
            </a:r>
            <a:r>
              <a:rPr lang="en-US" sz="1100" dirty="0"/>
              <a:t> is up-regulated in many human cancers, including </a:t>
            </a:r>
            <a:r>
              <a:rPr lang="en-US" sz="1100" dirty="0" err="1"/>
              <a:t>glioblastomas</a:t>
            </a:r>
            <a:r>
              <a:rPr lang="en-US" sz="1100" dirty="0"/>
              <a:t>, and regulates their proliferation and migration (</a:t>
            </a:r>
            <a:r>
              <a:rPr lang="en-US" sz="1100" dirty="0">
                <a:hlinkClick r:id="rId15"/>
              </a:rPr>
              <a:t>39</a:t>
            </a:r>
            <a:r>
              <a:rPr lang="en-US" sz="1100" dirty="0"/>
              <a:t>–</a:t>
            </a:r>
            <a:r>
              <a:rPr lang="en-US" sz="1100" dirty="0">
                <a:hlinkClick r:id="rId16"/>
              </a:rPr>
              <a:t>41</a:t>
            </a:r>
            <a:r>
              <a:rPr lang="en-US" sz="1100" dirty="0"/>
              <a:t>). http://</a:t>
            </a:r>
            <a:r>
              <a:rPr lang="en-US" sz="1100" dirty="0" err="1"/>
              <a:t>www.ncbi.nlm.nih.gov</a:t>
            </a:r>
            <a:r>
              <a:rPr lang="en-US" sz="1100" dirty="0"/>
              <a:t>/</a:t>
            </a:r>
            <a:r>
              <a:rPr lang="en-US" sz="1100" dirty="0" err="1"/>
              <a:t>pmc</a:t>
            </a:r>
            <a:r>
              <a:rPr lang="en-US" sz="1100" dirty="0"/>
              <a:t>/articles/PMC3724651/</a:t>
            </a:r>
            <a:endParaRPr lang="en-US" sz="1100" dirty="0" smtClean="0"/>
          </a:p>
          <a:p>
            <a:endParaRPr lang="en-US" sz="1100" dirty="0" smtClean="0"/>
          </a:p>
          <a:p>
            <a:r>
              <a:rPr lang="en-US" sz="1100" b="1" dirty="0"/>
              <a:t>Receptor-type protein tyrosine phosphatase β</a:t>
            </a:r>
            <a:r>
              <a:rPr lang="en-US" sz="1100" dirty="0"/>
              <a:t> (RPTP-β) belongs to the family of RPTPs which have been implicated in cell-cell and cell-matrix interactions [</a:t>
            </a:r>
            <a:r>
              <a:rPr lang="en-US" sz="1100" dirty="0">
                <a:hlinkClick r:id="rId17"/>
              </a:rPr>
              <a:t>28,29</a:t>
            </a:r>
            <a:r>
              <a:rPr lang="en-US" sz="1100" dirty="0"/>
              <a:t>]. RPTP-β, encoded by the </a:t>
            </a:r>
            <a:r>
              <a:rPr lang="en-US" sz="1100" i="1" dirty="0" err="1"/>
              <a:t>ptprb</a:t>
            </a:r>
            <a:r>
              <a:rPr lang="en-US" sz="1100" dirty="0"/>
              <a:t> gene, is composed of an extracellular domain with cell adhesion molecule-like motif (multiple </a:t>
            </a:r>
            <a:r>
              <a:rPr lang="en-US" sz="1100" dirty="0" err="1"/>
              <a:t>fibronectin</a:t>
            </a:r>
            <a:r>
              <a:rPr lang="en-US" sz="1100" dirty="0"/>
              <a:t> type 3-like domains), a </a:t>
            </a:r>
            <a:r>
              <a:rPr lang="en-US" sz="1100" dirty="0" err="1"/>
              <a:t>transmembrane</a:t>
            </a:r>
            <a:r>
              <a:rPr lang="en-US" sz="1100" dirty="0"/>
              <a:t> domain, and a single intracellular protein tyrosine phosphatase domain [</a:t>
            </a:r>
            <a:r>
              <a:rPr lang="en-US" sz="1100" dirty="0">
                <a:hlinkClick r:id="rId18"/>
              </a:rPr>
              <a:t>30,31</a:t>
            </a:r>
            <a:r>
              <a:rPr lang="en-US" sz="1100" dirty="0"/>
              <a:t>]. http://</a:t>
            </a:r>
            <a:r>
              <a:rPr lang="en-US" sz="1100" dirty="0" err="1"/>
              <a:t>www.ncbi.nlm.nih.gov</a:t>
            </a:r>
            <a:r>
              <a:rPr lang="en-US" sz="1100" dirty="0"/>
              <a:t>/</a:t>
            </a:r>
            <a:r>
              <a:rPr lang="en-US" sz="1100" dirty="0" err="1"/>
              <a:t>pmc</a:t>
            </a:r>
            <a:r>
              <a:rPr lang="en-US" sz="1100" dirty="0"/>
              <a:t>/articles/PMC3514745/</a:t>
            </a:r>
            <a:endParaRPr lang="en-US" sz="1100" dirty="0" smtClean="0"/>
          </a:p>
          <a:p>
            <a:endParaRPr lang="en-US" sz="1100" dirty="0"/>
          </a:p>
          <a:p>
            <a:r>
              <a:rPr lang="en-US" sz="1100" b="1" dirty="0"/>
              <a:t>Protein tyrosine phosphatases</a:t>
            </a:r>
            <a:r>
              <a:rPr lang="en-US" sz="1100" dirty="0"/>
              <a:t> are a group of </a:t>
            </a:r>
            <a:r>
              <a:rPr lang="en-US" sz="1100" dirty="0">
                <a:hlinkClick r:id="rId19" tooltip="Enzymes"/>
              </a:rPr>
              <a:t>enzymes</a:t>
            </a:r>
            <a:r>
              <a:rPr lang="en-US" sz="1100" dirty="0"/>
              <a:t> that remove </a:t>
            </a:r>
            <a:r>
              <a:rPr lang="en-US" sz="1100" dirty="0">
                <a:hlinkClick r:id="rId20" tooltip="Phosphate"/>
              </a:rPr>
              <a:t>phosphate</a:t>
            </a:r>
            <a:r>
              <a:rPr lang="en-US" sz="1100" dirty="0"/>
              <a:t> groups from </a:t>
            </a:r>
            <a:r>
              <a:rPr lang="en-US" sz="1100" dirty="0">
                <a:hlinkClick r:id="rId21" tooltip="Phosphorylated"/>
              </a:rPr>
              <a:t>phosphorylated</a:t>
            </a:r>
            <a:r>
              <a:rPr lang="en-US" sz="1100" dirty="0"/>
              <a:t> </a:t>
            </a:r>
            <a:r>
              <a:rPr lang="en-US" sz="1100" dirty="0">
                <a:hlinkClick r:id="rId22" tooltip="Tyrosine"/>
              </a:rPr>
              <a:t>tyrosine</a:t>
            </a:r>
            <a:r>
              <a:rPr lang="en-US" sz="1100" dirty="0"/>
              <a:t> residues on proteins. Protein tyrosine (</a:t>
            </a:r>
            <a:r>
              <a:rPr lang="en-US" sz="1100" dirty="0" err="1"/>
              <a:t>pTyr</a:t>
            </a:r>
            <a:r>
              <a:rPr lang="en-US" sz="1100" dirty="0"/>
              <a:t>) phosphorylation is a common post-translational modification that can create novel recognition motifs for protein interactions and cellular localization, affect protein stability, and regulate enzyme activity. As a consequence, maintaining an </a:t>
            </a:r>
            <a:r>
              <a:rPr lang="en-US" sz="1100" dirty="0">
                <a:hlinkClick r:id="rId23" tooltip="Regulation of gene expression"/>
              </a:rPr>
              <a:t>appropriate level</a:t>
            </a:r>
            <a:r>
              <a:rPr lang="en-US" sz="1100" dirty="0"/>
              <a:t> of protein tyrosine phosphorylation is essential for many cellular functions. Tyrosine-specific protein phosphatases (</a:t>
            </a:r>
            <a:r>
              <a:rPr lang="en-US" sz="1100" dirty="0" err="1"/>
              <a:t>PTPase</a:t>
            </a:r>
            <a:r>
              <a:rPr lang="en-US" sz="1100" dirty="0"/>
              <a:t>; </a:t>
            </a:r>
            <a:r>
              <a:rPr lang="en-US" sz="1100" dirty="0">
                <a:hlinkClick r:id="rId24" tooltip="Enzyme Commission number"/>
              </a:rPr>
              <a:t>EC</a:t>
            </a:r>
            <a:r>
              <a:rPr lang="en-US" sz="1100" dirty="0"/>
              <a:t> </a:t>
            </a:r>
            <a:r>
              <a:rPr lang="en-US" sz="1100" dirty="0">
                <a:hlinkClick r:id="rId25"/>
              </a:rPr>
              <a:t>3.1.3.48</a:t>
            </a:r>
            <a:r>
              <a:rPr lang="en-US" sz="1100" dirty="0"/>
              <a:t>) </a:t>
            </a:r>
            <a:r>
              <a:rPr lang="en-US" sz="1100" dirty="0" err="1"/>
              <a:t>catalyse</a:t>
            </a:r>
            <a:r>
              <a:rPr lang="en-US" sz="1100" dirty="0"/>
              <a:t> the removal of a phosphate group attached to a tyrosine residue, using a </a:t>
            </a:r>
            <a:r>
              <a:rPr lang="en-US" sz="1100" dirty="0" err="1"/>
              <a:t>cysteinyl</a:t>
            </a:r>
            <a:r>
              <a:rPr lang="en-US" sz="1100" dirty="0"/>
              <a:t>-phosphate enzyme intermediate. These enzymes are key regulatory components in </a:t>
            </a:r>
            <a:r>
              <a:rPr lang="en-US" sz="1100" dirty="0">
                <a:hlinkClick r:id="rId26" tooltip="Signal transduction"/>
              </a:rPr>
              <a:t>signal transduction</a:t>
            </a:r>
            <a:r>
              <a:rPr lang="en-US" sz="1100" dirty="0"/>
              <a:t> pathways (such as the </a:t>
            </a:r>
            <a:r>
              <a:rPr lang="en-US" sz="1100" dirty="0">
                <a:hlinkClick r:id="rId27" tooltip="MAPK/ERK pathway"/>
              </a:rPr>
              <a:t>MAP kinase pathway</a:t>
            </a:r>
            <a:r>
              <a:rPr lang="en-US" sz="1100" dirty="0"/>
              <a:t>) and </a:t>
            </a:r>
            <a:r>
              <a:rPr lang="en-US" sz="1100" dirty="0">
                <a:hlinkClick r:id="rId28" tooltip="Cell cycle"/>
              </a:rPr>
              <a:t>cell cycle</a:t>
            </a:r>
            <a:r>
              <a:rPr lang="en-US" sz="1100" dirty="0"/>
              <a:t> control, and are important in the control of </a:t>
            </a:r>
            <a:r>
              <a:rPr lang="en-US" sz="1100" dirty="0">
                <a:hlinkClick r:id="rId29" tooltip="Cell growth"/>
              </a:rPr>
              <a:t>cell growth</a:t>
            </a:r>
            <a:r>
              <a:rPr lang="en-US" sz="1100" dirty="0"/>
              <a:t>, </a:t>
            </a:r>
            <a:r>
              <a:rPr lang="en-US" sz="1100" dirty="0">
                <a:hlinkClick r:id="rId30" tooltip="Cell proliferation"/>
              </a:rPr>
              <a:t>proliferation</a:t>
            </a:r>
            <a:r>
              <a:rPr lang="en-US" sz="1100" dirty="0"/>
              <a:t>, </a:t>
            </a:r>
            <a:r>
              <a:rPr lang="en-US" sz="1100" dirty="0">
                <a:hlinkClick r:id="rId31" tooltip="Cell differentiation"/>
              </a:rPr>
              <a:t>differentiation</a:t>
            </a:r>
            <a:r>
              <a:rPr lang="en-US" sz="1100" dirty="0"/>
              <a:t> and </a:t>
            </a:r>
            <a:r>
              <a:rPr lang="en-US" sz="1100" dirty="0">
                <a:hlinkClick r:id="rId32" tooltip="Cell transformation"/>
              </a:rPr>
              <a:t>transformation</a:t>
            </a:r>
            <a:r>
              <a:rPr lang="en-US" sz="1100" dirty="0"/>
              <a:t>.</a:t>
            </a:r>
            <a:r>
              <a:rPr lang="en-US" sz="1100" baseline="30000" dirty="0">
                <a:hlinkClick r:id="rId33"/>
              </a:rPr>
              <a:t>[1]</a:t>
            </a:r>
            <a:r>
              <a:rPr lang="en-US" sz="1100" baseline="30000" dirty="0">
                <a:hlinkClick r:id="rId34"/>
              </a:rPr>
              <a:t>[2]</a:t>
            </a:r>
            <a:endParaRPr lang="en-US" sz="1100" dirty="0"/>
          </a:p>
          <a:p>
            <a:endParaRPr lang="en-US" sz="1100" dirty="0" smtClean="0"/>
          </a:p>
          <a:p>
            <a:r>
              <a:rPr lang="en-US" sz="1100" dirty="0"/>
              <a:t>The </a:t>
            </a:r>
            <a:r>
              <a:rPr lang="en-US" sz="1100" dirty="0" smtClean="0"/>
              <a:t>tyrosine</a:t>
            </a:r>
            <a:r>
              <a:rPr lang="en-US" sz="1100" dirty="0"/>
              <a:t>-specific phosphatases can be further subdivided </a:t>
            </a:r>
            <a:r>
              <a:rPr lang="en-US" sz="1100" dirty="0" smtClean="0"/>
              <a:t>into two </a:t>
            </a:r>
            <a:r>
              <a:rPr lang="en-US" sz="1100" dirty="0"/>
              <a:t>groups: the receptor-like PTPs (RPTPs) and the intracellular PTPs. DOI 10.1007/s00018-003-3123-</a:t>
            </a:r>
            <a:r>
              <a:rPr lang="en-US" sz="1100" dirty="0" smtClean="0"/>
              <a:t>7</a:t>
            </a:r>
          </a:p>
          <a:p>
            <a:endParaRPr lang="en-US" sz="1100" dirty="0"/>
          </a:p>
          <a:p>
            <a:r>
              <a:rPr lang="en-US" sz="1100" dirty="0" err="1" smtClean="0"/>
              <a:t>Interpro</a:t>
            </a:r>
            <a:r>
              <a:rPr lang="en-US" sz="1100" dirty="0"/>
              <a:t>: http://</a:t>
            </a:r>
            <a:r>
              <a:rPr lang="en-US" sz="1100" dirty="0" err="1"/>
              <a:t>www.ebi.ac.uk</a:t>
            </a:r>
            <a:r>
              <a:rPr lang="en-US" sz="1100" dirty="0"/>
              <a:t>/</a:t>
            </a:r>
            <a:r>
              <a:rPr lang="en-US" sz="1100" dirty="0" err="1"/>
              <a:t>interpro</a:t>
            </a:r>
            <a:r>
              <a:rPr lang="en-US" sz="1100" dirty="0"/>
              <a:t>/entry/IPR000242</a:t>
            </a:r>
            <a:endParaRPr lang="en-US" sz="1100" dirty="0" smtClean="0"/>
          </a:p>
          <a:p>
            <a:endParaRPr lang="en-US" sz="1100" dirty="0"/>
          </a:p>
          <a:p>
            <a:r>
              <a:rPr lang="en-US" sz="1100" dirty="0" smtClean="0"/>
              <a:t>PFAM: </a:t>
            </a:r>
          </a:p>
          <a:p>
            <a:r>
              <a:rPr lang="en-US" sz="1100" dirty="0">
                <a:hlinkClick r:id="rId35"/>
              </a:rPr>
              <a:t>PF00102</a:t>
            </a:r>
            <a:r>
              <a:rPr lang="en-US" sz="1100" dirty="0"/>
              <a:t> </a:t>
            </a:r>
            <a:r>
              <a:rPr lang="en-US" sz="1100" dirty="0">
                <a:hlinkClick r:id="rId35"/>
              </a:rPr>
              <a:t>Y_phosphatase</a:t>
            </a:r>
            <a:r>
              <a:rPr lang="en-US" sz="1100" dirty="0"/>
              <a:t> Protein-tyrosine phosphatase </a:t>
            </a:r>
            <a:endParaRPr lang="en-US" sz="1100" dirty="0" smtClean="0"/>
          </a:p>
          <a:p>
            <a:r>
              <a:rPr lang="en-US" sz="1100" dirty="0" smtClean="0">
                <a:hlinkClick r:id="rId36"/>
              </a:rPr>
              <a:t>PF11548</a:t>
            </a:r>
            <a:r>
              <a:rPr lang="en-US" sz="1100" dirty="0" smtClean="0"/>
              <a:t> </a:t>
            </a:r>
            <a:r>
              <a:rPr lang="en-US" sz="1100" dirty="0">
                <a:hlinkClick r:id="rId36"/>
              </a:rPr>
              <a:t>Receptor_IA-2</a:t>
            </a:r>
            <a:r>
              <a:rPr lang="en-US" sz="1100" dirty="0"/>
              <a:t> Protein-tyrosine phosphatase receptor IA-2 </a:t>
            </a:r>
          </a:p>
        </p:txBody>
      </p:sp>
    </p:spTree>
    <p:extLst>
      <p:ext uri="{BB962C8B-B14F-4D97-AF65-F5344CB8AC3E}">
        <p14:creationId xmlns:p14="http://schemas.microsoft.com/office/powerpoint/2010/main" val="1609490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2988"/>
            <a:ext cx="8462687" cy="1143000"/>
          </a:xfrm>
        </p:spPr>
        <p:txBody>
          <a:bodyPr>
            <a:normAutofit/>
          </a:bodyPr>
          <a:lstStyle/>
          <a:p>
            <a:r>
              <a:rPr lang="en-US" sz="3200" dirty="0" smtClean="0"/>
              <a:t>Looking for parasitism genes,  but what are they?</a:t>
            </a:r>
            <a:endParaRPr lang="en-US" sz="3200" dirty="0"/>
          </a:p>
        </p:txBody>
      </p:sp>
      <p:sp>
        <p:nvSpPr>
          <p:cNvPr id="3" name="Content Placeholder 2"/>
          <p:cNvSpPr>
            <a:spLocks noGrp="1"/>
          </p:cNvSpPr>
          <p:nvPr>
            <p:ph idx="1"/>
          </p:nvPr>
        </p:nvSpPr>
        <p:spPr>
          <a:xfrm>
            <a:off x="124508" y="933807"/>
            <a:ext cx="4897274" cy="4525963"/>
          </a:xfrm>
        </p:spPr>
        <p:txBody>
          <a:bodyPr>
            <a:normAutofit/>
          </a:bodyPr>
          <a:lstStyle/>
          <a:p>
            <a:r>
              <a:rPr lang="en-US" sz="1400" dirty="0" smtClean="0"/>
              <a:t>Families enriched/expanded in parasitic species as opposed to free-living species</a:t>
            </a:r>
          </a:p>
          <a:p>
            <a:r>
              <a:rPr lang="en-US" sz="1400" dirty="0" smtClean="0"/>
              <a:t>Genes in involved in processes </a:t>
            </a:r>
            <a:r>
              <a:rPr lang="en-US" sz="1400" dirty="0"/>
              <a:t>such </a:t>
            </a:r>
            <a:r>
              <a:rPr lang="en-US" sz="1400" dirty="0" smtClean="0"/>
              <a:t>as: </a:t>
            </a:r>
          </a:p>
          <a:p>
            <a:pPr lvl="1">
              <a:buFont typeface="+mj-lt"/>
              <a:buAutoNum type="arabicPeriod"/>
            </a:pPr>
            <a:r>
              <a:rPr lang="en-US" sz="1100" dirty="0" smtClean="0"/>
              <a:t>tissue penetration</a:t>
            </a:r>
          </a:p>
          <a:p>
            <a:pPr lvl="1">
              <a:buFont typeface="+mj-lt"/>
              <a:buAutoNum type="arabicPeriod"/>
            </a:pPr>
            <a:r>
              <a:rPr lang="en-US" sz="1100" dirty="0" smtClean="0"/>
              <a:t>digestion </a:t>
            </a:r>
            <a:r>
              <a:rPr lang="en-US" sz="1100" dirty="0"/>
              <a:t>of host tissue for </a:t>
            </a:r>
            <a:r>
              <a:rPr lang="en-US" sz="1100" dirty="0" smtClean="0"/>
              <a:t>nutrition</a:t>
            </a:r>
          </a:p>
          <a:p>
            <a:pPr lvl="1">
              <a:buFont typeface="+mj-lt"/>
              <a:buAutoNum type="arabicPeriod"/>
            </a:pPr>
            <a:r>
              <a:rPr lang="en-US" sz="1100" dirty="0" smtClean="0"/>
              <a:t>evasion of </a:t>
            </a:r>
            <a:r>
              <a:rPr lang="en-US" sz="1100" dirty="0"/>
              <a:t>the host immune </a:t>
            </a:r>
            <a:r>
              <a:rPr lang="en-US" sz="1100" dirty="0" smtClean="0"/>
              <a:t>response. </a:t>
            </a:r>
            <a:endParaRPr lang="en-US" sz="1100" dirty="0"/>
          </a:p>
          <a:p>
            <a:r>
              <a:rPr lang="en-US" sz="1400" dirty="0" smtClean="0"/>
              <a:t>Reproductive / developmental / morphological adaptations to parasitic life-style (e.g. intestinal environment; blood-feeding; skin entry); </a:t>
            </a:r>
            <a:r>
              <a:rPr lang="en-US" sz="1400" dirty="0" err="1" smtClean="0"/>
              <a:t>Immunomodulatory</a:t>
            </a:r>
            <a:r>
              <a:rPr lang="en-US" sz="1400" dirty="0" smtClean="0"/>
              <a:t>, anti-inflammatory mechanisms</a:t>
            </a:r>
          </a:p>
          <a:p>
            <a:endParaRPr lang="en-US" sz="1400" dirty="0" smtClean="0"/>
          </a:p>
          <a:p>
            <a:r>
              <a:rPr lang="en-US" sz="1400" dirty="0" smtClean="0"/>
              <a:t>Example genes/pathways described as ‘parasitic’:</a:t>
            </a:r>
            <a:endParaRPr lang="en-US" sz="1400" dirty="0"/>
          </a:p>
        </p:txBody>
      </p:sp>
      <p:pic>
        <p:nvPicPr>
          <p:cNvPr id="4" name="Picture 3"/>
          <p:cNvPicPr>
            <a:picLocks noChangeAspect="1"/>
          </p:cNvPicPr>
          <p:nvPr/>
        </p:nvPicPr>
        <p:blipFill>
          <a:blip r:embed="rId3"/>
          <a:stretch>
            <a:fillRect/>
          </a:stretch>
        </p:blipFill>
        <p:spPr>
          <a:xfrm>
            <a:off x="5295696" y="2502546"/>
            <a:ext cx="3764369" cy="904096"/>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5295697" y="1101476"/>
            <a:ext cx="3624189" cy="1166811"/>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5"/>
          <a:stretch>
            <a:fillRect/>
          </a:stretch>
        </p:blipFill>
        <p:spPr>
          <a:xfrm>
            <a:off x="5356165" y="3640196"/>
            <a:ext cx="3489017" cy="99128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6"/>
          <a:stretch>
            <a:fillRect/>
          </a:stretch>
        </p:blipFill>
        <p:spPr>
          <a:xfrm>
            <a:off x="5295697" y="4882474"/>
            <a:ext cx="3624189" cy="66029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7"/>
          <a:stretch>
            <a:fillRect/>
          </a:stretch>
        </p:blipFill>
        <p:spPr>
          <a:xfrm>
            <a:off x="5295696" y="5800011"/>
            <a:ext cx="3673993" cy="775050"/>
          </a:xfrm>
          <a:prstGeom prst="rect">
            <a:avLst/>
          </a:prstGeom>
        </p:spPr>
        <p:style>
          <a:lnRef idx="2">
            <a:schemeClr val="dk1"/>
          </a:lnRef>
          <a:fillRef idx="1">
            <a:schemeClr val="lt1"/>
          </a:fillRef>
          <a:effectRef idx="0">
            <a:schemeClr val="dk1"/>
          </a:effectRef>
          <a:fontRef idx="minor">
            <a:schemeClr val="dk1"/>
          </a:fontRef>
        </p:style>
      </p:pic>
      <p:sp>
        <p:nvSpPr>
          <p:cNvPr id="10" name="Rectangle 9"/>
          <p:cNvSpPr/>
          <p:nvPr/>
        </p:nvSpPr>
        <p:spPr>
          <a:xfrm>
            <a:off x="124507" y="3896683"/>
            <a:ext cx="5054983" cy="2677656"/>
          </a:xfrm>
          <a:prstGeom prst="rect">
            <a:avLst/>
          </a:prstGeom>
        </p:spPr>
        <p:txBody>
          <a:bodyPr wrap="square">
            <a:spAutoFit/>
          </a:bodyPr>
          <a:lstStyle/>
          <a:p>
            <a:pPr marL="171450" indent="-171450">
              <a:buFontTx/>
              <a:buChar char="-"/>
            </a:pPr>
            <a:r>
              <a:rPr lang="en-US" sz="1200" dirty="0" smtClean="0"/>
              <a:t>“T</a:t>
            </a:r>
            <a:r>
              <a:rPr lang="en-US" sz="1200" dirty="0"/>
              <a:t>. </a:t>
            </a:r>
            <a:r>
              <a:rPr lang="en-US" sz="1200" dirty="0" err="1"/>
              <a:t>muris</a:t>
            </a:r>
            <a:r>
              <a:rPr lang="en-US" sz="1200" dirty="0"/>
              <a:t> anterior region were dominated by chymotrypsin A–like serine proteases and by protease </a:t>
            </a:r>
            <a:r>
              <a:rPr lang="en-US" sz="1200" dirty="0" smtClean="0"/>
              <a:t>inhibitors.”</a:t>
            </a:r>
          </a:p>
          <a:p>
            <a:pPr marL="171450" indent="-171450">
              <a:buFontTx/>
              <a:buChar char="-"/>
            </a:pPr>
            <a:r>
              <a:rPr lang="en-US" sz="1200" dirty="0"/>
              <a:t>“Cysteine, aspartic and </a:t>
            </a:r>
            <a:r>
              <a:rPr lang="en-US" sz="1200" dirty="0" err="1"/>
              <a:t>metallo</a:t>
            </a:r>
            <a:r>
              <a:rPr lang="en-US" sz="1200" dirty="0"/>
              <a:t>-proteases as well as </a:t>
            </a:r>
            <a:r>
              <a:rPr lang="en-US" sz="1200" dirty="0" err="1"/>
              <a:t>aminopeptidases</a:t>
            </a:r>
            <a:r>
              <a:rPr lang="en-US" sz="1200" dirty="0"/>
              <a:t> have been implicated in important aspects of parasite function, hemoglobin digestion and anticoagulant activity.</a:t>
            </a:r>
            <a:r>
              <a:rPr lang="en-US" sz="1200" dirty="0" smtClean="0"/>
              <a:t>”</a:t>
            </a:r>
          </a:p>
          <a:p>
            <a:pPr marL="171450" indent="-171450">
              <a:buFontTx/>
              <a:buChar char="-"/>
            </a:pPr>
            <a:r>
              <a:rPr lang="en-US" sz="1200" dirty="0" smtClean="0"/>
              <a:t>“Digestive </a:t>
            </a:r>
            <a:r>
              <a:rPr lang="en-US" sz="1200" dirty="0"/>
              <a:t>enzymes or secreted hydrolases glycoprotein of filarial nematodes, a secreted glutathione peroxidase (GPX-1), is hypothesized to have a role in immune </a:t>
            </a:r>
            <a:r>
              <a:rPr lang="en-US" sz="1200" dirty="0" smtClean="0"/>
              <a:t>evasion.”</a:t>
            </a:r>
          </a:p>
          <a:p>
            <a:pPr marL="171450" indent="-171450">
              <a:buFontTx/>
              <a:buChar char="-"/>
            </a:pPr>
            <a:r>
              <a:rPr lang="en-US" sz="1200" dirty="0" smtClean="0"/>
              <a:t>“Detoxification </a:t>
            </a:r>
            <a:r>
              <a:rPr lang="en-US" sz="1200" dirty="0"/>
              <a:t>of potentially damaging compounds (...) may be particularly crucial for parasitic organisms</a:t>
            </a:r>
            <a:r>
              <a:rPr lang="en-US" sz="1200" dirty="0" smtClean="0"/>
              <a:t>.” (e.g. expanded </a:t>
            </a:r>
            <a:r>
              <a:rPr lang="en-US" sz="1200" dirty="0"/>
              <a:t>families of lysosome </a:t>
            </a:r>
            <a:r>
              <a:rPr lang="en-US" sz="1200" dirty="0" smtClean="0"/>
              <a:t>pathway genes</a:t>
            </a:r>
            <a:r>
              <a:rPr lang="en-US" sz="1200" dirty="0"/>
              <a:t>, ABC transporters and cytochrome P450 pathway </a:t>
            </a:r>
            <a:r>
              <a:rPr lang="en-US" sz="1200" dirty="0" smtClean="0"/>
              <a:t>gene)</a:t>
            </a:r>
          </a:p>
          <a:p>
            <a:pPr marL="171450" indent="-171450">
              <a:buFontTx/>
              <a:buChar char="-"/>
            </a:pPr>
            <a:r>
              <a:rPr lang="en-US" sz="1200" dirty="0"/>
              <a:t>“</a:t>
            </a:r>
            <a:r>
              <a:rPr lang="en-US" sz="1200" dirty="0" err="1"/>
              <a:t>DNase</a:t>
            </a:r>
            <a:r>
              <a:rPr lang="en-US" sz="1200" dirty="0"/>
              <a:t> II–like proteins are involved in apoptosis (…)[in starfish] reported to be able to enter the nuclei of rat liver epithelial cells and cause </a:t>
            </a:r>
            <a:r>
              <a:rPr lang="en-US" sz="1200" dirty="0" err="1"/>
              <a:t>caspase</a:t>
            </a:r>
            <a:r>
              <a:rPr lang="en-US" sz="1200" dirty="0"/>
              <a:t>-independent apoptosis.</a:t>
            </a:r>
            <a:r>
              <a:rPr lang="en-US" sz="1200" dirty="0" smtClean="0"/>
              <a:t>”</a:t>
            </a:r>
            <a:endParaRPr lang="en-US" sz="1200" dirty="0"/>
          </a:p>
        </p:txBody>
      </p:sp>
    </p:spTree>
    <p:extLst>
      <p:ext uri="{BB962C8B-B14F-4D97-AF65-F5344CB8AC3E}">
        <p14:creationId xmlns:p14="http://schemas.microsoft.com/office/powerpoint/2010/main" val="1166710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76"/>
            <a:ext cx="8229600" cy="1143000"/>
          </a:xfrm>
        </p:spPr>
        <p:txBody>
          <a:bodyPr>
            <a:normAutofit/>
          </a:bodyPr>
          <a:lstStyle/>
          <a:p>
            <a:r>
              <a:rPr lang="en-US" sz="3600" dirty="0" smtClean="0"/>
              <a:t>Life-traits – 33 species</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30284986"/>
              </p:ext>
            </p:extLst>
          </p:nvPr>
        </p:nvGraphicFramePr>
        <p:xfrm>
          <a:off x="207511" y="992725"/>
          <a:ext cx="8773593" cy="5406700"/>
        </p:xfrm>
        <a:graphic>
          <a:graphicData uri="http://schemas.openxmlformats.org/drawingml/2006/table">
            <a:tbl>
              <a:tblPr firstRow="1" firstCol="1" bandRow="1">
                <a:tableStyleId>{46F890A9-2807-4EBB-B81D-B2AA78EC7F39}</a:tableStyleId>
              </a:tblPr>
              <a:tblGrid>
                <a:gridCol w="1675190"/>
                <a:gridCol w="1810558"/>
                <a:gridCol w="1658268"/>
                <a:gridCol w="1810559"/>
                <a:gridCol w="685305"/>
                <a:gridCol w="1133713"/>
              </a:tblGrid>
              <a:tr h="218474">
                <a:tc>
                  <a:txBody>
                    <a:bodyPr/>
                    <a:lstStyle/>
                    <a:p>
                      <a:pPr algn="ctr" fontAlgn="b"/>
                      <a:r>
                        <a:rPr lang="en-US" sz="1000" u="none" strike="noStrike" dirty="0">
                          <a:effectLst/>
                        </a:rPr>
                        <a:t>Species</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Definitive (or </a:t>
                      </a:r>
                      <a:r>
                        <a:rPr lang="en-US" sz="1000" u="none" strike="noStrike" dirty="0" err="1">
                          <a:effectLst/>
                        </a:rPr>
                        <a:t>protelean</a:t>
                      </a:r>
                      <a:r>
                        <a:rPr lang="en-US" sz="1000" u="none" strike="noStrike" dirty="0">
                          <a:effectLst/>
                        </a:rPr>
                        <a:t>*) host</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Entry route to definitive host</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Intermediate host 1</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smtClean="0">
                          <a:effectLst/>
                        </a:rPr>
                        <a:t>Migrates</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smtClean="0">
                          <a:effectLst/>
                        </a:rPr>
                        <a:t>Feeds </a:t>
                      </a:r>
                      <a:r>
                        <a:rPr lang="en-US" sz="1000" u="none" strike="noStrike" dirty="0">
                          <a:effectLst/>
                        </a:rPr>
                        <a:t>on</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dirty="0" err="1">
                          <a:effectLst/>
                        </a:rPr>
                        <a:t>Ancylostoma_ceylanicum</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 hamster, canid, felid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Skin or oral</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Blood</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Angiostrongylus_costaricensis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Snail or slug</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Ascaris_suum</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Pig</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dirty="0" err="1">
                          <a:effectLst/>
                        </a:rPr>
                        <a:t>Brugia_malayi</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 (vector)</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Mosquito</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dirty="0" err="1">
                          <a:effectLst/>
                        </a:rPr>
                        <a:t>Clonorchis_sinensis</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Human</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Oral</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Freshwater snail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Cellular nutrients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dirty="0" err="1">
                          <a:effectLst/>
                        </a:rPr>
                        <a:t>Dictyocaulus_viviparus</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Cattle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Blood?</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Dracunculus_medinensis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Copepod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Echinococcus_multilocularis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Fox, canids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Small rodents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Cellular nutrients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Fasciola_hepatica</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Sheep, mammals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Snail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Cellular nutrients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Haemonchus_contortus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Ruminants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Host tissue, blood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Hymenolepis_microstoma</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Mouse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Beetle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Intestinal contents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Litomosoides_sigmodontis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 (vector)</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Mite (Onithonyssus bacoti)</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203119">
                <a:tc>
                  <a:txBody>
                    <a:bodyPr/>
                    <a:lstStyle/>
                    <a:p>
                      <a:pPr algn="ctr" fontAlgn="b"/>
                      <a:r>
                        <a:rPr lang="en-US" sz="1000" u="none" strike="noStrike">
                          <a:effectLst/>
                        </a:rPr>
                        <a:t>Loa_loa</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 (vector)</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Fly (Chrysops)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291250">
                <a:tc>
                  <a:txBody>
                    <a:bodyPr/>
                    <a:lstStyle/>
                    <a:p>
                      <a:pPr algn="ctr" fontAlgn="b"/>
                      <a:r>
                        <a:rPr lang="en-US" sz="1000" u="none" strike="noStrike" dirty="0" err="1">
                          <a:effectLst/>
                        </a:rPr>
                        <a:t>Meloidogyne_hapla</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Crops, weeds</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endParaRPr lang="en-US" dirty="0"/>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Mesocestoides_corti</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Canids, felids, mustelids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Arthropod (?)</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Intestinal contents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Necator_americanus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 or 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Blood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a:effectLst/>
                        </a:rPr>
                        <a:t>Nippostrongylus_brasiliensis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Blood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Onchocerca_volvulus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 (vector)</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Blackfly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4788">
                <a:tc>
                  <a:txBody>
                    <a:bodyPr/>
                    <a:lstStyle/>
                    <a:p>
                      <a:pPr algn="ctr" fontAlgn="b"/>
                      <a:r>
                        <a:rPr lang="en-US" sz="1000" u="none" strike="noStrike" dirty="0" err="1">
                          <a:effectLst/>
                        </a:rPr>
                        <a:t>Romanomermis_culicivorax</a:t>
                      </a:r>
                      <a:endParaRPr lang="en-US" sz="1000" b="0" i="0" u="none" strike="noStrike" dirty="0">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Mosquito larvae*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Cuticle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Haemolymph</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Schistocephalus_solidus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Fish-eating birds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Cyclopoid copepod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Cellular nutrients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218474">
                <a:tc>
                  <a:txBody>
                    <a:bodyPr/>
                    <a:lstStyle/>
                    <a:p>
                      <a:pPr algn="ctr" fontAlgn="b"/>
                      <a:r>
                        <a:rPr lang="en-US" sz="1000" u="none" strike="noStrike">
                          <a:effectLst/>
                        </a:rPr>
                        <a:t>Schistosoma_japonicum</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 cattle, rodents, primates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Freshwater snail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Blood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Schistosoma_mansoni</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Freshwater snail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Blood</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Strongyloides_ratti</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Rat</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Skin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Host tissue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Syphacia_muris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Rodents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Host tissue?</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Taenia_solium</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Pig, human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Pig</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Cellular nutrients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Thelazia_callipaeda</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Cattle, horse, dog</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Vector</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Flies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218474">
                <a:tc>
                  <a:txBody>
                    <a:bodyPr/>
                    <a:lstStyle/>
                    <a:p>
                      <a:pPr algn="ctr" fontAlgn="b"/>
                      <a:r>
                        <a:rPr lang="en-US" sz="1000" u="none" strike="noStrike">
                          <a:effectLst/>
                        </a:rPr>
                        <a:t>Toxocara_canis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Dog, canids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Small </a:t>
                      </a:r>
                      <a:r>
                        <a:rPr lang="en-US" sz="1000" u="none" strike="noStrike" dirty="0" smtClean="0">
                          <a:effectLst/>
                        </a:rPr>
                        <a:t>mammals</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Intestinal contents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323197">
                <a:tc>
                  <a:txBody>
                    <a:bodyPr/>
                    <a:lstStyle/>
                    <a:p>
                      <a:pPr algn="ctr" fontAlgn="b"/>
                      <a:r>
                        <a:rPr lang="en-US" sz="1000" u="none" strike="noStrike">
                          <a:effectLst/>
                        </a:rPr>
                        <a:t>Trichinella_spiralis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Human, rat, pig, bear</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Mammals</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Y</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Host tissue </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r h="163463">
                <a:tc>
                  <a:txBody>
                    <a:bodyPr/>
                    <a:lstStyle/>
                    <a:p>
                      <a:pPr algn="ctr" fontAlgn="b"/>
                      <a:r>
                        <a:rPr lang="en-US" sz="1000" u="none" strike="noStrike">
                          <a:effectLst/>
                        </a:rPr>
                        <a:t>Trichuris_muris</a:t>
                      </a:r>
                      <a:endParaRPr lang="en-US" sz="1000" b="0" i="0" u="none" strike="noStrike">
                        <a:solidFill>
                          <a:srgbClr val="000000"/>
                        </a:solidFill>
                        <a:effectLst/>
                        <a:latin typeface="Calibri"/>
                      </a:endParaRPr>
                    </a:p>
                  </a:txBody>
                  <a:tcPr marL="3557" marR="3557" marT="3557"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Mouse</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Oral</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a:t>
                      </a:r>
                      <a:endParaRPr lang="en-US" sz="1000" b="0" i="0" u="none" strike="noStrike">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Unknown</a:t>
                      </a:r>
                      <a:endParaRPr lang="en-US" sz="1000" b="0" i="0" u="none" strike="noStrike" dirty="0">
                        <a:solidFill>
                          <a:srgbClr val="000000"/>
                        </a:solidFill>
                        <a:effectLst/>
                        <a:latin typeface="Calibri"/>
                      </a:endParaRPr>
                    </a:p>
                  </a:txBody>
                  <a:tcPr marL="3557" marR="3557" marT="3557" marB="0" anchor="ctr">
                    <a:lnL w="12700" cap="flat" cmpd="sng" algn="ctr">
                      <a:solidFill>
                        <a:scrgbClr r="0" g="0" b="0"/>
                      </a:solidFill>
                      <a:prstDash val="solid"/>
                      <a:round/>
                      <a:headEnd type="none" w="med" len="med"/>
                      <a:tailEnd type="none" w="med" len="med"/>
                    </a:lnL>
                  </a:tcPr>
                </a:tc>
              </a:tr>
            </a:tbl>
          </a:graphicData>
        </a:graphic>
      </p:graphicFrame>
      <p:sp>
        <p:nvSpPr>
          <p:cNvPr id="7" name="TextBox 6"/>
          <p:cNvSpPr txBox="1"/>
          <p:nvPr/>
        </p:nvSpPr>
        <p:spPr>
          <a:xfrm>
            <a:off x="6529353" y="6545431"/>
            <a:ext cx="2614647"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Note: removed the free-living species</a:t>
            </a:r>
            <a:endParaRPr lang="en-US" sz="1050" dirty="0"/>
          </a:p>
        </p:txBody>
      </p:sp>
      <p:sp>
        <p:nvSpPr>
          <p:cNvPr id="8" name="TextBox 7"/>
          <p:cNvSpPr txBox="1"/>
          <p:nvPr/>
        </p:nvSpPr>
        <p:spPr>
          <a:xfrm>
            <a:off x="66282" y="6545431"/>
            <a:ext cx="2739275"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From Nancy’s 50HG metadata spreadsheet</a:t>
            </a:r>
            <a:endParaRPr lang="en-US" sz="1050" dirty="0"/>
          </a:p>
        </p:txBody>
      </p:sp>
    </p:spTree>
    <p:extLst>
      <p:ext uri="{BB962C8B-B14F-4D97-AF65-F5344CB8AC3E}">
        <p14:creationId xmlns:p14="http://schemas.microsoft.com/office/powerpoint/2010/main" val="18974833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82266" y="-150404"/>
            <a:ext cx="8229600" cy="1143000"/>
          </a:xfrm>
        </p:spPr>
        <p:txBody>
          <a:bodyPr>
            <a:normAutofit/>
          </a:bodyPr>
          <a:lstStyle/>
          <a:p>
            <a:r>
              <a:rPr lang="en-US" sz="3200" dirty="0" smtClean="0"/>
              <a:t>Families with </a:t>
            </a:r>
            <a:r>
              <a:rPr lang="en-US" sz="3200" dirty="0"/>
              <a:t>signal peptide above </a:t>
            </a:r>
            <a:r>
              <a:rPr lang="en-US" sz="3200" dirty="0" smtClean="0"/>
              <a:t>40%</a:t>
            </a:r>
            <a:endParaRPr lang="en-US" sz="3200" dirty="0"/>
          </a:p>
        </p:txBody>
      </p:sp>
      <p:sp>
        <p:nvSpPr>
          <p:cNvPr id="8" name="TextBox 7"/>
          <p:cNvSpPr txBox="1"/>
          <p:nvPr/>
        </p:nvSpPr>
        <p:spPr>
          <a:xfrm>
            <a:off x="70645" y="1505592"/>
            <a:ext cx="2258871"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Families of &gt;=100 </a:t>
            </a:r>
            <a:r>
              <a:rPr lang="en-US" sz="1400" dirty="0"/>
              <a:t>genes where % genes with signal peptide &gt;= </a:t>
            </a:r>
            <a:r>
              <a:rPr lang="en-US" sz="1400" dirty="0" smtClean="0"/>
              <a:t>40</a:t>
            </a:r>
            <a:r>
              <a:rPr lang="en-US" sz="1400" dirty="0"/>
              <a:t>%. </a:t>
            </a:r>
          </a:p>
        </p:txBody>
      </p:sp>
      <p:sp>
        <p:nvSpPr>
          <p:cNvPr id="24" name="TextBox 23"/>
          <p:cNvSpPr txBox="1"/>
          <p:nvPr/>
        </p:nvSpPr>
        <p:spPr>
          <a:xfrm>
            <a:off x="70645" y="5299431"/>
            <a:ext cx="1615477"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Total 26 large families with &gt;40% genes with signal peptide. Several protease families.</a:t>
            </a:r>
            <a:endParaRPr lang="en-US" sz="1400" dirty="0"/>
          </a:p>
        </p:txBody>
      </p:sp>
      <p:grpSp>
        <p:nvGrpSpPr>
          <p:cNvPr id="2" name="Group 1"/>
          <p:cNvGrpSpPr/>
          <p:nvPr/>
        </p:nvGrpSpPr>
        <p:grpSpPr>
          <a:xfrm>
            <a:off x="2476318" y="1142684"/>
            <a:ext cx="6626797" cy="5715316"/>
            <a:chOff x="2476318" y="1142684"/>
            <a:chExt cx="6626797" cy="5715316"/>
          </a:xfrm>
        </p:grpSpPr>
        <p:pic>
          <p:nvPicPr>
            <p:cNvPr id="6" name="Picture 5"/>
            <p:cNvPicPr>
              <a:picLocks noChangeAspect="1"/>
            </p:cNvPicPr>
            <p:nvPr/>
          </p:nvPicPr>
          <p:blipFill>
            <a:blip r:embed="rId3"/>
            <a:stretch>
              <a:fillRect/>
            </a:stretch>
          </p:blipFill>
          <p:spPr>
            <a:xfrm>
              <a:off x="3027675" y="1142684"/>
              <a:ext cx="6075440" cy="5715316"/>
            </a:xfrm>
            <a:prstGeom prst="rect">
              <a:avLst/>
            </a:prstGeom>
          </p:spPr>
        </p:pic>
        <p:pic>
          <p:nvPicPr>
            <p:cNvPr id="25" name="Picture 24"/>
            <p:cNvPicPr>
              <a:picLocks noChangeAspect="1"/>
            </p:cNvPicPr>
            <p:nvPr/>
          </p:nvPicPr>
          <p:blipFill>
            <a:blip r:embed="rId4"/>
            <a:stretch>
              <a:fillRect/>
            </a:stretch>
          </p:blipFill>
          <p:spPr>
            <a:xfrm>
              <a:off x="2476318" y="1142684"/>
              <a:ext cx="699382" cy="880317"/>
            </a:xfrm>
            <a:prstGeom prst="rect">
              <a:avLst/>
            </a:prstGeom>
          </p:spPr>
        </p:pic>
      </p:grpSp>
      <p:sp>
        <p:nvSpPr>
          <p:cNvPr id="26" name="Rectangle 25"/>
          <p:cNvSpPr/>
          <p:nvPr/>
        </p:nvSpPr>
        <p:spPr>
          <a:xfrm>
            <a:off x="1686122" y="2325259"/>
            <a:ext cx="1101759" cy="246221"/>
          </a:xfrm>
          <a:prstGeom prst="rect">
            <a:avLst/>
          </a:prstGeom>
        </p:spPr>
        <p:txBody>
          <a:bodyPr wrap="none">
            <a:spAutoFit/>
          </a:bodyPr>
          <a:lstStyle/>
          <a:p>
            <a:r>
              <a:rPr lang="en-US" sz="1000" dirty="0" err="1"/>
              <a:t>M</a:t>
            </a:r>
            <a:r>
              <a:rPr lang="en-US" sz="1000" dirty="0" err="1" smtClean="0"/>
              <a:t>etallopeptidase</a:t>
            </a:r>
            <a:endParaRPr lang="en-US" sz="1000" dirty="0"/>
          </a:p>
        </p:txBody>
      </p:sp>
      <p:cxnSp>
        <p:nvCxnSpPr>
          <p:cNvPr id="27" name="Straight Arrow Connector 26"/>
          <p:cNvCxnSpPr/>
          <p:nvPr/>
        </p:nvCxnSpPr>
        <p:spPr>
          <a:xfrm>
            <a:off x="2731341" y="248179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906701" y="2481791"/>
            <a:ext cx="886543" cy="246221"/>
          </a:xfrm>
          <a:prstGeom prst="rect">
            <a:avLst/>
          </a:prstGeom>
        </p:spPr>
        <p:txBody>
          <a:bodyPr wrap="none">
            <a:spAutoFit/>
          </a:bodyPr>
          <a:lstStyle/>
          <a:p>
            <a:r>
              <a:rPr lang="en-US" sz="1000" dirty="0" err="1" smtClean="0"/>
              <a:t>Transthyretin</a:t>
            </a:r>
            <a:endParaRPr lang="en-US" sz="1000" dirty="0"/>
          </a:p>
        </p:txBody>
      </p:sp>
      <p:cxnSp>
        <p:nvCxnSpPr>
          <p:cNvPr id="29" name="Straight Arrow Connector 28"/>
          <p:cNvCxnSpPr/>
          <p:nvPr/>
        </p:nvCxnSpPr>
        <p:spPr>
          <a:xfrm>
            <a:off x="2731341" y="263419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93477" y="2634191"/>
            <a:ext cx="1103825" cy="246221"/>
          </a:xfrm>
          <a:prstGeom prst="rect">
            <a:avLst/>
          </a:prstGeom>
        </p:spPr>
        <p:txBody>
          <a:bodyPr wrap="none">
            <a:spAutoFit/>
          </a:bodyPr>
          <a:lstStyle/>
          <a:p>
            <a:r>
              <a:rPr lang="en-US" sz="1000" dirty="0" err="1" smtClean="0"/>
              <a:t>Aspartyl</a:t>
            </a:r>
            <a:r>
              <a:rPr lang="en-US" sz="1000" dirty="0" smtClean="0"/>
              <a:t> protease</a:t>
            </a:r>
            <a:endParaRPr lang="en-US" sz="1000" dirty="0"/>
          </a:p>
        </p:txBody>
      </p:sp>
      <p:cxnSp>
        <p:nvCxnSpPr>
          <p:cNvPr id="31" name="Straight Arrow Connector 30"/>
          <p:cNvCxnSpPr/>
          <p:nvPr/>
        </p:nvCxnSpPr>
        <p:spPr>
          <a:xfrm>
            <a:off x="2739154" y="277237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991244" y="3163267"/>
            <a:ext cx="818165" cy="246221"/>
          </a:xfrm>
          <a:prstGeom prst="rect">
            <a:avLst/>
          </a:prstGeom>
        </p:spPr>
        <p:txBody>
          <a:bodyPr wrap="none">
            <a:spAutoFit/>
          </a:bodyPr>
          <a:lstStyle/>
          <a:p>
            <a:r>
              <a:rPr lang="en-US" sz="1000" dirty="0" smtClean="0"/>
              <a:t>CAP domain</a:t>
            </a:r>
            <a:endParaRPr lang="en-US" sz="1000" dirty="0"/>
          </a:p>
        </p:txBody>
      </p:sp>
      <p:cxnSp>
        <p:nvCxnSpPr>
          <p:cNvPr id="33" name="Straight Arrow Connector 32"/>
          <p:cNvCxnSpPr/>
          <p:nvPr/>
        </p:nvCxnSpPr>
        <p:spPr>
          <a:xfrm>
            <a:off x="2731341" y="331438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345972" y="3438777"/>
            <a:ext cx="1463437" cy="246221"/>
          </a:xfrm>
          <a:prstGeom prst="rect">
            <a:avLst/>
          </a:prstGeom>
        </p:spPr>
        <p:txBody>
          <a:bodyPr wrap="none">
            <a:spAutoFit/>
          </a:bodyPr>
          <a:lstStyle/>
          <a:p>
            <a:r>
              <a:rPr lang="en-US" sz="1000" dirty="0" smtClean="0"/>
              <a:t>Serine </a:t>
            </a:r>
            <a:r>
              <a:rPr lang="en-US" sz="1000" dirty="0" err="1" smtClean="0"/>
              <a:t>carboxypeptidase</a:t>
            </a:r>
            <a:endParaRPr lang="en-US" sz="1000" dirty="0"/>
          </a:p>
        </p:txBody>
      </p:sp>
      <p:cxnSp>
        <p:nvCxnSpPr>
          <p:cNvPr id="35" name="Straight Arrow Connector 34"/>
          <p:cNvCxnSpPr/>
          <p:nvPr/>
        </p:nvCxnSpPr>
        <p:spPr>
          <a:xfrm>
            <a:off x="2748161" y="356771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83337" y="3597860"/>
            <a:ext cx="2253479" cy="246221"/>
          </a:xfrm>
          <a:prstGeom prst="rect">
            <a:avLst/>
          </a:prstGeom>
        </p:spPr>
        <p:txBody>
          <a:bodyPr wrap="none">
            <a:spAutoFit/>
          </a:bodyPr>
          <a:lstStyle/>
          <a:p>
            <a:r>
              <a:rPr lang="en-US" sz="1000" dirty="0" smtClean="0"/>
              <a:t>Domain common in hydrolytic enzymes</a:t>
            </a:r>
            <a:endParaRPr lang="en-US" sz="1000" dirty="0"/>
          </a:p>
        </p:txBody>
      </p:sp>
      <p:cxnSp>
        <p:nvCxnSpPr>
          <p:cNvPr id="37" name="Straight Arrow Connector 36"/>
          <p:cNvCxnSpPr/>
          <p:nvPr/>
        </p:nvCxnSpPr>
        <p:spPr>
          <a:xfrm>
            <a:off x="2752394" y="373022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917742" y="3842512"/>
            <a:ext cx="1910774" cy="246221"/>
          </a:xfrm>
          <a:prstGeom prst="rect">
            <a:avLst/>
          </a:prstGeom>
        </p:spPr>
        <p:txBody>
          <a:bodyPr wrap="none">
            <a:spAutoFit/>
          </a:bodyPr>
          <a:lstStyle/>
          <a:p>
            <a:r>
              <a:rPr lang="en-US" sz="1000" dirty="0" smtClean="0"/>
              <a:t>Peptide toxin; blocks </a:t>
            </a:r>
            <a:r>
              <a:rPr lang="en-US" sz="1000" dirty="0" err="1" smtClean="0"/>
              <a:t>Kv</a:t>
            </a:r>
            <a:r>
              <a:rPr lang="en-US" sz="1000" dirty="0" smtClean="0"/>
              <a:t> channels</a:t>
            </a:r>
            <a:endParaRPr lang="en-US" sz="1000" dirty="0"/>
          </a:p>
        </p:txBody>
      </p:sp>
      <p:cxnSp>
        <p:nvCxnSpPr>
          <p:cNvPr id="39" name="Straight Arrow Connector 38"/>
          <p:cNvCxnSpPr/>
          <p:nvPr/>
        </p:nvCxnSpPr>
        <p:spPr>
          <a:xfrm>
            <a:off x="2748161" y="398222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365079" y="3993417"/>
            <a:ext cx="1463437" cy="246221"/>
          </a:xfrm>
          <a:prstGeom prst="rect">
            <a:avLst/>
          </a:prstGeom>
        </p:spPr>
        <p:txBody>
          <a:bodyPr wrap="none">
            <a:spAutoFit/>
          </a:bodyPr>
          <a:lstStyle/>
          <a:p>
            <a:r>
              <a:rPr lang="en-US" sz="1000" dirty="0" smtClean="0"/>
              <a:t>Serine </a:t>
            </a:r>
            <a:r>
              <a:rPr lang="en-US" sz="1000" dirty="0" err="1" smtClean="0"/>
              <a:t>carboxypeptidase</a:t>
            </a:r>
            <a:endParaRPr lang="en-US" sz="1000" dirty="0"/>
          </a:p>
        </p:txBody>
      </p:sp>
      <p:cxnSp>
        <p:nvCxnSpPr>
          <p:cNvPr id="41" name="Straight Arrow Connector 40"/>
          <p:cNvCxnSpPr/>
          <p:nvPr/>
        </p:nvCxnSpPr>
        <p:spPr>
          <a:xfrm>
            <a:off x="2756627" y="413162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1730622" y="5086410"/>
            <a:ext cx="1119480" cy="246221"/>
          </a:xfrm>
          <a:prstGeom prst="rect">
            <a:avLst/>
          </a:prstGeom>
        </p:spPr>
        <p:txBody>
          <a:bodyPr wrap="none">
            <a:spAutoFit/>
          </a:bodyPr>
          <a:lstStyle/>
          <a:p>
            <a:r>
              <a:rPr lang="en-US" sz="1000" dirty="0" smtClean="0"/>
              <a:t>Cysteine protease</a:t>
            </a:r>
            <a:endParaRPr lang="en-US" sz="1000" dirty="0"/>
          </a:p>
        </p:txBody>
      </p:sp>
      <p:cxnSp>
        <p:nvCxnSpPr>
          <p:cNvPr id="45" name="Straight Arrow Connector 44"/>
          <p:cNvCxnSpPr/>
          <p:nvPr/>
        </p:nvCxnSpPr>
        <p:spPr>
          <a:xfrm flipV="1">
            <a:off x="2739154" y="5146094"/>
            <a:ext cx="288521" cy="67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722184" y="5248039"/>
            <a:ext cx="1103825" cy="246221"/>
          </a:xfrm>
          <a:prstGeom prst="rect">
            <a:avLst/>
          </a:prstGeom>
        </p:spPr>
        <p:txBody>
          <a:bodyPr wrap="none">
            <a:spAutoFit/>
          </a:bodyPr>
          <a:lstStyle/>
          <a:p>
            <a:r>
              <a:rPr lang="en-US" sz="1000" dirty="0" err="1" smtClean="0"/>
              <a:t>Aspartyl</a:t>
            </a:r>
            <a:r>
              <a:rPr lang="en-US" sz="1000" dirty="0" smtClean="0"/>
              <a:t> protease</a:t>
            </a:r>
            <a:endParaRPr lang="en-US" sz="1000" dirty="0"/>
          </a:p>
        </p:txBody>
      </p:sp>
      <p:cxnSp>
        <p:nvCxnSpPr>
          <p:cNvPr id="47" name="Straight Arrow Connector 46"/>
          <p:cNvCxnSpPr/>
          <p:nvPr/>
        </p:nvCxnSpPr>
        <p:spPr>
          <a:xfrm>
            <a:off x="2753762" y="5395408"/>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812990" y="5668711"/>
            <a:ext cx="1003575" cy="246221"/>
          </a:xfrm>
          <a:prstGeom prst="rect">
            <a:avLst/>
          </a:prstGeom>
        </p:spPr>
        <p:txBody>
          <a:bodyPr wrap="none">
            <a:spAutoFit/>
          </a:bodyPr>
          <a:lstStyle/>
          <a:p>
            <a:r>
              <a:rPr lang="en-US" sz="1000" dirty="0" smtClean="0"/>
              <a:t>Serine protease</a:t>
            </a:r>
            <a:endParaRPr lang="en-US" sz="1000" dirty="0"/>
          </a:p>
        </p:txBody>
      </p:sp>
      <p:cxnSp>
        <p:nvCxnSpPr>
          <p:cNvPr id="49" name="Straight Arrow Connector 48"/>
          <p:cNvCxnSpPr/>
          <p:nvPr/>
        </p:nvCxnSpPr>
        <p:spPr>
          <a:xfrm>
            <a:off x="2756627" y="5812645"/>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1690403" y="5477368"/>
            <a:ext cx="1235885" cy="246221"/>
          </a:xfrm>
          <a:prstGeom prst="rect">
            <a:avLst/>
          </a:prstGeom>
        </p:spPr>
        <p:txBody>
          <a:bodyPr wrap="none">
            <a:spAutoFit/>
          </a:bodyPr>
          <a:lstStyle/>
          <a:p>
            <a:r>
              <a:rPr lang="en-US" sz="1000" dirty="0" smtClean="0"/>
              <a:t>Cadherin (adhesion)</a:t>
            </a:r>
            <a:endParaRPr lang="en-US" sz="1000" dirty="0"/>
          </a:p>
        </p:txBody>
      </p:sp>
      <p:cxnSp>
        <p:nvCxnSpPr>
          <p:cNvPr id="42" name="Straight Arrow Connector 41"/>
          <p:cNvCxnSpPr/>
          <p:nvPr/>
        </p:nvCxnSpPr>
        <p:spPr>
          <a:xfrm>
            <a:off x="2752394" y="5214839"/>
            <a:ext cx="283094" cy="8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828516" y="5626415"/>
            <a:ext cx="283094" cy="8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2816565" y="5546123"/>
            <a:ext cx="288521" cy="67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49739" y="4151674"/>
            <a:ext cx="543388" cy="261610"/>
          </a:xfrm>
          <a:prstGeom prst="rect">
            <a:avLst/>
          </a:prstGeom>
        </p:spPr>
        <p:txBody>
          <a:bodyPr wrap="none">
            <a:spAutoFit/>
          </a:bodyPr>
          <a:lstStyle/>
          <a:p>
            <a:r>
              <a:rPr lang="en-US" sz="1050" dirty="0" smtClean="0"/>
              <a:t>Lipase</a:t>
            </a:r>
            <a:endParaRPr lang="en-US" sz="1050" dirty="0"/>
          </a:p>
        </p:txBody>
      </p:sp>
      <p:cxnSp>
        <p:nvCxnSpPr>
          <p:cNvPr id="53" name="Straight Arrow Connector 52"/>
          <p:cNvCxnSpPr/>
          <p:nvPr/>
        </p:nvCxnSpPr>
        <p:spPr>
          <a:xfrm flipV="1">
            <a:off x="2731341" y="4249087"/>
            <a:ext cx="336061" cy="752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673841" y="4900619"/>
            <a:ext cx="1122695" cy="253916"/>
          </a:xfrm>
          <a:prstGeom prst="rect">
            <a:avLst/>
          </a:prstGeom>
        </p:spPr>
        <p:txBody>
          <a:bodyPr wrap="none">
            <a:spAutoFit/>
          </a:bodyPr>
          <a:lstStyle/>
          <a:p>
            <a:r>
              <a:rPr lang="en-US" sz="1050" dirty="0" err="1" smtClean="0"/>
              <a:t>Carboxylesterase</a:t>
            </a:r>
            <a:r>
              <a:rPr lang="en-US" sz="1050" dirty="0" smtClean="0"/>
              <a:t> </a:t>
            </a:r>
            <a:endParaRPr lang="en-US" sz="1050" dirty="0"/>
          </a:p>
        </p:txBody>
      </p:sp>
      <p:cxnSp>
        <p:nvCxnSpPr>
          <p:cNvPr id="54" name="Straight Arrow Connector 53"/>
          <p:cNvCxnSpPr/>
          <p:nvPr/>
        </p:nvCxnSpPr>
        <p:spPr>
          <a:xfrm>
            <a:off x="2744392" y="5056324"/>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4922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3856" y="-171499"/>
            <a:ext cx="8229600" cy="1143000"/>
          </a:xfrm>
        </p:spPr>
        <p:txBody>
          <a:bodyPr>
            <a:normAutofit/>
          </a:bodyPr>
          <a:lstStyle/>
          <a:p>
            <a:r>
              <a:rPr lang="en-US" sz="2400" dirty="0" smtClean="0"/>
              <a:t>Families with </a:t>
            </a:r>
            <a:r>
              <a:rPr lang="en-US" sz="2400" dirty="0"/>
              <a:t>signal peptide above </a:t>
            </a:r>
            <a:r>
              <a:rPr lang="en-US" sz="2400" dirty="0" smtClean="0"/>
              <a:t>40%</a:t>
            </a:r>
            <a:br>
              <a:rPr lang="en-US" sz="2400" dirty="0" smtClean="0"/>
            </a:br>
            <a:r>
              <a:rPr lang="en-US" sz="2400" dirty="0" smtClean="0"/>
              <a:t>GO term enrichment</a:t>
            </a:r>
            <a:endParaRPr lang="en-US" sz="2400" dirty="0"/>
          </a:p>
        </p:txBody>
      </p:sp>
      <p:sp>
        <p:nvSpPr>
          <p:cNvPr id="24" name="TextBox 23"/>
          <p:cNvSpPr txBox="1"/>
          <p:nvPr/>
        </p:nvSpPr>
        <p:spPr>
          <a:xfrm>
            <a:off x="187898" y="5707919"/>
            <a:ext cx="4845369"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Total 12961 genes.</a:t>
            </a:r>
          </a:p>
          <a:p>
            <a:r>
              <a:rPr lang="en-US" sz="1400" dirty="0" smtClean="0"/>
              <a:t>Lots of neurotransmitter activity, immune-related, some metabolism, some protease-related.</a:t>
            </a:r>
          </a:p>
          <a:p>
            <a:r>
              <a:rPr lang="en-US" sz="1400" dirty="0" smtClean="0"/>
              <a:t>All in all, seems sensible results for secreted proteins?</a:t>
            </a:r>
            <a:endParaRPr lang="en-US" sz="1400" dirty="0"/>
          </a:p>
        </p:txBody>
      </p:sp>
      <p:sp>
        <p:nvSpPr>
          <p:cNvPr id="3" name="TextBox 2"/>
          <p:cNvSpPr txBox="1"/>
          <p:nvPr/>
        </p:nvSpPr>
        <p:spPr>
          <a:xfrm>
            <a:off x="200757" y="824975"/>
            <a:ext cx="27881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Note: list created from 33 species set, but genes taken from all species.</a:t>
            </a:r>
          </a:p>
        </p:txBody>
      </p:sp>
      <p:pic>
        <p:nvPicPr>
          <p:cNvPr id="10" name="Picture 9"/>
          <p:cNvPicPr>
            <a:picLocks noChangeAspect="1"/>
          </p:cNvPicPr>
          <p:nvPr/>
        </p:nvPicPr>
        <p:blipFill>
          <a:blip r:embed="rId3"/>
          <a:stretch>
            <a:fillRect/>
          </a:stretch>
        </p:blipFill>
        <p:spPr>
          <a:xfrm>
            <a:off x="-1825868" y="1703405"/>
            <a:ext cx="1825868" cy="362275"/>
          </a:xfrm>
          <a:prstGeom prst="rect">
            <a:avLst/>
          </a:prstGeom>
        </p:spPr>
      </p:pic>
      <p:pic>
        <p:nvPicPr>
          <p:cNvPr id="12" name="Picture 11"/>
          <p:cNvPicPr>
            <a:picLocks noChangeAspect="1"/>
          </p:cNvPicPr>
          <p:nvPr/>
        </p:nvPicPr>
        <p:blipFill>
          <a:blip r:embed="rId4"/>
          <a:stretch>
            <a:fillRect/>
          </a:stretch>
        </p:blipFill>
        <p:spPr>
          <a:xfrm>
            <a:off x="9144000" y="3488846"/>
            <a:ext cx="3657452" cy="2985272"/>
          </a:xfrm>
          <a:prstGeom prst="rect">
            <a:avLst/>
          </a:prstGeom>
        </p:spPr>
      </p:pic>
      <p:pic>
        <p:nvPicPr>
          <p:cNvPr id="13" name="Picture 12"/>
          <p:cNvPicPr>
            <a:picLocks noChangeAspect="1"/>
          </p:cNvPicPr>
          <p:nvPr/>
        </p:nvPicPr>
        <p:blipFill>
          <a:blip r:embed="rId5"/>
          <a:stretch>
            <a:fillRect/>
          </a:stretch>
        </p:blipFill>
        <p:spPr>
          <a:xfrm>
            <a:off x="10677212" y="4992951"/>
            <a:ext cx="2023719" cy="1334390"/>
          </a:xfrm>
          <a:prstGeom prst="rect">
            <a:avLst/>
          </a:prstGeom>
        </p:spPr>
        <p:style>
          <a:lnRef idx="0">
            <a:schemeClr val="dk1"/>
          </a:lnRef>
          <a:fillRef idx="3">
            <a:schemeClr val="dk1"/>
          </a:fillRef>
          <a:effectRef idx="3">
            <a:schemeClr val="dk1"/>
          </a:effectRef>
          <a:fontRef idx="minor">
            <a:schemeClr val="lt1"/>
          </a:fontRef>
        </p:style>
      </p:pic>
      <p:pic>
        <p:nvPicPr>
          <p:cNvPr id="14" name="Picture 13"/>
          <p:cNvPicPr>
            <a:picLocks noChangeAspect="1"/>
          </p:cNvPicPr>
          <p:nvPr/>
        </p:nvPicPr>
        <p:blipFill>
          <a:blip r:embed="rId6"/>
          <a:stretch>
            <a:fillRect/>
          </a:stretch>
        </p:blipFill>
        <p:spPr>
          <a:xfrm>
            <a:off x="9144000" y="819447"/>
            <a:ext cx="4073708" cy="2492466"/>
          </a:xfrm>
          <a:prstGeom prst="rect">
            <a:avLst/>
          </a:prstGeom>
        </p:spPr>
      </p:pic>
      <p:sp>
        <p:nvSpPr>
          <p:cNvPr id="15" name="TextBox 14"/>
          <p:cNvSpPr txBox="1"/>
          <p:nvPr/>
        </p:nvSpPr>
        <p:spPr>
          <a:xfrm>
            <a:off x="237292" y="2518857"/>
            <a:ext cx="4731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CC</a:t>
            </a:r>
            <a:endParaRPr lang="en-US" dirty="0"/>
          </a:p>
        </p:txBody>
      </p:sp>
      <p:sp>
        <p:nvSpPr>
          <p:cNvPr id="55" name="TextBox 54"/>
          <p:cNvSpPr txBox="1"/>
          <p:nvPr/>
        </p:nvSpPr>
        <p:spPr>
          <a:xfrm>
            <a:off x="4978844" y="819447"/>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MF</a:t>
            </a:r>
            <a:endParaRPr lang="en-US" dirty="0"/>
          </a:p>
        </p:txBody>
      </p:sp>
      <p:sp>
        <p:nvSpPr>
          <p:cNvPr id="16" name="TextBox 15"/>
          <p:cNvSpPr txBox="1"/>
          <p:nvPr/>
        </p:nvSpPr>
        <p:spPr>
          <a:xfrm>
            <a:off x="200757" y="1383081"/>
            <a:ext cx="3501249"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smtClean="0"/>
              <a:t>TopGO</a:t>
            </a:r>
            <a:r>
              <a:rPr lang="en-US" sz="1200" dirty="0" smtClean="0"/>
              <a:t> analysis</a:t>
            </a:r>
          </a:p>
          <a:p>
            <a:r>
              <a:rPr lang="en-US" sz="1200" dirty="0" smtClean="0"/>
              <a:t>Reference GO terms: all genes in all species (~600K)</a:t>
            </a:r>
          </a:p>
          <a:p>
            <a:r>
              <a:rPr lang="en-US" sz="1200" dirty="0" smtClean="0"/>
              <a:t>All </a:t>
            </a:r>
            <a:r>
              <a:rPr lang="en-US" sz="1200" dirty="0"/>
              <a:t>GO terms have p-values &lt; 0.05</a:t>
            </a:r>
          </a:p>
          <a:p>
            <a:r>
              <a:rPr lang="en-US" sz="1200" dirty="0"/>
              <a:t>List of GO terms reduced by REVIGO </a:t>
            </a:r>
            <a:r>
              <a:rPr lang="en-US" sz="1200" dirty="0" smtClean="0"/>
              <a:t>(</a:t>
            </a:r>
            <a:r>
              <a:rPr lang="en-US" sz="1200" u="sng" dirty="0" smtClean="0"/>
              <a:t>large</a:t>
            </a:r>
            <a:r>
              <a:rPr lang="en-US" sz="1200" dirty="0" smtClean="0"/>
              <a:t>)</a:t>
            </a:r>
          </a:p>
          <a:p>
            <a:r>
              <a:rPr lang="en-US" sz="1200" dirty="0"/>
              <a:t>Color: uniqueness (outliers); Axis: semantic </a:t>
            </a:r>
            <a:r>
              <a:rPr lang="en-US" sz="1200" dirty="0" smtClean="0"/>
              <a:t>space</a:t>
            </a:r>
            <a:endParaRPr lang="en-US" sz="1200" dirty="0"/>
          </a:p>
        </p:txBody>
      </p:sp>
      <p:sp>
        <p:nvSpPr>
          <p:cNvPr id="56" name="TextBox 55"/>
          <p:cNvSpPr txBox="1"/>
          <p:nvPr/>
        </p:nvSpPr>
        <p:spPr>
          <a:xfrm>
            <a:off x="4778283" y="3902844"/>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BP</a:t>
            </a:r>
            <a:endParaRPr lang="en-US" dirty="0"/>
          </a:p>
        </p:txBody>
      </p:sp>
      <p:pic>
        <p:nvPicPr>
          <p:cNvPr id="22" name="Picture 21"/>
          <p:cNvPicPr>
            <a:picLocks noChangeAspect="1"/>
          </p:cNvPicPr>
          <p:nvPr/>
        </p:nvPicPr>
        <p:blipFill>
          <a:blip r:embed="rId7"/>
          <a:stretch>
            <a:fillRect/>
          </a:stretch>
        </p:blipFill>
        <p:spPr>
          <a:xfrm>
            <a:off x="5568415" y="788848"/>
            <a:ext cx="3135041" cy="2854486"/>
          </a:xfrm>
          <a:prstGeom prst="rect">
            <a:avLst/>
          </a:prstGeom>
        </p:spPr>
      </p:pic>
      <p:pic>
        <p:nvPicPr>
          <p:cNvPr id="23" name="Picture 22"/>
          <p:cNvPicPr>
            <a:picLocks noChangeAspect="1"/>
          </p:cNvPicPr>
          <p:nvPr/>
        </p:nvPicPr>
        <p:blipFill>
          <a:blip r:embed="rId8"/>
          <a:stretch>
            <a:fillRect/>
          </a:stretch>
        </p:blipFill>
        <p:spPr>
          <a:xfrm>
            <a:off x="5356128" y="3802650"/>
            <a:ext cx="3347328" cy="3055349"/>
          </a:xfrm>
          <a:prstGeom prst="rect">
            <a:avLst/>
          </a:prstGeom>
        </p:spPr>
      </p:pic>
      <p:pic>
        <p:nvPicPr>
          <p:cNvPr id="58" name="Picture 57"/>
          <p:cNvPicPr>
            <a:picLocks noChangeAspect="1"/>
          </p:cNvPicPr>
          <p:nvPr/>
        </p:nvPicPr>
        <p:blipFill>
          <a:blip r:embed="rId9"/>
          <a:stretch>
            <a:fillRect/>
          </a:stretch>
        </p:blipFill>
        <p:spPr>
          <a:xfrm>
            <a:off x="791843" y="2491428"/>
            <a:ext cx="3338747" cy="3033965"/>
          </a:xfrm>
          <a:prstGeom prst="rect">
            <a:avLst/>
          </a:prstGeom>
        </p:spPr>
      </p:pic>
    </p:spTree>
    <p:extLst>
      <p:ext uri="{BB962C8B-B14F-4D97-AF65-F5344CB8AC3E}">
        <p14:creationId xmlns:p14="http://schemas.microsoft.com/office/powerpoint/2010/main" val="39442609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2175" y="-150404"/>
            <a:ext cx="8764872" cy="1143000"/>
          </a:xfrm>
        </p:spPr>
        <p:txBody>
          <a:bodyPr>
            <a:normAutofit/>
          </a:bodyPr>
          <a:lstStyle/>
          <a:p>
            <a:r>
              <a:rPr lang="en-US" sz="2800" dirty="0" smtClean="0"/>
              <a:t>Top </a:t>
            </a:r>
            <a:r>
              <a:rPr lang="en-US" sz="2800" dirty="0"/>
              <a:t>5</a:t>
            </a:r>
            <a:r>
              <a:rPr lang="en-US" sz="2800" dirty="0" smtClean="0"/>
              <a:t>0 families sorted by Variation Coefficient</a:t>
            </a:r>
            <a:endParaRPr lang="en-US" sz="2800" dirty="0"/>
          </a:p>
        </p:txBody>
      </p:sp>
      <p:sp>
        <p:nvSpPr>
          <p:cNvPr id="12" name="TextBox 11"/>
          <p:cNvSpPr txBox="1"/>
          <p:nvPr/>
        </p:nvSpPr>
        <p:spPr>
          <a:xfrm>
            <a:off x="27965" y="1446271"/>
            <a:ext cx="2760990"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Top 50 families of &gt;=100 genes sorted by Variation coefficient. </a:t>
            </a:r>
            <a:endParaRPr lang="en-US" sz="1400" dirty="0"/>
          </a:p>
        </p:txBody>
      </p:sp>
      <p:sp>
        <p:nvSpPr>
          <p:cNvPr id="3" name="TextBox 2"/>
          <p:cNvSpPr txBox="1"/>
          <p:nvPr/>
        </p:nvSpPr>
        <p:spPr>
          <a:xfrm>
            <a:off x="1352979" y="700208"/>
            <a:ext cx="6549069"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Variation Coefficient = </a:t>
            </a:r>
            <a:r>
              <a:rPr lang="en-US" sz="1600" dirty="0" err="1" smtClean="0"/>
              <a:t>stdev</a:t>
            </a:r>
            <a:r>
              <a:rPr lang="en-US" sz="1600" dirty="0" smtClean="0"/>
              <a:t> of genes per species / mean genes per species</a:t>
            </a:r>
          </a:p>
          <a:p>
            <a:r>
              <a:rPr lang="en-US" sz="1600" dirty="0" smtClean="0"/>
              <a:t>(measure to pinpoint species/clade-specific expansions)</a:t>
            </a:r>
            <a:endParaRPr lang="en-US" sz="1600" dirty="0"/>
          </a:p>
        </p:txBody>
      </p:sp>
      <p:grpSp>
        <p:nvGrpSpPr>
          <p:cNvPr id="5" name="Group 4"/>
          <p:cNvGrpSpPr/>
          <p:nvPr/>
        </p:nvGrpSpPr>
        <p:grpSpPr>
          <a:xfrm>
            <a:off x="62207" y="1310608"/>
            <a:ext cx="9021959" cy="5547391"/>
            <a:chOff x="62207" y="1310608"/>
            <a:chExt cx="9021959" cy="5547391"/>
          </a:xfrm>
        </p:grpSpPr>
        <p:pic>
          <p:nvPicPr>
            <p:cNvPr id="2" name="Picture 1"/>
            <p:cNvPicPr>
              <a:picLocks noChangeAspect="1"/>
            </p:cNvPicPr>
            <p:nvPr/>
          </p:nvPicPr>
          <p:blipFill>
            <a:blip r:embed="rId3"/>
            <a:stretch>
              <a:fillRect/>
            </a:stretch>
          </p:blipFill>
          <p:spPr>
            <a:xfrm>
              <a:off x="2830459" y="1310608"/>
              <a:ext cx="6253707" cy="5547391"/>
            </a:xfrm>
            <a:prstGeom prst="rect">
              <a:avLst/>
            </a:prstGeom>
          </p:spPr>
        </p:pic>
        <p:sp>
          <p:nvSpPr>
            <p:cNvPr id="11" name="TextBox 10"/>
            <p:cNvSpPr txBox="1"/>
            <p:nvPr/>
          </p:nvSpPr>
          <p:spPr>
            <a:xfrm>
              <a:off x="62207" y="4878009"/>
              <a:ext cx="1974049"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An assortment of functions expanded in parasitic species.</a:t>
              </a:r>
              <a:endParaRPr lang="en-US" sz="1400" dirty="0"/>
            </a:p>
            <a:p>
              <a:r>
                <a:rPr lang="en-US" sz="1400" dirty="0" smtClean="0"/>
                <a:t>However, several families are expanded in free-living species only.</a:t>
              </a:r>
              <a:endParaRPr lang="en-US" sz="1400" dirty="0"/>
            </a:p>
          </p:txBody>
        </p:sp>
        <p:sp>
          <p:nvSpPr>
            <p:cNvPr id="4" name="Rectangle 3"/>
            <p:cNvSpPr/>
            <p:nvPr/>
          </p:nvSpPr>
          <p:spPr>
            <a:xfrm>
              <a:off x="1128824" y="2182560"/>
              <a:ext cx="1451664" cy="246221"/>
            </a:xfrm>
            <a:prstGeom prst="rect">
              <a:avLst/>
            </a:prstGeom>
          </p:spPr>
          <p:txBody>
            <a:bodyPr wrap="none">
              <a:spAutoFit/>
            </a:bodyPr>
            <a:lstStyle/>
            <a:p>
              <a:r>
                <a:rPr lang="en-US" sz="1000" dirty="0" err="1"/>
                <a:t>glucosaminyltransferase</a:t>
              </a:r>
              <a:endParaRPr lang="en-US" sz="1000" dirty="0"/>
            </a:p>
          </p:txBody>
        </p:sp>
        <p:cxnSp>
          <p:nvCxnSpPr>
            <p:cNvPr id="27" name="Straight Arrow Connector 26"/>
            <p:cNvCxnSpPr/>
            <p:nvPr/>
          </p:nvCxnSpPr>
          <p:spPr>
            <a:xfrm>
              <a:off x="2534125" y="2388671"/>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561789" y="2363914"/>
              <a:ext cx="1028058" cy="246221"/>
            </a:xfrm>
            <a:prstGeom prst="rect">
              <a:avLst/>
            </a:prstGeom>
          </p:spPr>
          <p:txBody>
            <a:bodyPr wrap="none">
              <a:spAutoFit/>
            </a:bodyPr>
            <a:lstStyle/>
            <a:p>
              <a:r>
                <a:rPr lang="en-US" sz="1000" dirty="0" err="1" smtClean="0"/>
                <a:t>sulfotransferase</a:t>
              </a:r>
              <a:endParaRPr lang="en-US" sz="1000" dirty="0"/>
            </a:p>
          </p:txBody>
        </p:sp>
        <p:cxnSp>
          <p:nvCxnSpPr>
            <p:cNvPr id="30" name="Straight Arrow Connector 29"/>
            <p:cNvCxnSpPr/>
            <p:nvPr/>
          </p:nvCxnSpPr>
          <p:spPr>
            <a:xfrm>
              <a:off x="2542426" y="2524148"/>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963908" y="2589791"/>
              <a:ext cx="1666442" cy="246221"/>
            </a:xfrm>
            <a:prstGeom prst="rect">
              <a:avLst/>
            </a:prstGeom>
          </p:spPr>
          <p:txBody>
            <a:bodyPr wrap="none">
              <a:spAutoFit/>
            </a:bodyPr>
            <a:lstStyle/>
            <a:p>
              <a:r>
                <a:rPr lang="en-US" sz="1000" dirty="0" smtClean="0"/>
                <a:t>KH domain, RNA recognition</a:t>
              </a:r>
              <a:endParaRPr lang="en-US" sz="1000" dirty="0"/>
            </a:p>
          </p:txBody>
        </p:sp>
        <p:cxnSp>
          <p:nvCxnSpPr>
            <p:cNvPr id="32" name="Straight Arrow Connector 31"/>
            <p:cNvCxnSpPr/>
            <p:nvPr/>
          </p:nvCxnSpPr>
          <p:spPr>
            <a:xfrm>
              <a:off x="2546659" y="273041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352979" y="2730413"/>
              <a:ext cx="1275272" cy="246221"/>
            </a:xfrm>
            <a:prstGeom prst="rect">
              <a:avLst/>
            </a:prstGeom>
          </p:spPr>
          <p:txBody>
            <a:bodyPr wrap="none">
              <a:spAutoFit/>
            </a:bodyPr>
            <a:lstStyle/>
            <a:p>
              <a:r>
                <a:rPr lang="en-US" sz="1000" dirty="0" smtClean="0"/>
                <a:t>AMOP, Cell adhesion</a:t>
              </a:r>
              <a:endParaRPr lang="en-US" sz="1000" dirty="0"/>
            </a:p>
          </p:txBody>
        </p:sp>
        <p:cxnSp>
          <p:nvCxnSpPr>
            <p:cNvPr id="35" name="Straight Arrow Connector 34"/>
            <p:cNvCxnSpPr/>
            <p:nvPr/>
          </p:nvCxnSpPr>
          <p:spPr>
            <a:xfrm>
              <a:off x="2554960" y="287434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549972" y="2948837"/>
              <a:ext cx="1072078" cy="246221"/>
            </a:xfrm>
            <a:prstGeom prst="rect">
              <a:avLst/>
            </a:prstGeom>
          </p:spPr>
          <p:txBody>
            <a:bodyPr wrap="none">
              <a:spAutoFit/>
            </a:bodyPr>
            <a:lstStyle/>
            <a:p>
              <a:r>
                <a:rPr lang="en-US" sz="1000" dirty="0" smtClean="0"/>
                <a:t>BTB/POZ domain</a:t>
              </a:r>
              <a:endParaRPr lang="en-US" sz="1000" dirty="0"/>
            </a:p>
          </p:txBody>
        </p:sp>
        <p:cxnSp>
          <p:nvCxnSpPr>
            <p:cNvPr id="37" name="Straight Arrow Connector 36"/>
            <p:cNvCxnSpPr/>
            <p:nvPr/>
          </p:nvCxnSpPr>
          <p:spPr>
            <a:xfrm>
              <a:off x="2542426" y="308838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860303" y="3793871"/>
              <a:ext cx="761747" cy="246221"/>
            </a:xfrm>
            <a:prstGeom prst="rect">
              <a:avLst/>
            </a:prstGeom>
          </p:spPr>
          <p:txBody>
            <a:bodyPr wrap="none">
              <a:spAutoFit/>
            </a:bodyPr>
            <a:lstStyle/>
            <a:p>
              <a:r>
                <a:rPr lang="en-US" sz="1000" dirty="0" smtClean="0"/>
                <a:t>Heat shock</a:t>
              </a:r>
              <a:endParaRPr lang="en-US" sz="1000" dirty="0"/>
            </a:p>
          </p:txBody>
        </p:sp>
        <p:cxnSp>
          <p:nvCxnSpPr>
            <p:cNvPr id="39" name="Straight Arrow Connector 38"/>
            <p:cNvCxnSpPr/>
            <p:nvPr/>
          </p:nvCxnSpPr>
          <p:spPr>
            <a:xfrm>
              <a:off x="2554960" y="3937995"/>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149820" y="3203358"/>
              <a:ext cx="639135"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800" dirty="0" smtClean="0"/>
            </a:p>
            <a:p>
              <a:pPr algn="ctr"/>
              <a:r>
                <a:rPr lang="en-US" sz="800" dirty="0" smtClean="0"/>
                <a:t>Mostly free-living</a:t>
              </a:r>
            </a:p>
            <a:p>
              <a:pPr algn="ctr"/>
              <a:endParaRPr lang="en-US" sz="800" dirty="0"/>
            </a:p>
          </p:txBody>
        </p:sp>
        <p:sp>
          <p:nvSpPr>
            <p:cNvPr id="42" name="TextBox 41"/>
            <p:cNvSpPr txBox="1"/>
            <p:nvPr/>
          </p:nvSpPr>
          <p:spPr>
            <a:xfrm>
              <a:off x="2177205" y="5297993"/>
              <a:ext cx="639135"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800" dirty="0" smtClean="0"/>
            </a:p>
            <a:p>
              <a:pPr algn="ctr"/>
              <a:r>
                <a:rPr lang="en-US" sz="800" dirty="0" smtClean="0"/>
                <a:t>Mostly free-living</a:t>
              </a:r>
            </a:p>
            <a:p>
              <a:pPr algn="ctr"/>
              <a:endParaRPr lang="en-US" sz="800" dirty="0"/>
            </a:p>
          </p:txBody>
        </p:sp>
        <p:sp>
          <p:nvSpPr>
            <p:cNvPr id="43" name="Rectangle 42"/>
            <p:cNvSpPr/>
            <p:nvPr/>
          </p:nvSpPr>
          <p:spPr>
            <a:xfrm>
              <a:off x="1461008" y="3913507"/>
              <a:ext cx="1119480" cy="246221"/>
            </a:xfrm>
            <a:prstGeom prst="rect">
              <a:avLst/>
            </a:prstGeom>
          </p:spPr>
          <p:txBody>
            <a:bodyPr wrap="none">
              <a:spAutoFit/>
            </a:bodyPr>
            <a:lstStyle/>
            <a:p>
              <a:r>
                <a:rPr lang="en-US" sz="1000" dirty="0" smtClean="0"/>
                <a:t>Cysteine protease</a:t>
              </a:r>
              <a:endParaRPr lang="en-US" sz="1000" dirty="0"/>
            </a:p>
          </p:txBody>
        </p:sp>
        <p:cxnSp>
          <p:nvCxnSpPr>
            <p:cNvPr id="44" name="Straight Arrow Connector 43"/>
            <p:cNvCxnSpPr/>
            <p:nvPr/>
          </p:nvCxnSpPr>
          <p:spPr>
            <a:xfrm>
              <a:off x="2557442" y="404681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223582" y="4203234"/>
              <a:ext cx="1435384" cy="246221"/>
            </a:xfrm>
            <a:prstGeom prst="rect">
              <a:avLst/>
            </a:prstGeom>
          </p:spPr>
          <p:txBody>
            <a:bodyPr wrap="none">
              <a:spAutoFit/>
            </a:bodyPr>
            <a:lstStyle/>
            <a:p>
              <a:r>
                <a:rPr lang="en-US" sz="1000" dirty="0" smtClean="0"/>
                <a:t>Trypsin, serine protease</a:t>
              </a:r>
              <a:endParaRPr lang="en-US" sz="1000" dirty="0"/>
            </a:p>
          </p:txBody>
        </p:sp>
        <p:cxnSp>
          <p:nvCxnSpPr>
            <p:cNvPr id="48" name="Straight Arrow Connector 47"/>
            <p:cNvCxnSpPr/>
            <p:nvPr/>
          </p:nvCxnSpPr>
          <p:spPr>
            <a:xfrm>
              <a:off x="2559193" y="4384445"/>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553375" y="446646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1562824" y="4328348"/>
              <a:ext cx="1017664" cy="246221"/>
            </a:xfrm>
            <a:prstGeom prst="rect">
              <a:avLst/>
            </a:prstGeom>
          </p:spPr>
          <p:txBody>
            <a:bodyPr wrap="none">
              <a:spAutoFit/>
            </a:bodyPr>
            <a:lstStyle/>
            <a:p>
              <a:r>
                <a:rPr lang="en-US" sz="1000" dirty="0" err="1" smtClean="0"/>
                <a:t>Piwi</a:t>
              </a:r>
              <a:r>
                <a:rPr lang="en-US" sz="1000" dirty="0" smtClean="0"/>
                <a:t> </a:t>
              </a:r>
              <a:r>
                <a:rPr lang="en-US" sz="1000" dirty="0" err="1" smtClean="0"/>
                <a:t>argonautes</a:t>
              </a:r>
              <a:endParaRPr lang="en-US" sz="1000" dirty="0"/>
            </a:p>
          </p:txBody>
        </p:sp>
        <p:sp>
          <p:nvSpPr>
            <p:cNvPr id="51" name="Rectangle 50"/>
            <p:cNvSpPr/>
            <p:nvPr/>
          </p:nvSpPr>
          <p:spPr>
            <a:xfrm>
              <a:off x="1303179" y="4524562"/>
              <a:ext cx="1348221" cy="246221"/>
            </a:xfrm>
            <a:prstGeom prst="rect">
              <a:avLst/>
            </a:prstGeom>
          </p:spPr>
          <p:txBody>
            <a:bodyPr wrap="none">
              <a:spAutoFit/>
            </a:bodyPr>
            <a:lstStyle/>
            <a:p>
              <a:r>
                <a:rPr lang="en-US" sz="1000" dirty="0" smtClean="0"/>
                <a:t>Dynein, motor protein</a:t>
              </a:r>
              <a:endParaRPr lang="en-US" sz="1000" dirty="0"/>
            </a:p>
          </p:txBody>
        </p:sp>
        <p:cxnSp>
          <p:nvCxnSpPr>
            <p:cNvPr id="52" name="Straight Arrow Connector 51"/>
            <p:cNvCxnSpPr/>
            <p:nvPr/>
          </p:nvCxnSpPr>
          <p:spPr>
            <a:xfrm flipV="1">
              <a:off x="2559360" y="4539718"/>
              <a:ext cx="294416" cy="1271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559360" y="4666886"/>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011356" y="4929003"/>
              <a:ext cx="736099" cy="246221"/>
            </a:xfrm>
            <a:prstGeom prst="rect">
              <a:avLst/>
            </a:prstGeom>
          </p:spPr>
          <p:txBody>
            <a:bodyPr wrap="none">
              <a:spAutoFit/>
            </a:bodyPr>
            <a:lstStyle/>
            <a:p>
              <a:r>
                <a:rPr lang="en-US" sz="1000" dirty="0" smtClean="0"/>
                <a:t>Zinc finger</a:t>
              </a:r>
              <a:endParaRPr lang="en-US" sz="1000" dirty="0"/>
            </a:p>
          </p:txBody>
        </p:sp>
        <p:cxnSp>
          <p:nvCxnSpPr>
            <p:cNvPr id="56" name="Straight Arrow Connector 55"/>
            <p:cNvCxnSpPr/>
            <p:nvPr/>
          </p:nvCxnSpPr>
          <p:spPr>
            <a:xfrm>
              <a:off x="2622050" y="5076591"/>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2487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82266" y="-8300"/>
            <a:ext cx="8229600" cy="1143000"/>
          </a:xfrm>
        </p:spPr>
        <p:txBody>
          <a:bodyPr>
            <a:normAutofit/>
          </a:bodyPr>
          <a:lstStyle/>
          <a:p>
            <a:r>
              <a:rPr lang="en-US" sz="3200" dirty="0" smtClean="0"/>
              <a:t>Top 50 families sorted by Variation Coefficient</a:t>
            </a:r>
            <a:br>
              <a:rPr lang="en-US" sz="3200" dirty="0" smtClean="0"/>
            </a:br>
            <a:r>
              <a:rPr lang="en-US" sz="3200" dirty="0" smtClean="0"/>
              <a:t>GO term enrichment</a:t>
            </a:r>
            <a:endParaRPr lang="en-US" sz="3200" dirty="0"/>
          </a:p>
        </p:txBody>
      </p:sp>
      <p:sp>
        <p:nvSpPr>
          <p:cNvPr id="24" name="TextBox 23"/>
          <p:cNvSpPr txBox="1"/>
          <p:nvPr/>
        </p:nvSpPr>
        <p:spPr>
          <a:xfrm>
            <a:off x="200757" y="4589439"/>
            <a:ext cx="2339893"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Many different processes and functions. Some proteolysis, carbohydrate / lipid metabolism, many </a:t>
            </a:r>
            <a:r>
              <a:rPr lang="en-US" sz="1400" dirty="0" err="1" smtClean="0"/>
              <a:t>transferases</a:t>
            </a:r>
            <a:r>
              <a:rPr lang="en-US" sz="1400" dirty="0" smtClean="0"/>
              <a:t>..</a:t>
            </a:r>
            <a:endParaRPr lang="en-US" sz="1400" dirty="0"/>
          </a:p>
        </p:txBody>
      </p:sp>
      <p:sp>
        <p:nvSpPr>
          <p:cNvPr id="3" name="TextBox 2"/>
          <p:cNvSpPr txBox="1"/>
          <p:nvPr/>
        </p:nvSpPr>
        <p:spPr>
          <a:xfrm>
            <a:off x="101240" y="1108095"/>
            <a:ext cx="27881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Note: list created from 33 species set, but genes taken from all species.</a:t>
            </a:r>
          </a:p>
        </p:txBody>
      </p:sp>
      <p:pic>
        <p:nvPicPr>
          <p:cNvPr id="10" name="Picture 9"/>
          <p:cNvPicPr>
            <a:picLocks noChangeAspect="1"/>
          </p:cNvPicPr>
          <p:nvPr/>
        </p:nvPicPr>
        <p:blipFill>
          <a:blip r:embed="rId3"/>
          <a:stretch>
            <a:fillRect/>
          </a:stretch>
        </p:blipFill>
        <p:spPr>
          <a:xfrm>
            <a:off x="101240" y="782613"/>
            <a:ext cx="1460648" cy="289811"/>
          </a:xfrm>
          <a:prstGeom prst="rect">
            <a:avLst/>
          </a:prstGeom>
        </p:spPr>
      </p:pic>
      <p:sp>
        <p:nvSpPr>
          <p:cNvPr id="15" name="TextBox 14"/>
          <p:cNvSpPr txBox="1"/>
          <p:nvPr/>
        </p:nvSpPr>
        <p:spPr>
          <a:xfrm>
            <a:off x="2147173" y="3757199"/>
            <a:ext cx="4731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CC</a:t>
            </a:r>
            <a:endParaRPr lang="en-US" dirty="0"/>
          </a:p>
        </p:txBody>
      </p:sp>
      <p:sp>
        <p:nvSpPr>
          <p:cNvPr id="55" name="TextBox 54"/>
          <p:cNvSpPr txBox="1"/>
          <p:nvPr/>
        </p:nvSpPr>
        <p:spPr>
          <a:xfrm>
            <a:off x="4822570" y="1445931"/>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MF</a:t>
            </a:r>
            <a:endParaRPr lang="en-US" dirty="0"/>
          </a:p>
        </p:txBody>
      </p:sp>
      <p:sp>
        <p:nvSpPr>
          <p:cNvPr id="16" name="TextBox 15"/>
          <p:cNvSpPr txBox="1"/>
          <p:nvPr/>
        </p:nvSpPr>
        <p:spPr>
          <a:xfrm>
            <a:off x="101240" y="1643480"/>
            <a:ext cx="395768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smtClean="0"/>
              <a:t>TopGO</a:t>
            </a:r>
            <a:r>
              <a:rPr lang="en-US" sz="1200" dirty="0" smtClean="0"/>
              <a:t> analysis</a:t>
            </a:r>
          </a:p>
          <a:p>
            <a:r>
              <a:rPr lang="en-US" sz="1200" dirty="0" smtClean="0"/>
              <a:t>Reference GO terms: all genes in all species (~600K)</a:t>
            </a:r>
          </a:p>
          <a:p>
            <a:r>
              <a:rPr lang="en-US" sz="1200" dirty="0" smtClean="0"/>
              <a:t>All </a:t>
            </a:r>
            <a:r>
              <a:rPr lang="en-US" sz="1200" dirty="0"/>
              <a:t>GO terms have p-values &lt; 0.05</a:t>
            </a:r>
          </a:p>
          <a:p>
            <a:r>
              <a:rPr lang="en-US" sz="1200" dirty="0"/>
              <a:t>List of GO terms reduced by REVIGO (</a:t>
            </a:r>
            <a:r>
              <a:rPr lang="en-US" sz="1200" u="sng" dirty="0"/>
              <a:t>tiny</a:t>
            </a:r>
            <a:r>
              <a:rPr lang="en-US" sz="1200" dirty="0" smtClean="0"/>
              <a:t>)</a:t>
            </a:r>
          </a:p>
          <a:p>
            <a:r>
              <a:rPr lang="en-US" sz="1200" dirty="0" smtClean="0"/>
              <a:t>Color: uniqueness (outliers); Axis: semantic space</a:t>
            </a:r>
          </a:p>
        </p:txBody>
      </p:sp>
      <p:sp>
        <p:nvSpPr>
          <p:cNvPr id="56" name="TextBox 55"/>
          <p:cNvSpPr txBox="1"/>
          <p:nvPr/>
        </p:nvSpPr>
        <p:spPr>
          <a:xfrm>
            <a:off x="5516756" y="3822287"/>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BP</a:t>
            </a:r>
            <a:endParaRPr lang="en-US" dirty="0"/>
          </a:p>
        </p:txBody>
      </p:sp>
      <p:pic>
        <p:nvPicPr>
          <p:cNvPr id="5" name="Picture 4"/>
          <p:cNvPicPr>
            <a:picLocks noChangeAspect="1"/>
          </p:cNvPicPr>
          <p:nvPr/>
        </p:nvPicPr>
        <p:blipFill>
          <a:blip r:embed="rId4"/>
          <a:stretch>
            <a:fillRect/>
          </a:stretch>
        </p:blipFill>
        <p:spPr>
          <a:xfrm>
            <a:off x="800279" y="2775345"/>
            <a:ext cx="4497218" cy="859455"/>
          </a:xfrm>
          <a:prstGeom prst="rect">
            <a:avLst/>
          </a:prstGeom>
        </p:spPr>
      </p:pic>
      <p:sp>
        <p:nvSpPr>
          <p:cNvPr id="17" name="TextBox 16"/>
          <p:cNvSpPr txBox="1"/>
          <p:nvPr/>
        </p:nvSpPr>
        <p:spPr>
          <a:xfrm>
            <a:off x="101240" y="2765964"/>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MF</a:t>
            </a:r>
            <a:endParaRPr lang="en-US" dirty="0"/>
          </a:p>
        </p:txBody>
      </p:sp>
      <p:pic>
        <p:nvPicPr>
          <p:cNvPr id="7" name="Picture 6"/>
          <p:cNvPicPr>
            <a:picLocks noChangeAspect="1"/>
          </p:cNvPicPr>
          <p:nvPr/>
        </p:nvPicPr>
        <p:blipFill>
          <a:blip r:embed="rId5"/>
          <a:stretch>
            <a:fillRect/>
          </a:stretch>
        </p:blipFill>
        <p:spPr>
          <a:xfrm>
            <a:off x="2680480" y="3822287"/>
            <a:ext cx="2719935" cy="2502454"/>
          </a:xfrm>
          <a:prstGeom prst="rect">
            <a:avLst/>
          </a:prstGeom>
        </p:spPr>
      </p:pic>
      <p:pic>
        <p:nvPicPr>
          <p:cNvPr id="8" name="Picture 7"/>
          <p:cNvPicPr>
            <a:picLocks noChangeAspect="1"/>
          </p:cNvPicPr>
          <p:nvPr/>
        </p:nvPicPr>
        <p:blipFill>
          <a:blip r:embed="rId6"/>
          <a:stretch>
            <a:fillRect/>
          </a:stretch>
        </p:blipFill>
        <p:spPr>
          <a:xfrm>
            <a:off x="5504794" y="1108095"/>
            <a:ext cx="2883864" cy="2649061"/>
          </a:xfrm>
          <a:prstGeom prst="rect">
            <a:avLst/>
          </a:prstGeom>
        </p:spPr>
      </p:pic>
      <p:pic>
        <p:nvPicPr>
          <p:cNvPr id="11" name="Picture 10"/>
          <p:cNvPicPr>
            <a:picLocks noChangeAspect="1"/>
          </p:cNvPicPr>
          <p:nvPr/>
        </p:nvPicPr>
        <p:blipFill>
          <a:blip r:embed="rId7"/>
          <a:stretch>
            <a:fillRect/>
          </a:stretch>
        </p:blipFill>
        <p:spPr>
          <a:xfrm>
            <a:off x="6166608" y="3822287"/>
            <a:ext cx="2944192" cy="2666381"/>
          </a:xfrm>
          <a:prstGeom prst="rect">
            <a:avLst/>
          </a:prstGeom>
        </p:spPr>
      </p:pic>
      <p:sp>
        <p:nvSpPr>
          <p:cNvPr id="2" name="TextBox 1"/>
          <p:cNvSpPr txBox="1"/>
          <p:nvPr/>
        </p:nvSpPr>
        <p:spPr>
          <a:xfrm>
            <a:off x="6166608" y="3815369"/>
            <a:ext cx="556131" cy="369332"/>
          </a:xfrm>
          <a:prstGeom prst="rect">
            <a:avLst/>
          </a:prstGeom>
          <a:noFill/>
        </p:spPr>
        <p:txBody>
          <a:bodyPr wrap="square" rtlCol="0">
            <a:spAutoFit/>
          </a:bodyPr>
          <a:lstStyle/>
          <a:p>
            <a:r>
              <a:rPr lang="en-US" dirty="0" smtClean="0"/>
              <a:t>B)</a:t>
            </a:r>
            <a:endParaRPr lang="en-US" dirty="0"/>
          </a:p>
        </p:txBody>
      </p:sp>
    </p:spTree>
    <p:extLst>
      <p:ext uri="{BB962C8B-B14F-4D97-AF65-F5344CB8AC3E}">
        <p14:creationId xmlns:p14="http://schemas.microsoft.com/office/powerpoint/2010/main" val="33261927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14544" y="1367272"/>
            <a:ext cx="5729455" cy="5490728"/>
          </a:xfrm>
          <a:prstGeom prst="rect">
            <a:avLst/>
          </a:prstGeom>
        </p:spPr>
      </p:pic>
      <p:sp>
        <p:nvSpPr>
          <p:cNvPr id="9" name="Title 1"/>
          <p:cNvSpPr>
            <a:spLocks noGrp="1"/>
          </p:cNvSpPr>
          <p:nvPr>
            <p:ph type="title"/>
          </p:nvPr>
        </p:nvSpPr>
        <p:spPr>
          <a:xfrm>
            <a:off x="192175" y="-150404"/>
            <a:ext cx="8764872" cy="1143000"/>
          </a:xfrm>
        </p:spPr>
        <p:txBody>
          <a:bodyPr>
            <a:normAutofit/>
          </a:bodyPr>
          <a:lstStyle/>
          <a:p>
            <a:r>
              <a:rPr lang="en-US" sz="2800" dirty="0" smtClean="0"/>
              <a:t>Top </a:t>
            </a:r>
            <a:r>
              <a:rPr lang="en-US" sz="2800" dirty="0"/>
              <a:t>5</a:t>
            </a:r>
            <a:r>
              <a:rPr lang="en-US" sz="2800" dirty="0" smtClean="0"/>
              <a:t>0 families sorted by Variation Coefficient</a:t>
            </a:r>
            <a:br>
              <a:rPr lang="en-US" sz="2800" dirty="0" smtClean="0"/>
            </a:br>
            <a:r>
              <a:rPr lang="en-US" sz="2800" dirty="0" smtClean="0"/>
              <a:t>Platyhelminthes only</a:t>
            </a:r>
            <a:endParaRPr lang="en-US" sz="2800" dirty="0"/>
          </a:p>
        </p:txBody>
      </p:sp>
      <p:sp>
        <p:nvSpPr>
          <p:cNvPr id="12" name="TextBox 11"/>
          <p:cNvSpPr txBox="1"/>
          <p:nvPr/>
        </p:nvSpPr>
        <p:spPr>
          <a:xfrm>
            <a:off x="27965" y="1446271"/>
            <a:ext cx="276099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From the </a:t>
            </a:r>
            <a:r>
              <a:rPr lang="en-US" sz="1400" dirty="0" err="1" smtClean="0"/>
              <a:t>Platyhelminth</a:t>
            </a:r>
            <a:r>
              <a:rPr lang="en-US" sz="1400" dirty="0" smtClean="0"/>
              <a:t>–only dataset. Top 50 families of </a:t>
            </a:r>
            <a:r>
              <a:rPr lang="en-US" sz="1400" u="sng" dirty="0" smtClean="0"/>
              <a:t>any size</a:t>
            </a:r>
            <a:r>
              <a:rPr lang="en-US" sz="1400" dirty="0" smtClean="0"/>
              <a:t>, sorted by Variation coefficient. </a:t>
            </a:r>
            <a:endParaRPr lang="en-US" sz="1400" dirty="0"/>
          </a:p>
        </p:txBody>
      </p:sp>
      <p:sp>
        <p:nvSpPr>
          <p:cNvPr id="3" name="TextBox 2"/>
          <p:cNvSpPr txBox="1"/>
          <p:nvPr/>
        </p:nvSpPr>
        <p:spPr>
          <a:xfrm>
            <a:off x="1359454" y="866301"/>
            <a:ext cx="654906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Variation Coefficient = </a:t>
            </a:r>
            <a:r>
              <a:rPr lang="en-US" sz="1200" dirty="0" err="1" smtClean="0"/>
              <a:t>stdev</a:t>
            </a:r>
            <a:r>
              <a:rPr lang="en-US" sz="1200" dirty="0" smtClean="0"/>
              <a:t> of genes per species / mean genes per species</a:t>
            </a:r>
          </a:p>
          <a:p>
            <a:r>
              <a:rPr lang="en-US" sz="1200" dirty="0" smtClean="0"/>
              <a:t>(measure to pinpoint species/clade-specific expansions)</a:t>
            </a:r>
            <a:endParaRPr lang="en-US" sz="1200" dirty="0"/>
          </a:p>
        </p:txBody>
      </p:sp>
      <p:sp>
        <p:nvSpPr>
          <p:cNvPr id="41" name="TextBox 40"/>
          <p:cNvSpPr txBox="1"/>
          <p:nvPr/>
        </p:nvSpPr>
        <p:spPr>
          <a:xfrm>
            <a:off x="200757" y="4589439"/>
            <a:ext cx="2339893"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Results overpowered by </a:t>
            </a:r>
            <a:r>
              <a:rPr lang="en-US" sz="1400" dirty="0" err="1" smtClean="0"/>
              <a:t>Schmidtea</a:t>
            </a:r>
            <a:r>
              <a:rPr lang="en-US" sz="1400" dirty="0" smtClean="0"/>
              <a:t> </a:t>
            </a:r>
            <a:r>
              <a:rPr lang="en-US" sz="1400" dirty="0" err="1" smtClean="0"/>
              <a:t>mediterranea</a:t>
            </a:r>
            <a:r>
              <a:rPr lang="en-US" sz="1400" dirty="0" smtClean="0"/>
              <a:t>. Different biology (free-living) and also not very close related to other species.</a:t>
            </a:r>
            <a:endParaRPr lang="en-US" sz="1400" dirty="0"/>
          </a:p>
        </p:txBody>
      </p:sp>
    </p:spTree>
    <p:extLst>
      <p:ext uri="{BB962C8B-B14F-4D97-AF65-F5344CB8AC3E}">
        <p14:creationId xmlns:p14="http://schemas.microsoft.com/office/powerpoint/2010/main" val="274146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7881" y="872944"/>
            <a:ext cx="6210447" cy="5985055"/>
          </a:xfrm>
          <a:prstGeom prst="rect">
            <a:avLst/>
          </a:prstGeom>
        </p:spPr>
      </p:pic>
      <p:sp>
        <p:nvSpPr>
          <p:cNvPr id="9" name="Title 1"/>
          <p:cNvSpPr>
            <a:spLocks noGrp="1"/>
          </p:cNvSpPr>
          <p:nvPr>
            <p:ph type="title"/>
          </p:nvPr>
        </p:nvSpPr>
        <p:spPr>
          <a:xfrm>
            <a:off x="192175" y="-150404"/>
            <a:ext cx="8764872" cy="1143000"/>
          </a:xfrm>
        </p:spPr>
        <p:txBody>
          <a:bodyPr>
            <a:normAutofit/>
          </a:bodyPr>
          <a:lstStyle/>
          <a:p>
            <a:r>
              <a:rPr lang="en-US" sz="2800" dirty="0" smtClean="0"/>
              <a:t>Top </a:t>
            </a:r>
            <a:r>
              <a:rPr lang="en-US" sz="2800" dirty="0"/>
              <a:t>5</a:t>
            </a:r>
            <a:r>
              <a:rPr lang="en-US" sz="2800" dirty="0" smtClean="0"/>
              <a:t>0 families sorted by Variation Coefficient</a:t>
            </a:r>
            <a:br>
              <a:rPr lang="en-US" sz="2800" dirty="0" smtClean="0"/>
            </a:br>
            <a:r>
              <a:rPr lang="en-US" sz="2800" dirty="0" smtClean="0"/>
              <a:t>Platyhelminthes only (</a:t>
            </a:r>
            <a:r>
              <a:rPr lang="en-US" sz="2800" dirty="0" err="1" smtClean="0"/>
              <a:t>excl</a:t>
            </a:r>
            <a:r>
              <a:rPr lang="en-US" sz="2800" dirty="0" smtClean="0"/>
              <a:t> </a:t>
            </a:r>
            <a:r>
              <a:rPr lang="en-US" sz="2800" dirty="0" err="1" smtClean="0"/>
              <a:t>Smed</a:t>
            </a:r>
            <a:r>
              <a:rPr lang="en-US" sz="2800" dirty="0" smtClean="0"/>
              <a:t>)</a:t>
            </a:r>
            <a:endParaRPr lang="en-US" sz="2800" dirty="0"/>
          </a:p>
        </p:txBody>
      </p:sp>
      <p:sp>
        <p:nvSpPr>
          <p:cNvPr id="12" name="TextBox 11"/>
          <p:cNvSpPr txBox="1"/>
          <p:nvPr/>
        </p:nvSpPr>
        <p:spPr>
          <a:xfrm>
            <a:off x="27965" y="1446271"/>
            <a:ext cx="2760990" cy="138499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From the </a:t>
            </a:r>
            <a:r>
              <a:rPr lang="en-US" sz="1400" dirty="0" err="1" smtClean="0"/>
              <a:t>Platyhelminth</a:t>
            </a:r>
            <a:r>
              <a:rPr lang="en-US" sz="1400" dirty="0" smtClean="0"/>
              <a:t>–only dataset. Top 50 families of </a:t>
            </a:r>
            <a:r>
              <a:rPr lang="en-US" sz="1400" u="sng" dirty="0" smtClean="0"/>
              <a:t>any size</a:t>
            </a:r>
            <a:r>
              <a:rPr lang="en-US" sz="1400" dirty="0" smtClean="0"/>
              <a:t>, sorted by Variation coefficient. </a:t>
            </a:r>
            <a:r>
              <a:rPr lang="en-US" sz="1400" u="sng" dirty="0" smtClean="0"/>
              <a:t>Filtered out families where </a:t>
            </a:r>
            <a:r>
              <a:rPr lang="en-US" sz="1400" u="sng" dirty="0" err="1" smtClean="0"/>
              <a:t>Max_duplications</a:t>
            </a:r>
            <a:r>
              <a:rPr lang="en-US" sz="1400" u="sng" dirty="0" smtClean="0"/>
              <a:t> occurred in </a:t>
            </a:r>
            <a:r>
              <a:rPr lang="en-US" sz="1400" u="sng" dirty="0" err="1" smtClean="0"/>
              <a:t>Schmidtea</a:t>
            </a:r>
            <a:r>
              <a:rPr lang="en-US" sz="1400" u="sng" dirty="0" smtClean="0"/>
              <a:t> </a:t>
            </a:r>
            <a:r>
              <a:rPr lang="en-US" sz="1400" u="sng" dirty="0" err="1" smtClean="0"/>
              <a:t>mediterranea</a:t>
            </a:r>
            <a:r>
              <a:rPr lang="en-US" sz="1400" u="sng" dirty="0" smtClean="0"/>
              <a:t>.</a:t>
            </a:r>
            <a:endParaRPr lang="en-US" sz="1400" u="sng" dirty="0"/>
          </a:p>
        </p:txBody>
      </p:sp>
      <p:sp>
        <p:nvSpPr>
          <p:cNvPr id="41" name="TextBox 40"/>
          <p:cNvSpPr txBox="1"/>
          <p:nvPr/>
        </p:nvSpPr>
        <p:spPr>
          <a:xfrm>
            <a:off x="192175" y="4589439"/>
            <a:ext cx="233989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Several species or small-clade specific families.</a:t>
            </a:r>
          </a:p>
          <a:p>
            <a:r>
              <a:rPr lang="en-US" sz="1400" dirty="0" smtClean="0"/>
              <a:t>Several </a:t>
            </a:r>
            <a:r>
              <a:rPr lang="en-US" sz="1400" dirty="0" err="1" smtClean="0"/>
              <a:t>Schisto</a:t>
            </a:r>
            <a:r>
              <a:rPr lang="en-US" sz="1400" dirty="0" smtClean="0"/>
              <a:t> ‘none’ families (checked some and they are composed of ~50bp peptides.)</a:t>
            </a:r>
            <a:endParaRPr lang="en-US" sz="1400" dirty="0"/>
          </a:p>
        </p:txBody>
      </p:sp>
      <p:sp>
        <p:nvSpPr>
          <p:cNvPr id="4" name="TextBox 3"/>
          <p:cNvSpPr txBox="1"/>
          <p:nvPr/>
        </p:nvSpPr>
        <p:spPr>
          <a:xfrm>
            <a:off x="7865159" y="3372753"/>
            <a:ext cx="1070199" cy="230832"/>
          </a:xfrm>
          <a:prstGeom prst="rect">
            <a:avLst/>
          </a:prstGeom>
          <a:noFill/>
        </p:spPr>
        <p:txBody>
          <a:bodyPr wrap="square" rtlCol="0">
            <a:spAutoFit/>
          </a:bodyPr>
          <a:lstStyle/>
          <a:p>
            <a:r>
              <a:rPr lang="en-US" sz="900" dirty="0" smtClean="0">
                <a:sym typeface="Wingdings"/>
              </a:rPr>
              <a:t></a:t>
            </a:r>
            <a:r>
              <a:rPr lang="en-US" sz="900" dirty="0" smtClean="0"/>
              <a:t>ABC transporter</a:t>
            </a:r>
            <a:endParaRPr lang="en-US" sz="900" dirty="0"/>
          </a:p>
        </p:txBody>
      </p:sp>
      <p:sp>
        <p:nvSpPr>
          <p:cNvPr id="10" name="TextBox 9"/>
          <p:cNvSpPr txBox="1"/>
          <p:nvPr/>
        </p:nvSpPr>
        <p:spPr>
          <a:xfrm>
            <a:off x="7957669" y="5678331"/>
            <a:ext cx="1070199" cy="230832"/>
          </a:xfrm>
          <a:prstGeom prst="rect">
            <a:avLst/>
          </a:prstGeom>
          <a:noFill/>
        </p:spPr>
        <p:txBody>
          <a:bodyPr wrap="square" rtlCol="0">
            <a:spAutoFit/>
          </a:bodyPr>
          <a:lstStyle/>
          <a:p>
            <a:r>
              <a:rPr lang="en-US" sz="900" dirty="0" smtClean="0">
                <a:sym typeface="Wingdings"/>
              </a:rPr>
              <a:t></a:t>
            </a:r>
            <a:r>
              <a:rPr lang="en-US" sz="900" dirty="0" err="1" smtClean="0"/>
              <a:t>Mucin</a:t>
            </a:r>
            <a:r>
              <a:rPr lang="en-US" sz="900" dirty="0" smtClean="0"/>
              <a:t>/ catenin</a:t>
            </a:r>
            <a:endParaRPr lang="en-US" sz="900" dirty="0"/>
          </a:p>
        </p:txBody>
      </p:sp>
    </p:spTree>
    <p:extLst>
      <p:ext uri="{BB962C8B-B14F-4D97-AF65-F5344CB8AC3E}">
        <p14:creationId xmlns:p14="http://schemas.microsoft.com/office/powerpoint/2010/main" val="184354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01522" y="969222"/>
            <a:ext cx="6168848" cy="5888777"/>
          </a:xfrm>
          <a:prstGeom prst="rect">
            <a:avLst/>
          </a:prstGeom>
        </p:spPr>
      </p:pic>
      <p:sp>
        <p:nvSpPr>
          <p:cNvPr id="9" name="Title 1"/>
          <p:cNvSpPr>
            <a:spLocks noGrp="1"/>
          </p:cNvSpPr>
          <p:nvPr>
            <p:ph type="title"/>
          </p:nvPr>
        </p:nvSpPr>
        <p:spPr>
          <a:xfrm>
            <a:off x="192175" y="-150404"/>
            <a:ext cx="8764872" cy="1143000"/>
          </a:xfrm>
        </p:spPr>
        <p:txBody>
          <a:bodyPr>
            <a:normAutofit/>
          </a:bodyPr>
          <a:lstStyle/>
          <a:p>
            <a:r>
              <a:rPr lang="en-US" sz="2800" dirty="0" smtClean="0"/>
              <a:t>Top </a:t>
            </a:r>
            <a:r>
              <a:rPr lang="en-US" sz="2800" dirty="0"/>
              <a:t>5</a:t>
            </a:r>
            <a:r>
              <a:rPr lang="en-US" sz="2800" dirty="0" smtClean="0"/>
              <a:t>0 families sorted by Variation Coefficient</a:t>
            </a:r>
            <a:br>
              <a:rPr lang="en-US" sz="2800" dirty="0" smtClean="0"/>
            </a:br>
            <a:r>
              <a:rPr lang="en-US" sz="2800" dirty="0"/>
              <a:t>N</a:t>
            </a:r>
            <a:r>
              <a:rPr lang="en-US" sz="2800" dirty="0" smtClean="0"/>
              <a:t>ematodes only</a:t>
            </a:r>
            <a:endParaRPr lang="en-US" sz="2800" dirty="0"/>
          </a:p>
        </p:txBody>
      </p:sp>
      <p:sp>
        <p:nvSpPr>
          <p:cNvPr id="12" name="TextBox 11"/>
          <p:cNvSpPr txBox="1"/>
          <p:nvPr/>
        </p:nvSpPr>
        <p:spPr>
          <a:xfrm>
            <a:off x="27965" y="1446271"/>
            <a:ext cx="276099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From the nematode–only dataset. Top 50 families of </a:t>
            </a:r>
            <a:r>
              <a:rPr lang="en-US" sz="1400" u="sng" dirty="0" smtClean="0"/>
              <a:t>any size</a:t>
            </a:r>
            <a:r>
              <a:rPr lang="en-US" sz="1400" dirty="0" smtClean="0"/>
              <a:t>, sorted by Variation coefficient. </a:t>
            </a:r>
            <a:endParaRPr lang="en-US" sz="1400" u="sng" dirty="0"/>
          </a:p>
        </p:txBody>
      </p:sp>
      <p:sp>
        <p:nvSpPr>
          <p:cNvPr id="41" name="TextBox 40"/>
          <p:cNvSpPr txBox="1"/>
          <p:nvPr/>
        </p:nvSpPr>
        <p:spPr>
          <a:xfrm>
            <a:off x="192175" y="4589439"/>
            <a:ext cx="233989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Several species or small-clade specific families.</a:t>
            </a:r>
          </a:p>
        </p:txBody>
      </p:sp>
    </p:spTree>
    <p:extLst>
      <p:ext uri="{BB962C8B-B14F-4D97-AF65-F5344CB8AC3E}">
        <p14:creationId xmlns:p14="http://schemas.microsoft.com/office/powerpoint/2010/main" val="257608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Species-families distribution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are 3 universal families, with genes of the 91 species. None universal and single-copy.</a:t>
            </a:r>
          </a:p>
          <a:p>
            <a:r>
              <a:rPr lang="en-US" dirty="0" smtClean="0"/>
              <a:t>If excluding the 10 </a:t>
            </a:r>
            <a:r>
              <a:rPr lang="en-US" dirty="0" err="1" smtClean="0"/>
              <a:t>outgroups</a:t>
            </a:r>
            <a:r>
              <a:rPr lang="en-US" dirty="0" smtClean="0"/>
              <a:t>, there is 105 families with genes in 81 </a:t>
            </a:r>
            <a:r>
              <a:rPr lang="en-US" dirty="0" err="1" smtClean="0"/>
              <a:t>helminths</a:t>
            </a:r>
            <a:r>
              <a:rPr lang="en-US" dirty="0" smtClean="0"/>
              <a:t> (28065 genes). </a:t>
            </a:r>
          </a:p>
          <a:p>
            <a:r>
              <a:rPr lang="en-US" dirty="0" smtClean="0"/>
              <a:t>There is no families exclusive of all 5 free-living species. Only 59 families present in 2 at least free-living species but none parasitic. There is no family present in all parasitic species and no free-living. There is 1709 families present in at least 19 parasitic and none of the free-living. </a:t>
            </a:r>
          </a:p>
          <a:p>
            <a:endParaRPr lang="en-US" dirty="0"/>
          </a:p>
        </p:txBody>
      </p:sp>
    </p:spTree>
    <p:extLst>
      <p:ext uri="{BB962C8B-B14F-4D97-AF65-F5344CB8AC3E}">
        <p14:creationId xmlns:p14="http://schemas.microsoft.com/office/powerpoint/2010/main" val="569966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2175" y="-150404"/>
            <a:ext cx="8764872" cy="1143000"/>
          </a:xfrm>
        </p:spPr>
        <p:txBody>
          <a:bodyPr>
            <a:normAutofit/>
          </a:bodyPr>
          <a:lstStyle/>
          <a:p>
            <a:r>
              <a:rPr lang="en-US" sz="3200" dirty="0" smtClean="0"/>
              <a:t>Parasite-specific families</a:t>
            </a:r>
            <a:endParaRPr lang="en-US" sz="3200" dirty="0"/>
          </a:p>
        </p:txBody>
      </p:sp>
      <p:sp>
        <p:nvSpPr>
          <p:cNvPr id="12" name="TextBox 11"/>
          <p:cNvSpPr txBox="1"/>
          <p:nvPr/>
        </p:nvSpPr>
        <p:spPr>
          <a:xfrm>
            <a:off x="192175" y="866038"/>
            <a:ext cx="8634552"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200" dirty="0"/>
              <a:t>Based on all species except </a:t>
            </a:r>
            <a:r>
              <a:rPr lang="en-US" sz="1200" dirty="0" err="1"/>
              <a:t>outgroups</a:t>
            </a:r>
            <a:r>
              <a:rPr lang="en-US" sz="1200" dirty="0"/>
              <a:t>. Filtering out families where genes from any of the 5 free-living species are above 0.625% (half the expected for 80 species equality</a:t>
            </a:r>
            <a:r>
              <a:rPr lang="en-US" sz="1200" dirty="0" smtClean="0"/>
              <a:t>). </a:t>
            </a:r>
            <a:r>
              <a:rPr lang="en-US" sz="1200" dirty="0"/>
              <a:t>Filtering out families with &lt;100 genes and with &lt;50% </a:t>
            </a:r>
            <a:r>
              <a:rPr lang="en-US" sz="1200" dirty="0" err="1"/>
              <a:t>pfam</a:t>
            </a:r>
            <a:r>
              <a:rPr lang="en-US" sz="1200" dirty="0"/>
              <a:t> annotation </a:t>
            </a:r>
          </a:p>
        </p:txBody>
      </p:sp>
      <p:sp>
        <p:nvSpPr>
          <p:cNvPr id="41" name="TextBox 40"/>
          <p:cNvSpPr txBox="1"/>
          <p:nvPr/>
        </p:nvSpPr>
        <p:spPr>
          <a:xfrm>
            <a:off x="192175" y="1776232"/>
            <a:ext cx="1475937"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Not great measure because we don’t have FL species from each clade. Nevertheless we see some interesting families and </a:t>
            </a:r>
            <a:r>
              <a:rPr lang="en-US" sz="1400" dirty="0" err="1" smtClean="0"/>
              <a:t>enrichements</a:t>
            </a:r>
            <a:r>
              <a:rPr lang="en-US" sz="1400" dirty="0" smtClean="0"/>
              <a:t>. </a:t>
            </a:r>
            <a:endParaRPr lang="en-US" sz="1400" dirty="0"/>
          </a:p>
        </p:txBody>
      </p:sp>
      <p:grpSp>
        <p:nvGrpSpPr>
          <p:cNvPr id="10" name="Group 9"/>
          <p:cNvGrpSpPr/>
          <p:nvPr/>
        </p:nvGrpSpPr>
        <p:grpSpPr>
          <a:xfrm>
            <a:off x="1926299" y="1745485"/>
            <a:ext cx="7217702" cy="5112515"/>
            <a:chOff x="1926299" y="1745485"/>
            <a:chExt cx="7217702" cy="5112515"/>
          </a:xfrm>
        </p:grpSpPr>
        <p:pic>
          <p:nvPicPr>
            <p:cNvPr id="6" name="Picture 5"/>
            <p:cNvPicPr>
              <a:picLocks noChangeAspect="1"/>
            </p:cNvPicPr>
            <p:nvPr/>
          </p:nvPicPr>
          <p:blipFill>
            <a:blip r:embed="rId3"/>
            <a:stretch>
              <a:fillRect/>
            </a:stretch>
          </p:blipFill>
          <p:spPr>
            <a:xfrm>
              <a:off x="1926299" y="1776232"/>
              <a:ext cx="7217702" cy="5081768"/>
            </a:xfrm>
            <a:prstGeom prst="rect">
              <a:avLst/>
            </a:prstGeom>
          </p:spPr>
        </p:pic>
        <p:pic>
          <p:nvPicPr>
            <p:cNvPr id="7" name="Picture 6"/>
            <p:cNvPicPr>
              <a:picLocks noChangeAspect="1"/>
            </p:cNvPicPr>
            <p:nvPr/>
          </p:nvPicPr>
          <p:blipFill>
            <a:blip r:embed="rId4"/>
            <a:stretch>
              <a:fillRect/>
            </a:stretch>
          </p:blipFill>
          <p:spPr>
            <a:xfrm>
              <a:off x="1942899" y="1745485"/>
              <a:ext cx="549166" cy="462356"/>
            </a:xfrm>
            <a:prstGeom prst="rect">
              <a:avLst/>
            </a:prstGeom>
          </p:spPr>
        </p:pic>
      </p:grpSp>
      <p:sp>
        <p:nvSpPr>
          <p:cNvPr id="8" name="TextBox 7"/>
          <p:cNvSpPr txBox="1"/>
          <p:nvPr/>
        </p:nvSpPr>
        <p:spPr>
          <a:xfrm>
            <a:off x="192175" y="1344303"/>
            <a:ext cx="4714665"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Using </a:t>
            </a:r>
            <a:r>
              <a:rPr lang="en-US" sz="1400" dirty="0" err="1" smtClean="0"/>
              <a:t>hclust</a:t>
            </a:r>
            <a:r>
              <a:rPr lang="en-US" sz="1400" dirty="0" smtClean="0"/>
              <a:t> on families, just did not copy </a:t>
            </a:r>
            <a:r>
              <a:rPr lang="en-US" sz="1400" dirty="0" err="1" smtClean="0"/>
              <a:t>dendrogram</a:t>
            </a:r>
            <a:endParaRPr lang="en-US" sz="1400" dirty="0"/>
          </a:p>
        </p:txBody>
      </p:sp>
    </p:spTree>
    <p:extLst>
      <p:ext uri="{BB962C8B-B14F-4D97-AF65-F5344CB8AC3E}">
        <p14:creationId xmlns:p14="http://schemas.microsoft.com/office/powerpoint/2010/main" val="204085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52218" y="0"/>
            <a:ext cx="8764872" cy="1143000"/>
          </a:xfrm>
        </p:spPr>
        <p:txBody>
          <a:bodyPr>
            <a:normAutofit/>
          </a:bodyPr>
          <a:lstStyle/>
          <a:p>
            <a:r>
              <a:rPr lang="en-US" sz="3200" dirty="0" smtClean="0"/>
              <a:t>Parasite-specific families</a:t>
            </a:r>
            <a:br>
              <a:rPr lang="en-US" sz="3200" dirty="0" smtClean="0"/>
            </a:br>
            <a:r>
              <a:rPr lang="en-US" sz="3200" dirty="0" smtClean="0"/>
              <a:t>GO term enrichment</a:t>
            </a:r>
            <a:endParaRPr lang="en-US" sz="3200" dirty="0"/>
          </a:p>
        </p:txBody>
      </p:sp>
      <p:sp>
        <p:nvSpPr>
          <p:cNvPr id="12" name="TextBox 11"/>
          <p:cNvSpPr txBox="1"/>
          <p:nvPr/>
        </p:nvSpPr>
        <p:spPr>
          <a:xfrm>
            <a:off x="156675" y="1223428"/>
            <a:ext cx="8634552"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200" dirty="0"/>
              <a:t>Based on all species except </a:t>
            </a:r>
            <a:r>
              <a:rPr lang="en-US" sz="1200" dirty="0" err="1"/>
              <a:t>outgroups</a:t>
            </a:r>
            <a:r>
              <a:rPr lang="en-US" sz="1200" dirty="0"/>
              <a:t>. Filtering out families where genes from any of the 5 free-living species are above 0.625% (half the expected for 80 species equality</a:t>
            </a:r>
            <a:r>
              <a:rPr lang="en-US" sz="1200" dirty="0" smtClean="0"/>
              <a:t>). </a:t>
            </a:r>
            <a:r>
              <a:rPr lang="en-US" sz="1200" dirty="0"/>
              <a:t>Filtering out families with &lt;100 genes and with &lt;50% </a:t>
            </a:r>
            <a:r>
              <a:rPr lang="en-US" sz="1200" dirty="0" err="1"/>
              <a:t>pfam</a:t>
            </a:r>
            <a:r>
              <a:rPr lang="en-US" sz="1200" dirty="0"/>
              <a:t> annotation </a:t>
            </a:r>
          </a:p>
        </p:txBody>
      </p:sp>
      <p:graphicFrame>
        <p:nvGraphicFramePr>
          <p:cNvPr id="7" name="Table 6"/>
          <p:cNvGraphicFramePr>
            <a:graphicFrameLocks noGrp="1"/>
          </p:cNvGraphicFramePr>
          <p:nvPr>
            <p:extLst>
              <p:ext uri="{D42A27DB-BD31-4B8C-83A1-F6EECF244321}">
                <p14:modId xmlns:p14="http://schemas.microsoft.com/office/powerpoint/2010/main" val="2231597321"/>
              </p:ext>
            </p:extLst>
          </p:nvPr>
        </p:nvGraphicFramePr>
        <p:xfrm>
          <a:off x="2697518" y="2188068"/>
          <a:ext cx="2603500" cy="2151380"/>
        </p:xfrm>
        <a:graphic>
          <a:graphicData uri="http://schemas.openxmlformats.org/drawingml/2006/table">
            <a:tbl>
              <a:tblPr firstRow="1">
                <a:tableStyleId>{793D81CF-94F2-401A-BA57-92F5A7B2D0C5}</a:tableStyleId>
              </a:tblPr>
              <a:tblGrid>
                <a:gridCol w="2603500"/>
              </a:tblGrid>
              <a:tr h="190500">
                <a:tc>
                  <a:txBody>
                    <a:bodyPr/>
                    <a:lstStyle/>
                    <a:p>
                      <a:pPr algn="l" fontAlgn="b"/>
                      <a:r>
                        <a:rPr lang="en-US" sz="1200" u="none" strike="noStrike" dirty="0" smtClean="0">
                          <a:effectLst/>
                        </a:rPr>
                        <a:t>BP</a:t>
                      </a:r>
                      <a:endParaRPr lang="en-US" sz="1200" b="1" i="0" u="none" strike="noStrike" dirty="0">
                        <a:solidFill>
                          <a:srgbClr val="000000"/>
                        </a:solidFill>
                        <a:effectLst/>
                        <a:latin typeface="Calibri"/>
                      </a:endParaRPr>
                    </a:p>
                  </a:txBody>
                  <a:tcPr marL="12700" marR="12700" marT="12700" marB="0" anchor="b">
                    <a:lnB w="12700" cap="flat" cmpd="sng" algn="ctr">
                      <a:noFill/>
                      <a:prstDash val="solid"/>
                      <a:round/>
                      <a:headEnd type="none" w="med" len="med"/>
                      <a:tailEnd type="none" w="med" len="med"/>
                    </a:lnB>
                  </a:tcPr>
                </a:tc>
              </a:tr>
              <a:tr h="190500">
                <a:tc>
                  <a:txBody>
                    <a:bodyPr/>
                    <a:lstStyle/>
                    <a:p>
                      <a:pPr algn="l" fontAlgn="b"/>
                      <a:r>
                        <a:rPr lang="en-US" sz="1200" u="none" strike="noStrike" dirty="0">
                          <a:effectLst/>
                        </a:rPr>
                        <a:t>proteolysis</a:t>
                      </a:r>
                      <a:endParaRPr lang="en-US" sz="1200" b="0" i="0" u="none" strike="noStrike" dirty="0">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dirty="0">
                          <a:effectLst/>
                        </a:rPr>
                        <a:t>glutathione biosynthetic process</a:t>
                      </a:r>
                      <a:endParaRPr lang="en-US" sz="1200" b="0" i="0" u="none" strike="noStrike" dirty="0">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protein glycosylation</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pattern specification process</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cell adhesion</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protein dephosphorylation</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cell migration</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regulation of cellular process</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anatomical structure morphogenesis</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dirty="0">
                          <a:effectLst/>
                        </a:rPr>
                        <a:t>positive regulation of biological </a:t>
                      </a:r>
                      <a:r>
                        <a:rPr lang="en-US" sz="1200" u="none" strike="noStrike" dirty="0" err="1">
                          <a:effectLst/>
                        </a:rPr>
                        <a:t>proces</a:t>
                      </a:r>
                      <a:r>
                        <a:rPr lang="en-US" sz="1200" u="none" strike="noStrike" dirty="0">
                          <a:effectLst/>
                        </a:rPr>
                        <a:t>...</a:t>
                      </a:r>
                      <a:endParaRPr lang="en-US" sz="1200" b="0" i="0" u="none" strike="noStrike" dirty="0">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072555304"/>
              </p:ext>
            </p:extLst>
          </p:nvPr>
        </p:nvGraphicFramePr>
        <p:xfrm>
          <a:off x="5602549" y="2188068"/>
          <a:ext cx="2603500" cy="1955800"/>
        </p:xfrm>
        <a:graphic>
          <a:graphicData uri="http://schemas.openxmlformats.org/drawingml/2006/table">
            <a:tbl>
              <a:tblPr firstRow="1" bandRow="1">
                <a:tableStyleId>{7E9639D4-E3E2-4D34-9284-5A2195B3D0D7}</a:tableStyleId>
              </a:tblPr>
              <a:tblGrid>
                <a:gridCol w="2603500"/>
              </a:tblGrid>
              <a:tr h="190500">
                <a:tc>
                  <a:txBody>
                    <a:bodyPr/>
                    <a:lstStyle/>
                    <a:p>
                      <a:pPr algn="l" fontAlgn="b"/>
                      <a:r>
                        <a:rPr lang="en-US" sz="1200" u="none" strike="noStrike" dirty="0" smtClean="0">
                          <a:effectLst/>
                        </a:rPr>
                        <a:t>MF</a:t>
                      </a:r>
                      <a:endParaRPr lang="en-US" sz="1200" b="0" i="0" u="none" strike="noStrike" dirty="0">
                        <a:solidFill>
                          <a:srgbClr val="000000"/>
                        </a:solidFill>
                        <a:effectLst/>
                        <a:latin typeface="Calibri"/>
                      </a:endParaRPr>
                    </a:p>
                  </a:txBody>
                  <a:tcPr marL="12700" marR="12700" marT="12700" marB="0" anchor="b">
                    <a:lnB w="12700" cap="flat" cmpd="sng" algn="ctr">
                      <a:noFill/>
                      <a:prstDash val="solid"/>
                      <a:round/>
                      <a:headEnd type="none" w="med" len="med"/>
                      <a:tailEnd type="none" w="med" len="med"/>
                    </a:lnB>
                  </a:tcPr>
                </a:tc>
              </a:tr>
              <a:tr h="190500">
                <a:tc>
                  <a:txBody>
                    <a:bodyPr/>
                    <a:lstStyle/>
                    <a:p>
                      <a:pPr algn="l" fontAlgn="b"/>
                      <a:r>
                        <a:rPr lang="en-US" sz="1200" u="none" strike="noStrike" dirty="0" err="1">
                          <a:effectLst/>
                        </a:rPr>
                        <a:t>metalloendopeptidase</a:t>
                      </a:r>
                      <a:r>
                        <a:rPr lang="en-US" sz="1200" u="none" strike="noStrike" dirty="0">
                          <a:effectLst/>
                        </a:rPr>
                        <a:t> activity</a:t>
                      </a:r>
                      <a:endParaRPr lang="en-US" sz="1200" b="0" i="0" u="none" strike="noStrike" dirty="0">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galactosyltransferase activity</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glutathione synthase activity</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zinc ion binding</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calcium ion binding</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protein tyrosine phosphatase activity</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serine-type endopeptidase activity</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a:effectLst/>
                        </a:rPr>
                        <a:t>aspartic-type endopeptidase activity</a:t>
                      </a:r>
                      <a:endParaRPr lang="en-US" sz="1200" b="0" i="0" u="none" strike="noStrike">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90500">
                <a:tc>
                  <a:txBody>
                    <a:bodyPr/>
                    <a:lstStyle/>
                    <a:p>
                      <a:pPr algn="l" fontAlgn="b"/>
                      <a:r>
                        <a:rPr lang="en-US" sz="1200" u="none" strike="noStrike" dirty="0">
                          <a:effectLst/>
                        </a:rPr>
                        <a:t>peptidase activity</a:t>
                      </a:r>
                      <a:endParaRPr lang="en-US" sz="1200" b="0" i="0" u="none" strike="noStrike" dirty="0">
                        <a:solidFill>
                          <a:srgbClr val="000000"/>
                        </a:solidFill>
                        <a:effectLst/>
                        <a:latin typeface="Calibri"/>
                      </a:endParaRPr>
                    </a:p>
                  </a:txBody>
                  <a:tcPr marL="12700" marR="12700" marT="12700" marB="0" anchor="b">
                    <a:lnT w="12700" cap="flat" cmpd="sng" algn="ctr">
                      <a:noFill/>
                      <a:prstDash val="solid"/>
                      <a:round/>
                      <a:headEnd type="none" w="med" len="med"/>
                      <a:tailEnd type="none" w="med" len="med"/>
                    </a:lnT>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68806256"/>
              </p:ext>
            </p:extLst>
          </p:nvPr>
        </p:nvGraphicFramePr>
        <p:xfrm>
          <a:off x="5569480" y="4574129"/>
          <a:ext cx="2603500" cy="782320"/>
        </p:xfrm>
        <a:graphic>
          <a:graphicData uri="http://schemas.openxmlformats.org/drawingml/2006/table">
            <a:tbl>
              <a:tblPr firstRow="1">
                <a:tableStyleId>{7E9639D4-E3E2-4D34-9284-5A2195B3D0D7}</a:tableStyleId>
              </a:tblPr>
              <a:tblGrid>
                <a:gridCol w="2603500"/>
              </a:tblGrid>
              <a:tr h="190500">
                <a:tc>
                  <a:txBody>
                    <a:bodyPr/>
                    <a:lstStyle/>
                    <a:p>
                      <a:pPr algn="l" fontAlgn="b"/>
                      <a:r>
                        <a:rPr lang="en-US" sz="1200" u="none" strike="noStrike" dirty="0" smtClean="0">
                          <a:effectLst/>
                        </a:rPr>
                        <a:t>CC</a:t>
                      </a:r>
                      <a:endParaRPr lang="en-US" sz="1200" b="0" i="0" u="none" strike="noStrike" dirty="0">
                        <a:solidFill>
                          <a:srgbClr val="000000"/>
                        </a:solidFill>
                        <a:effectLst/>
                        <a:latin typeface="Calibri"/>
                      </a:endParaRPr>
                    </a:p>
                  </a:txBody>
                  <a:tcPr marL="12700" marR="12700" marT="12700" marB="0" anchor="b"/>
                </a:tc>
              </a:tr>
              <a:tr h="190500">
                <a:tc>
                  <a:txBody>
                    <a:bodyPr/>
                    <a:lstStyle/>
                    <a:p>
                      <a:pPr algn="l" fontAlgn="b"/>
                      <a:r>
                        <a:rPr lang="en-US" sz="1200" u="none" strike="noStrike" dirty="0">
                          <a:effectLst/>
                        </a:rPr>
                        <a:t>membrane</a:t>
                      </a:r>
                      <a:endParaRPr lang="en-US" sz="1200" b="0" i="0" u="none" strike="noStrike" dirty="0">
                        <a:solidFill>
                          <a:srgbClr val="000000"/>
                        </a:solidFill>
                        <a:effectLst/>
                        <a:latin typeface="Calibri"/>
                      </a:endParaRPr>
                    </a:p>
                  </a:txBody>
                  <a:tcPr marL="12700" marR="12700" marT="12700" marB="0" anchor="b"/>
                </a:tc>
              </a:tr>
              <a:tr h="190500">
                <a:tc>
                  <a:txBody>
                    <a:bodyPr/>
                    <a:lstStyle/>
                    <a:p>
                      <a:pPr algn="l" fontAlgn="b"/>
                      <a:r>
                        <a:rPr lang="en-US" sz="1200" u="none" strike="noStrike">
                          <a:effectLst/>
                        </a:rPr>
                        <a:t>cytoplasm</a:t>
                      </a:r>
                      <a:endParaRPr lang="en-US" sz="1200" b="0" i="0" u="none" strike="noStrike">
                        <a:solidFill>
                          <a:srgbClr val="000000"/>
                        </a:solidFill>
                        <a:effectLst/>
                        <a:latin typeface="Calibri"/>
                      </a:endParaRPr>
                    </a:p>
                  </a:txBody>
                  <a:tcPr marL="12700" marR="12700" marT="12700" marB="0" anchor="b"/>
                </a:tc>
              </a:tr>
              <a:tr h="190500">
                <a:tc>
                  <a:txBody>
                    <a:bodyPr/>
                    <a:lstStyle/>
                    <a:p>
                      <a:pPr algn="l" fontAlgn="b"/>
                      <a:r>
                        <a:rPr lang="en-US" sz="1200" u="none" strike="noStrike" dirty="0">
                          <a:effectLst/>
                        </a:rPr>
                        <a:t>integral to membrane</a:t>
                      </a:r>
                      <a:endParaRPr lang="en-US" sz="1200" b="0" i="0" u="none" strike="noStrike" dirty="0">
                        <a:solidFill>
                          <a:srgbClr val="000000"/>
                        </a:solidFill>
                        <a:effectLst/>
                        <a:latin typeface="Calibri"/>
                      </a:endParaRPr>
                    </a:p>
                  </a:txBody>
                  <a:tcPr marL="12700" marR="12700" marT="12700" marB="0" anchor="b"/>
                </a:tc>
              </a:tr>
            </a:tbl>
          </a:graphicData>
        </a:graphic>
      </p:graphicFrame>
      <p:sp>
        <p:nvSpPr>
          <p:cNvPr id="14" name="TextBox 13"/>
          <p:cNvSpPr txBox="1"/>
          <p:nvPr/>
        </p:nvSpPr>
        <p:spPr>
          <a:xfrm>
            <a:off x="152218" y="2478701"/>
            <a:ext cx="1965665"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smtClean="0"/>
              <a:t>TopGO</a:t>
            </a:r>
            <a:r>
              <a:rPr lang="en-US" sz="1200" dirty="0" smtClean="0"/>
              <a:t> analysis</a:t>
            </a:r>
          </a:p>
          <a:p>
            <a:r>
              <a:rPr lang="en-US" sz="1200" dirty="0" smtClean="0"/>
              <a:t>Reference GO terms: all genes in all species (~600K)</a:t>
            </a:r>
          </a:p>
          <a:p>
            <a:r>
              <a:rPr lang="en-US" sz="1200" dirty="0" smtClean="0"/>
              <a:t>All </a:t>
            </a:r>
            <a:r>
              <a:rPr lang="en-US" sz="1200" dirty="0"/>
              <a:t>GO terms have p-values &lt; </a:t>
            </a:r>
            <a:r>
              <a:rPr lang="en-US" sz="1200" dirty="0" smtClean="0"/>
              <a:t>0.05</a:t>
            </a:r>
            <a:endParaRPr lang="en-US" sz="1200" dirty="0"/>
          </a:p>
        </p:txBody>
      </p:sp>
      <p:sp>
        <p:nvSpPr>
          <p:cNvPr id="15" name="TextBox 14"/>
          <p:cNvSpPr txBox="1"/>
          <p:nvPr/>
        </p:nvSpPr>
        <p:spPr>
          <a:xfrm>
            <a:off x="156675" y="5187049"/>
            <a:ext cx="427319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Functions and processes involved in proteolysis and cell migration, plus regulatory proteins</a:t>
            </a:r>
            <a:endParaRPr lang="en-US" sz="1400" dirty="0"/>
          </a:p>
        </p:txBody>
      </p:sp>
    </p:spTree>
    <p:extLst>
      <p:ext uri="{BB962C8B-B14F-4D97-AF65-F5344CB8AC3E}">
        <p14:creationId xmlns:p14="http://schemas.microsoft.com/office/powerpoint/2010/main" val="415183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a:spLocks noGrp="1"/>
          </p:cNvSpPr>
          <p:nvPr>
            <p:ph type="title"/>
          </p:nvPr>
        </p:nvSpPr>
        <p:spPr>
          <a:xfrm>
            <a:off x="101240" y="-8300"/>
            <a:ext cx="8229600" cy="1143000"/>
          </a:xfrm>
        </p:spPr>
        <p:txBody>
          <a:bodyPr>
            <a:normAutofit/>
          </a:bodyPr>
          <a:lstStyle/>
          <a:p>
            <a:pPr algn="l"/>
            <a:r>
              <a:rPr lang="en-US" sz="3200" dirty="0" smtClean="0"/>
              <a:t>Parasite-specific families</a:t>
            </a:r>
            <a:br>
              <a:rPr lang="en-US" sz="3200" dirty="0" smtClean="0"/>
            </a:br>
            <a:r>
              <a:rPr lang="en-US" sz="3200" dirty="0" smtClean="0"/>
              <a:t>GO term enrichment</a:t>
            </a:r>
            <a:endParaRPr lang="en-US" sz="3200" dirty="0"/>
          </a:p>
        </p:txBody>
      </p:sp>
      <p:sp>
        <p:nvSpPr>
          <p:cNvPr id="24" name="TextBox 23"/>
          <p:cNvSpPr txBox="1"/>
          <p:nvPr/>
        </p:nvSpPr>
        <p:spPr>
          <a:xfrm>
            <a:off x="200757" y="2804906"/>
            <a:ext cx="233989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Mixture of metabolic, proteolysis, stress response</a:t>
            </a:r>
            <a:endParaRPr lang="en-US" sz="1400" dirty="0"/>
          </a:p>
        </p:txBody>
      </p:sp>
      <p:sp>
        <p:nvSpPr>
          <p:cNvPr id="3" name="TextBox 2"/>
          <p:cNvSpPr txBox="1"/>
          <p:nvPr/>
        </p:nvSpPr>
        <p:spPr>
          <a:xfrm>
            <a:off x="101240" y="1132995"/>
            <a:ext cx="27881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Note: list created from 33 species set, but genes taken from all species.</a:t>
            </a:r>
          </a:p>
        </p:txBody>
      </p:sp>
      <p:pic>
        <p:nvPicPr>
          <p:cNvPr id="10" name="Picture 9"/>
          <p:cNvPicPr>
            <a:picLocks noChangeAspect="1"/>
          </p:cNvPicPr>
          <p:nvPr/>
        </p:nvPicPr>
        <p:blipFill>
          <a:blip r:embed="rId3"/>
          <a:stretch>
            <a:fillRect/>
          </a:stretch>
        </p:blipFill>
        <p:spPr>
          <a:xfrm>
            <a:off x="-1575454" y="782613"/>
            <a:ext cx="1460648" cy="289811"/>
          </a:xfrm>
          <a:prstGeom prst="rect">
            <a:avLst/>
          </a:prstGeom>
        </p:spPr>
      </p:pic>
      <p:sp>
        <p:nvSpPr>
          <p:cNvPr id="15" name="TextBox 14"/>
          <p:cNvSpPr txBox="1"/>
          <p:nvPr/>
        </p:nvSpPr>
        <p:spPr>
          <a:xfrm>
            <a:off x="245702" y="3797294"/>
            <a:ext cx="4731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CC</a:t>
            </a:r>
            <a:endParaRPr lang="en-US" dirty="0"/>
          </a:p>
        </p:txBody>
      </p:sp>
      <p:sp>
        <p:nvSpPr>
          <p:cNvPr id="55" name="TextBox 54"/>
          <p:cNvSpPr txBox="1"/>
          <p:nvPr/>
        </p:nvSpPr>
        <p:spPr>
          <a:xfrm>
            <a:off x="4955315" y="103232"/>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MF</a:t>
            </a:r>
            <a:endParaRPr lang="en-US" dirty="0"/>
          </a:p>
        </p:txBody>
      </p:sp>
      <p:sp>
        <p:nvSpPr>
          <p:cNvPr id="16" name="TextBox 15"/>
          <p:cNvSpPr txBox="1"/>
          <p:nvPr/>
        </p:nvSpPr>
        <p:spPr>
          <a:xfrm>
            <a:off x="101240" y="1668380"/>
            <a:ext cx="395768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smtClean="0"/>
              <a:t>TopGO</a:t>
            </a:r>
            <a:r>
              <a:rPr lang="en-US" sz="1200" dirty="0" smtClean="0"/>
              <a:t> analysis</a:t>
            </a:r>
          </a:p>
          <a:p>
            <a:r>
              <a:rPr lang="en-US" sz="1200" dirty="0" smtClean="0"/>
              <a:t>Reference GO terms: all genes in all species (~600K)</a:t>
            </a:r>
          </a:p>
          <a:p>
            <a:r>
              <a:rPr lang="en-US" sz="1200" dirty="0" smtClean="0"/>
              <a:t>All </a:t>
            </a:r>
            <a:r>
              <a:rPr lang="en-US" sz="1200" dirty="0"/>
              <a:t>GO terms have p-values &lt; 0.05</a:t>
            </a:r>
          </a:p>
          <a:p>
            <a:r>
              <a:rPr lang="en-US" sz="1200" dirty="0"/>
              <a:t>List of GO terms reduced by REVIGO </a:t>
            </a:r>
            <a:r>
              <a:rPr lang="en-US" sz="1200" dirty="0" smtClean="0"/>
              <a:t>(</a:t>
            </a:r>
            <a:r>
              <a:rPr lang="en-US" sz="1200" u="sng" dirty="0" smtClean="0"/>
              <a:t>tiny</a:t>
            </a:r>
            <a:r>
              <a:rPr lang="en-US" sz="1200" dirty="0" smtClean="0"/>
              <a:t>)</a:t>
            </a:r>
          </a:p>
          <a:p>
            <a:r>
              <a:rPr lang="en-US" sz="1200" dirty="0" smtClean="0"/>
              <a:t>Color: uniqueness (outliers); Axis: semantic space</a:t>
            </a:r>
          </a:p>
        </p:txBody>
      </p:sp>
      <p:sp>
        <p:nvSpPr>
          <p:cNvPr id="56" name="TextBox 55"/>
          <p:cNvSpPr txBox="1"/>
          <p:nvPr/>
        </p:nvSpPr>
        <p:spPr>
          <a:xfrm>
            <a:off x="4827235" y="3427962"/>
            <a:ext cx="577845"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BP</a:t>
            </a:r>
            <a:endParaRPr lang="en-US" dirty="0"/>
          </a:p>
        </p:txBody>
      </p:sp>
      <p:pic>
        <p:nvPicPr>
          <p:cNvPr id="6" name="Picture 5"/>
          <p:cNvPicPr>
            <a:picLocks noChangeAspect="1"/>
          </p:cNvPicPr>
          <p:nvPr/>
        </p:nvPicPr>
        <p:blipFill>
          <a:blip r:embed="rId4"/>
          <a:stretch>
            <a:fillRect/>
          </a:stretch>
        </p:blipFill>
        <p:spPr>
          <a:xfrm>
            <a:off x="5473309" y="59619"/>
            <a:ext cx="3645791" cy="3285343"/>
          </a:xfrm>
          <a:prstGeom prst="rect">
            <a:avLst/>
          </a:prstGeom>
        </p:spPr>
      </p:pic>
      <p:pic>
        <p:nvPicPr>
          <p:cNvPr id="12" name="Picture 11"/>
          <p:cNvPicPr>
            <a:picLocks noChangeAspect="1"/>
          </p:cNvPicPr>
          <p:nvPr/>
        </p:nvPicPr>
        <p:blipFill>
          <a:blip r:embed="rId5"/>
          <a:stretch>
            <a:fillRect/>
          </a:stretch>
        </p:blipFill>
        <p:spPr>
          <a:xfrm>
            <a:off x="5405080" y="3427962"/>
            <a:ext cx="3738921" cy="3389851"/>
          </a:xfrm>
          <a:prstGeom prst="rect">
            <a:avLst/>
          </a:prstGeom>
        </p:spPr>
      </p:pic>
      <p:pic>
        <p:nvPicPr>
          <p:cNvPr id="13" name="Picture 12"/>
          <p:cNvPicPr>
            <a:picLocks noChangeAspect="1"/>
          </p:cNvPicPr>
          <p:nvPr/>
        </p:nvPicPr>
        <p:blipFill>
          <a:blip r:embed="rId6"/>
          <a:stretch>
            <a:fillRect/>
          </a:stretch>
        </p:blipFill>
        <p:spPr>
          <a:xfrm>
            <a:off x="812919" y="3797294"/>
            <a:ext cx="3246008" cy="2943272"/>
          </a:xfrm>
          <a:prstGeom prst="rect">
            <a:avLst/>
          </a:prstGeom>
        </p:spPr>
      </p:pic>
      <p:sp>
        <p:nvSpPr>
          <p:cNvPr id="14" name="TextBox 13"/>
          <p:cNvSpPr txBox="1"/>
          <p:nvPr/>
        </p:nvSpPr>
        <p:spPr>
          <a:xfrm>
            <a:off x="3295285" y="2871852"/>
            <a:ext cx="461505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Underlying data is bad, there is actually FL  genes</a:t>
            </a:r>
            <a:endParaRPr lang="en-US" dirty="0"/>
          </a:p>
        </p:txBody>
      </p:sp>
      <p:pic>
        <p:nvPicPr>
          <p:cNvPr id="20" name="Picture 19"/>
          <p:cNvPicPr>
            <a:picLocks noChangeAspect="1"/>
          </p:cNvPicPr>
          <p:nvPr/>
        </p:nvPicPr>
        <p:blipFill>
          <a:blip r:embed="rId7"/>
          <a:stretch>
            <a:fillRect/>
          </a:stretch>
        </p:blipFill>
        <p:spPr>
          <a:xfrm>
            <a:off x="8610811" y="1761664"/>
            <a:ext cx="3635096" cy="3513038"/>
          </a:xfrm>
          <a:prstGeom prst="rect">
            <a:avLst/>
          </a:prstGeom>
        </p:spPr>
      </p:pic>
    </p:spTree>
    <p:extLst>
      <p:ext uri="{BB962C8B-B14F-4D97-AF65-F5344CB8AC3E}">
        <p14:creationId xmlns:p14="http://schemas.microsoft.com/office/powerpoint/2010/main" val="3805502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1"/>
            <a:ext cx="8229600" cy="1143000"/>
          </a:xfrm>
        </p:spPr>
        <p:txBody>
          <a:bodyPr>
            <a:normAutofit/>
          </a:bodyPr>
          <a:lstStyle/>
          <a:p>
            <a:r>
              <a:rPr lang="en-US" sz="4000" dirty="0" smtClean="0"/>
              <a:t>Families of Interest</a:t>
            </a:r>
            <a:endParaRPr lang="en-US" sz="4000" dirty="0"/>
          </a:p>
        </p:txBody>
      </p:sp>
      <p:sp>
        <p:nvSpPr>
          <p:cNvPr id="3" name="Content Placeholder 2"/>
          <p:cNvSpPr>
            <a:spLocks noGrp="1"/>
          </p:cNvSpPr>
          <p:nvPr>
            <p:ph idx="1"/>
          </p:nvPr>
        </p:nvSpPr>
        <p:spPr>
          <a:xfrm>
            <a:off x="125332" y="846615"/>
            <a:ext cx="8881847" cy="6011385"/>
          </a:xfrm>
        </p:spPr>
        <p:txBody>
          <a:bodyPr anchor="t">
            <a:normAutofit fontScale="55000" lnSpcReduction="20000"/>
          </a:bodyPr>
          <a:lstStyle/>
          <a:p>
            <a:pPr>
              <a:lnSpc>
                <a:spcPct val="140000"/>
              </a:lnSpc>
            </a:pPr>
            <a:r>
              <a:rPr lang="en-US" dirty="0"/>
              <a:t>Rankings:</a:t>
            </a:r>
          </a:p>
          <a:p>
            <a:pPr lvl="1">
              <a:lnSpc>
                <a:spcPct val="140000"/>
              </a:lnSpc>
            </a:pPr>
            <a:r>
              <a:rPr lang="en-US" dirty="0" smtClean="0"/>
              <a:t>Most </a:t>
            </a:r>
            <a:r>
              <a:rPr lang="en-US" dirty="0"/>
              <a:t>variable gene distributions (variation coefficient) </a:t>
            </a:r>
            <a:r>
              <a:rPr lang="en-US" dirty="0">
                <a:solidFill>
                  <a:srgbClr val="558ED5"/>
                </a:solidFill>
              </a:rPr>
              <a:t>(DONE, </a:t>
            </a:r>
            <a:r>
              <a:rPr lang="en-US" dirty="0" smtClean="0">
                <a:solidFill>
                  <a:srgbClr val="558ED5"/>
                </a:solidFill>
              </a:rPr>
              <a:t>top50</a:t>
            </a:r>
            <a:r>
              <a:rPr lang="en-US" dirty="0">
                <a:solidFill>
                  <a:srgbClr val="558ED5"/>
                </a:solidFill>
              </a:rPr>
              <a:t>)</a:t>
            </a:r>
          </a:p>
          <a:p>
            <a:pPr lvl="1">
              <a:lnSpc>
                <a:spcPct val="140000"/>
              </a:lnSpc>
            </a:pPr>
            <a:r>
              <a:rPr lang="en-US" dirty="0"/>
              <a:t>Families with signal peptide </a:t>
            </a:r>
            <a:r>
              <a:rPr lang="en-US" dirty="0">
                <a:solidFill>
                  <a:srgbClr val="558ED5"/>
                </a:solidFill>
              </a:rPr>
              <a:t>(</a:t>
            </a:r>
            <a:r>
              <a:rPr lang="en-US" dirty="0" smtClean="0">
                <a:solidFill>
                  <a:srgbClr val="558ED5"/>
                </a:solidFill>
              </a:rPr>
              <a:t>DONE, &gt;40% genes w/ </a:t>
            </a:r>
            <a:r>
              <a:rPr lang="en-US" dirty="0" err="1" smtClean="0">
                <a:solidFill>
                  <a:srgbClr val="558ED5"/>
                </a:solidFill>
              </a:rPr>
              <a:t>signalP</a:t>
            </a:r>
            <a:r>
              <a:rPr lang="en-US" dirty="0" smtClean="0">
                <a:solidFill>
                  <a:srgbClr val="558ED5"/>
                </a:solidFill>
              </a:rPr>
              <a:t>)</a:t>
            </a:r>
            <a:endParaRPr lang="en-US" dirty="0">
              <a:solidFill>
                <a:srgbClr val="558ED5"/>
              </a:solidFill>
            </a:endParaRPr>
          </a:p>
          <a:p>
            <a:pPr>
              <a:lnSpc>
                <a:spcPct val="140000"/>
              </a:lnSpc>
            </a:pPr>
            <a:r>
              <a:rPr lang="en-US" dirty="0" smtClean="0"/>
              <a:t>Families of interest:</a:t>
            </a:r>
          </a:p>
          <a:p>
            <a:pPr lvl="1">
              <a:lnSpc>
                <a:spcPct val="140000"/>
              </a:lnSpc>
            </a:pPr>
            <a:r>
              <a:rPr lang="en-US" b="1" dirty="0" smtClean="0"/>
              <a:t>Proteases:</a:t>
            </a:r>
            <a:r>
              <a:rPr lang="en-US" dirty="0" smtClean="0"/>
              <a:t> </a:t>
            </a:r>
            <a:r>
              <a:rPr lang="en-US" dirty="0" err="1" smtClean="0"/>
              <a:t>Astacins</a:t>
            </a:r>
            <a:r>
              <a:rPr lang="en-US" dirty="0" smtClean="0"/>
              <a:t> </a:t>
            </a:r>
            <a:r>
              <a:rPr lang="en-US" dirty="0" smtClean="0">
                <a:solidFill>
                  <a:schemeClr val="tx2">
                    <a:lumMod val="60000"/>
                    <a:lumOff val="40000"/>
                  </a:schemeClr>
                </a:solidFill>
              </a:rPr>
              <a:t>(DONE)</a:t>
            </a:r>
            <a:r>
              <a:rPr lang="en-US" dirty="0"/>
              <a:t> </a:t>
            </a:r>
            <a:r>
              <a:rPr lang="en-US" dirty="0" smtClean="0"/>
              <a:t>,</a:t>
            </a:r>
            <a:r>
              <a:rPr lang="en-US" dirty="0"/>
              <a:t> </a:t>
            </a:r>
            <a:r>
              <a:rPr lang="en-US" dirty="0">
                <a:solidFill>
                  <a:srgbClr val="000000"/>
                </a:solidFill>
              </a:rPr>
              <a:t>Trypsin families </a:t>
            </a:r>
            <a:r>
              <a:rPr lang="en-US" dirty="0">
                <a:solidFill>
                  <a:schemeClr val="tx2">
                    <a:lumMod val="60000"/>
                    <a:lumOff val="40000"/>
                  </a:schemeClr>
                </a:solidFill>
              </a:rPr>
              <a:t>(DONE</a:t>
            </a:r>
            <a:r>
              <a:rPr lang="en-US" dirty="0" smtClean="0">
                <a:solidFill>
                  <a:schemeClr val="tx2">
                    <a:lumMod val="60000"/>
                    <a:lumOff val="40000"/>
                  </a:schemeClr>
                </a:solidFill>
              </a:rPr>
              <a:t>), </a:t>
            </a:r>
            <a:r>
              <a:rPr lang="en-US" dirty="0"/>
              <a:t>Papain cysteine protease</a:t>
            </a:r>
            <a:r>
              <a:rPr lang="en-US" dirty="0">
                <a:solidFill>
                  <a:srgbClr val="558ED5"/>
                </a:solidFill>
              </a:rPr>
              <a:t> (DONE</a:t>
            </a:r>
            <a:r>
              <a:rPr lang="en-US" dirty="0" smtClean="0">
                <a:solidFill>
                  <a:srgbClr val="558ED5"/>
                </a:solidFill>
              </a:rPr>
              <a:t>), </a:t>
            </a:r>
            <a:r>
              <a:rPr lang="en-US" dirty="0" err="1">
                <a:solidFill>
                  <a:srgbClr val="000000"/>
                </a:solidFill>
              </a:rPr>
              <a:t>Aspartyl</a:t>
            </a:r>
            <a:r>
              <a:rPr lang="en-US" dirty="0">
                <a:solidFill>
                  <a:srgbClr val="000000"/>
                </a:solidFill>
              </a:rPr>
              <a:t> protease </a:t>
            </a:r>
            <a:r>
              <a:rPr lang="en-US" dirty="0">
                <a:solidFill>
                  <a:srgbClr val="558ED5"/>
                </a:solidFill>
              </a:rPr>
              <a:t>(DONE)</a:t>
            </a:r>
          </a:p>
          <a:p>
            <a:pPr lvl="1">
              <a:lnSpc>
                <a:spcPct val="140000"/>
              </a:lnSpc>
            </a:pPr>
            <a:r>
              <a:rPr lang="en-US" dirty="0"/>
              <a:t>SCP/TAPS/CAP-domain (Cysteine-rich secretory protein) </a:t>
            </a:r>
            <a:r>
              <a:rPr lang="en-US" dirty="0">
                <a:solidFill>
                  <a:srgbClr val="558ED5"/>
                </a:solidFill>
              </a:rPr>
              <a:t>(DONE</a:t>
            </a:r>
            <a:r>
              <a:rPr lang="en-US" dirty="0" smtClean="0">
                <a:solidFill>
                  <a:srgbClr val="558ED5"/>
                </a:solidFill>
              </a:rPr>
              <a:t>)</a:t>
            </a:r>
            <a:endParaRPr lang="en-US" dirty="0" smtClean="0"/>
          </a:p>
          <a:p>
            <a:pPr lvl="1">
              <a:lnSpc>
                <a:spcPct val="140000"/>
              </a:lnSpc>
            </a:pPr>
            <a:r>
              <a:rPr lang="en-US" dirty="0" smtClean="0"/>
              <a:t>BTB/POZ domain </a:t>
            </a:r>
            <a:r>
              <a:rPr lang="en-US" dirty="0" smtClean="0">
                <a:solidFill>
                  <a:srgbClr val="558ED5"/>
                </a:solidFill>
              </a:rPr>
              <a:t>(DONE)</a:t>
            </a:r>
            <a:endParaRPr lang="en-US" dirty="0">
              <a:solidFill>
                <a:srgbClr val="558ED5"/>
              </a:solidFill>
            </a:endParaRPr>
          </a:p>
          <a:p>
            <a:pPr lvl="1">
              <a:lnSpc>
                <a:spcPct val="140000"/>
              </a:lnSpc>
            </a:pPr>
            <a:r>
              <a:rPr lang="en-US" dirty="0" err="1" smtClean="0">
                <a:solidFill>
                  <a:srgbClr val="000000"/>
                </a:solidFill>
              </a:rPr>
              <a:t>Transthyretin</a:t>
            </a:r>
            <a:r>
              <a:rPr lang="en-US" dirty="0" smtClean="0">
                <a:solidFill>
                  <a:srgbClr val="000000"/>
                </a:solidFill>
              </a:rPr>
              <a:t> </a:t>
            </a:r>
            <a:r>
              <a:rPr lang="en-US" dirty="0">
                <a:solidFill>
                  <a:srgbClr val="000000"/>
                </a:solidFill>
              </a:rPr>
              <a:t>families </a:t>
            </a:r>
            <a:r>
              <a:rPr lang="en-US" dirty="0" smtClean="0">
                <a:solidFill>
                  <a:schemeClr val="accent1"/>
                </a:solidFill>
              </a:rPr>
              <a:t>(DONE)</a:t>
            </a:r>
            <a:endParaRPr lang="en-US" dirty="0">
              <a:solidFill>
                <a:schemeClr val="accent1"/>
              </a:solidFill>
            </a:endParaRPr>
          </a:p>
          <a:p>
            <a:pPr lvl="1">
              <a:lnSpc>
                <a:spcPct val="140000"/>
              </a:lnSpc>
            </a:pPr>
            <a:r>
              <a:rPr lang="en-US" dirty="0" smtClean="0">
                <a:solidFill>
                  <a:srgbClr val="000000"/>
                </a:solidFill>
              </a:rPr>
              <a:t>Sushi </a:t>
            </a:r>
            <a:r>
              <a:rPr lang="en-US" dirty="0">
                <a:solidFill>
                  <a:srgbClr val="000000"/>
                </a:solidFill>
              </a:rPr>
              <a:t>domains </a:t>
            </a:r>
            <a:r>
              <a:rPr lang="en-US" dirty="0" smtClean="0">
                <a:solidFill>
                  <a:srgbClr val="558ED5"/>
                </a:solidFill>
              </a:rPr>
              <a:t>(DONE)</a:t>
            </a:r>
          </a:p>
          <a:p>
            <a:pPr lvl="1">
              <a:lnSpc>
                <a:spcPct val="140000"/>
              </a:lnSpc>
            </a:pPr>
            <a:r>
              <a:rPr lang="en-US" dirty="0" err="1" smtClean="0"/>
              <a:t>Serpin</a:t>
            </a:r>
            <a:r>
              <a:rPr lang="en-US" dirty="0" smtClean="0"/>
              <a:t> (DONE)</a:t>
            </a:r>
          </a:p>
          <a:p>
            <a:pPr lvl="1">
              <a:lnSpc>
                <a:spcPct val="140000"/>
              </a:lnSpc>
            </a:pPr>
            <a:r>
              <a:rPr lang="en-US" dirty="0" err="1" smtClean="0"/>
              <a:t>ShK</a:t>
            </a:r>
            <a:r>
              <a:rPr lang="en-US" dirty="0" smtClean="0"/>
              <a:t> </a:t>
            </a:r>
            <a:r>
              <a:rPr lang="en-US" dirty="0"/>
              <a:t>domain-</a:t>
            </a:r>
            <a:r>
              <a:rPr lang="en-US" dirty="0" smtClean="0"/>
              <a:t>like (DONE) </a:t>
            </a:r>
          </a:p>
          <a:p>
            <a:pPr lvl="1">
              <a:lnSpc>
                <a:spcPct val="140000"/>
              </a:lnSpc>
            </a:pPr>
            <a:r>
              <a:rPr lang="en-US" dirty="0">
                <a:solidFill>
                  <a:srgbClr val="558ED5"/>
                </a:solidFill>
              </a:rPr>
              <a:t>TODO:</a:t>
            </a:r>
            <a:r>
              <a:rPr lang="en-US" dirty="0"/>
              <a:t> </a:t>
            </a:r>
            <a:r>
              <a:rPr lang="en-US" dirty="0" err="1"/>
              <a:t>Annexin</a:t>
            </a:r>
            <a:r>
              <a:rPr lang="en-US" dirty="0"/>
              <a:t>, Core-2/I-Branching </a:t>
            </a:r>
            <a:r>
              <a:rPr lang="en-US" dirty="0" smtClean="0"/>
              <a:t>enzyme</a:t>
            </a:r>
          </a:p>
          <a:p>
            <a:pPr>
              <a:lnSpc>
                <a:spcPct val="140000"/>
              </a:lnSpc>
            </a:pPr>
            <a:r>
              <a:rPr lang="en-US" dirty="0" smtClean="0">
                <a:solidFill>
                  <a:srgbClr val="000000"/>
                </a:solidFill>
              </a:rPr>
              <a:t>Topics of interest:</a:t>
            </a:r>
          </a:p>
          <a:p>
            <a:pPr lvl="1">
              <a:lnSpc>
                <a:spcPct val="140000"/>
              </a:lnSpc>
            </a:pPr>
            <a:r>
              <a:rPr lang="en-US" dirty="0" smtClean="0">
                <a:solidFill>
                  <a:srgbClr val="000000"/>
                </a:solidFill>
              </a:rPr>
              <a:t>Proteins involved in </a:t>
            </a:r>
            <a:r>
              <a:rPr lang="en-US" dirty="0" err="1" smtClean="0">
                <a:solidFill>
                  <a:srgbClr val="000000"/>
                </a:solidFill>
              </a:rPr>
              <a:t>RNAi</a:t>
            </a:r>
            <a:r>
              <a:rPr lang="en-US" dirty="0" smtClean="0">
                <a:solidFill>
                  <a:srgbClr val="000000"/>
                </a:solidFill>
              </a:rPr>
              <a:t> </a:t>
            </a:r>
            <a:r>
              <a:rPr lang="en-US" dirty="0" smtClean="0">
                <a:solidFill>
                  <a:schemeClr val="tx2">
                    <a:lumMod val="60000"/>
                    <a:lumOff val="40000"/>
                  </a:schemeClr>
                </a:solidFill>
              </a:rPr>
              <a:t>(DONE, based on Dalzell/McVeigh review)</a:t>
            </a:r>
          </a:p>
          <a:p>
            <a:pPr lvl="1">
              <a:lnSpc>
                <a:spcPct val="140000"/>
              </a:lnSpc>
            </a:pPr>
            <a:r>
              <a:rPr lang="en-US" dirty="0">
                <a:solidFill>
                  <a:srgbClr val="000000"/>
                </a:solidFill>
              </a:rPr>
              <a:t>DNA methylation families MB1, MB2 </a:t>
            </a:r>
            <a:r>
              <a:rPr lang="en-US" dirty="0" smtClean="0">
                <a:solidFill>
                  <a:srgbClr val="000000"/>
                </a:solidFill>
              </a:rPr>
              <a:t>(</a:t>
            </a:r>
            <a:r>
              <a:rPr lang="en-US" dirty="0" smtClean="0">
                <a:solidFill>
                  <a:srgbClr val="558ED5"/>
                </a:solidFill>
              </a:rPr>
              <a:t>DONE</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372671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9828" y="82293"/>
            <a:ext cx="2063797" cy="1547848"/>
          </a:xfrm>
          <a:prstGeom prst="rect">
            <a:avLst/>
          </a:prstGeom>
        </p:spPr>
      </p:pic>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err="1" smtClean="0"/>
              <a:t>Astacins</a:t>
            </a:r>
            <a:endParaRPr lang="en-US" sz="3600" dirty="0"/>
          </a:p>
        </p:txBody>
      </p:sp>
      <p:sp>
        <p:nvSpPr>
          <p:cNvPr id="3" name="Content Placeholder 2"/>
          <p:cNvSpPr>
            <a:spLocks noGrp="1"/>
          </p:cNvSpPr>
          <p:nvPr>
            <p:ph idx="1"/>
          </p:nvPr>
        </p:nvSpPr>
        <p:spPr>
          <a:xfrm>
            <a:off x="214892" y="1366238"/>
            <a:ext cx="8357804" cy="5059351"/>
          </a:xfrm>
        </p:spPr>
        <p:txBody>
          <a:bodyPr>
            <a:normAutofit/>
          </a:bodyPr>
          <a:lstStyle/>
          <a:p>
            <a:pPr>
              <a:lnSpc>
                <a:spcPct val="130000"/>
              </a:lnSpc>
            </a:pPr>
            <a:r>
              <a:rPr lang="en-US" sz="1400" dirty="0"/>
              <a:t>In molecular biology, </a:t>
            </a:r>
            <a:r>
              <a:rPr lang="en-US" sz="1400" b="1" dirty="0" err="1"/>
              <a:t>astacin</a:t>
            </a:r>
            <a:r>
              <a:rPr lang="en-US" sz="1400" dirty="0"/>
              <a:t> is a family of </a:t>
            </a:r>
            <a:r>
              <a:rPr lang="en-US" sz="1400" dirty="0">
                <a:hlinkClick r:id="rId3" tooltip="Metallopeptidase"/>
              </a:rPr>
              <a:t>metallopeptidases</a:t>
            </a:r>
            <a:r>
              <a:rPr lang="en-US" sz="1400" dirty="0"/>
              <a:t>. These </a:t>
            </a:r>
            <a:r>
              <a:rPr lang="en-US" sz="1400" dirty="0" err="1"/>
              <a:t>metallopeptidases</a:t>
            </a:r>
            <a:r>
              <a:rPr lang="en-US" sz="1400" dirty="0"/>
              <a:t> belong to the </a:t>
            </a:r>
            <a:r>
              <a:rPr lang="en-US" sz="1400" dirty="0">
                <a:hlinkClick r:id="rId4" tooltip="MEROPS"/>
              </a:rPr>
              <a:t>MEROPS</a:t>
            </a:r>
            <a:r>
              <a:rPr lang="en-US" sz="1400" dirty="0"/>
              <a:t> peptidase family M12, subfamily </a:t>
            </a:r>
            <a:r>
              <a:rPr lang="en-US" sz="1400" dirty="0" smtClean="0"/>
              <a:t>M12A.</a:t>
            </a:r>
          </a:p>
          <a:p>
            <a:pPr>
              <a:lnSpc>
                <a:spcPct val="130000"/>
              </a:lnSpc>
            </a:pPr>
            <a:r>
              <a:rPr lang="en-US" sz="1400" dirty="0" smtClean="0"/>
              <a:t>Their </a:t>
            </a:r>
            <a:r>
              <a:rPr lang="en-US" sz="1400" dirty="0"/>
              <a:t>functions include </a:t>
            </a:r>
            <a:r>
              <a:rPr lang="en-US" sz="1400" dirty="0">
                <a:hlinkClick r:id="rId5" tooltip="Gene activation"/>
              </a:rPr>
              <a:t>activation</a:t>
            </a:r>
            <a:r>
              <a:rPr lang="en-US" sz="1400" dirty="0"/>
              <a:t> of </a:t>
            </a:r>
            <a:r>
              <a:rPr lang="en-US" sz="1400" dirty="0">
                <a:hlinkClick r:id="rId6" tooltip="Cell growth"/>
              </a:rPr>
              <a:t>growth</a:t>
            </a:r>
            <a:r>
              <a:rPr lang="en-US" sz="1400" dirty="0"/>
              <a:t> factors, degradation of </a:t>
            </a:r>
            <a:r>
              <a:rPr lang="en-US" sz="1400" dirty="0">
                <a:hlinkClick r:id="rId7" tooltip="Polypeptides"/>
              </a:rPr>
              <a:t>polypeptides</a:t>
            </a:r>
            <a:r>
              <a:rPr lang="en-US" sz="1400" dirty="0"/>
              <a:t>, and processing of </a:t>
            </a:r>
            <a:r>
              <a:rPr lang="en-US" sz="1400" dirty="0">
                <a:hlinkClick r:id="rId8" tooltip="Extracellular"/>
              </a:rPr>
              <a:t>extracellular</a:t>
            </a:r>
            <a:r>
              <a:rPr lang="en-US" sz="1400" dirty="0"/>
              <a:t> </a:t>
            </a:r>
            <a:r>
              <a:rPr lang="en-US" sz="1400" dirty="0">
                <a:hlinkClick r:id="rId9" tooltip="Protein"/>
              </a:rPr>
              <a:t>proteins</a:t>
            </a:r>
            <a:r>
              <a:rPr lang="en-US" sz="1400" dirty="0"/>
              <a:t>.</a:t>
            </a:r>
            <a:r>
              <a:rPr lang="en-US" sz="1400" baseline="30000" dirty="0">
                <a:hlinkClick r:id="rId10"/>
              </a:rPr>
              <a:t>[2]</a:t>
            </a:r>
            <a:r>
              <a:rPr lang="en-US" sz="1400" dirty="0"/>
              <a:t> </a:t>
            </a:r>
            <a:r>
              <a:rPr lang="en-US" sz="1400" dirty="0" smtClean="0"/>
              <a:t>They </a:t>
            </a:r>
            <a:r>
              <a:rPr lang="en-US" sz="1400" dirty="0"/>
              <a:t>are either </a:t>
            </a:r>
            <a:r>
              <a:rPr lang="en-US" sz="1400" dirty="0">
                <a:hlinkClick r:id="rId11" tooltip="Secreted"/>
              </a:rPr>
              <a:t>secreted</a:t>
            </a:r>
            <a:r>
              <a:rPr lang="en-US" sz="1400" dirty="0"/>
              <a:t> from cells, or are associated with the </a:t>
            </a:r>
            <a:r>
              <a:rPr lang="en-US" sz="1400" dirty="0">
                <a:hlinkClick r:id="rId12" tooltip="Cell membrane"/>
              </a:rPr>
              <a:t>plasma membrane</a:t>
            </a:r>
            <a:r>
              <a:rPr lang="en-US" sz="1400" dirty="0" smtClean="0"/>
              <a:t>.</a:t>
            </a:r>
            <a:endParaRPr lang="en-US" sz="1400" dirty="0"/>
          </a:p>
        </p:txBody>
      </p:sp>
      <p:sp>
        <p:nvSpPr>
          <p:cNvPr id="4" name="TextBox 3"/>
          <p:cNvSpPr txBox="1"/>
          <p:nvPr/>
        </p:nvSpPr>
        <p:spPr>
          <a:xfrm>
            <a:off x="7503459" y="2766305"/>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12" name="Picture 11"/>
          <p:cNvPicPr>
            <a:picLocks noChangeAspect="1"/>
          </p:cNvPicPr>
          <p:nvPr/>
        </p:nvPicPr>
        <p:blipFill>
          <a:blip r:embed="rId13"/>
          <a:stretch>
            <a:fillRect/>
          </a:stretch>
        </p:blipFill>
        <p:spPr>
          <a:xfrm>
            <a:off x="214892" y="5345216"/>
            <a:ext cx="5260055" cy="688993"/>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14"/>
          <a:stretch>
            <a:fillRect/>
          </a:stretch>
        </p:blipFill>
        <p:spPr>
          <a:xfrm>
            <a:off x="214892" y="3157083"/>
            <a:ext cx="5827848" cy="727607"/>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15"/>
          <a:stretch>
            <a:fillRect/>
          </a:stretch>
        </p:blipFill>
        <p:spPr>
          <a:xfrm>
            <a:off x="4673162" y="4269934"/>
            <a:ext cx="4256207" cy="741369"/>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6042740" y="5919280"/>
            <a:ext cx="264406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Highly enriched in </a:t>
            </a:r>
            <a:r>
              <a:rPr lang="en-US" sz="1400" dirty="0" err="1" smtClean="0"/>
              <a:t>Strongyloides</a:t>
            </a:r>
            <a:r>
              <a:rPr lang="en-US" sz="1400" dirty="0" smtClean="0"/>
              <a:t> </a:t>
            </a:r>
            <a:r>
              <a:rPr lang="en-US" sz="1400" dirty="0" err="1" smtClean="0"/>
              <a:t>ratti</a:t>
            </a:r>
            <a:r>
              <a:rPr lang="en-US" sz="1400" dirty="0" smtClean="0"/>
              <a:t> parasitic life-stages</a:t>
            </a:r>
            <a:endParaRPr lang="en-US" sz="1400" dirty="0"/>
          </a:p>
        </p:txBody>
      </p:sp>
    </p:spTree>
    <p:extLst>
      <p:ext uri="{BB962C8B-B14F-4D97-AF65-F5344CB8AC3E}">
        <p14:creationId xmlns:p14="http://schemas.microsoft.com/office/powerpoint/2010/main" val="13941626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56149" y="765484"/>
            <a:ext cx="6389502" cy="6092515"/>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err="1" smtClean="0"/>
              <a:t>Astacins</a:t>
            </a:r>
            <a:endParaRPr lang="en-US" sz="3600" dirty="0"/>
          </a:p>
        </p:txBody>
      </p:sp>
      <p:sp>
        <p:nvSpPr>
          <p:cNvPr id="10" name="TextBox 9"/>
          <p:cNvSpPr txBox="1"/>
          <p:nvPr/>
        </p:nvSpPr>
        <p:spPr>
          <a:xfrm>
            <a:off x="150397" y="2402890"/>
            <a:ext cx="2422747"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7" name="TextBox 6"/>
          <p:cNvSpPr txBox="1"/>
          <p:nvPr/>
        </p:nvSpPr>
        <p:spPr>
          <a:xfrm>
            <a:off x="150396" y="1202094"/>
            <a:ext cx="2422747"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err="1" smtClean="0"/>
              <a:t>Astacin</a:t>
            </a:r>
            <a:r>
              <a:rPr lang="en-US" sz="1400" dirty="0" smtClean="0"/>
              <a:t>” </a:t>
            </a:r>
            <a:r>
              <a:rPr lang="en-US" sz="1400" dirty="0" err="1" smtClean="0"/>
              <a:t>pfams</a:t>
            </a:r>
            <a:r>
              <a:rPr lang="en-US" sz="1400" dirty="0" smtClean="0"/>
              <a:t>. </a:t>
            </a:r>
            <a:endParaRPr lang="en-US" sz="1400" dirty="0"/>
          </a:p>
        </p:txBody>
      </p:sp>
      <p:sp>
        <p:nvSpPr>
          <p:cNvPr id="5" name="TextBox 4"/>
          <p:cNvSpPr txBox="1"/>
          <p:nvPr/>
        </p:nvSpPr>
        <p:spPr>
          <a:xfrm>
            <a:off x="117197" y="4523583"/>
            <a:ext cx="2505751" cy="20420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3625 </a:t>
            </a:r>
            <a:r>
              <a:rPr lang="en-US" sz="1400" dirty="0" err="1" smtClean="0"/>
              <a:t>Astacin</a:t>
            </a:r>
            <a:r>
              <a:rPr lang="en-US" sz="1400" dirty="0" smtClean="0"/>
              <a:t> genes in 27 families.</a:t>
            </a:r>
          </a:p>
          <a:p>
            <a:pPr>
              <a:lnSpc>
                <a:spcPct val="130000"/>
              </a:lnSpc>
            </a:pPr>
            <a:r>
              <a:rPr lang="en-US" sz="1400" dirty="0" smtClean="0"/>
              <a:t>Several clade/species-specific </a:t>
            </a:r>
            <a:r>
              <a:rPr lang="en-US" sz="1400" dirty="0" err="1" smtClean="0"/>
              <a:t>Astacin</a:t>
            </a:r>
            <a:r>
              <a:rPr lang="en-US" sz="1400" dirty="0" smtClean="0"/>
              <a:t> expansions (including literature-described </a:t>
            </a:r>
            <a:r>
              <a:rPr lang="en-US" sz="1400" dirty="0" err="1" smtClean="0"/>
              <a:t>Necator</a:t>
            </a:r>
            <a:r>
              <a:rPr lang="en-US" sz="1400" dirty="0" smtClean="0"/>
              <a:t>, </a:t>
            </a:r>
            <a:r>
              <a:rPr lang="en-US" sz="1400" dirty="0" err="1" smtClean="0"/>
              <a:t>Ancylostoma</a:t>
            </a:r>
            <a:r>
              <a:rPr lang="en-US" sz="1400" dirty="0" smtClean="0"/>
              <a:t>, </a:t>
            </a:r>
            <a:r>
              <a:rPr lang="en-US" sz="1400" dirty="0" err="1" smtClean="0"/>
              <a:t>Strongyloides</a:t>
            </a:r>
            <a:r>
              <a:rPr lang="en-US" sz="1400" dirty="0" smtClean="0"/>
              <a:t>). A single </a:t>
            </a:r>
            <a:r>
              <a:rPr lang="en-US" sz="1400" dirty="0" err="1" smtClean="0"/>
              <a:t>platyhelminthic</a:t>
            </a:r>
            <a:r>
              <a:rPr lang="en-US" sz="1400" dirty="0" smtClean="0"/>
              <a:t> family.</a:t>
            </a:r>
            <a:endParaRPr lang="en-US" sz="1400" dirty="0"/>
          </a:p>
        </p:txBody>
      </p:sp>
    </p:spTree>
    <p:extLst>
      <p:ext uri="{BB962C8B-B14F-4D97-AF65-F5344CB8AC3E}">
        <p14:creationId xmlns:p14="http://schemas.microsoft.com/office/powerpoint/2010/main" val="13425791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5833" y="1315417"/>
            <a:ext cx="8891674" cy="913459"/>
          </a:xfrm>
        </p:spPr>
        <p:txBody>
          <a:bodyPr>
            <a:normAutofit/>
          </a:bodyPr>
          <a:lstStyle/>
          <a:p>
            <a:pPr>
              <a:lnSpc>
                <a:spcPct val="110000"/>
              </a:lnSpc>
            </a:pPr>
            <a:r>
              <a:rPr lang="en-US" sz="1400" b="1" dirty="0"/>
              <a:t>Trypsin</a:t>
            </a:r>
            <a:r>
              <a:rPr lang="en-US" sz="1400" dirty="0"/>
              <a:t> (</a:t>
            </a:r>
            <a:r>
              <a:rPr lang="en-US" sz="1400" dirty="0">
                <a:hlinkClick r:id="rId2" tooltip="Enzyme Commission number"/>
              </a:rPr>
              <a:t>EC</a:t>
            </a:r>
            <a:r>
              <a:rPr lang="en-US" sz="1400" dirty="0"/>
              <a:t> </a:t>
            </a:r>
            <a:r>
              <a:rPr lang="en-US" sz="1400" dirty="0">
                <a:hlinkClick r:id="rId3"/>
              </a:rPr>
              <a:t>3.4.21.4</a:t>
            </a:r>
            <a:r>
              <a:rPr lang="en-US" sz="1400" dirty="0"/>
              <a:t>) is a </a:t>
            </a:r>
            <a:r>
              <a:rPr lang="en-US" sz="1400" dirty="0">
                <a:hlinkClick r:id="rId4" tooltip="Serine protease"/>
              </a:rPr>
              <a:t>serine protease</a:t>
            </a:r>
            <a:r>
              <a:rPr lang="en-US" sz="1400" dirty="0"/>
              <a:t> from the </a:t>
            </a:r>
            <a:r>
              <a:rPr lang="en-US" sz="1400" dirty="0">
                <a:hlinkClick r:id="rId5" tooltip="PA clan"/>
              </a:rPr>
              <a:t>PA clan</a:t>
            </a:r>
            <a:r>
              <a:rPr lang="en-US" sz="1400" dirty="0"/>
              <a:t> superfamily, found in the </a:t>
            </a:r>
            <a:r>
              <a:rPr lang="en-US" sz="1400" dirty="0">
                <a:hlinkClick r:id="rId6" tooltip="Digestive system"/>
              </a:rPr>
              <a:t>digestive system</a:t>
            </a:r>
            <a:r>
              <a:rPr lang="en-US" sz="1400" dirty="0"/>
              <a:t> of many </a:t>
            </a:r>
            <a:r>
              <a:rPr lang="en-US" sz="1400" dirty="0">
                <a:hlinkClick r:id="rId7" tooltip="Vertebrates"/>
              </a:rPr>
              <a:t>vertebrates</a:t>
            </a:r>
            <a:r>
              <a:rPr lang="en-US" sz="1400" dirty="0"/>
              <a:t>, where it </a:t>
            </a:r>
            <a:r>
              <a:rPr lang="en-US" sz="1400" dirty="0">
                <a:hlinkClick r:id="rId8" tooltip="Hydrolyse"/>
              </a:rPr>
              <a:t>hydrolyses</a:t>
            </a:r>
            <a:r>
              <a:rPr lang="en-US" sz="1400" dirty="0"/>
              <a:t> </a:t>
            </a:r>
            <a:r>
              <a:rPr lang="en-US" sz="1400" dirty="0">
                <a:hlinkClick r:id="rId9" tooltip="Protein"/>
              </a:rPr>
              <a:t>proteins</a:t>
            </a:r>
            <a:r>
              <a:rPr lang="en-US" sz="1400" dirty="0"/>
              <a:t>.</a:t>
            </a:r>
            <a:r>
              <a:rPr lang="en-US" sz="1400" baseline="30000" dirty="0">
                <a:hlinkClick r:id="rId10"/>
              </a:rPr>
              <a:t>[2]</a:t>
            </a:r>
            <a:r>
              <a:rPr lang="en-US" sz="1400" baseline="30000" dirty="0">
                <a:hlinkClick r:id="rId11"/>
              </a:rPr>
              <a:t>[3]</a:t>
            </a:r>
            <a:r>
              <a:rPr lang="en-US" sz="1400" dirty="0"/>
              <a:t> Trypsin is produced in the </a:t>
            </a:r>
            <a:r>
              <a:rPr lang="en-US" sz="1400" dirty="0">
                <a:hlinkClick r:id="rId12" tooltip="Pancreas"/>
              </a:rPr>
              <a:t>pancreas</a:t>
            </a:r>
            <a:r>
              <a:rPr lang="en-US" sz="1400" dirty="0"/>
              <a:t> as the inactive </a:t>
            </a:r>
            <a:r>
              <a:rPr lang="en-US" sz="1400" dirty="0">
                <a:hlinkClick r:id="rId13" tooltip="Proenzyme"/>
              </a:rPr>
              <a:t>proenzyme</a:t>
            </a:r>
            <a:r>
              <a:rPr lang="en-US" sz="1400" dirty="0"/>
              <a:t> </a:t>
            </a:r>
            <a:r>
              <a:rPr lang="en-US" sz="1400" dirty="0">
                <a:hlinkClick r:id="rId14" tooltip="Trypsinogen"/>
              </a:rPr>
              <a:t>trypsinogen</a:t>
            </a:r>
            <a:r>
              <a:rPr lang="en-US" sz="1400" dirty="0"/>
              <a:t>. </a:t>
            </a:r>
            <a:endParaRPr lang="en-US" sz="1400" dirty="0" smtClean="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Trypsin domain</a:t>
            </a:r>
            <a:endParaRPr lang="en-US" sz="3600" dirty="0"/>
          </a:p>
        </p:txBody>
      </p:sp>
      <p:sp>
        <p:nvSpPr>
          <p:cNvPr id="4" name="TextBox 3"/>
          <p:cNvSpPr txBox="1"/>
          <p:nvPr/>
        </p:nvSpPr>
        <p:spPr>
          <a:xfrm>
            <a:off x="7672378" y="192109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3" name="Picture 2"/>
          <p:cNvPicPr>
            <a:picLocks noChangeAspect="1"/>
          </p:cNvPicPr>
          <p:nvPr/>
        </p:nvPicPr>
        <p:blipFill>
          <a:blip r:embed="rId15"/>
          <a:stretch>
            <a:fillRect/>
          </a:stretch>
        </p:blipFill>
        <p:spPr>
          <a:xfrm>
            <a:off x="7496087" y="298804"/>
            <a:ext cx="1190713" cy="893035"/>
          </a:xfrm>
          <a:prstGeom prst="rect">
            <a:avLst/>
          </a:prstGeom>
        </p:spPr>
      </p:pic>
      <p:pic>
        <p:nvPicPr>
          <p:cNvPr id="7" name="Picture 6"/>
          <p:cNvPicPr>
            <a:picLocks noChangeAspect="1"/>
          </p:cNvPicPr>
          <p:nvPr/>
        </p:nvPicPr>
        <p:blipFill>
          <a:blip r:embed="rId16"/>
          <a:stretch>
            <a:fillRect/>
          </a:stretch>
        </p:blipFill>
        <p:spPr>
          <a:xfrm>
            <a:off x="4808206" y="4529290"/>
            <a:ext cx="4047513" cy="886439"/>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17"/>
          <a:stretch>
            <a:fillRect/>
          </a:stretch>
        </p:blipFill>
        <p:spPr>
          <a:xfrm>
            <a:off x="378926" y="5785061"/>
            <a:ext cx="4113918" cy="574772"/>
          </a:xfrm>
          <a:prstGeom prst="rect">
            <a:avLst/>
          </a:prstGeom>
        </p:spPr>
      </p:pic>
      <p:sp>
        <p:nvSpPr>
          <p:cNvPr id="10" name="Rectangle 9"/>
          <p:cNvSpPr/>
          <p:nvPr/>
        </p:nvSpPr>
        <p:spPr>
          <a:xfrm>
            <a:off x="2376698" y="6085513"/>
            <a:ext cx="6085943"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“These </a:t>
            </a:r>
            <a:r>
              <a:rPr lang="en-US" sz="1100" dirty="0"/>
              <a:t>experiments suggest that in order to parasitize a host, a nematode </a:t>
            </a:r>
            <a:r>
              <a:rPr lang="en-US" sz="1100" dirty="0" smtClean="0"/>
              <a:t>requires </a:t>
            </a:r>
            <a:r>
              <a:rPr lang="en-US" sz="1100" dirty="0"/>
              <a:t>a complement of protease inhibitors that interact strongly with those host proteases that are in their environment</a:t>
            </a:r>
            <a:r>
              <a:rPr lang="en-US" sz="1100" dirty="0" smtClean="0"/>
              <a:t>.”</a:t>
            </a:r>
            <a:endParaRPr lang="en-US" sz="1100" dirty="0"/>
          </a:p>
        </p:txBody>
      </p:sp>
      <p:sp>
        <p:nvSpPr>
          <p:cNvPr id="6" name="TextBox 5"/>
          <p:cNvSpPr txBox="1"/>
          <p:nvPr/>
        </p:nvSpPr>
        <p:spPr>
          <a:xfrm>
            <a:off x="75692" y="5415729"/>
            <a:ext cx="1850246" cy="369332"/>
          </a:xfrm>
          <a:prstGeom prst="rect">
            <a:avLst/>
          </a:prstGeom>
          <a:noFill/>
        </p:spPr>
        <p:txBody>
          <a:bodyPr wrap="square" rtlCol="0">
            <a:spAutoFit/>
          </a:bodyPr>
          <a:lstStyle/>
          <a:p>
            <a:r>
              <a:rPr lang="en-US" dirty="0" smtClean="0"/>
              <a:t>Inhibitors:</a:t>
            </a:r>
            <a:endParaRPr lang="en-US" dirty="0"/>
          </a:p>
        </p:txBody>
      </p:sp>
      <p:sp>
        <p:nvSpPr>
          <p:cNvPr id="11" name="Rectangle 10"/>
          <p:cNvSpPr/>
          <p:nvPr/>
        </p:nvSpPr>
        <p:spPr>
          <a:xfrm>
            <a:off x="155833" y="3549149"/>
            <a:ext cx="4744936"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“Our </a:t>
            </a:r>
            <a:r>
              <a:rPr lang="en-US" sz="1100" dirty="0"/>
              <a:t>data showed that transcripts in the T. </a:t>
            </a:r>
            <a:r>
              <a:rPr lang="en-US" sz="1100" dirty="0" err="1"/>
              <a:t>muris</a:t>
            </a:r>
            <a:r>
              <a:rPr lang="en-US" sz="1100" dirty="0"/>
              <a:t> anterior region were dominated by chymotrypsin A–like serine proteases and by protease inhibitors with similarity to secretory leukocyte peptidase inhibitor (SLPI</a:t>
            </a:r>
            <a:r>
              <a:rPr lang="en-US" sz="1100" dirty="0" smtClean="0"/>
              <a:t>)”</a:t>
            </a:r>
            <a:endParaRPr lang="en-US" sz="1100" dirty="0"/>
          </a:p>
        </p:txBody>
      </p:sp>
      <p:pic>
        <p:nvPicPr>
          <p:cNvPr id="12" name="Picture 11"/>
          <p:cNvPicPr>
            <a:picLocks noChangeAspect="1"/>
          </p:cNvPicPr>
          <p:nvPr/>
        </p:nvPicPr>
        <p:blipFill>
          <a:blip r:embed="rId18"/>
          <a:stretch>
            <a:fillRect/>
          </a:stretch>
        </p:blipFill>
        <p:spPr>
          <a:xfrm>
            <a:off x="155833" y="2296164"/>
            <a:ext cx="4670008" cy="11216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329176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1961" y="835830"/>
            <a:ext cx="6272039" cy="6022170"/>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Trypsin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“Trypsin;”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501 genes in 23 families.</a:t>
            </a:r>
          </a:p>
          <a:p>
            <a:pPr>
              <a:lnSpc>
                <a:spcPct val="130000"/>
              </a:lnSpc>
            </a:pPr>
            <a:r>
              <a:rPr lang="en-US" sz="1400" dirty="0" smtClean="0"/>
              <a:t>Seems particularly expanded in clade I species.</a:t>
            </a:r>
            <a:endParaRPr lang="en-US" sz="1400" dirty="0"/>
          </a:p>
          <a:p>
            <a:pPr>
              <a:lnSpc>
                <a:spcPct val="130000"/>
              </a:lnSpc>
            </a:pPr>
            <a:r>
              <a:rPr lang="en-US" sz="1400" dirty="0" smtClean="0"/>
              <a:t>Note: there is also &gt;40 Trypsin inhibitor families in our database</a:t>
            </a:r>
            <a:endParaRPr lang="en-US" sz="1400" dirty="0"/>
          </a:p>
        </p:txBody>
      </p:sp>
    </p:spTree>
    <p:extLst>
      <p:ext uri="{BB962C8B-B14F-4D97-AF65-F5344CB8AC3E}">
        <p14:creationId xmlns:p14="http://schemas.microsoft.com/office/powerpoint/2010/main" val="25448088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186" y="1315416"/>
            <a:ext cx="8714814" cy="4525963"/>
          </a:xfrm>
        </p:spPr>
        <p:txBody>
          <a:bodyPr>
            <a:normAutofit/>
          </a:bodyPr>
          <a:lstStyle/>
          <a:p>
            <a:r>
              <a:rPr lang="en-US" sz="1400" b="1" dirty="0"/>
              <a:t>Cysteine proteases</a:t>
            </a:r>
            <a:r>
              <a:rPr lang="en-US" sz="1400" dirty="0"/>
              <a:t>, also known as </a:t>
            </a:r>
            <a:r>
              <a:rPr lang="en-US" sz="1400" b="1" dirty="0" err="1"/>
              <a:t>thiol</a:t>
            </a:r>
            <a:r>
              <a:rPr lang="en-US" sz="1400" b="1" dirty="0"/>
              <a:t> proteases</a:t>
            </a:r>
            <a:r>
              <a:rPr lang="en-US" sz="1400" dirty="0"/>
              <a:t>, are </a:t>
            </a:r>
            <a:r>
              <a:rPr lang="en-US" sz="1400" dirty="0">
                <a:hlinkClick r:id="rId2" tooltip="Enzyme"/>
              </a:rPr>
              <a:t>enzymes</a:t>
            </a:r>
            <a:r>
              <a:rPr lang="en-US" sz="1400" dirty="0"/>
              <a:t> that degrade </a:t>
            </a:r>
            <a:r>
              <a:rPr lang="en-US" sz="1400" dirty="0">
                <a:hlinkClick r:id="rId3" tooltip="Protein"/>
              </a:rPr>
              <a:t>proteins</a:t>
            </a:r>
            <a:r>
              <a:rPr lang="en-US" sz="1400" dirty="0"/>
              <a:t>. These proteases share a common </a:t>
            </a:r>
            <a:r>
              <a:rPr lang="en-US" sz="1400" dirty="0">
                <a:hlinkClick r:id="rId4" tooltip="Catalysis"/>
              </a:rPr>
              <a:t>catalytic mechanism</a:t>
            </a:r>
            <a:r>
              <a:rPr lang="en-US" sz="1400" dirty="0"/>
              <a:t> that involves a </a:t>
            </a:r>
            <a:r>
              <a:rPr lang="en-US" sz="1400" dirty="0">
                <a:hlinkClick r:id="rId5" tooltip="Nucleophile"/>
              </a:rPr>
              <a:t>nucleophilic</a:t>
            </a:r>
            <a:r>
              <a:rPr lang="en-US" sz="1400" dirty="0"/>
              <a:t> </a:t>
            </a:r>
            <a:r>
              <a:rPr lang="en-US" sz="1400" dirty="0">
                <a:hlinkClick r:id="rId6" tooltip="Cysteine"/>
              </a:rPr>
              <a:t>cysteine</a:t>
            </a:r>
            <a:r>
              <a:rPr lang="en-US" sz="1400" dirty="0"/>
              <a:t> </a:t>
            </a:r>
            <a:r>
              <a:rPr lang="en-US" sz="1400" dirty="0">
                <a:hlinkClick r:id="rId7" tooltip="Thiol"/>
              </a:rPr>
              <a:t>thiol</a:t>
            </a:r>
            <a:r>
              <a:rPr lang="en-US" sz="1400" dirty="0"/>
              <a:t> in a </a:t>
            </a:r>
            <a:r>
              <a:rPr lang="en-US" sz="1400" dirty="0">
                <a:hlinkClick r:id="rId8" tooltip="Catalytic triad"/>
              </a:rPr>
              <a:t>catalytic triad</a:t>
            </a:r>
            <a:r>
              <a:rPr lang="en-US" sz="1400" dirty="0"/>
              <a:t> or dyad.</a:t>
            </a:r>
          </a:p>
          <a:p>
            <a:r>
              <a:rPr lang="en-US" sz="1400" dirty="0"/>
              <a:t>Cysteine proteases are commonly encountered in </a:t>
            </a:r>
            <a:r>
              <a:rPr lang="en-US" sz="1400" dirty="0">
                <a:hlinkClick r:id="rId9" tooltip="Fruits"/>
              </a:rPr>
              <a:t>fruits</a:t>
            </a:r>
            <a:r>
              <a:rPr lang="en-US" sz="1400" dirty="0"/>
              <a:t> including the </a:t>
            </a:r>
            <a:r>
              <a:rPr lang="en-US" sz="1400" dirty="0">
                <a:hlinkClick r:id="rId10" tooltip="Papaya"/>
              </a:rPr>
              <a:t>papaya</a:t>
            </a:r>
            <a:r>
              <a:rPr lang="en-US" sz="1400" dirty="0"/>
              <a:t>, </a:t>
            </a:r>
            <a:r>
              <a:rPr lang="en-US" sz="1400" dirty="0">
                <a:hlinkClick r:id="rId11" tooltip="Pineapple"/>
              </a:rPr>
              <a:t>pineapple</a:t>
            </a:r>
            <a:r>
              <a:rPr lang="en-US" sz="1400" dirty="0"/>
              <a:t>, </a:t>
            </a:r>
            <a:r>
              <a:rPr lang="en-US" sz="1400" dirty="0">
                <a:hlinkClick r:id="rId12" tooltip="Common fig"/>
              </a:rPr>
              <a:t>fig</a:t>
            </a:r>
            <a:r>
              <a:rPr lang="en-US" sz="1400" dirty="0"/>
              <a:t> and </a:t>
            </a:r>
            <a:r>
              <a:rPr lang="en-US" sz="1400" dirty="0">
                <a:hlinkClick r:id="rId13" tooltip="Kiwifruit"/>
              </a:rPr>
              <a:t>kiwifruit</a:t>
            </a:r>
            <a:r>
              <a:rPr lang="en-US" sz="1400" dirty="0"/>
              <a:t>. </a:t>
            </a:r>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Papain family cysteine protease (</a:t>
            </a:r>
            <a:r>
              <a:rPr lang="en-US" sz="3200" dirty="0" err="1" smtClean="0"/>
              <a:t>cathepsin</a:t>
            </a:r>
            <a:r>
              <a:rPr lang="en-US" sz="3200" dirty="0" smtClean="0"/>
              <a:t>)</a:t>
            </a:r>
            <a:endParaRPr lang="en-US" sz="3600" dirty="0"/>
          </a:p>
        </p:txBody>
      </p:sp>
      <p:sp>
        <p:nvSpPr>
          <p:cNvPr id="4" name="TextBox 3"/>
          <p:cNvSpPr txBox="1"/>
          <p:nvPr/>
        </p:nvSpPr>
        <p:spPr>
          <a:xfrm>
            <a:off x="7960659" y="2146476"/>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6" name="Picture 5"/>
          <p:cNvPicPr>
            <a:picLocks noChangeAspect="1"/>
          </p:cNvPicPr>
          <p:nvPr/>
        </p:nvPicPr>
        <p:blipFill>
          <a:blip r:embed="rId14"/>
          <a:stretch>
            <a:fillRect/>
          </a:stretch>
        </p:blipFill>
        <p:spPr>
          <a:xfrm>
            <a:off x="7778646" y="65247"/>
            <a:ext cx="1220046" cy="826304"/>
          </a:xfrm>
          <a:prstGeom prst="rect">
            <a:avLst/>
          </a:prstGeom>
        </p:spPr>
      </p:pic>
      <p:sp>
        <p:nvSpPr>
          <p:cNvPr id="9" name="Rectangle 8"/>
          <p:cNvSpPr/>
          <p:nvPr/>
        </p:nvSpPr>
        <p:spPr>
          <a:xfrm>
            <a:off x="370049" y="3305448"/>
            <a:ext cx="8184478"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a:t>
            </a:r>
            <a:r>
              <a:rPr lang="en-US" sz="1400" dirty="0" err="1" smtClean="0"/>
              <a:t>Helminth</a:t>
            </a:r>
            <a:r>
              <a:rPr lang="en-US" sz="1400" dirty="0" smtClean="0"/>
              <a:t> </a:t>
            </a:r>
            <a:r>
              <a:rPr lang="en-US" sz="1400" dirty="0"/>
              <a:t>pathogens express papain-like cysteine peptidases, termed </a:t>
            </a:r>
            <a:r>
              <a:rPr lang="en-US" sz="1400" dirty="0" err="1"/>
              <a:t>cathepsins</a:t>
            </a:r>
            <a:r>
              <a:rPr lang="en-US" sz="1400" dirty="0"/>
              <a:t>, which have important roles in virulence, including host entry, tissue migration and the suppression of host immune responses. The liver fluke </a:t>
            </a:r>
            <a:r>
              <a:rPr lang="en-US" sz="1400" dirty="0" err="1"/>
              <a:t>Fasciola</a:t>
            </a:r>
            <a:r>
              <a:rPr lang="en-US" sz="1400" dirty="0"/>
              <a:t> hepatica, an emerging human pathogen, expresses the largest </a:t>
            </a:r>
            <a:r>
              <a:rPr lang="en-US" sz="1400" dirty="0" err="1"/>
              <a:t>cathepsin</a:t>
            </a:r>
            <a:r>
              <a:rPr lang="en-US" sz="1400" dirty="0"/>
              <a:t> L cysteine protease family yet described. </a:t>
            </a:r>
            <a:endParaRPr lang="en-US" sz="1400" dirty="0" smtClean="0"/>
          </a:p>
          <a:p>
            <a:r>
              <a:rPr lang="en-US" sz="1400" dirty="0" smtClean="0"/>
              <a:t>(</a:t>
            </a:r>
            <a:r>
              <a:rPr lang="en-US" sz="1400" dirty="0"/>
              <a:t>…) </a:t>
            </a:r>
            <a:r>
              <a:rPr lang="en-US" sz="1400" dirty="0" smtClean="0"/>
              <a:t>The </a:t>
            </a:r>
            <a:r>
              <a:rPr lang="en-US" sz="1400" dirty="0"/>
              <a:t>developmentally regulated expression of these proteases correlates with the passage of the parasite through host tissues and its encounters with different host macromolecules</a:t>
            </a:r>
            <a:r>
              <a:rPr lang="en-US" sz="1400" dirty="0" smtClean="0"/>
              <a:t>.</a:t>
            </a:r>
          </a:p>
        </p:txBody>
      </p:sp>
      <p:pic>
        <p:nvPicPr>
          <p:cNvPr id="11" name="Picture 10"/>
          <p:cNvPicPr>
            <a:picLocks noChangeAspect="1"/>
          </p:cNvPicPr>
          <p:nvPr/>
        </p:nvPicPr>
        <p:blipFill>
          <a:blip r:embed="rId15"/>
          <a:stretch>
            <a:fillRect/>
          </a:stretch>
        </p:blipFill>
        <p:spPr>
          <a:xfrm>
            <a:off x="370050" y="2324379"/>
            <a:ext cx="3995995" cy="824483"/>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16"/>
          <a:stretch>
            <a:fillRect/>
          </a:stretch>
        </p:blipFill>
        <p:spPr>
          <a:xfrm>
            <a:off x="370050" y="5060197"/>
            <a:ext cx="4451103" cy="975910"/>
          </a:xfrm>
          <a:prstGeom prst="rect">
            <a:avLst/>
          </a:prstGeom>
        </p:spPr>
        <p:style>
          <a:lnRef idx="2">
            <a:schemeClr val="dk1"/>
          </a:lnRef>
          <a:fillRef idx="1">
            <a:schemeClr val="lt1"/>
          </a:fillRef>
          <a:effectRef idx="0">
            <a:schemeClr val="dk1"/>
          </a:effectRef>
          <a:fontRef idx="minor">
            <a:schemeClr val="dk1"/>
          </a:fontRef>
        </p:style>
      </p:pic>
      <p:sp>
        <p:nvSpPr>
          <p:cNvPr id="3" name="Rectangle 2"/>
          <p:cNvSpPr/>
          <p:nvPr/>
        </p:nvSpPr>
        <p:spPr>
          <a:xfrm>
            <a:off x="5840260" y="6229884"/>
            <a:ext cx="315843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err="1" smtClean="0"/>
              <a:t>Cathepsins</a:t>
            </a:r>
            <a:r>
              <a:rPr lang="en-US" sz="1200" dirty="0" smtClean="0"/>
              <a:t>: proteases active on low pH, thus found almost </a:t>
            </a:r>
            <a:r>
              <a:rPr lang="en-US" sz="1200" dirty="0" err="1" smtClean="0"/>
              <a:t>enterily</a:t>
            </a:r>
            <a:r>
              <a:rPr lang="en-US" sz="1200" dirty="0" smtClean="0"/>
              <a:t> in lysosomes.</a:t>
            </a:r>
            <a:endParaRPr lang="en-US" sz="1200" dirty="0"/>
          </a:p>
        </p:txBody>
      </p:sp>
    </p:spTree>
    <p:extLst>
      <p:ext uri="{BB962C8B-B14F-4D97-AF65-F5344CB8AC3E}">
        <p14:creationId xmlns:p14="http://schemas.microsoft.com/office/powerpoint/2010/main" val="1081565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1764" y="933660"/>
            <a:ext cx="6222236" cy="5924340"/>
          </a:xfrm>
          <a:prstGeom prst="rect">
            <a:avLst/>
          </a:prstGeom>
        </p:spPr>
      </p:pic>
      <p:sp>
        <p:nvSpPr>
          <p:cNvPr id="2" name="Title 1"/>
          <p:cNvSpPr>
            <a:spLocks noGrp="1"/>
          </p:cNvSpPr>
          <p:nvPr>
            <p:ph type="title"/>
          </p:nvPr>
        </p:nvSpPr>
        <p:spPr>
          <a:xfrm>
            <a:off x="482266" y="-150404"/>
            <a:ext cx="8229600" cy="1143000"/>
          </a:xfrm>
        </p:spPr>
        <p:txBody>
          <a:bodyPr>
            <a:normAutofit fontScale="90000"/>
          </a:bodyPr>
          <a:lstStyle/>
          <a:p>
            <a:r>
              <a:rPr lang="en-US" sz="3600" dirty="0" smtClean="0"/>
              <a:t>Papain cysteine protease (</a:t>
            </a:r>
            <a:r>
              <a:rPr lang="en-US" sz="3600" dirty="0" err="1" smtClean="0"/>
              <a:t>cathepsin</a:t>
            </a:r>
            <a:r>
              <a:rPr lang="en-US" sz="3600" dirty="0" smtClean="0"/>
              <a:t>)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“Papain”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698 genes in 11 families.</a:t>
            </a:r>
          </a:p>
          <a:p>
            <a:pPr>
              <a:lnSpc>
                <a:spcPct val="130000"/>
              </a:lnSpc>
            </a:pPr>
            <a:r>
              <a:rPr lang="en-US" sz="1400" dirty="0" smtClean="0"/>
              <a:t>Some </a:t>
            </a:r>
            <a:r>
              <a:rPr lang="en-US" sz="1400" dirty="0" err="1" smtClean="0"/>
              <a:t>Fasciola</a:t>
            </a:r>
            <a:r>
              <a:rPr lang="en-US" sz="1400" dirty="0" smtClean="0"/>
              <a:t> genes as described in  literature. Particularly expanded in </a:t>
            </a:r>
            <a:r>
              <a:rPr lang="en-US" sz="1400" dirty="0" err="1" smtClean="0"/>
              <a:t>Haemonchus</a:t>
            </a:r>
            <a:r>
              <a:rPr lang="en-US" sz="1400" dirty="0" smtClean="0"/>
              <a:t> and </a:t>
            </a:r>
            <a:r>
              <a:rPr lang="en-US" sz="1400" dirty="0" err="1" smtClean="0"/>
              <a:t>Ancylostoma</a:t>
            </a:r>
            <a:r>
              <a:rPr lang="en-US" sz="1400" dirty="0" smtClean="0"/>
              <a:t>.</a:t>
            </a:r>
          </a:p>
        </p:txBody>
      </p:sp>
    </p:spTree>
    <p:extLst>
      <p:ext uri="{BB962C8B-B14F-4D97-AF65-F5344CB8AC3E}">
        <p14:creationId xmlns:p14="http://schemas.microsoft.com/office/powerpoint/2010/main" val="13197203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6405" y="1171893"/>
            <a:ext cx="5951432" cy="5094514"/>
          </a:xfrm>
        </p:spPr>
        <p:txBody>
          <a:bodyPr>
            <a:normAutofit/>
          </a:bodyPr>
          <a:lstStyle/>
          <a:p>
            <a:pPr>
              <a:lnSpc>
                <a:spcPct val="130000"/>
              </a:lnSpc>
            </a:pPr>
            <a:r>
              <a:rPr lang="en-US" sz="1500" dirty="0" err="1"/>
              <a:t>Pfam</a:t>
            </a:r>
            <a:r>
              <a:rPr lang="en-US" sz="1500" dirty="0"/>
              <a:t> list compiled by Bernardo (21 </a:t>
            </a:r>
            <a:r>
              <a:rPr lang="en-US" sz="1500" dirty="0" err="1"/>
              <a:t>pfams</a:t>
            </a:r>
            <a:r>
              <a:rPr lang="en-US" sz="1500" dirty="0" smtClean="0"/>
              <a:t>)</a:t>
            </a:r>
          </a:p>
          <a:p>
            <a:pPr>
              <a:lnSpc>
                <a:spcPct val="130000"/>
              </a:lnSpc>
            </a:pPr>
            <a:r>
              <a:rPr lang="en-US" sz="1500" dirty="0" err="1" smtClean="0"/>
              <a:t>Bhavana</a:t>
            </a:r>
            <a:r>
              <a:rPr lang="en-US" sz="1500" dirty="0" smtClean="0"/>
              <a:t> created list of 2159 families where at least one gene has at least 1 transposon-related </a:t>
            </a:r>
            <a:r>
              <a:rPr lang="en-US" sz="1500" dirty="0" err="1" smtClean="0"/>
              <a:t>pfam</a:t>
            </a:r>
            <a:r>
              <a:rPr lang="en-US" sz="1500" dirty="0" smtClean="0"/>
              <a:t>. </a:t>
            </a:r>
            <a:r>
              <a:rPr lang="en-US" sz="1500" u="sng" dirty="0" smtClean="0"/>
              <a:t>This is too strict filtering.</a:t>
            </a:r>
          </a:p>
          <a:p>
            <a:pPr>
              <a:lnSpc>
                <a:spcPct val="130000"/>
              </a:lnSpc>
            </a:pPr>
            <a:r>
              <a:rPr lang="en-US" sz="1500" dirty="0" smtClean="0"/>
              <a:t>My purpose: do </a:t>
            </a:r>
            <a:r>
              <a:rPr lang="en-US" sz="1500" u="sng" dirty="0" smtClean="0"/>
              <a:t>not</a:t>
            </a:r>
            <a:r>
              <a:rPr lang="en-US" sz="1500" dirty="0" smtClean="0"/>
              <a:t> filter out families where only 1 gene out of 50 has a transposon-related </a:t>
            </a:r>
            <a:r>
              <a:rPr lang="en-US" sz="1500" dirty="0" err="1" smtClean="0"/>
              <a:t>pfam</a:t>
            </a:r>
            <a:r>
              <a:rPr lang="en-US" sz="1500" dirty="0" smtClean="0"/>
              <a:t>, and do </a:t>
            </a:r>
            <a:r>
              <a:rPr lang="en-US" sz="1500" u="sng" dirty="0" smtClean="0"/>
              <a:t>not</a:t>
            </a:r>
            <a:r>
              <a:rPr lang="en-US" sz="1500" dirty="0" smtClean="0"/>
              <a:t> filter out families where main </a:t>
            </a:r>
            <a:r>
              <a:rPr lang="en-US" sz="1500" dirty="0" err="1" smtClean="0"/>
              <a:t>pfam</a:t>
            </a:r>
            <a:r>
              <a:rPr lang="en-US" sz="1500" dirty="0" smtClean="0"/>
              <a:t> domains are not transposon-related.</a:t>
            </a:r>
          </a:p>
          <a:p>
            <a:pPr>
              <a:lnSpc>
                <a:spcPct val="130000"/>
              </a:lnSpc>
            </a:pPr>
            <a:r>
              <a:rPr lang="en-US" sz="1500" dirty="0" smtClean="0"/>
              <a:t>Cutoffs: exclude family if % genes with transposon &gt;= 20% </a:t>
            </a:r>
            <a:r>
              <a:rPr lang="en-US" sz="1500" u="sng" dirty="0" smtClean="0"/>
              <a:t>AND</a:t>
            </a:r>
            <a:r>
              <a:rPr lang="en-US" sz="1500" dirty="0" smtClean="0"/>
              <a:t> % </a:t>
            </a:r>
            <a:r>
              <a:rPr lang="en-US" sz="1500" dirty="0" err="1" smtClean="0"/>
              <a:t>pfam</a:t>
            </a:r>
            <a:r>
              <a:rPr lang="en-US" sz="1500" dirty="0" smtClean="0"/>
              <a:t> annotations with transposon-related &gt;=80%     </a:t>
            </a:r>
          </a:p>
          <a:p>
            <a:pPr marL="0" indent="0">
              <a:lnSpc>
                <a:spcPct val="130000"/>
              </a:lnSpc>
              <a:buNone/>
            </a:pPr>
            <a:r>
              <a:rPr lang="en-US" sz="1500" dirty="0" smtClean="0"/>
              <a:t>		</a:t>
            </a:r>
            <a:r>
              <a:rPr lang="en-US" sz="1500" dirty="0"/>
              <a:t> </a:t>
            </a:r>
            <a:r>
              <a:rPr lang="en-US" sz="1500" dirty="0" smtClean="0"/>
              <a:t>		</a:t>
            </a:r>
          </a:p>
          <a:p>
            <a:pPr marL="0" indent="0">
              <a:lnSpc>
                <a:spcPct val="130000"/>
              </a:lnSpc>
              <a:buNone/>
            </a:pPr>
            <a:endParaRPr lang="en-US" sz="1000" dirty="0" smtClean="0"/>
          </a:p>
          <a:p>
            <a:pPr marL="0" indent="0">
              <a:lnSpc>
                <a:spcPct val="130000"/>
              </a:lnSpc>
              <a:buNone/>
            </a:pPr>
            <a:r>
              <a:rPr lang="en-US" sz="1400" dirty="0" smtClean="0"/>
              <a:t>Examples:</a:t>
            </a:r>
          </a:p>
          <a:p>
            <a:pPr marL="0" indent="0">
              <a:lnSpc>
                <a:spcPct val="130000"/>
              </a:lnSpc>
              <a:buNone/>
            </a:pPr>
            <a:endParaRPr lang="en-US" sz="1600" dirty="0" smtClean="0"/>
          </a:p>
          <a:p>
            <a:pPr marL="0" indent="0">
              <a:lnSpc>
                <a:spcPct val="130000"/>
              </a:lnSpc>
              <a:buNone/>
            </a:pPr>
            <a:endParaRPr lang="en-US" sz="1600" dirty="0"/>
          </a:p>
          <a:p>
            <a:pPr marL="0" indent="0">
              <a:lnSpc>
                <a:spcPct val="130000"/>
              </a:lnSpc>
              <a:buNone/>
            </a:pPr>
            <a:endParaRPr lang="en-US" sz="1600" dirty="0"/>
          </a:p>
        </p:txBody>
      </p:sp>
      <p:sp>
        <p:nvSpPr>
          <p:cNvPr id="2" name="Title 1"/>
          <p:cNvSpPr>
            <a:spLocks noGrp="1"/>
          </p:cNvSpPr>
          <p:nvPr>
            <p:ph type="title"/>
          </p:nvPr>
        </p:nvSpPr>
        <p:spPr>
          <a:xfrm>
            <a:off x="457200" y="0"/>
            <a:ext cx="8229600" cy="1143000"/>
          </a:xfrm>
        </p:spPr>
        <p:txBody>
          <a:bodyPr>
            <a:normAutofit/>
          </a:bodyPr>
          <a:lstStyle/>
          <a:p>
            <a:r>
              <a:rPr lang="en-US" sz="3600" dirty="0" smtClean="0"/>
              <a:t>Transposon families filtering</a:t>
            </a:r>
            <a:endParaRPr lang="en-US" sz="3600" dirty="0"/>
          </a:p>
        </p:txBody>
      </p:sp>
      <p:sp>
        <p:nvSpPr>
          <p:cNvPr id="7" name="Rectangle 6"/>
          <p:cNvSpPr/>
          <p:nvPr/>
        </p:nvSpPr>
        <p:spPr>
          <a:xfrm>
            <a:off x="6316723" y="1171893"/>
            <a:ext cx="2757561" cy="23544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700" dirty="0"/>
              <a:t>PF12762; </a:t>
            </a:r>
            <a:r>
              <a:rPr lang="en-US" sz="700" dirty="0" err="1"/>
              <a:t>integrase</a:t>
            </a:r>
            <a:r>
              <a:rPr lang="en-US" sz="700" dirty="0" smtClean="0"/>
              <a:t>; DDE_Tnp_IS1595</a:t>
            </a:r>
            <a:endParaRPr lang="en-US" sz="700" dirty="0"/>
          </a:p>
          <a:p>
            <a:r>
              <a:rPr lang="en-US" sz="700" dirty="0"/>
              <a:t>PF03221; DNA-binding; HTH_Tnp_Tc5</a:t>
            </a:r>
          </a:p>
          <a:p>
            <a:r>
              <a:rPr lang="en-US" sz="700" dirty="0"/>
              <a:t>PF03184; endonuclease; DDE_1 (PF03184)</a:t>
            </a:r>
          </a:p>
          <a:p>
            <a:r>
              <a:rPr lang="en-US" sz="700" dirty="0"/>
              <a:t>PF00078; reverse transcriptase; RVT_1</a:t>
            </a:r>
          </a:p>
          <a:p>
            <a:r>
              <a:rPr lang="en-US" sz="700" dirty="0"/>
              <a:t>PF03564; unknown; DUF1759</a:t>
            </a:r>
          </a:p>
          <a:p>
            <a:r>
              <a:rPr lang="en-US" sz="700" dirty="0"/>
              <a:t>PF05380; </a:t>
            </a:r>
            <a:r>
              <a:rPr lang="en-US" sz="700" dirty="0" err="1"/>
              <a:t>Pao</a:t>
            </a:r>
            <a:r>
              <a:rPr lang="en-US" sz="700" dirty="0"/>
              <a:t> </a:t>
            </a:r>
            <a:r>
              <a:rPr lang="en-US" sz="700" dirty="0" err="1"/>
              <a:t>retrotransposon</a:t>
            </a:r>
            <a:r>
              <a:rPr lang="en-US" sz="700" dirty="0"/>
              <a:t> peptidase; Peptidase_A17</a:t>
            </a:r>
          </a:p>
          <a:p>
            <a:r>
              <a:rPr lang="en-US" sz="700" dirty="0"/>
              <a:t>PF10551; </a:t>
            </a:r>
            <a:r>
              <a:rPr lang="en-US" sz="700" dirty="0" err="1"/>
              <a:t>transposase</a:t>
            </a:r>
            <a:r>
              <a:rPr lang="en-US" sz="700" dirty="0"/>
              <a:t>; MULE</a:t>
            </a:r>
          </a:p>
          <a:p>
            <a:r>
              <a:rPr lang="en-US" sz="700" dirty="0"/>
              <a:t>PF00077; Retroviral </a:t>
            </a:r>
            <a:r>
              <a:rPr lang="en-US" sz="700" dirty="0" err="1"/>
              <a:t>aspartyl</a:t>
            </a:r>
            <a:r>
              <a:rPr lang="en-US" sz="700" dirty="0"/>
              <a:t> protease; RVP</a:t>
            </a:r>
          </a:p>
          <a:p>
            <a:r>
              <a:rPr lang="en-US" sz="700" dirty="0"/>
              <a:t>PF13456; Reverse transcriptase-like; RVT_3</a:t>
            </a:r>
          </a:p>
          <a:p>
            <a:r>
              <a:rPr lang="en-US" sz="700" dirty="0"/>
              <a:t>PF00665; </a:t>
            </a:r>
            <a:r>
              <a:rPr lang="en-US" sz="700" dirty="0" err="1"/>
              <a:t>Integrase</a:t>
            </a:r>
            <a:r>
              <a:rPr lang="en-US" sz="700" dirty="0"/>
              <a:t> core domain; </a:t>
            </a:r>
            <a:r>
              <a:rPr lang="en-US" sz="700" dirty="0" err="1"/>
              <a:t>rve</a:t>
            </a:r>
            <a:endParaRPr lang="en-US" sz="700" dirty="0"/>
          </a:p>
          <a:p>
            <a:r>
              <a:rPr lang="en-US" sz="700" dirty="0"/>
              <a:t>PF14227; gag-polypeptide of LTR </a:t>
            </a:r>
            <a:r>
              <a:rPr lang="en-US" sz="700" dirty="0" err="1"/>
              <a:t>copia</a:t>
            </a:r>
            <a:r>
              <a:rPr lang="en-US" sz="700" dirty="0"/>
              <a:t>-type; UBN2_2</a:t>
            </a:r>
          </a:p>
          <a:p>
            <a:r>
              <a:rPr lang="en-US" sz="700" dirty="0"/>
              <a:t>PF03732; </a:t>
            </a:r>
            <a:r>
              <a:rPr lang="en-US" sz="700" dirty="0" err="1"/>
              <a:t>Retrotransposon</a:t>
            </a:r>
            <a:r>
              <a:rPr lang="en-US" sz="700" dirty="0"/>
              <a:t> gag protein</a:t>
            </a:r>
          </a:p>
          <a:p>
            <a:r>
              <a:rPr lang="en-US" sz="700" dirty="0"/>
              <a:t>PF01541; GIY-YIG catalytic domain</a:t>
            </a:r>
          </a:p>
          <a:p>
            <a:r>
              <a:rPr lang="en-US" sz="700" dirty="0"/>
              <a:t>PF00680; RNA dependent RNA polymerase</a:t>
            </a:r>
          </a:p>
          <a:p>
            <a:r>
              <a:rPr lang="en-US" sz="700" dirty="0"/>
              <a:t>PF07727; Reverse transcriptase (RNA-dependent DNA polymerase)</a:t>
            </a:r>
          </a:p>
          <a:p>
            <a:r>
              <a:rPr lang="en-US" sz="700" dirty="0"/>
              <a:t>PF13961; Domain of unknown function (DUF4219)</a:t>
            </a:r>
          </a:p>
          <a:p>
            <a:r>
              <a:rPr lang="en-US" sz="700" dirty="0"/>
              <a:t>PF01359; </a:t>
            </a:r>
            <a:r>
              <a:rPr lang="en-US" sz="700" dirty="0" err="1"/>
              <a:t>Transposase</a:t>
            </a:r>
            <a:r>
              <a:rPr lang="en-US" sz="700" dirty="0"/>
              <a:t> (partial DDE domain)</a:t>
            </a:r>
          </a:p>
          <a:p>
            <a:r>
              <a:rPr lang="en-US" sz="700" dirty="0"/>
              <a:t>PF08284; Retroviral </a:t>
            </a:r>
            <a:r>
              <a:rPr lang="en-US" sz="700" dirty="0" err="1"/>
              <a:t>aspartyl</a:t>
            </a:r>
            <a:r>
              <a:rPr lang="en-US" sz="700" dirty="0"/>
              <a:t> protease</a:t>
            </a:r>
          </a:p>
          <a:p>
            <a:r>
              <a:rPr lang="en-US" sz="700" dirty="0"/>
              <a:t>PF13976; GAG-pre-</a:t>
            </a:r>
            <a:r>
              <a:rPr lang="en-US" sz="700" dirty="0" err="1"/>
              <a:t>integrase</a:t>
            </a:r>
            <a:r>
              <a:rPr lang="en-US" sz="700" dirty="0"/>
              <a:t> domain</a:t>
            </a:r>
          </a:p>
          <a:p>
            <a:r>
              <a:rPr lang="en-US" sz="700" dirty="0"/>
              <a:t>PF14223; gag-polypeptide of LTR </a:t>
            </a:r>
            <a:r>
              <a:rPr lang="en-US" sz="700" dirty="0" err="1"/>
              <a:t>copia</a:t>
            </a:r>
            <a:r>
              <a:rPr lang="en-US" sz="700" dirty="0"/>
              <a:t>-type</a:t>
            </a:r>
          </a:p>
          <a:p>
            <a:r>
              <a:rPr lang="en-US" sz="700" dirty="0"/>
              <a:t>PF14244; gag-polypeptide of LTR </a:t>
            </a:r>
            <a:r>
              <a:rPr lang="en-US" sz="700" dirty="0" err="1"/>
              <a:t>copia</a:t>
            </a:r>
            <a:r>
              <a:rPr lang="en-US" sz="700" dirty="0"/>
              <a:t>-type</a:t>
            </a:r>
          </a:p>
        </p:txBody>
      </p:sp>
      <p:graphicFrame>
        <p:nvGraphicFramePr>
          <p:cNvPr id="3" name="Table 2"/>
          <p:cNvGraphicFramePr>
            <a:graphicFrameLocks noGrp="1"/>
          </p:cNvGraphicFramePr>
          <p:nvPr>
            <p:extLst>
              <p:ext uri="{D42A27DB-BD31-4B8C-83A1-F6EECF244321}">
                <p14:modId xmlns:p14="http://schemas.microsoft.com/office/powerpoint/2010/main" val="445698430"/>
              </p:ext>
            </p:extLst>
          </p:nvPr>
        </p:nvGraphicFramePr>
        <p:xfrm>
          <a:off x="257988" y="4721056"/>
          <a:ext cx="8731417" cy="1931849"/>
        </p:xfrm>
        <a:graphic>
          <a:graphicData uri="http://schemas.openxmlformats.org/drawingml/2006/table">
            <a:tbl>
              <a:tblPr firstRow="1" firstCol="1">
                <a:tableStyleId>{793D81CF-94F2-401A-BA57-92F5A7B2D0C5}</a:tableStyleId>
              </a:tblPr>
              <a:tblGrid>
                <a:gridCol w="677395"/>
                <a:gridCol w="634075"/>
                <a:gridCol w="616463"/>
                <a:gridCol w="1734900"/>
                <a:gridCol w="4482561"/>
                <a:gridCol w="586023"/>
              </a:tblGrid>
              <a:tr h="207852">
                <a:tc>
                  <a:txBody>
                    <a:bodyPr/>
                    <a:lstStyle/>
                    <a:p>
                      <a:pPr algn="ctr" fontAlgn="b"/>
                      <a:r>
                        <a:rPr lang="en-US" sz="1000" u="none" strike="noStrike">
                          <a:effectLst/>
                        </a:rPr>
                        <a:t>familyID</a:t>
                      </a:r>
                      <a:endParaRPr lang="en-US" sz="1000" b="0" i="0" u="none" strike="noStrike">
                        <a:solidFill>
                          <a:srgbClr val="000000"/>
                        </a:solidFill>
                        <a:effectLst/>
                        <a:latin typeface="Calibri"/>
                      </a:endParaRPr>
                    </a:p>
                  </a:txBody>
                  <a:tcPr marL="6369" marR="6369" marT="6369"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n_species</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n_genes</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err="1">
                          <a:effectLst/>
                        </a:rPr>
                        <a:t>Most_frequent_species</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Pfam_example</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Result</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tcPr>
                </a:tc>
              </a:tr>
              <a:tr h="340759">
                <a:tc>
                  <a:txBody>
                    <a:bodyPr/>
                    <a:lstStyle/>
                    <a:p>
                      <a:pPr algn="ctr" fontAlgn="b"/>
                      <a:r>
                        <a:rPr lang="en-US" sz="1000" u="none" strike="noStrike" dirty="0">
                          <a:effectLst/>
                        </a:rPr>
                        <a:t>512941</a:t>
                      </a:r>
                      <a:endParaRPr lang="en-US" sz="1000" b="0" i="0" u="none" strike="noStrike" dirty="0">
                        <a:solidFill>
                          <a:srgbClr val="000000"/>
                        </a:solidFill>
                        <a:effectLst/>
                        <a:latin typeface="Calibri"/>
                      </a:endParaRPr>
                    </a:p>
                  </a:txBody>
                  <a:tcPr marL="6369" marR="6369" marT="6369"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9</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78</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23X:diphyllobothrium_latum</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50" b="0" i="0" u="none" strike="noStrike" dirty="0">
                          <a:solidFill>
                            <a:srgbClr val="000000"/>
                          </a:solidFill>
                          <a:effectLst/>
                          <a:latin typeface="Calibri"/>
                        </a:rPr>
                        <a:t>38.5%:Reverse transcriptase (RNA-dependent DNA polymerase)</a:t>
                      </a:r>
                      <a:r>
                        <a:rPr lang="en-US" sz="1050" b="0" i="0" u="none" strike="noStrike" dirty="0" smtClean="0">
                          <a:solidFill>
                            <a:srgbClr val="000000"/>
                          </a:solidFill>
                          <a:effectLst/>
                          <a:latin typeface="Calibri"/>
                        </a:rPr>
                        <a:t>;</a:t>
                      </a:r>
                    </a:p>
                    <a:p>
                      <a:pPr algn="ctr" fontAlgn="b"/>
                      <a:r>
                        <a:rPr lang="en-US" sz="1050" b="0" i="0" u="none" strike="noStrike" dirty="0" smtClean="0">
                          <a:solidFill>
                            <a:srgbClr val="000000"/>
                          </a:solidFill>
                          <a:effectLst/>
                          <a:latin typeface="Calibri"/>
                        </a:rPr>
                        <a:t>1.3</a:t>
                      </a:r>
                      <a:r>
                        <a:rPr lang="en-US" sz="1050" b="0" i="0" u="none" strike="noStrike" dirty="0">
                          <a:solidFill>
                            <a:srgbClr val="000000"/>
                          </a:solidFill>
                          <a:effectLst/>
                          <a:latin typeface="Calibri"/>
                        </a:rPr>
                        <a:t>%:</a:t>
                      </a:r>
                      <a:r>
                        <a:rPr lang="en-US" sz="1050" b="0" i="0" u="none" strike="noStrike" dirty="0" err="1">
                          <a:solidFill>
                            <a:srgbClr val="000000"/>
                          </a:solidFill>
                          <a:effectLst/>
                          <a:latin typeface="Calibri"/>
                        </a:rPr>
                        <a:t>Kelch</a:t>
                      </a:r>
                      <a:r>
                        <a:rPr lang="en-US" sz="1050" b="0" i="0" u="none" strike="noStrike" dirty="0">
                          <a:solidFill>
                            <a:srgbClr val="000000"/>
                          </a:solidFill>
                          <a:effectLst/>
                          <a:latin typeface="Calibri"/>
                        </a:rPr>
                        <a:t> motif</a:t>
                      </a:r>
                      <a:r>
                        <a:rPr lang="en-US" sz="1050" b="0" i="0" u="none" strike="noStrike" dirty="0" smtClean="0">
                          <a:solidFill>
                            <a:srgbClr val="000000"/>
                          </a:solidFill>
                          <a:effectLst/>
                          <a:latin typeface="Calibri"/>
                        </a:rPr>
                        <a:t>;</a:t>
                      </a:r>
                    </a:p>
                    <a:p>
                      <a:pPr algn="ctr" fontAlgn="b"/>
                      <a:r>
                        <a:rPr lang="en-US" sz="1050" b="0" i="0" u="none" strike="noStrike" dirty="0" smtClean="0">
                          <a:solidFill>
                            <a:srgbClr val="000000"/>
                          </a:solidFill>
                          <a:effectLst/>
                          <a:latin typeface="Calibri"/>
                        </a:rPr>
                        <a:t>1.3</a:t>
                      </a:r>
                      <a:r>
                        <a:rPr lang="en-US" sz="1050" b="0" i="0" u="none" strike="noStrike" dirty="0">
                          <a:solidFill>
                            <a:srgbClr val="000000"/>
                          </a:solidFill>
                          <a:effectLst/>
                          <a:latin typeface="Calibri"/>
                        </a:rPr>
                        <a:t>%:</a:t>
                      </a:r>
                      <a:r>
                        <a:rPr lang="en-US" sz="1050" b="0" i="0" u="none" strike="noStrike" dirty="0" err="1">
                          <a:solidFill>
                            <a:srgbClr val="000000"/>
                          </a:solidFill>
                          <a:effectLst/>
                          <a:latin typeface="Calibri"/>
                        </a:rPr>
                        <a:t>Leucine</a:t>
                      </a:r>
                      <a:r>
                        <a:rPr lang="en-US" sz="1050" b="0" i="0" u="none" strike="noStrike" dirty="0">
                          <a:solidFill>
                            <a:srgbClr val="000000"/>
                          </a:solidFill>
                          <a:effectLst/>
                          <a:latin typeface="Calibri"/>
                        </a:rPr>
                        <a:t> Rich repeat;</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sng" strike="noStrike" dirty="0">
                          <a:effectLst/>
                        </a:rPr>
                        <a:t>Exclude</a:t>
                      </a:r>
                      <a:endParaRPr lang="en-US" sz="1000" b="0" i="0" u="sng"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tcPr>
                </a:tc>
              </a:tr>
              <a:tr h="507651">
                <a:tc>
                  <a:txBody>
                    <a:bodyPr/>
                    <a:lstStyle/>
                    <a:p>
                      <a:pPr algn="ctr" fontAlgn="b"/>
                      <a:r>
                        <a:rPr lang="en-US" sz="1000" u="none" strike="noStrike" dirty="0">
                          <a:effectLst/>
                        </a:rPr>
                        <a:t>137806</a:t>
                      </a:r>
                      <a:endParaRPr lang="en-US" sz="1000" b="0" i="0" u="none" strike="noStrike" dirty="0">
                        <a:solidFill>
                          <a:srgbClr val="000000"/>
                        </a:solidFill>
                        <a:effectLst/>
                        <a:latin typeface="Calibri"/>
                      </a:endParaRPr>
                    </a:p>
                  </a:txBody>
                  <a:tcPr marL="6369" marR="6369" marT="6369"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8</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204</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94X:heligmosomoides_bakeri</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50" b="0" i="0" u="none" strike="noStrike" dirty="0">
                          <a:solidFill>
                            <a:srgbClr val="000000"/>
                          </a:solidFill>
                          <a:effectLst/>
                          <a:latin typeface="Calibri"/>
                        </a:rPr>
                        <a:t>41.2%:Reverse transcriptase (RNA-dependent DNA polymerase);2.0%:Endonuclease/</a:t>
                      </a:r>
                      <a:r>
                        <a:rPr lang="en-US" sz="1050" b="0" i="0" u="none" strike="noStrike" dirty="0" err="1">
                          <a:solidFill>
                            <a:srgbClr val="000000"/>
                          </a:solidFill>
                          <a:effectLst/>
                          <a:latin typeface="Calibri"/>
                        </a:rPr>
                        <a:t>Exonuclease</a:t>
                      </a:r>
                      <a:r>
                        <a:rPr lang="en-US" sz="1050" b="0" i="0" u="none" strike="noStrike" dirty="0">
                          <a:solidFill>
                            <a:srgbClr val="000000"/>
                          </a:solidFill>
                          <a:effectLst/>
                          <a:latin typeface="Calibri"/>
                        </a:rPr>
                        <a:t>/phosphatase family</a:t>
                      </a:r>
                      <a:r>
                        <a:rPr lang="en-US" sz="1050" b="0" i="0" u="none" strike="noStrike" dirty="0" smtClean="0">
                          <a:solidFill>
                            <a:srgbClr val="000000"/>
                          </a:solidFill>
                          <a:effectLst/>
                          <a:latin typeface="Calibri"/>
                        </a:rPr>
                        <a:t>;</a:t>
                      </a:r>
                    </a:p>
                    <a:p>
                      <a:pPr algn="ctr" fontAlgn="b"/>
                      <a:r>
                        <a:rPr lang="en-US" sz="1050" b="0" i="0" u="none" strike="noStrike" dirty="0" smtClean="0">
                          <a:solidFill>
                            <a:srgbClr val="000000"/>
                          </a:solidFill>
                          <a:effectLst/>
                          <a:latin typeface="Calibri"/>
                        </a:rPr>
                        <a:t>1.0</a:t>
                      </a:r>
                      <a:r>
                        <a:rPr lang="en-US" sz="1050" b="0" i="0" u="none" strike="noStrike" dirty="0">
                          <a:solidFill>
                            <a:srgbClr val="000000"/>
                          </a:solidFill>
                          <a:effectLst/>
                          <a:latin typeface="Calibri"/>
                        </a:rPr>
                        <a:t>%:Endonuclease-reverse transcriptase;</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sng" strike="noStrike" dirty="0">
                          <a:effectLst/>
                        </a:rPr>
                        <a:t>Exclude</a:t>
                      </a:r>
                      <a:endParaRPr lang="en-US" sz="1000" b="0" i="0" u="sng"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tcPr>
                </a:tc>
              </a:tr>
              <a:tr h="256152">
                <a:tc>
                  <a:txBody>
                    <a:bodyPr/>
                    <a:lstStyle/>
                    <a:p>
                      <a:pPr algn="ctr" fontAlgn="b"/>
                      <a:r>
                        <a:rPr lang="en-US" sz="1000" u="none" strike="noStrike" dirty="0">
                          <a:effectLst/>
                        </a:rPr>
                        <a:t>340961</a:t>
                      </a:r>
                      <a:endParaRPr lang="en-US" sz="1000" b="0" i="0" u="none" strike="noStrike" dirty="0">
                        <a:solidFill>
                          <a:srgbClr val="000000"/>
                        </a:solidFill>
                        <a:effectLst/>
                        <a:latin typeface="Calibri"/>
                      </a:endParaRPr>
                    </a:p>
                  </a:txBody>
                  <a:tcPr marL="6369" marR="6369" marT="6369"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8</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106</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53X:trichuris_muris</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50" b="0" i="0" u="none" strike="noStrike" dirty="0">
                          <a:solidFill>
                            <a:srgbClr val="000000"/>
                          </a:solidFill>
                          <a:effectLst/>
                          <a:latin typeface="Calibri"/>
                        </a:rPr>
                        <a:t>64.2%:FLYWCH zinc finger domain</a:t>
                      </a:r>
                      <a:r>
                        <a:rPr lang="en-US" sz="1050" b="0" i="0" u="none" strike="noStrike" dirty="0" smtClean="0">
                          <a:solidFill>
                            <a:srgbClr val="000000"/>
                          </a:solidFill>
                          <a:effectLst/>
                          <a:latin typeface="Calibri"/>
                        </a:rPr>
                        <a:t>;</a:t>
                      </a:r>
                    </a:p>
                    <a:p>
                      <a:pPr algn="ctr" fontAlgn="b"/>
                      <a:r>
                        <a:rPr lang="en-US" sz="1050" b="0" i="0" u="none" strike="noStrike" dirty="0" smtClean="0">
                          <a:solidFill>
                            <a:srgbClr val="000000"/>
                          </a:solidFill>
                          <a:effectLst/>
                          <a:latin typeface="Calibri"/>
                        </a:rPr>
                        <a:t>45.3</a:t>
                      </a:r>
                      <a:r>
                        <a:rPr lang="en-US" sz="1050" b="0" i="0" u="none" strike="noStrike" dirty="0">
                          <a:solidFill>
                            <a:srgbClr val="000000"/>
                          </a:solidFill>
                          <a:effectLst/>
                          <a:latin typeface="Calibri"/>
                        </a:rPr>
                        <a:t>%:MULE </a:t>
                      </a:r>
                      <a:r>
                        <a:rPr lang="en-US" sz="1050" b="0" i="0" u="none" strike="noStrike" dirty="0" err="1">
                          <a:solidFill>
                            <a:srgbClr val="000000"/>
                          </a:solidFill>
                          <a:effectLst/>
                          <a:latin typeface="Calibri"/>
                        </a:rPr>
                        <a:t>transposase</a:t>
                      </a:r>
                      <a:r>
                        <a:rPr lang="en-US" sz="1050" b="0" i="0" u="none" strike="noStrike" dirty="0">
                          <a:solidFill>
                            <a:srgbClr val="000000"/>
                          </a:solidFill>
                          <a:effectLst/>
                          <a:latin typeface="Calibri"/>
                        </a:rPr>
                        <a:t> domain</a:t>
                      </a:r>
                      <a:r>
                        <a:rPr lang="en-US" sz="1050" b="0" i="0" u="none" strike="noStrike" dirty="0" smtClean="0">
                          <a:solidFill>
                            <a:srgbClr val="000000"/>
                          </a:solidFill>
                          <a:effectLst/>
                          <a:latin typeface="Calibri"/>
                        </a:rPr>
                        <a:t>;</a:t>
                      </a:r>
                      <a:endParaRPr lang="en-US" sz="105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sng" strike="noStrike" dirty="0">
                          <a:effectLst/>
                        </a:rPr>
                        <a:t>Include</a:t>
                      </a:r>
                      <a:endParaRPr lang="en-US" sz="1000" b="0" i="0" u="sng"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tcPr>
                </a:tc>
              </a:tr>
              <a:tr h="390846">
                <a:tc>
                  <a:txBody>
                    <a:bodyPr/>
                    <a:lstStyle/>
                    <a:p>
                      <a:pPr algn="ctr" fontAlgn="b"/>
                      <a:r>
                        <a:rPr lang="en-US" sz="1000" u="none" strike="noStrike" dirty="0">
                          <a:effectLst/>
                        </a:rPr>
                        <a:t>252512</a:t>
                      </a:r>
                      <a:endParaRPr lang="en-US" sz="1000" b="0" i="0" u="none" strike="noStrike" dirty="0">
                        <a:solidFill>
                          <a:srgbClr val="000000"/>
                        </a:solidFill>
                        <a:effectLst/>
                        <a:latin typeface="Calibri"/>
                      </a:endParaRPr>
                    </a:p>
                  </a:txBody>
                  <a:tcPr marL="6369" marR="6369" marT="6369" marB="0" anchor="ctr">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7</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a:effectLst/>
                        </a:rPr>
                        <a:t>128</a:t>
                      </a:r>
                      <a:endParaRPr lang="en-US" sz="1000" b="0" i="0" u="none" strike="noStrike">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none" strike="noStrike" dirty="0">
                          <a:effectLst/>
                        </a:rPr>
                        <a:t>44X:echinostoma_caproni</a:t>
                      </a:r>
                      <a:endParaRPr lang="en-US" sz="1000" b="0" i="0" u="none"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50" b="0" i="0" u="none" strike="noStrike" dirty="0">
                          <a:solidFill>
                            <a:srgbClr val="000000"/>
                          </a:solidFill>
                          <a:effectLst/>
                          <a:latin typeface="Calibri"/>
                        </a:rPr>
                        <a:t>11.7%:</a:t>
                      </a:r>
                      <a:r>
                        <a:rPr lang="en-US" sz="1050" b="0" i="0" u="none" strike="noStrike" dirty="0" err="1">
                          <a:solidFill>
                            <a:srgbClr val="000000"/>
                          </a:solidFill>
                          <a:effectLst/>
                          <a:latin typeface="Calibri"/>
                        </a:rPr>
                        <a:t>Retrotransposon</a:t>
                      </a:r>
                      <a:r>
                        <a:rPr lang="en-US" sz="1050" b="0" i="0" u="none" strike="noStrike" dirty="0">
                          <a:solidFill>
                            <a:srgbClr val="000000"/>
                          </a:solidFill>
                          <a:effectLst/>
                          <a:latin typeface="Calibri"/>
                        </a:rPr>
                        <a:t> gag protein</a:t>
                      </a:r>
                      <a:r>
                        <a:rPr lang="en-US" sz="1050" b="0" i="0" u="none" strike="noStrike" dirty="0" smtClean="0">
                          <a:solidFill>
                            <a:srgbClr val="000000"/>
                          </a:solidFill>
                          <a:effectLst/>
                          <a:latin typeface="Calibri"/>
                        </a:rPr>
                        <a:t>;</a:t>
                      </a:r>
                    </a:p>
                    <a:p>
                      <a:pPr algn="ctr" fontAlgn="b"/>
                      <a:r>
                        <a:rPr lang="en-US" sz="1050" b="0" i="0" u="none" strike="noStrike" dirty="0" smtClean="0">
                          <a:solidFill>
                            <a:srgbClr val="000000"/>
                          </a:solidFill>
                          <a:effectLst/>
                          <a:latin typeface="Calibri"/>
                        </a:rPr>
                        <a:t>0.8</a:t>
                      </a:r>
                      <a:r>
                        <a:rPr lang="en-US" sz="1050" b="0" i="0" u="none" strike="noStrike" dirty="0">
                          <a:solidFill>
                            <a:srgbClr val="000000"/>
                          </a:solidFill>
                          <a:effectLst/>
                          <a:latin typeface="Calibri"/>
                        </a:rPr>
                        <a:t>%:</a:t>
                      </a:r>
                      <a:r>
                        <a:rPr lang="en-US" sz="1050" b="0" i="0" u="none" strike="noStrike" dirty="0" err="1">
                          <a:solidFill>
                            <a:srgbClr val="000000"/>
                          </a:solidFill>
                          <a:effectLst/>
                          <a:latin typeface="Calibri"/>
                        </a:rPr>
                        <a:t>Integrase</a:t>
                      </a:r>
                      <a:r>
                        <a:rPr lang="en-US" sz="1050" b="0" i="0" u="none" strike="noStrike" dirty="0">
                          <a:solidFill>
                            <a:srgbClr val="000000"/>
                          </a:solidFill>
                          <a:effectLst/>
                          <a:latin typeface="Calibri"/>
                        </a:rPr>
                        <a:t> core domain</a:t>
                      </a:r>
                      <a:r>
                        <a:rPr lang="en-US" sz="1050" b="0" i="0" u="none" strike="noStrike" dirty="0" smtClean="0">
                          <a:solidFill>
                            <a:srgbClr val="000000"/>
                          </a:solidFill>
                          <a:effectLst/>
                          <a:latin typeface="Calibri"/>
                        </a:rPr>
                        <a:t>;</a:t>
                      </a:r>
                      <a:endParaRPr lang="en-US" sz="105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b"/>
                      <a:r>
                        <a:rPr lang="en-US" sz="1000" u="sng" strike="noStrike" dirty="0">
                          <a:effectLst/>
                        </a:rPr>
                        <a:t>Include</a:t>
                      </a:r>
                      <a:endParaRPr lang="en-US" sz="1000" b="0" i="0" u="sng" strike="noStrike" dirty="0">
                        <a:solidFill>
                          <a:srgbClr val="000000"/>
                        </a:solidFill>
                        <a:effectLst/>
                        <a:latin typeface="Calibri"/>
                      </a:endParaRPr>
                    </a:p>
                  </a:txBody>
                  <a:tcPr marL="6369" marR="6369" marT="6369" marB="0" anchor="ctr">
                    <a:lnL w="12700" cap="flat" cmpd="sng" algn="ctr">
                      <a:solidFill>
                        <a:scrgbClr r="0" g="0" b="0"/>
                      </a:solidFill>
                      <a:prstDash val="solid"/>
                      <a:round/>
                      <a:headEnd type="none" w="med" len="med"/>
                      <a:tailEnd type="none" w="med" len="med"/>
                    </a:lnL>
                  </a:tcPr>
                </a:tc>
              </a:tr>
            </a:tbl>
          </a:graphicData>
        </a:graphic>
      </p:graphicFrame>
      <p:sp>
        <p:nvSpPr>
          <p:cNvPr id="5" name="Rectangle 4"/>
          <p:cNvSpPr/>
          <p:nvPr/>
        </p:nvSpPr>
        <p:spPr>
          <a:xfrm>
            <a:off x="343759" y="3889324"/>
            <a:ext cx="5972964"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dirty="0"/>
              <a:t>This resulted in 1223 families being flagged as transposon-related.	</a:t>
            </a:r>
          </a:p>
        </p:txBody>
      </p:sp>
    </p:spTree>
    <p:extLst>
      <p:ext uri="{BB962C8B-B14F-4D97-AF65-F5344CB8AC3E}">
        <p14:creationId xmlns:p14="http://schemas.microsoft.com/office/powerpoint/2010/main" val="61134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50314" y="0"/>
            <a:ext cx="1405493" cy="1054119"/>
          </a:xfrm>
          <a:prstGeom prst="rect">
            <a:avLst/>
          </a:prstGeom>
        </p:spPr>
      </p:pic>
      <p:sp>
        <p:nvSpPr>
          <p:cNvPr id="5" name="Content Placeholder 4"/>
          <p:cNvSpPr>
            <a:spLocks noGrp="1"/>
          </p:cNvSpPr>
          <p:nvPr>
            <p:ph idx="1"/>
          </p:nvPr>
        </p:nvSpPr>
        <p:spPr>
          <a:xfrm>
            <a:off x="208185" y="1384396"/>
            <a:ext cx="8656711" cy="4525963"/>
          </a:xfrm>
        </p:spPr>
        <p:txBody>
          <a:bodyPr>
            <a:normAutofit/>
          </a:bodyPr>
          <a:lstStyle/>
          <a:p>
            <a:pPr>
              <a:lnSpc>
                <a:spcPct val="110000"/>
              </a:lnSpc>
            </a:pPr>
            <a:r>
              <a:rPr lang="en-US" sz="1400" b="1" dirty="0"/>
              <a:t>Aspartic proteases</a:t>
            </a:r>
            <a:r>
              <a:rPr lang="en-US" sz="1400" dirty="0"/>
              <a:t> are a </a:t>
            </a:r>
            <a:r>
              <a:rPr lang="en-US" sz="1400" dirty="0">
                <a:hlinkClick r:id="rId3" tooltip="Protein family"/>
              </a:rPr>
              <a:t>family</a:t>
            </a:r>
            <a:r>
              <a:rPr lang="en-US" sz="1400" dirty="0"/>
              <a:t> of </a:t>
            </a:r>
            <a:r>
              <a:rPr lang="en-US" sz="1400" dirty="0">
                <a:hlinkClick r:id="rId4" tooltip="Protease"/>
              </a:rPr>
              <a:t>protease</a:t>
            </a:r>
            <a:r>
              <a:rPr lang="en-US" sz="1400" dirty="0"/>
              <a:t> </a:t>
            </a:r>
            <a:r>
              <a:rPr lang="en-US" sz="1400" dirty="0">
                <a:hlinkClick r:id="rId5" tooltip="Enzymes"/>
              </a:rPr>
              <a:t>enzymes</a:t>
            </a:r>
            <a:r>
              <a:rPr lang="en-US" sz="1400" dirty="0"/>
              <a:t> that use an </a:t>
            </a:r>
            <a:r>
              <a:rPr lang="en-US" sz="1400" dirty="0">
                <a:hlinkClick r:id="rId6" tooltip="Aspartate"/>
              </a:rPr>
              <a:t>aspartate</a:t>
            </a:r>
            <a:r>
              <a:rPr lang="en-US" sz="1400" dirty="0"/>
              <a:t> residue for catalysis of their peptide substrates. In general, they have two highly conserved </a:t>
            </a:r>
            <a:r>
              <a:rPr lang="en-US" sz="1400" dirty="0">
                <a:hlinkClick r:id="rId6" tooltip="Aspartate"/>
              </a:rPr>
              <a:t>aspartates</a:t>
            </a:r>
            <a:r>
              <a:rPr lang="en-US" sz="1400" dirty="0"/>
              <a:t> in the </a:t>
            </a:r>
            <a:r>
              <a:rPr lang="en-US" sz="1400" dirty="0">
                <a:hlinkClick r:id="rId7" tooltip="Active site"/>
              </a:rPr>
              <a:t>active site</a:t>
            </a:r>
            <a:r>
              <a:rPr lang="en-US" sz="1400" dirty="0"/>
              <a:t> and are optimally active at acidic </a:t>
            </a:r>
            <a:r>
              <a:rPr lang="en-US" sz="1400" dirty="0" err="1">
                <a:hlinkClick r:id="rId8" tooltip="PH"/>
              </a:rPr>
              <a:t>pH</a:t>
            </a:r>
            <a:r>
              <a:rPr lang="en-US" sz="1400" dirty="0" err="1"/>
              <a:t>.</a:t>
            </a:r>
            <a:r>
              <a:rPr lang="en-US" sz="1400" dirty="0"/>
              <a:t> Nearly all known </a:t>
            </a:r>
            <a:r>
              <a:rPr lang="en-US" sz="1400" dirty="0" err="1"/>
              <a:t>aspartyl</a:t>
            </a:r>
            <a:r>
              <a:rPr lang="en-US" sz="1400" dirty="0"/>
              <a:t> proteases are inhibited by </a:t>
            </a:r>
            <a:r>
              <a:rPr lang="en-US" sz="1400" dirty="0">
                <a:hlinkClick r:id="rId9" tooltip="Pepstatin"/>
              </a:rPr>
              <a:t>pepstatin</a:t>
            </a:r>
            <a:r>
              <a:rPr lang="en-US" sz="1400" dirty="0"/>
              <a:t>.</a:t>
            </a:r>
          </a:p>
          <a:p>
            <a:pPr>
              <a:lnSpc>
                <a:spcPct val="110000"/>
              </a:lnSpc>
            </a:pPr>
            <a:endParaRPr lang="en-US" sz="1400" dirty="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Eukaryotic </a:t>
            </a:r>
            <a:r>
              <a:rPr lang="en-US" sz="3200" dirty="0" err="1" smtClean="0"/>
              <a:t>Aspartyl</a:t>
            </a:r>
            <a:r>
              <a:rPr lang="en-US" sz="3200" dirty="0" smtClean="0"/>
              <a:t> protease (</a:t>
            </a:r>
            <a:r>
              <a:rPr lang="en-US" sz="3200" dirty="0" err="1" smtClean="0"/>
              <a:t>cathepsin</a:t>
            </a:r>
            <a:r>
              <a:rPr lang="en-US" sz="3200" dirty="0" smtClean="0"/>
              <a:t>)</a:t>
            </a:r>
            <a:endParaRPr lang="en-US" sz="3600" dirty="0"/>
          </a:p>
        </p:txBody>
      </p:sp>
      <p:sp>
        <p:nvSpPr>
          <p:cNvPr id="4" name="TextBox 3"/>
          <p:cNvSpPr txBox="1"/>
          <p:nvPr/>
        </p:nvSpPr>
        <p:spPr>
          <a:xfrm>
            <a:off x="7316335" y="210950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7" name="Rectangle 6"/>
          <p:cNvSpPr/>
          <p:nvPr/>
        </p:nvSpPr>
        <p:spPr>
          <a:xfrm>
            <a:off x="274589" y="3716537"/>
            <a:ext cx="8656711"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Tx/>
              <a:buChar char="-"/>
            </a:pPr>
            <a:r>
              <a:rPr lang="en-US" sz="1400" dirty="0" smtClean="0"/>
              <a:t>“Aspartic </a:t>
            </a:r>
            <a:r>
              <a:rPr lang="en-US" sz="1400" dirty="0"/>
              <a:t>proteases are known to play </a:t>
            </a:r>
            <a:r>
              <a:rPr lang="en-US" sz="1400" dirty="0" smtClean="0"/>
              <a:t>an important </a:t>
            </a:r>
            <a:r>
              <a:rPr lang="en-US" sz="1400" dirty="0"/>
              <a:t>role in </a:t>
            </a:r>
            <a:r>
              <a:rPr lang="en-US" sz="1400" dirty="0" smtClean="0"/>
              <a:t>the </a:t>
            </a:r>
            <a:r>
              <a:rPr lang="en-US" sz="1400" dirty="0"/>
              <a:t>biology of </a:t>
            </a:r>
            <a:r>
              <a:rPr lang="en-US" sz="1400" dirty="0" smtClean="0"/>
              <a:t>nematode parasitism</a:t>
            </a:r>
            <a:r>
              <a:rPr lang="en-US" sz="1400" dirty="0"/>
              <a:t>. This role is </a:t>
            </a:r>
            <a:r>
              <a:rPr lang="en-US" sz="1400" dirty="0" smtClean="0"/>
              <a:t>best </a:t>
            </a:r>
            <a:r>
              <a:rPr lang="en-US" sz="1400" dirty="0" err="1" smtClean="0"/>
              <a:t>characterised</a:t>
            </a:r>
            <a:r>
              <a:rPr lang="en-US" sz="1400" dirty="0" smtClean="0"/>
              <a:t> </a:t>
            </a:r>
            <a:r>
              <a:rPr lang="en-US" sz="1400" dirty="0"/>
              <a:t>in blood-</a:t>
            </a:r>
            <a:r>
              <a:rPr lang="en-US" sz="1400" dirty="0" smtClean="0"/>
              <a:t>feeding </a:t>
            </a:r>
            <a:r>
              <a:rPr lang="en-US" sz="1400" dirty="0"/>
              <a:t>nematodes, where they </a:t>
            </a:r>
            <a:r>
              <a:rPr lang="en-US" sz="1400" dirty="0" smtClean="0"/>
              <a:t>digest </a:t>
            </a:r>
            <a:r>
              <a:rPr lang="en-US" sz="1400" dirty="0" err="1" smtClean="0"/>
              <a:t>haemoglobin</a:t>
            </a:r>
            <a:r>
              <a:rPr lang="en-US" sz="1400" dirty="0"/>
              <a:t>, but they are also likely to play </a:t>
            </a:r>
            <a:r>
              <a:rPr lang="en-US" sz="1400" dirty="0" smtClean="0"/>
              <a:t>important </a:t>
            </a:r>
            <a:r>
              <a:rPr lang="en-US" sz="1400" dirty="0"/>
              <a:t>roles in the </a:t>
            </a:r>
            <a:r>
              <a:rPr lang="en-US" sz="1400" dirty="0" smtClean="0"/>
              <a:t>biology </a:t>
            </a:r>
            <a:r>
              <a:rPr lang="en-US" sz="1400" dirty="0"/>
              <a:t>of nematode </a:t>
            </a:r>
            <a:r>
              <a:rPr lang="en-US" sz="1400" dirty="0" smtClean="0"/>
              <a:t>parasites that </a:t>
            </a:r>
            <a:r>
              <a:rPr lang="en-US" sz="1400" dirty="0"/>
              <a:t>do not feed on blood</a:t>
            </a:r>
            <a:r>
              <a:rPr lang="en-US" sz="1400" dirty="0" smtClean="0"/>
              <a:t>.”</a:t>
            </a:r>
          </a:p>
          <a:p>
            <a:pPr marL="285750" indent="-285750">
              <a:buFontTx/>
              <a:buChar char="-"/>
            </a:pPr>
            <a:endParaRPr lang="en-US" sz="1400" dirty="0" smtClean="0"/>
          </a:p>
          <a:p>
            <a:pPr marL="285750" indent="-285750">
              <a:buFontTx/>
              <a:buChar char="-"/>
            </a:pPr>
            <a:r>
              <a:rPr lang="en-US" sz="1400" dirty="0" smtClean="0"/>
              <a:t>"</a:t>
            </a:r>
            <a:r>
              <a:rPr lang="en-US" sz="1400" dirty="0"/>
              <a:t>In parasitic nematodes, aspartic proteases have been associated with digestion of host </a:t>
            </a:r>
            <a:r>
              <a:rPr lang="en-US" sz="1400" dirty="0" err="1"/>
              <a:t>haemoglobin</a:t>
            </a:r>
            <a:r>
              <a:rPr lang="en-US" sz="1400" dirty="0"/>
              <a:t> in the </a:t>
            </a:r>
            <a:r>
              <a:rPr lang="en-US" sz="1400" dirty="0" err="1"/>
              <a:t>trichostrongylid</a:t>
            </a:r>
            <a:r>
              <a:rPr lang="en-US" sz="1400" dirty="0"/>
              <a:t> </a:t>
            </a:r>
            <a:r>
              <a:rPr lang="en-US" sz="1400" dirty="0" err="1"/>
              <a:t>Haemonchus</a:t>
            </a:r>
            <a:r>
              <a:rPr lang="en-US" sz="1400" dirty="0"/>
              <a:t> </a:t>
            </a:r>
            <a:r>
              <a:rPr lang="en-US" sz="1400" dirty="0" err="1"/>
              <a:t>contortus</a:t>
            </a:r>
            <a:r>
              <a:rPr lang="en-US" sz="1400" dirty="0"/>
              <a:t> and in the hookworms </a:t>
            </a:r>
            <a:r>
              <a:rPr lang="en-US" sz="1400" dirty="0" err="1"/>
              <a:t>Ancylostoma</a:t>
            </a:r>
            <a:r>
              <a:rPr lang="en-US" sz="1400" dirty="0"/>
              <a:t> </a:t>
            </a:r>
            <a:r>
              <a:rPr lang="en-US" sz="1400" dirty="0" err="1"/>
              <a:t>caninum</a:t>
            </a:r>
            <a:r>
              <a:rPr lang="en-US" sz="1400" dirty="0"/>
              <a:t> and </a:t>
            </a:r>
            <a:r>
              <a:rPr lang="en-US" sz="1400" dirty="0" err="1"/>
              <a:t>Necator</a:t>
            </a:r>
            <a:r>
              <a:rPr lang="en-US" sz="1400" dirty="0"/>
              <a:t> </a:t>
            </a:r>
            <a:r>
              <a:rPr lang="en-US" sz="1400" dirty="0" err="1" smtClean="0"/>
              <a:t>americanus</a:t>
            </a:r>
            <a:r>
              <a:rPr lang="en-US" sz="1400" dirty="0" smtClean="0"/>
              <a:t>”</a:t>
            </a:r>
          </a:p>
          <a:p>
            <a:pPr marL="285750" indent="-285750">
              <a:buFontTx/>
              <a:buChar char="-"/>
            </a:pPr>
            <a:endParaRPr lang="en-US" sz="1400" dirty="0"/>
          </a:p>
          <a:p>
            <a:pPr marL="285750" indent="-285750">
              <a:buFontTx/>
              <a:buChar char="-"/>
            </a:pPr>
            <a:r>
              <a:rPr lang="en-US" sz="1400" dirty="0" smtClean="0"/>
              <a:t>"</a:t>
            </a:r>
            <a:r>
              <a:rPr lang="en-US" sz="1400" dirty="0"/>
              <a:t>Aspartic proteases have also been shown to degrade skin macromolecules and aid skin penetration in </a:t>
            </a:r>
            <a:r>
              <a:rPr lang="en-US" sz="1400" dirty="0" smtClean="0"/>
              <a:t>hookworms”</a:t>
            </a:r>
          </a:p>
          <a:p>
            <a:pPr marL="285750" indent="-285750">
              <a:buFontTx/>
              <a:buChar char="-"/>
            </a:pPr>
            <a:endParaRPr lang="en-US" sz="1400" dirty="0"/>
          </a:p>
          <a:p>
            <a:pPr marL="285750" indent="-285750">
              <a:buFontTx/>
              <a:buChar char="-"/>
            </a:pPr>
            <a:r>
              <a:rPr lang="en-US" sz="1400" dirty="0" smtClean="0"/>
              <a:t>"</a:t>
            </a:r>
            <a:r>
              <a:rPr lang="en-US" sz="1400" dirty="0" err="1"/>
              <a:t>Strongyloides</a:t>
            </a:r>
            <a:r>
              <a:rPr lang="en-US" sz="1400" dirty="0"/>
              <a:t> </a:t>
            </a:r>
            <a:r>
              <a:rPr lang="en-US" sz="1400" dirty="0" err="1"/>
              <a:t>stercoralis</a:t>
            </a:r>
            <a:r>
              <a:rPr lang="en-US" sz="1400" dirty="0"/>
              <a:t>, </a:t>
            </a:r>
            <a:r>
              <a:rPr lang="en-US" sz="1400" dirty="0" err="1"/>
              <a:t>Onchocerca</a:t>
            </a:r>
            <a:r>
              <a:rPr lang="en-US" sz="1400" dirty="0"/>
              <a:t> volvulus and </a:t>
            </a:r>
            <a:r>
              <a:rPr lang="en-US" sz="1400" dirty="0" err="1"/>
              <a:t>Brugia</a:t>
            </a:r>
            <a:r>
              <a:rPr lang="en-US" sz="1400" dirty="0"/>
              <a:t> </a:t>
            </a:r>
            <a:r>
              <a:rPr lang="en-US" sz="1400" dirty="0" err="1"/>
              <a:t>malayi</a:t>
            </a:r>
            <a:r>
              <a:rPr lang="en-US" sz="1400" dirty="0"/>
              <a:t> in which aspartic proteases have previously been </a:t>
            </a:r>
            <a:r>
              <a:rPr lang="en-US" sz="1400" dirty="0" smtClean="0"/>
              <a:t>identified”</a:t>
            </a:r>
          </a:p>
        </p:txBody>
      </p:sp>
      <p:pic>
        <p:nvPicPr>
          <p:cNvPr id="8" name="Picture 7"/>
          <p:cNvPicPr>
            <a:picLocks noChangeAspect="1"/>
          </p:cNvPicPr>
          <p:nvPr/>
        </p:nvPicPr>
        <p:blipFill>
          <a:blip r:embed="rId10"/>
          <a:stretch>
            <a:fillRect/>
          </a:stretch>
        </p:blipFill>
        <p:spPr>
          <a:xfrm>
            <a:off x="208185" y="2475388"/>
            <a:ext cx="6175546" cy="848006"/>
          </a:xfrm>
          <a:prstGeom prst="rect">
            <a:avLst/>
          </a:prstGeom>
        </p:spPr>
      </p:pic>
    </p:spTree>
    <p:extLst>
      <p:ext uri="{BB962C8B-B14F-4D97-AF65-F5344CB8AC3E}">
        <p14:creationId xmlns:p14="http://schemas.microsoft.com/office/powerpoint/2010/main" val="30835809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11988" y="992596"/>
            <a:ext cx="6132011" cy="586540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Eukaryotic </a:t>
            </a:r>
            <a:r>
              <a:rPr lang="en-US" sz="3600" dirty="0" err="1" smtClean="0"/>
              <a:t>Aspartyl</a:t>
            </a:r>
            <a:r>
              <a:rPr lang="en-US" sz="3600" dirty="0" smtClean="0"/>
              <a:t> protease families</a:t>
            </a:r>
            <a:endParaRPr lang="en-US" sz="3600" dirty="0"/>
          </a:p>
        </p:txBody>
      </p:sp>
      <p:sp>
        <p:nvSpPr>
          <p:cNvPr id="10" name="TextBox 9"/>
          <p:cNvSpPr txBox="1"/>
          <p:nvPr/>
        </p:nvSpPr>
        <p:spPr>
          <a:xfrm>
            <a:off x="150396" y="2240516"/>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“Eukaryotic </a:t>
            </a:r>
            <a:r>
              <a:rPr lang="en-US" sz="1400" dirty="0" err="1" smtClean="0"/>
              <a:t>Aspartyl</a:t>
            </a:r>
            <a:r>
              <a:rPr lang="en-US" sz="1400" dirty="0" smtClean="0"/>
              <a:t> protease” </a:t>
            </a:r>
            <a:r>
              <a:rPr lang="en-US" sz="1400" dirty="0" err="1" smtClean="0"/>
              <a:t>pfams</a:t>
            </a:r>
            <a:r>
              <a:rPr lang="en-US" sz="1400" dirty="0" smtClean="0"/>
              <a:t>. </a:t>
            </a:r>
            <a:endParaRPr lang="en-US" sz="1400" dirty="0"/>
          </a:p>
        </p:txBody>
      </p:sp>
      <p:sp>
        <p:nvSpPr>
          <p:cNvPr id="9" name="TextBox 8"/>
          <p:cNvSpPr txBox="1"/>
          <p:nvPr/>
        </p:nvSpPr>
        <p:spPr>
          <a:xfrm>
            <a:off x="150396" y="4641601"/>
            <a:ext cx="2621959" cy="17620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418 genes in 5 families. </a:t>
            </a:r>
            <a:r>
              <a:rPr lang="en-US" sz="1400" dirty="0" err="1" smtClean="0"/>
              <a:t>Particulary</a:t>
            </a:r>
            <a:r>
              <a:rPr lang="en-US" sz="1400" dirty="0" smtClean="0"/>
              <a:t> expanded in blood-feeding </a:t>
            </a:r>
            <a:r>
              <a:rPr lang="en-US" sz="1400" dirty="0" err="1" smtClean="0"/>
              <a:t>Haemonchus</a:t>
            </a:r>
            <a:r>
              <a:rPr lang="en-US" sz="1400" dirty="0" smtClean="0"/>
              <a:t>, </a:t>
            </a:r>
            <a:r>
              <a:rPr lang="en-US" sz="1400" dirty="0" err="1" smtClean="0"/>
              <a:t>Necator</a:t>
            </a:r>
            <a:r>
              <a:rPr lang="en-US" sz="1400" dirty="0" smtClean="0"/>
              <a:t> and </a:t>
            </a:r>
            <a:r>
              <a:rPr lang="en-US" sz="1400" dirty="0" err="1" smtClean="0"/>
              <a:t>Ancylostoma</a:t>
            </a:r>
            <a:r>
              <a:rPr lang="en-US" sz="1400" dirty="0" smtClean="0"/>
              <a:t> as described in literature. Present in S. </a:t>
            </a:r>
            <a:r>
              <a:rPr lang="en-US" sz="1400" dirty="0" err="1" smtClean="0"/>
              <a:t>ratti</a:t>
            </a:r>
            <a:r>
              <a:rPr lang="en-US" sz="1400" dirty="0" smtClean="0"/>
              <a:t> but also in free-living species.</a:t>
            </a:r>
            <a:endParaRPr lang="en-US" sz="1400" dirty="0"/>
          </a:p>
        </p:txBody>
      </p:sp>
    </p:spTree>
    <p:extLst>
      <p:ext uri="{BB962C8B-B14F-4D97-AF65-F5344CB8AC3E}">
        <p14:creationId xmlns:p14="http://schemas.microsoft.com/office/powerpoint/2010/main" val="33612980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97108" y="0"/>
            <a:ext cx="1246892" cy="935169"/>
          </a:xfrm>
          <a:prstGeom prst="rect">
            <a:avLst/>
          </a:prstGeom>
        </p:spPr>
      </p:pic>
      <p:sp>
        <p:nvSpPr>
          <p:cNvPr id="2" name="Title 1"/>
          <p:cNvSpPr>
            <a:spLocks noGrp="1"/>
          </p:cNvSpPr>
          <p:nvPr>
            <p:ph type="title"/>
          </p:nvPr>
        </p:nvSpPr>
        <p:spPr>
          <a:xfrm>
            <a:off x="457200" y="140945"/>
            <a:ext cx="8229600" cy="1143000"/>
          </a:xfrm>
        </p:spPr>
        <p:txBody>
          <a:bodyPr>
            <a:normAutofit fontScale="90000"/>
          </a:bodyPr>
          <a:lstStyle/>
          <a:p>
            <a:r>
              <a:rPr lang="en-US" sz="3600" dirty="0" smtClean="0"/>
              <a:t>Families of interest</a:t>
            </a:r>
            <a:br>
              <a:rPr lang="en-US" sz="3600" dirty="0" smtClean="0"/>
            </a:br>
            <a:r>
              <a:rPr lang="en-US" sz="3200" dirty="0" smtClean="0"/>
              <a:t>CAP domain </a:t>
            </a:r>
            <a:r>
              <a:rPr lang="en-US" sz="2800" b="1" dirty="0"/>
              <a:t>Cysteine-rich secretory protein family</a:t>
            </a:r>
            <a:br>
              <a:rPr lang="en-US" sz="2800" b="1" dirty="0"/>
            </a:br>
            <a:r>
              <a:rPr lang="en-US" sz="3200" dirty="0" smtClean="0"/>
              <a:t>(SCP/TAPS)</a:t>
            </a:r>
            <a:r>
              <a:rPr lang="en-US" sz="3600" dirty="0"/>
              <a:t> </a:t>
            </a:r>
            <a:r>
              <a:rPr lang="en-US" sz="3600" dirty="0" smtClean="0"/>
              <a:t>PF00188</a:t>
            </a:r>
            <a:endParaRPr lang="en-US" sz="3600" dirty="0"/>
          </a:p>
        </p:txBody>
      </p:sp>
      <p:sp>
        <p:nvSpPr>
          <p:cNvPr id="3" name="Content Placeholder 2"/>
          <p:cNvSpPr>
            <a:spLocks noGrp="1"/>
          </p:cNvSpPr>
          <p:nvPr>
            <p:ph idx="1"/>
          </p:nvPr>
        </p:nvSpPr>
        <p:spPr>
          <a:xfrm>
            <a:off x="111753" y="1482634"/>
            <a:ext cx="8811871" cy="4626940"/>
          </a:xfrm>
        </p:spPr>
        <p:txBody>
          <a:bodyPr>
            <a:normAutofit/>
          </a:bodyPr>
          <a:lstStyle/>
          <a:p>
            <a:pPr>
              <a:lnSpc>
                <a:spcPct val="120000"/>
              </a:lnSpc>
            </a:pPr>
            <a:r>
              <a:rPr lang="en-US" sz="1400" dirty="0" smtClean="0"/>
              <a:t>In </a:t>
            </a:r>
            <a:r>
              <a:rPr lang="en-US" sz="1400" dirty="0"/>
              <a:t>molecular biology, the </a:t>
            </a:r>
            <a:r>
              <a:rPr lang="en-US" sz="1400" b="1" dirty="0"/>
              <a:t>CAP protein family</a:t>
            </a:r>
            <a:r>
              <a:rPr lang="en-US" sz="1400" dirty="0"/>
              <a:t> (</a:t>
            </a:r>
            <a:r>
              <a:rPr lang="en-US" sz="1400" b="1" dirty="0"/>
              <a:t>c</a:t>
            </a:r>
            <a:r>
              <a:rPr lang="en-US" sz="1400" dirty="0"/>
              <a:t>ysteine-rich secretory proteins, </a:t>
            </a:r>
            <a:r>
              <a:rPr lang="en-US" sz="1400" b="1" dirty="0"/>
              <a:t>a</a:t>
            </a:r>
            <a:r>
              <a:rPr lang="en-US" sz="1400" dirty="0"/>
              <a:t>ntigen 5, and </a:t>
            </a:r>
            <a:r>
              <a:rPr lang="en-US" sz="1400" b="1" dirty="0"/>
              <a:t>p</a:t>
            </a:r>
            <a:r>
              <a:rPr lang="en-US" sz="1400" dirty="0"/>
              <a:t>athogenesis-related 1 proteins (CAP)) is a large family of </a:t>
            </a:r>
            <a:r>
              <a:rPr lang="en-US" sz="1400" dirty="0">
                <a:hlinkClick r:id="rId3" tooltip="Proteins"/>
              </a:rPr>
              <a:t>proteins</a:t>
            </a:r>
            <a:r>
              <a:rPr lang="en-US" sz="1400" dirty="0"/>
              <a:t> that are found in a wide range of organisms, including </a:t>
            </a:r>
            <a:r>
              <a:rPr lang="en-US" sz="1400" dirty="0">
                <a:hlinkClick r:id="rId4" tooltip="Prokaryotes"/>
              </a:rPr>
              <a:t>prokaryotes</a:t>
            </a:r>
            <a:r>
              <a:rPr lang="en-US" sz="1400" dirty="0"/>
              <a:t> and non-</a:t>
            </a:r>
            <a:r>
              <a:rPr lang="en-US" sz="1400" dirty="0">
                <a:hlinkClick r:id="rId5" tooltip="Vertebrate"/>
              </a:rPr>
              <a:t>vertebrate</a:t>
            </a:r>
            <a:r>
              <a:rPr lang="en-US" sz="1400" dirty="0"/>
              <a:t> </a:t>
            </a:r>
            <a:r>
              <a:rPr lang="en-US" sz="1400" dirty="0">
                <a:hlinkClick r:id="rId6" tooltip="Eukaryotes"/>
              </a:rPr>
              <a:t>eukaryotes</a:t>
            </a:r>
            <a:r>
              <a:rPr lang="en-US" sz="1400" dirty="0"/>
              <a:t>.</a:t>
            </a:r>
            <a:r>
              <a:rPr lang="en-US" sz="1400" baseline="30000" dirty="0">
                <a:hlinkClick r:id="rId7"/>
              </a:rPr>
              <a:t>[1]</a:t>
            </a:r>
            <a:r>
              <a:rPr lang="en-US" sz="1400" dirty="0"/>
              <a:t> </a:t>
            </a:r>
            <a:r>
              <a:rPr lang="en-US" sz="1400" baseline="30000" dirty="0">
                <a:hlinkClick r:id="rId8"/>
              </a:rPr>
              <a:t>[2]</a:t>
            </a:r>
            <a:r>
              <a:rPr lang="en-US" sz="1400" dirty="0"/>
              <a:t> </a:t>
            </a:r>
            <a:endParaRPr lang="en-US" sz="1400" dirty="0" smtClean="0"/>
          </a:p>
          <a:p>
            <a:pPr>
              <a:lnSpc>
                <a:spcPct val="120000"/>
              </a:lnSpc>
            </a:pPr>
            <a:r>
              <a:rPr lang="en-US" sz="1400" dirty="0" smtClean="0"/>
              <a:t>The </a:t>
            </a:r>
            <a:r>
              <a:rPr lang="en-US" sz="1400" dirty="0"/>
              <a:t>nine subfamilies of the </a:t>
            </a:r>
            <a:r>
              <a:rPr lang="en-US" sz="1400" dirty="0">
                <a:hlinkClick r:id="rId9" tooltip="Mammalian"/>
              </a:rPr>
              <a:t>mammalian</a:t>
            </a:r>
            <a:r>
              <a:rPr lang="en-US" sz="1400" dirty="0"/>
              <a:t> CAP '</a:t>
            </a:r>
            <a:r>
              <a:rPr lang="en-US" sz="1400" dirty="0" err="1"/>
              <a:t>super'family</a:t>
            </a:r>
            <a:r>
              <a:rPr lang="en-US" sz="1400" dirty="0"/>
              <a:t> include: the human </a:t>
            </a:r>
            <a:r>
              <a:rPr lang="en-US" sz="1400" dirty="0" err="1"/>
              <a:t>glioma</a:t>
            </a:r>
            <a:r>
              <a:rPr lang="en-US" sz="1400" dirty="0"/>
              <a:t> pathogenesis-related 1 (</a:t>
            </a:r>
            <a:r>
              <a:rPr lang="en-US" sz="1400" dirty="0">
                <a:hlinkClick r:id="rId10" tooltip="GLIPR1"/>
              </a:rPr>
              <a:t>GLIPR1</a:t>
            </a:r>
            <a:r>
              <a:rPr lang="en-US" sz="1400" dirty="0"/>
              <a:t>), Golgi associated pathogenesis related-1 (GAPR1) proteins, </a:t>
            </a:r>
            <a:r>
              <a:rPr lang="en-US" sz="1400" dirty="0">
                <a:hlinkClick r:id="rId11" tooltip="Peptidase inhibitor"/>
              </a:rPr>
              <a:t>peptidase inhibitor</a:t>
            </a:r>
            <a:r>
              <a:rPr lang="en-US" sz="1400" dirty="0"/>
              <a:t> 15 (PI15), peptidase inhibitor 16 (PI16), </a:t>
            </a:r>
            <a:r>
              <a:rPr lang="en-US" sz="1400" dirty="0">
                <a:hlinkClick r:id="rId12" tooltip="Cysteine-rich secretory proteins"/>
              </a:rPr>
              <a:t>cysteine-rich secretory proteins</a:t>
            </a:r>
            <a:r>
              <a:rPr lang="en-US" sz="1400" dirty="0"/>
              <a:t> (CRISPs), CRISP LCCL domain containing 1 (CRISPLD1), CRISP </a:t>
            </a:r>
            <a:r>
              <a:rPr lang="en-US" sz="1400" dirty="0">
                <a:hlinkClick r:id="rId13" tooltip="LCCL domain"/>
              </a:rPr>
              <a:t>LCCL domain</a:t>
            </a:r>
            <a:r>
              <a:rPr lang="en-US" sz="1400" dirty="0"/>
              <a:t> containing 2 (CRISPLD2), mannose receptor like and the R3H domain containing like proteins. </a:t>
            </a:r>
            <a:endParaRPr lang="en-US" sz="1400" dirty="0" smtClean="0"/>
          </a:p>
          <a:p>
            <a:pPr>
              <a:lnSpc>
                <a:spcPct val="120000"/>
              </a:lnSpc>
            </a:pPr>
            <a:r>
              <a:rPr lang="en-US" sz="1400" dirty="0" smtClean="0"/>
              <a:t>Members </a:t>
            </a:r>
            <a:r>
              <a:rPr lang="en-US" sz="1400" dirty="0"/>
              <a:t>are most often </a:t>
            </a:r>
            <a:r>
              <a:rPr lang="en-US" sz="1400" dirty="0">
                <a:hlinkClick r:id="rId14" tooltip="Secreted"/>
              </a:rPr>
              <a:t>secreted</a:t>
            </a:r>
            <a:r>
              <a:rPr lang="en-US" sz="1400" dirty="0"/>
              <a:t> and have an extracellular </a:t>
            </a:r>
            <a:r>
              <a:rPr lang="en-US" sz="1400" dirty="0">
                <a:hlinkClick r:id="rId15" tooltip="Endocrine"/>
              </a:rPr>
              <a:t>endocrine</a:t>
            </a:r>
            <a:r>
              <a:rPr lang="en-US" sz="1400" dirty="0"/>
              <a:t> or </a:t>
            </a:r>
            <a:r>
              <a:rPr lang="en-US" sz="1400" dirty="0">
                <a:hlinkClick r:id="rId16" tooltip="Paracrine"/>
              </a:rPr>
              <a:t>paracrine</a:t>
            </a:r>
            <a:r>
              <a:rPr lang="en-US" sz="1400" dirty="0"/>
              <a:t> function and are involved in processes including the regulation of </a:t>
            </a:r>
            <a:r>
              <a:rPr lang="en-US" sz="1400" dirty="0">
                <a:hlinkClick r:id="rId17" tooltip="Extracellular matrix"/>
              </a:rPr>
              <a:t>extracellular matrix</a:t>
            </a:r>
            <a:r>
              <a:rPr lang="en-US" sz="1400" dirty="0"/>
              <a:t> and branching </a:t>
            </a:r>
            <a:r>
              <a:rPr lang="en-US" sz="1400" dirty="0">
                <a:hlinkClick r:id="rId18" tooltip="Morphogenesis"/>
              </a:rPr>
              <a:t>morphogenesis</a:t>
            </a:r>
            <a:r>
              <a:rPr lang="en-US" sz="1400" dirty="0"/>
              <a:t>, potentially as either </a:t>
            </a:r>
            <a:r>
              <a:rPr lang="en-US" sz="1400" dirty="0">
                <a:hlinkClick r:id="rId19" tooltip="Proteases"/>
              </a:rPr>
              <a:t>proteases</a:t>
            </a:r>
            <a:r>
              <a:rPr lang="en-US" sz="1400" dirty="0"/>
              <a:t> or protease inhibitors; in </a:t>
            </a:r>
            <a:r>
              <a:rPr lang="en-US" sz="1400" dirty="0">
                <a:hlinkClick r:id="rId20" tooltip="Ion channel"/>
              </a:rPr>
              <a:t>ion channel</a:t>
            </a:r>
            <a:r>
              <a:rPr lang="en-US" sz="1400" dirty="0"/>
              <a:t> regulation in </a:t>
            </a:r>
            <a:r>
              <a:rPr lang="en-US" sz="1400" dirty="0">
                <a:hlinkClick r:id="rId21" tooltip="Fertility"/>
              </a:rPr>
              <a:t>fertility</a:t>
            </a:r>
            <a:r>
              <a:rPr lang="en-US" sz="1400" dirty="0"/>
              <a:t>; as </a:t>
            </a:r>
            <a:r>
              <a:rPr lang="en-US" sz="1400" dirty="0">
                <a:hlinkClick r:id="rId22" tooltip="Tumour"/>
              </a:rPr>
              <a:t>tumour</a:t>
            </a:r>
            <a:r>
              <a:rPr lang="en-US" sz="1400" dirty="0"/>
              <a:t> suppressor or pro-</a:t>
            </a:r>
            <a:r>
              <a:rPr lang="en-US" sz="1400" dirty="0">
                <a:hlinkClick r:id="rId23" tooltip="Oncogenic"/>
              </a:rPr>
              <a:t>oncogenic</a:t>
            </a:r>
            <a:r>
              <a:rPr lang="en-US" sz="1400" dirty="0"/>
              <a:t> genes in tissues including the </a:t>
            </a:r>
            <a:r>
              <a:rPr lang="en-US" sz="1400" dirty="0">
                <a:hlinkClick r:id="rId24" tooltip="Prostate"/>
              </a:rPr>
              <a:t>prostate</a:t>
            </a:r>
            <a:r>
              <a:rPr lang="en-US" sz="1400" dirty="0"/>
              <a:t>; and in cell-cell adhesion during </a:t>
            </a:r>
            <a:r>
              <a:rPr lang="en-US" sz="1400" dirty="0">
                <a:hlinkClick r:id="rId25" tooltip="Fertilisation"/>
              </a:rPr>
              <a:t>fertilisation</a:t>
            </a:r>
            <a:r>
              <a:rPr lang="en-US" sz="1400" dirty="0"/>
              <a:t>. </a:t>
            </a:r>
            <a:endParaRPr lang="en-US" sz="1400" dirty="0" smtClean="0"/>
          </a:p>
        </p:txBody>
      </p:sp>
      <p:sp>
        <p:nvSpPr>
          <p:cNvPr id="4" name="TextBox 3"/>
          <p:cNvSpPr txBox="1"/>
          <p:nvPr/>
        </p:nvSpPr>
        <p:spPr>
          <a:xfrm>
            <a:off x="7897108" y="4267550"/>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6" name="Picture 5"/>
          <p:cNvPicPr>
            <a:picLocks noChangeAspect="1"/>
          </p:cNvPicPr>
          <p:nvPr/>
        </p:nvPicPr>
        <p:blipFill>
          <a:blip r:embed="rId26"/>
          <a:stretch>
            <a:fillRect/>
          </a:stretch>
        </p:blipFill>
        <p:spPr>
          <a:xfrm>
            <a:off x="111753" y="4944010"/>
            <a:ext cx="4460949" cy="551353"/>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399097" y="5586354"/>
            <a:ext cx="628838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“clear </a:t>
            </a:r>
            <a:r>
              <a:rPr lang="en-US" sz="1400" dirty="0"/>
              <a:t>evidence indicates that some of these proteins are expressed by hookworms and other </a:t>
            </a:r>
            <a:r>
              <a:rPr lang="en-US" sz="1400" dirty="0" err="1"/>
              <a:t>strongylid</a:t>
            </a:r>
            <a:r>
              <a:rPr lang="en-US" sz="1400" dirty="0"/>
              <a:t> nematodes during their invasion of the </a:t>
            </a:r>
            <a:r>
              <a:rPr lang="en-US" sz="1400" dirty="0" smtClean="0"/>
              <a:t>host”</a:t>
            </a:r>
            <a:endParaRPr lang="en-US" sz="1400" dirty="0"/>
          </a:p>
        </p:txBody>
      </p:sp>
    </p:spTree>
    <p:extLst>
      <p:ext uri="{BB962C8B-B14F-4D97-AF65-F5344CB8AC3E}">
        <p14:creationId xmlns:p14="http://schemas.microsoft.com/office/powerpoint/2010/main" val="10963543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64" y="817776"/>
            <a:ext cx="6286436" cy="604022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CAP domain (SCP/TAPS)</a:t>
            </a:r>
            <a:endParaRPr lang="en-US" sz="3600" dirty="0"/>
          </a:p>
        </p:txBody>
      </p:sp>
      <p:sp>
        <p:nvSpPr>
          <p:cNvPr id="10" name="TextBox 9"/>
          <p:cNvSpPr txBox="1"/>
          <p:nvPr/>
        </p:nvSpPr>
        <p:spPr>
          <a:xfrm>
            <a:off x="150396" y="2535637"/>
            <a:ext cx="2563744"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7" name="TextBox 6"/>
          <p:cNvSpPr txBox="1"/>
          <p:nvPr/>
        </p:nvSpPr>
        <p:spPr>
          <a:xfrm>
            <a:off x="150396" y="1202094"/>
            <a:ext cx="2414447"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“Cysteine-rich secretory protein family” </a:t>
            </a:r>
            <a:r>
              <a:rPr lang="en-US" sz="1400" dirty="0" err="1" smtClean="0"/>
              <a:t>pfams</a:t>
            </a:r>
            <a:r>
              <a:rPr lang="en-US" sz="1400" dirty="0" smtClean="0"/>
              <a:t>. </a:t>
            </a:r>
            <a:endParaRPr lang="en-US" sz="1400" dirty="0"/>
          </a:p>
        </p:txBody>
      </p:sp>
      <p:sp>
        <p:nvSpPr>
          <p:cNvPr id="8" name="TextBox 7"/>
          <p:cNvSpPr txBox="1"/>
          <p:nvPr/>
        </p:nvSpPr>
        <p:spPr>
          <a:xfrm>
            <a:off x="150396" y="4249678"/>
            <a:ext cx="2707167"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3424 CAP domain genes in </a:t>
            </a:r>
            <a:r>
              <a:rPr lang="en-US" sz="1400" dirty="0"/>
              <a:t>47 </a:t>
            </a:r>
            <a:r>
              <a:rPr lang="en-US" sz="1400" dirty="0" smtClean="0"/>
              <a:t>families (divergent proteins?).</a:t>
            </a:r>
          </a:p>
          <a:p>
            <a:pPr>
              <a:lnSpc>
                <a:spcPct val="130000"/>
              </a:lnSpc>
            </a:pPr>
            <a:r>
              <a:rPr lang="en-US" sz="1400" dirty="0" smtClean="0"/>
              <a:t>Several clade-specific families, particularly in clade V and IV. </a:t>
            </a:r>
            <a:endParaRPr lang="en-US" sz="1400" dirty="0"/>
          </a:p>
        </p:txBody>
      </p:sp>
    </p:spTree>
    <p:extLst>
      <p:ext uri="{BB962C8B-B14F-4D97-AF65-F5344CB8AC3E}">
        <p14:creationId xmlns:p14="http://schemas.microsoft.com/office/powerpoint/2010/main" val="9866601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59280" y="0"/>
            <a:ext cx="2584719" cy="1938539"/>
          </a:xfrm>
          <a:prstGeom prst="rect">
            <a:avLst/>
          </a:prstGeom>
        </p:spPr>
      </p:pic>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BTB/POZ domain</a:t>
            </a:r>
            <a:endParaRPr lang="en-US" sz="3600" dirty="0"/>
          </a:p>
        </p:txBody>
      </p:sp>
      <p:sp>
        <p:nvSpPr>
          <p:cNvPr id="3" name="Content Placeholder 2"/>
          <p:cNvSpPr>
            <a:spLocks noGrp="1"/>
          </p:cNvSpPr>
          <p:nvPr>
            <p:ph idx="1"/>
          </p:nvPr>
        </p:nvSpPr>
        <p:spPr>
          <a:xfrm>
            <a:off x="273380" y="1391305"/>
            <a:ext cx="8575046" cy="5059351"/>
          </a:xfrm>
        </p:spPr>
        <p:txBody>
          <a:bodyPr>
            <a:normAutofit fontScale="40000" lnSpcReduction="20000"/>
          </a:bodyPr>
          <a:lstStyle/>
          <a:p>
            <a:pPr>
              <a:lnSpc>
                <a:spcPct val="130000"/>
              </a:lnSpc>
            </a:pPr>
            <a:r>
              <a:rPr lang="en-US" dirty="0" smtClean="0"/>
              <a:t>The </a:t>
            </a:r>
            <a:r>
              <a:rPr lang="en-US" b="1" dirty="0"/>
              <a:t>BTB/POZ domain</a:t>
            </a:r>
            <a:r>
              <a:rPr lang="en-US" dirty="0"/>
              <a:t> is a common </a:t>
            </a:r>
            <a:r>
              <a:rPr lang="en-US" dirty="0">
                <a:hlinkClick r:id="rId3" tooltip="Structural domain"/>
              </a:rPr>
              <a:t>structural domain</a:t>
            </a:r>
            <a:r>
              <a:rPr lang="en-US" dirty="0"/>
              <a:t> contained within some </a:t>
            </a:r>
            <a:r>
              <a:rPr lang="en-US" dirty="0">
                <a:hlinkClick r:id="rId4" tooltip="Protein"/>
              </a:rPr>
              <a:t>proteins</a:t>
            </a:r>
            <a:r>
              <a:rPr lang="en-US" dirty="0"/>
              <a:t>.</a:t>
            </a:r>
          </a:p>
          <a:p>
            <a:pPr>
              <a:lnSpc>
                <a:spcPct val="130000"/>
              </a:lnSpc>
            </a:pPr>
            <a:r>
              <a:rPr lang="en-US" dirty="0" smtClean="0"/>
              <a:t>“The </a:t>
            </a:r>
            <a:r>
              <a:rPr lang="en-US" dirty="0"/>
              <a:t>BTB/POZ domain </a:t>
            </a:r>
            <a:r>
              <a:rPr lang="en-US" dirty="0" smtClean="0"/>
              <a:t>(..) has </a:t>
            </a:r>
            <a:r>
              <a:rPr lang="en-US" dirty="0"/>
              <a:t>been shown </a:t>
            </a:r>
            <a:r>
              <a:rPr lang="en-US" dirty="0" smtClean="0"/>
              <a:t>to </a:t>
            </a:r>
            <a:r>
              <a:rPr lang="en-US" dirty="0"/>
              <a:t>mediate transcriptional repression and to interact with components of histone </a:t>
            </a:r>
            <a:r>
              <a:rPr lang="en-US" dirty="0" err="1"/>
              <a:t>deacetylase</a:t>
            </a:r>
            <a:r>
              <a:rPr lang="en-US" dirty="0"/>
              <a:t> co-repressor complexes</a:t>
            </a:r>
            <a:r>
              <a:rPr lang="en-US" dirty="0" smtClean="0"/>
              <a:t>.” </a:t>
            </a:r>
          </a:p>
          <a:p>
            <a:pPr>
              <a:lnSpc>
                <a:spcPct val="130000"/>
              </a:lnSpc>
            </a:pPr>
            <a:r>
              <a:rPr lang="en-US" dirty="0" smtClean="0"/>
              <a:t>The </a:t>
            </a:r>
            <a:r>
              <a:rPr lang="en-US" dirty="0"/>
              <a:t>BTB (for BR-C, </a:t>
            </a:r>
            <a:r>
              <a:rPr lang="en-US" dirty="0" err="1"/>
              <a:t>ttk</a:t>
            </a:r>
            <a:r>
              <a:rPr lang="en-US" dirty="0"/>
              <a:t> and </a:t>
            </a:r>
            <a:r>
              <a:rPr lang="en-US" dirty="0" err="1"/>
              <a:t>bab</a:t>
            </a:r>
            <a:r>
              <a:rPr lang="en-US" dirty="0"/>
              <a:t>)</a:t>
            </a:r>
            <a:r>
              <a:rPr lang="en-US" baseline="30000" dirty="0">
                <a:hlinkClick r:id="rId5"/>
              </a:rPr>
              <a:t>[2]</a:t>
            </a:r>
            <a:r>
              <a:rPr lang="en-US" dirty="0"/>
              <a:t> or POZ (for Pox virus and Zinc finger)</a:t>
            </a:r>
            <a:r>
              <a:rPr lang="en-US" baseline="30000" dirty="0">
                <a:hlinkClick r:id="rId6"/>
              </a:rPr>
              <a:t>[3]</a:t>
            </a:r>
            <a:r>
              <a:rPr lang="en-US" dirty="0"/>
              <a:t> domain is present near the </a:t>
            </a:r>
            <a:r>
              <a:rPr lang="en-US" dirty="0">
                <a:hlinkClick r:id="rId7" tooltip="N-terminus"/>
              </a:rPr>
              <a:t>N-terminus</a:t>
            </a:r>
            <a:r>
              <a:rPr lang="en-US" dirty="0"/>
              <a:t> of a fraction of </a:t>
            </a:r>
            <a:r>
              <a:rPr lang="en-US" dirty="0">
                <a:hlinkClick r:id="rId8" tooltip="Zinc finger"/>
              </a:rPr>
              <a:t>zinc finger</a:t>
            </a:r>
            <a:r>
              <a:rPr lang="en-US" dirty="0"/>
              <a:t> proteins and in proteins that contain the </a:t>
            </a:r>
            <a:r>
              <a:rPr lang="en-US" dirty="0">
                <a:hlinkClick r:id="rId9" tooltip="Kelch motif"/>
              </a:rPr>
              <a:t>Kelch motif</a:t>
            </a:r>
            <a:r>
              <a:rPr lang="en-US" dirty="0"/>
              <a:t> and a family of pox virus proteins. The BTB/POZ domain mediates </a:t>
            </a:r>
            <a:r>
              <a:rPr lang="en-US" dirty="0" err="1"/>
              <a:t>homomeric</a:t>
            </a:r>
            <a:r>
              <a:rPr lang="en-US" dirty="0"/>
              <a:t> </a:t>
            </a:r>
            <a:r>
              <a:rPr lang="en-US" dirty="0" err="1"/>
              <a:t>dimerisation</a:t>
            </a:r>
            <a:r>
              <a:rPr lang="en-US" dirty="0"/>
              <a:t> and in some instances </a:t>
            </a:r>
            <a:r>
              <a:rPr lang="en-US" dirty="0" err="1"/>
              <a:t>heteromeric</a:t>
            </a:r>
            <a:r>
              <a:rPr lang="en-US" dirty="0"/>
              <a:t> </a:t>
            </a:r>
            <a:r>
              <a:rPr lang="en-US" dirty="0" err="1"/>
              <a:t>dimerisation</a:t>
            </a:r>
            <a:r>
              <a:rPr lang="en-US" dirty="0"/>
              <a:t>.</a:t>
            </a:r>
            <a:r>
              <a:rPr lang="en-US" baseline="30000" dirty="0">
                <a:hlinkClick r:id="rId6"/>
              </a:rPr>
              <a:t>[3]</a:t>
            </a:r>
            <a:r>
              <a:rPr lang="en-US" dirty="0"/>
              <a:t> </a:t>
            </a:r>
            <a:endParaRPr lang="en-US" dirty="0" smtClean="0"/>
          </a:p>
          <a:p>
            <a:pPr>
              <a:lnSpc>
                <a:spcPct val="130000"/>
              </a:lnSpc>
            </a:pPr>
            <a:r>
              <a:rPr lang="en-US" dirty="0"/>
              <a:t>BTB/POZ domains from several zinc finger proteins have been shown to mediate transcriptional repression and to interact with components of </a:t>
            </a:r>
            <a:r>
              <a:rPr lang="en-US" dirty="0">
                <a:hlinkClick r:id="rId10" tooltip="Histone deacetylase"/>
              </a:rPr>
              <a:t>histone deacetylase</a:t>
            </a:r>
            <a:r>
              <a:rPr lang="en-US" dirty="0"/>
              <a:t> co-repressor complexes including </a:t>
            </a:r>
            <a:r>
              <a:rPr lang="en-US" dirty="0">
                <a:hlinkClick r:id="rId11" tooltip="Nuclear receptor co-repressor 1"/>
              </a:rPr>
              <a:t>N-CoR</a:t>
            </a:r>
            <a:r>
              <a:rPr lang="en-US" dirty="0"/>
              <a:t> and </a:t>
            </a:r>
            <a:r>
              <a:rPr lang="en-US" dirty="0">
                <a:hlinkClick r:id="rId12" tooltip="Nuclear receptor co-repressor 2"/>
              </a:rPr>
              <a:t>SMRT</a:t>
            </a:r>
            <a:endParaRPr lang="en-US" dirty="0"/>
          </a:p>
          <a:p>
            <a:pPr>
              <a:lnSpc>
                <a:spcPct val="130000"/>
              </a:lnSpc>
            </a:pPr>
            <a:endParaRPr lang="en-US" dirty="0" smtClean="0"/>
          </a:p>
          <a:p>
            <a:pPr>
              <a:lnSpc>
                <a:spcPct val="130000"/>
              </a:lnSpc>
            </a:pPr>
            <a:r>
              <a:rPr lang="en-US" dirty="0" smtClean="0"/>
              <a:t>Associated domains:</a:t>
            </a:r>
            <a:endParaRPr lang="en-US" dirty="0"/>
          </a:p>
          <a:p>
            <a:pPr lvl="1">
              <a:lnSpc>
                <a:spcPct val="130000"/>
              </a:lnSpc>
            </a:pPr>
            <a:r>
              <a:rPr lang="en-US" b="1" dirty="0" err="1" smtClean="0"/>
              <a:t>Kelch</a:t>
            </a:r>
            <a:r>
              <a:rPr lang="en-US" b="1" dirty="0" smtClean="0"/>
              <a:t> motif (co-present in 25 out of 75 BTB/POZ families): </a:t>
            </a:r>
            <a:r>
              <a:rPr lang="en-US" dirty="0" smtClean="0"/>
              <a:t>The </a:t>
            </a:r>
            <a:r>
              <a:rPr lang="en-US" b="1" dirty="0" err="1"/>
              <a:t>Kelch</a:t>
            </a:r>
            <a:r>
              <a:rPr lang="en-US" b="1" dirty="0"/>
              <a:t> motif</a:t>
            </a:r>
            <a:r>
              <a:rPr lang="en-US" dirty="0"/>
              <a:t> is a region of </a:t>
            </a:r>
            <a:r>
              <a:rPr lang="en-US" dirty="0">
                <a:hlinkClick r:id="rId13" tooltip="Protein sequence"/>
              </a:rPr>
              <a:t>protein sequence</a:t>
            </a:r>
            <a:r>
              <a:rPr lang="en-US" dirty="0"/>
              <a:t> found widely in proteins from </a:t>
            </a:r>
            <a:r>
              <a:rPr lang="en-US" dirty="0">
                <a:hlinkClick r:id="rId14" tooltip="Bacteria"/>
              </a:rPr>
              <a:t>bacteria</a:t>
            </a:r>
            <a:r>
              <a:rPr lang="en-US" dirty="0"/>
              <a:t> and </a:t>
            </a:r>
            <a:r>
              <a:rPr lang="en-US" dirty="0">
                <a:hlinkClick r:id="rId15" tooltip="Eukaryotes"/>
              </a:rPr>
              <a:t>eukaryotes</a:t>
            </a:r>
            <a:r>
              <a:rPr lang="en-US" dirty="0"/>
              <a:t>.</a:t>
            </a:r>
            <a:r>
              <a:rPr lang="en-US" baseline="30000" dirty="0">
                <a:hlinkClick r:id="rId16"/>
              </a:rPr>
              <a:t>[2]</a:t>
            </a:r>
            <a:r>
              <a:rPr lang="en-US" dirty="0"/>
              <a:t> This sequence motif is composed of about 50 </a:t>
            </a:r>
            <a:r>
              <a:rPr lang="en-US" dirty="0">
                <a:hlinkClick r:id="rId17" tooltip="Amino acid"/>
              </a:rPr>
              <a:t>amino acid</a:t>
            </a:r>
            <a:r>
              <a:rPr lang="en-US" dirty="0"/>
              <a:t> residues which form a structure of a four stranded beta-sheet "blade". This sequence motif is found in between six and eight copies per protein which </a:t>
            </a:r>
            <a:r>
              <a:rPr lang="en-US" dirty="0">
                <a:hlinkClick r:id="rId18" tooltip="Protein folding"/>
              </a:rPr>
              <a:t>fold</a:t>
            </a:r>
            <a:r>
              <a:rPr lang="en-US" dirty="0"/>
              <a:t> together to form a larger circular </a:t>
            </a:r>
            <a:r>
              <a:rPr lang="en-US" dirty="0">
                <a:hlinkClick r:id="rId19" tooltip="Solenoid protein domain"/>
              </a:rPr>
              <a:t>solenoid</a:t>
            </a:r>
            <a:r>
              <a:rPr lang="en-US" dirty="0"/>
              <a:t> structure called a </a:t>
            </a:r>
            <a:r>
              <a:rPr lang="en-US" dirty="0">
                <a:hlinkClick r:id="rId20" tooltip="Beta-propeller"/>
              </a:rPr>
              <a:t>beta-propeller</a:t>
            </a:r>
            <a:r>
              <a:rPr lang="en-US" dirty="0"/>
              <a:t> </a:t>
            </a:r>
            <a:r>
              <a:rPr lang="en-US" dirty="0">
                <a:hlinkClick r:id="rId21" tooltip="Protein domain"/>
              </a:rPr>
              <a:t>domain</a:t>
            </a:r>
            <a:r>
              <a:rPr lang="en-US" dirty="0"/>
              <a:t>.</a:t>
            </a:r>
          </a:p>
          <a:p>
            <a:pPr>
              <a:lnSpc>
                <a:spcPct val="130000"/>
              </a:lnSpc>
            </a:pPr>
            <a:endParaRPr lang="en-US" dirty="0" smtClean="0"/>
          </a:p>
          <a:p>
            <a:pPr lvl="1">
              <a:lnSpc>
                <a:spcPct val="130000"/>
              </a:lnSpc>
            </a:pPr>
            <a:r>
              <a:rPr lang="en-US" b="1" dirty="0" smtClean="0"/>
              <a:t>MATH domain (co-present in 6 large BTB/POZ families): </a:t>
            </a:r>
            <a:r>
              <a:rPr lang="en-US" dirty="0" smtClean="0"/>
              <a:t>The </a:t>
            </a:r>
            <a:r>
              <a:rPr lang="en-US" dirty="0">
                <a:hlinkClick r:id="rId22" tooltip="MATH"/>
              </a:rPr>
              <a:t>MATH</a:t>
            </a:r>
            <a:r>
              <a:rPr lang="en-US" dirty="0"/>
              <a:t> domain, in </a:t>
            </a:r>
            <a:r>
              <a:rPr lang="en-US" dirty="0">
                <a:hlinkClick r:id="rId23" tooltip="Molecular biology"/>
              </a:rPr>
              <a:t>molecular biology</a:t>
            </a:r>
            <a:r>
              <a:rPr lang="en-US" dirty="0"/>
              <a:t>, is a </a:t>
            </a:r>
            <a:r>
              <a:rPr lang="en-US" dirty="0">
                <a:hlinkClick r:id="rId24" tooltip="Binding domain"/>
              </a:rPr>
              <a:t>binding domain</a:t>
            </a:r>
            <a:r>
              <a:rPr lang="en-US" dirty="0"/>
              <a:t> that was defined originally by a region of </a:t>
            </a:r>
            <a:r>
              <a:rPr lang="en-US" dirty="0">
                <a:hlinkClick r:id="rId25" tooltip="Homology (biology)"/>
              </a:rPr>
              <a:t>homology</a:t>
            </a:r>
            <a:r>
              <a:rPr lang="en-US" dirty="0"/>
              <a:t> between otherwise functionally unrelated domains, the </a:t>
            </a:r>
            <a:r>
              <a:rPr lang="en-US" dirty="0">
                <a:hlinkClick r:id="rId26" tooltip="Intracellular"/>
              </a:rPr>
              <a:t>intracellular</a:t>
            </a:r>
            <a:r>
              <a:rPr lang="en-US" dirty="0"/>
              <a:t> TRAF-C domains of </a:t>
            </a:r>
            <a:r>
              <a:rPr lang="en-US" dirty="0">
                <a:hlinkClick r:id="rId27" tooltip="TNF receptor associated factor"/>
              </a:rPr>
              <a:t>TRAF</a:t>
            </a:r>
            <a:r>
              <a:rPr lang="en-US" dirty="0"/>
              <a:t> proteins and a C-terminal region of </a:t>
            </a:r>
            <a:r>
              <a:rPr lang="en-US" dirty="0">
                <a:hlinkClick r:id="rId28" tooltip="Extracellular"/>
              </a:rPr>
              <a:t>extracellular</a:t>
            </a:r>
            <a:r>
              <a:rPr lang="en-US" dirty="0"/>
              <a:t> </a:t>
            </a:r>
            <a:r>
              <a:rPr lang="en-US" dirty="0">
                <a:hlinkClick r:id="rId29" tooltip="Meprin A"/>
              </a:rPr>
              <a:t>meprins</a:t>
            </a:r>
            <a:r>
              <a:rPr lang="en-US" dirty="0"/>
              <a:t> A and </a:t>
            </a:r>
            <a:r>
              <a:rPr lang="en-US" dirty="0">
                <a:hlinkClick r:id="rId30" tooltip="MEP1B"/>
              </a:rPr>
              <a:t>B</a:t>
            </a:r>
            <a:r>
              <a:rPr lang="en-US" dirty="0"/>
              <a:t>. </a:t>
            </a:r>
            <a:r>
              <a:rPr lang="en-US" u="sng" dirty="0" err="1"/>
              <a:t>Meprins</a:t>
            </a:r>
            <a:r>
              <a:rPr lang="en-US" u="sng" dirty="0"/>
              <a:t> are </a:t>
            </a:r>
            <a:r>
              <a:rPr lang="en-US" u="sng" dirty="0">
                <a:hlinkClick r:id="rId31" tooltip="Mammalia"/>
              </a:rPr>
              <a:t>mammalian</a:t>
            </a:r>
            <a:r>
              <a:rPr lang="en-US" u="sng" dirty="0"/>
              <a:t> tissue-specific </a:t>
            </a:r>
            <a:r>
              <a:rPr lang="en-US" u="sng" dirty="0" err="1"/>
              <a:t>metalloendopeptidases</a:t>
            </a:r>
            <a:r>
              <a:rPr lang="en-US" u="sng" dirty="0"/>
              <a:t> of the </a:t>
            </a:r>
            <a:r>
              <a:rPr lang="en-US" u="sng" dirty="0">
                <a:hlinkClick r:id="rId32" tooltip="Astacin"/>
              </a:rPr>
              <a:t>astacin</a:t>
            </a:r>
            <a:r>
              <a:rPr lang="en-US" u="sng" dirty="0"/>
              <a:t> family </a:t>
            </a:r>
            <a:r>
              <a:rPr lang="en-US" dirty="0"/>
              <a:t>implicated in developmental, normal and </a:t>
            </a:r>
            <a:r>
              <a:rPr lang="en-US" dirty="0">
                <a:hlinkClick r:id="rId33" tooltip="Pathology"/>
              </a:rPr>
              <a:t>pathological</a:t>
            </a:r>
            <a:r>
              <a:rPr lang="en-US" dirty="0"/>
              <a:t> processes by </a:t>
            </a:r>
            <a:r>
              <a:rPr lang="en-US" dirty="0" err="1"/>
              <a:t>hydrolysing</a:t>
            </a:r>
            <a:r>
              <a:rPr lang="en-US" dirty="0"/>
              <a:t> a variety of </a:t>
            </a:r>
            <a:r>
              <a:rPr lang="en-US" dirty="0">
                <a:hlinkClick r:id="rId4" tooltip="Protein"/>
              </a:rPr>
              <a:t>proteins</a:t>
            </a:r>
            <a:r>
              <a:rPr lang="en-US" dirty="0" smtClean="0"/>
              <a:t>.</a:t>
            </a:r>
            <a:endParaRPr lang="en-US" dirty="0"/>
          </a:p>
        </p:txBody>
      </p:sp>
      <p:sp>
        <p:nvSpPr>
          <p:cNvPr id="4" name="TextBox 3"/>
          <p:cNvSpPr txBox="1"/>
          <p:nvPr/>
        </p:nvSpPr>
        <p:spPr>
          <a:xfrm>
            <a:off x="7740284" y="642558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6" name="TextBox 5"/>
          <p:cNvSpPr txBox="1"/>
          <p:nvPr/>
        </p:nvSpPr>
        <p:spPr>
          <a:xfrm>
            <a:off x="3800555" y="1916239"/>
            <a:ext cx="2208982"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Source: </a:t>
            </a:r>
            <a:r>
              <a:rPr lang="en-US" sz="1050" dirty="0" err="1" smtClean="0"/>
              <a:t>ncbi</a:t>
            </a:r>
            <a:r>
              <a:rPr lang="en-US" sz="1050" dirty="0" smtClean="0"/>
              <a:t> of human POZ gene</a:t>
            </a:r>
            <a:endParaRPr lang="en-US" sz="1050" dirty="0"/>
          </a:p>
        </p:txBody>
      </p:sp>
    </p:spTree>
    <p:extLst>
      <p:ext uri="{BB962C8B-B14F-4D97-AF65-F5344CB8AC3E}">
        <p14:creationId xmlns:p14="http://schemas.microsoft.com/office/powerpoint/2010/main" val="20144567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64" y="877911"/>
            <a:ext cx="6286436" cy="5980089"/>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BTB/POZ domain</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“BTB/POZ domain” </a:t>
            </a:r>
            <a:r>
              <a:rPr lang="en-US" sz="1400" dirty="0" err="1" smtClean="0"/>
              <a:t>pfams</a:t>
            </a:r>
            <a:r>
              <a:rPr lang="en-US" sz="1400" dirty="0" smtClean="0"/>
              <a:t>. </a:t>
            </a:r>
            <a:endParaRPr lang="en-US" sz="1400" dirty="0"/>
          </a:p>
        </p:txBody>
      </p:sp>
      <p:sp>
        <p:nvSpPr>
          <p:cNvPr id="5" name="TextBox 4"/>
          <p:cNvSpPr txBox="1"/>
          <p:nvPr/>
        </p:nvSpPr>
        <p:spPr>
          <a:xfrm>
            <a:off x="150396" y="3818070"/>
            <a:ext cx="2563743"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In 75 families:</a:t>
            </a:r>
          </a:p>
          <a:p>
            <a:r>
              <a:rPr lang="en-US" sz="1400" dirty="0" smtClean="0"/>
              <a:t>BTB/POZ + </a:t>
            </a:r>
            <a:r>
              <a:rPr lang="en-US" sz="1400" dirty="0" err="1" smtClean="0"/>
              <a:t>Kelch</a:t>
            </a:r>
            <a:r>
              <a:rPr lang="en-US" sz="1400" dirty="0" smtClean="0"/>
              <a:t> motif = 25</a:t>
            </a:r>
          </a:p>
          <a:p>
            <a:r>
              <a:rPr lang="en-US" sz="1400" dirty="0" smtClean="0"/>
              <a:t>BTB/POZ + MATH domain = 6</a:t>
            </a:r>
          </a:p>
          <a:p>
            <a:r>
              <a:rPr lang="en-US" sz="1400" dirty="0" smtClean="0"/>
              <a:t>BTB/POZ + Ion transport = 5</a:t>
            </a:r>
            <a:endParaRPr lang="en-US" sz="1400" dirty="0"/>
          </a:p>
        </p:txBody>
      </p:sp>
      <p:sp>
        <p:nvSpPr>
          <p:cNvPr id="9" name="TextBox 8"/>
          <p:cNvSpPr txBox="1"/>
          <p:nvPr/>
        </p:nvSpPr>
        <p:spPr>
          <a:xfrm>
            <a:off x="133796" y="4840804"/>
            <a:ext cx="2621959" cy="17620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5662 BTB/POZ domain-containing genes in 75 families.</a:t>
            </a:r>
          </a:p>
          <a:p>
            <a:pPr>
              <a:lnSpc>
                <a:spcPct val="130000"/>
              </a:lnSpc>
            </a:pPr>
            <a:r>
              <a:rPr lang="en-US" sz="1400" dirty="0" smtClean="0"/>
              <a:t>These are often associated with other domains/motifs, probably involved in many functions. Many </a:t>
            </a:r>
            <a:r>
              <a:rPr lang="en-US" sz="1400" dirty="0" err="1" smtClean="0"/>
              <a:t>Panagrellus</a:t>
            </a:r>
            <a:r>
              <a:rPr lang="en-US" sz="1400" dirty="0" smtClean="0"/>
              <a:t>-specific families.</a:t>
            </a:r>
            <a:endParaRPr lang="en-US" sz="1400" dirty="0"/>
          </a:p>
        </p:txBody>
      </p:sp>
      <p:sp>
        <p:nvSpPr>
          <p:cNvPr id="6" name="TextBox 5"/>
          <p:cNvSpPr txBox="1"/>
          <p:nvPr/>
        </p:nvSpPr>
        <p:spPr>
          <a:xfrm>
            <a:off x="2878072" y="4452875"/>
            <a:ext cx="97945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smtClean="0"/>
              <a:t>Ion transport</a:t>
            </a:r>
          </a:p>
          <a:p>
            <a:pPr algn="ctr"/>
            <a:r>
              <a:rPr lang="en-US" sz="1000" dirty="0" smtClean="0"/>
              <a:t>families</a:t>
            </a:r>
            <a:endParaRPr lang="en-US" sz="1000" dirty="0"/>
          </a:p>
        </p:txBody>
      </p:sp>
    </p:spTree>
    <p:extLst>
      <p:ext uri="{BB962C8B-B14F-4D97-AF65-F5344CB8AC3E}">
        <p14:creationId xmlns:p14="http://schemas.microsoft.com/office/powerpoint/2010/main" val="245303610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err="1" smtClean="0"/>
              <a:t>Transthyretin</a:t>
            </a:r>
            <a:r>
              <a:rPr lang="en-US" sz="3200" dirty="0" smtClean="0"/>
              <a:t>-like</a:t>
            </a:r>
            <a:endParaRPr lang="en-US" sz="3600" dirty="0"/>
          </a:p>
        </p:txBody>
      </p:sp>
      <p:sp>
        <p:nvSpPr>
          <p:cNvPr id="3" name="Content Placeholder 2"/>
          <p:cNvSpPr>
            <a:spLocks noGrp="1"/>
          </p:cNvSpPr>
          <p:nvPr>
            <p:ph idx="1"/>
          </p:nvPr>
        </p:nvSpPr>
        <p:spPr>
          <a:xfrm>
            <a:off x="273380" y="1283946"/>
            <a:ext cx="8682822" cy="1697752"/>
          </a:xfrm>
        </p:spPr>
        <p:txBody>
          <a:bodyPr>
            <a:noAutofit/>
          </a:bodyPr>
          <a:lstStyle/>
          <a:p>
            <a:r>
              <a:rPr lang="en-US" sz="1400" b="1" dirty="0" err="1"/>
              <a:t>HIUase</a:t>
            </a:r>
            <a:r>
              <a:rPr lang="en-US" sz="1400" b="1" dirty="0"/>
              <a:t>/</a:t>
            </a:r>
            <a:r>
              <a:rPr lang="en-US" sz="1400" b="1" dirty="0" err="1"/>
              <a:t>Transthyretin</a:t>
            </a:r>
            <a:r>
              <a:rPr lang="en-US" sz="1400" b="1" dirty="0"/>
              <a:t> </a:t>
            </a:r>
            <a:r>
              <a:rPr lang="en-US" sz="1400" b="1" dirty="0" smtClean="0"/>
              <a:t>family. </a:t>
            </a:r>
            <a:r>
              <a:rPr lang="en-US" sz="1400" dirty="0" smtClean="0"/>
              <a:t>This </a:t>
            </a:r>
            <a:r>
              <a:rPr lang="en-US" sz="1400" dirty="0"/>
              <a:t>family includes </a:t>
            </a:r>
            <a:r>
              <a:rPr lang="en-US" sz="1400" dirty="0" err="1"/>
              <a:t>transthyretin</a:t>
            </a:r>
            <a:r>
              <a:rPr lang="en-US" sz="1400" dirty="0"/>
              <a:t> that is a thyroid hormone-binding protein that transports </a:t>
            </a:r>
            <a:r>
              <a:rPr lang="en-US" sz="1400" dirty="0" err="1"/>
              <a:t>thyroxine</a:t>
            </a:r>
            <a:r>
              <a:rPr lang="en-US" sz="1400" dirty="0"/>
              <a:t> from the bloodstream to the brain. </a:t>
            </a:r>
            <a:r>
              <a:rPr lang="en-US" sz="1400" dirty="0" smtClean="0"/>
              <a:t>HIU </a:t>
            </a:r>
            <a:r>
              <a:rPr lang="en-US" sz="1400" dirty="0"/>
              <a:t>hydrolysis is the original function of the family and is conserved from bacteria to </a:t>
            </a:r>
            <a:r>
              <a:rPr lang="en-US" sz="1400" dirty="0" smtClean="0"/>
              <a:t>mammals. HIU </a:t>
            </a:r>
            <a:r>
              <a:rPr lang="en-US" sz="1400" dirty="0" err="1" smtClean="0"/>
              <a:t>aases</a:t>
            </a:r>
            <a:r>
              <a:rPr lang="en-US" sz="1400" dirty="0" smtClean="0"/>
              <a:t> </a:t>
            </a:r>
            <a:r>
              <a:rPr lang="en-US" sz="1400" dirty="0"/>
              <a:t>are distinguished in the alignment from the conserved C-terminal YRGS sequence.</a:t>
            </a:r>
            <a:endParaRPr lang="en-US" sz="1400" b="1" dirty="0"/>
          </a:p>
          <a:p>
            <a:r>
              <a:rPr lang="en-US" sz="1400" b="1" u="sng" dirty="0" err="1" smtClean="0"/>
              <a:t>Transthyretin</a:t>
            </a:r>
            <a:r>
              <a:rPr lang="en-US" sz="1400" b="1" u="sng" dirty="0" smtClean="0"/>
              <a:t>-like family </a:t>
            </a:r>
            <a:r>
              <a:rPr lang="en-US" sz="1400" u="sng" dirty="0" smtClean="0"/>
              <a:t>has </a:t>
            </a:r>
            <a:r>
              <a:rPr lang="en-US" sz="1400" u="sng" dirty="0"/>
              <a:t>weak similarity to </a:t>
            </a:r>
            <a:r>
              <a:rPr lang="en-US" sz="1400" u="sng" dirty="0" err="1" smtClean="0"/>
              <a:t>transthyretin</a:t>
            </a:r>
            <a:r>
              <a:rPr lang="en-US" sz="1400" u="sng" dirty="0" smtClean="0"/>
              <a:t>. Function unknown.</a:t>
            </a:r>
            <a:endParaRPr lang="en-US" sz="1400" b="1" u="sng" dirty="0"/>
          </a:p>
        </p:txBody>
      </p:sp>
      <p:sp>
        <p:nvSpPr>
          <p:cNvPr id="4" name="TextBox 3"/>
          <p:cNvSpPr txBox="1"/>
          <p:nvPr/>
        </p:nvSpPr>
        <p:spPr>
          <a:xfrm>
            <a:off x="7866401" y="204310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7" name="Picture 6"/>
          <p:cNvPicPr>
            <a:picLocks noChangeAspect="1"/>
          </p:cNvPicPr>
          <p:nvPr/>
        </p:nvPicPr>
        <p:blipFill>
          <a:blip r:embed="rId2"/>
          <a:stretch>
            <a:fillRect/>
          </a:stretch>
        </p:blipFill>
        <p:spPr>
          <a:xfrm>
            <a:off x="7389072" y="0"/>
            <a:ext cx="1459354" cy="1459354"/>
          </a:xfrm>
          <a:prstGeom prst="rect">
            <a:avLst/>
          </a:prstGeom>
        </p:spPr>
      </p:pic>
      <p:pic>
        <p:nvPicPr>
          <p:cNvPr id="8" name="Picture 7"/>
          <p:cNvPicPr>
            <a:picLocks noChangeAspect="1"/>
          </p:cNvPicPr>
          <p:nvPr/>
        </p:nvPicPr>
        <p:blipFill>
          <a:blip r:embed="rId3"/>
          <a:stretch>
            <a:fillRect/>
          </a:stretch>
        </p:blipFill>
        <p:spPr>
          <a:xfrm>
            <a:off x="538977" y="2659562"/>
            <a:ext cx="5448271" cy="743500"/>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4"/>
          <a:stretch>
            <a:fillRect/>
          </a:stretch>
        </p:blipFill>
        <p:spPr>
          <a:xfrm>
            <a:off x="538977" y="3681888"/>
            <a:ext cx="7153113" cy="30516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90899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04708" y="879816"/>
            <a:ext cx="6178188" cy="597818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err="1" smtClean="0"/>
              <a:t>Transthyretin</a:t>
            </a:r>
            <a:r>
              <a:rPr lang="en-US" sz="3600" dirty="0" smtClean="0"/>
              <a:t>(-like) families</a:t>
            </a:r>
            <a:endParaRPr lang="en-US" sz="3600" dirty="0"/>
          </a:p>
        </p:txBody>
      </p:sp>
      <p:sp>
        <p:nvSpPr>
          <p:cNvPr id="10" name="TextBox 9"/>
          <p:cNvSpPr txBox="1"/>
          <p:nvPr/>
        </p:nvSpPr>
        <p:spPr>
          <a:xfrm>
            <a:off x="100596" y="2116014"/>
            <a:ext cx="2671759"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err="1" smtClean="0"/>
              <a:t>transthyretin</a:t>
            </a:r>
            <a:r>
              <a:rPr lang="en-US" sz="1400" dirty="0" smtClean="0"/>
              <a:t>”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746 genes in 16 families.</a:t>
            </a:r>
          </a:p>
          <a:p>
            <a:pPr>
              <a:lnSpc>
                <a:spcPct val="130000"/>
              </a:lnSpc>
            </a:pPr>
            <a:r>
              <a:rPr lang="en-US" sz="1400" dirty="0" smtClean="0"/>
              <a:t>Some small clade-specific and species-specific families. Nematode-specific (as suggested by literature).</a:t>
            </a:r>
            <a:endParaRPr lang="en-US" sz="1400" dirty="0"/>
          </a:p>
        </p:txBody>
      </p:sp>
    </p:spTree>
    <p:extLst>
      <p:ext uri="{BB962C8B-B14F-4D97-AF65-F5344CB8AC3E}">
        <p14:creationId xmlns:p14="http://schemas.microsoft.com/office/powerpoint/2010/main" val="5677470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185" y="1384396"/>
            <a:ext cx="8656711" cy="4525963"/>
          </a:xfrm>
        </p:spPr>
        <p:txBody>
          <a:bodyPr>
            <a:normAutofit/>
          </a:bodyPr>
          <a:lstStyle/>
          <a:p>
            <a:r>
              <a:rPr lang="en-US" sz="1400" b="1" dirty="0"/>
              <a:t>Sushi domain</a:t>
            </a:r>
            <a:r>
              <a:rPr lang="en-US" sz="1400" dirty="0"/>
              <a:t> </a:t>
            </a:r>
            <a:r>
              <a:rPr lang="en-US" sz="1400" dirty="0" smtClean="0"/>
              <a:t>also </a:t>
            </a:r>
            <a:r>
              <a:rPr lang="en-US" sz="1400" dirty="0"/>
              <a:t>known as Complement control protein (CCP) modules, or short consensus repeats (SCR), exist in a wide variety of complement and adhesion proteins. </a:t>
            </a:r>
            <a:endParaRPr lang="en-US" sz="1400" dirty="0" smtClean="0"/>
          </a:p>
          <a:p>
            <a:r>
              <a:rPr lang="en-US" sz="1400" dirty="0" smtClean="0"/>
              <a:t>Some </a:t>
            </a:r>
            <a:r>
              <a:rPr lang="en-US" sz="1400" dirty="0"/>
              <a:t>of the proteins in this group are responsible for the molecular basis of the blood group antigens, surface markers on the outside of the red blood cell membrane. Most of these markers are proteins, but some are carbohydrates attached to lipids or proteins.</a:t>
            </a:r>
            <a:r>
              <a:rPr lang="en-US" sz="1400" baseline="30000" dirty="0">
                <a:hlinkClick r:id="rId2"/>
              </a:rPr>
              <a:t>[2]</a:t>
            </a:r>
            <a:r>
              <a:rPr lang="en-US" sz="1400" dirty="0"/>
              <a:t> </a:t>
            </a:r>
            <a:endParaRPr lang="en-US" sz="1400" dirty="0" smtClean="0"/>
          </a:p>
          <a:p>
            <a:endParaRPr lang="en-US" sz="1400" dirty="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Sushi domain</a:t>
            </a:r>
            <a:endParaRPr lang="en-US" sz="3600" dirty="0"/>
          </a:p>
        </p:txBody>
      </p:sp>
      <p:sp>
        <p:nvSpPr>
          <p:cNvPr id="4" name="TextBox 3"/>
          <p:cNvSpPr txBox="1"/>
          <p:nvPr/>
        </p:nvSpPr>
        <p:spPr>
          <a:xfrm>
            <a:off x="7747959" y="2416615"/>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6" name="Rectangle 5"/>
          <p:cNvSpPr/>
          <p:nvPr/>
        </p:nvSpPr>
        <p:spPr>
          <a:xfrm>
            <a:off x="457200" y="4397433"/>
            <a:ext cx="828062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“Proteomic </a:t>
            </a:r>
            <a:r>
              <a:rPr lang="en-US" sz="1400" dirty="0"/>
              <a:t>analysis to </a:t>
            </a:r>
            <a:r>
              <a:rPr lang="en-US" sz="1400" dirty="0" smtClean="0"/>
              <a:t>identify the </a:t>
            </a:r>
            <a:r>
              <a:rPr lang="en-US" sz="1400" dirty="0"/>
              <a:t>individual proteins released by the larvae </a:t>
            </a:r>
            <a:r>
              <a:rPr lang="en-US" sz="1400" dirty="0" smtClean="0"/>
              <a:t>demonstrated </a:t>
            </a:r>
            <a:r>
              <a:rPr lang="en-US" sz="1400" dirty="0"/>
              <a:t>that while many products are shared between </a:t>
            </a:r>
            <a:r>
              <a:rPr lang="en-US" sz="1400" dirty="0" smtClean="0"/>
              <a:t>tissue-dwelling </a:t>
            </a:r>
            <a:r>
              <a:rPr lang="en-US" sz="1400" dirty="0"/>
              <a:t>larvae and adults occupying the intestinal lumen</a:t>
            </a:r>
            <a:r>
              <a:rPr lang="en-US" sz="1400" dirty="0" smtClean="0"/>
              <a:t>, larvae </a:t>
            </a:r>
            <a:r>
              <a:rPr lang="en-US" sz="1400" dirty="0"/>
              <a:t>express higher levels of two gene families linked </a:t>
            </a:r>
            <a:r>
              <a:rPr lang="en-US" sz="1400" dirty="0" smtClean="0"/>
              <a:t>to immunomodulation</a:t>
            </a:r>
            <a:r>
              <a:rPr lang="en-US" sz="1400" dirty="0"/>
              <a:t>, namely the Sushi protein family </a:t>
            </a:r>
            <a:r>
              <a:rPr lang="en-US" sz="1400" dirty="0" smtClean="0"/>
              <a:t>and the </a:t>
            </a:r>
            <a:r>
              <a:rPr lang="en-US" sz="1400" dirty="0" err="1"/>
              <a:t>ShK</a:t>
            </a:r>
            <a:r>
              <a:rPr lang="en-US" sz="1400" dirty="0"/>
              <a:t> toxin family</a:t>
            </a:r>
            <a:r>
              <a:rPr lang="en-US" sz="1400" dirty="0" smtClean="0"/>
              <a:t>.”</a:t>
            </a:r>
            <a:endParaRPr lang="en-US" sz="1400" dirty="0"/>
          </a:p>
        </p:txBody>
      </p:sp>
      <p:pic>
        <p:nvPicPr>
          <p:cNvPr id="9" name="Picture 8"/>
          <p:cNvPicPr>
            <a:picLocks noChangeAspect="1"/>
          </p:cNvPicPr>
          <p:nvPr/>
        </p:nvPicPr>
        <p:blipFill>
          <a:blip r:embed="rId3"/>
          <a:stretch>
            <a:fillRect/>
          </a:stretch>
        </p:blipFill>
        <p:spPr>
          <a:xfrm>
            <a:off x="457200" y="2922924"/>
            <a:ext cx="5366756" cy="1119249"/>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4"/>
          <a:stretch>
            <a:fillRect/>
          </a:stretch>
        </p:blipFill>
        <p:spPr>
          <a:xfrm rot="5400000">
            <a:off x="7618494" y="37543"/>
            <a:ext cx="948818" cy="1543986"/>
          </a:xfrm>
          <a:prstGeom prst="rect">
            <a:avLst/>
          </a:prstGeom>
        </p:spPr>
      </p:pic>
      <p:pic>
        <p:nvPicPr>
          <p:cNvPr id="12" name="Picture 11"/>
          <p:cNvPicPr>
            <a:picLocks noChangeAspect="1"/>
          </p:cNvPicPr>
          <p:nvPr/>
        </p:nvPicPr>
        <p:blipFill>
          <a:blip r:embed="rId5"/>
          <a:stretch>
            <a:fillRect/>
          </a:stretch>
        </p:blipFill>
        <p:spPr>
          <a:xfrm>
            <a:off x="5065410" y="3491742"/>
            <a:ext cx="1888251" cy="203768"/>
          </a:xfrm>
          <a:prstGeom prst="rect">
            <a:avLst/>
          </a:prstGeom>
        </p:spPr>
      </p:pic>
    </p:spTree>
    <p:extLst>
      <p:ext uri="{BB962C8B-B14F-4D97-AF65-F5344CB8AC3E}">
        <p14:creationId xmlns:p14="http://schemas.microsoft.com/office/powerpoint/2010/main" val="2767720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1765" y="928573"/>
            <a:ext cx="6155082" cy="5929427"/>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Sushi domain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“Sushi domain”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193 genes in 8 families. Families are generally small, but present in all species, particularly expanded in </a:t>
            </a:r>
            <a:r>
              <a:rPr lang="en-US" sz="1400" dirty="0" err="1" smtClean="0"/>
              <a:t>Nippostrongylus</a:t>
            </a:r>
            <a:endParaRPr lang="en-US" sz="1400" dirty="0"/>
          </a:p>
        </p:txBody>
      </p:sp>
    </p:spTree>
    <p:extLst>
      <p:ext uri="{BB962C8B-B14F-4D97-AF65-F5344CB8AC3E}">
        <p14:creationId xmlns:p14="http://schemas.microsoft.com/office/powerpoint/2010/main" val="3313463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20"/>
            <a:ext cx="8229600" cy="1143000"/>
          </a:xfrm>
        </p:spPr>
        <p:txBody>
          <a:bodyPr>
            <a:normAutofit/>
          </a:bodyPr>
          <a:lstStyle/>
          <a:p>
            <a:r>
              <a:rPr lang="en-US" sz="3600" dirty="0" smtClean="0"/>
              <a:t>Transposon families filtering</a:t>
            </a:r>
            <a:endParaRPr lang="en-US" sz="3600" dirty="0"/>
          </a:p>
        </p:txBody>
      </p:sp>
      <p:sp>
        <p:nvSpPr>
          <p:cNvPr id="3" name="Content Placeholder 2"/>
          <p:cNvSpPr>
            <a:spLocks noGrp="1"/>
          </p:cNvSpPr>
          <p:nvPr>
            <p:ph idx="1"/>
          </p:nvPr>
        </p:nvSpPr>
        <p:spPr>
          <a:xfrm>
            <a:off x="251446" y="1099480"/>
            <a:ext cx="8892554" cy="4525963"/>
          </a:xfrm>
        </p:spPr>
        <p:txBody>
          <a:bodyPr>
            <a:normAutofit/>
          </a:bodyPr>
          <a:lstStyle/>
          <a:p>
            <a:r>
              <a:rPr lang="en-US" sz="1800" dirty="0" smtClean="0"/>
              <a:t>2159 </a:t>
            </a:r>
            <a:r>
              <a:rPr lang="en-US" sz="1800" dirty="0" err="1" smtClean="0"/>
              <a:t>Compara</a:t>
            </a:r>
            <a:r>
              <a:rPr lang="en-US" sz="1800" dirty="0" smtClean="0"/>
              <a:t> families with at least a transposable-element </a:t>
            </a:r>
            <a:r>
              <a:rPr lang="en-US" sz="1800" dirty="0" err="1" smtClean="0"/>
              <a:t>pfam</a:t>
            </a:r>
            <a:endParaRPr lang="en-US" sz="1800" dirty="0" smtClean="0"/>
          </a:p>
          <a:p>
            <a:r>
              <a:rPr lang="en-US" sz="1800" dirty="0" smtClean="0"/>
              <a:t>778 considered to be transposon-related families. (families where &gt;= 50% genes in family having a transposon-related </a:t>
            </a:r>
            <a:r>
              <a:rPr lang="en-US" sz="1800" dirty="0" err="1" smtClean="0"/>
              <a:t>pfam</a:t>
            </a:r>
            <a:r>
              <a:rPr lang="en-US" sz="1800" dirty="0" smtClean="0"/>
              <a:t>)</a:t>
            </a:r>
          </a:p>
          <a:p>
            <a:r>
              <a:rPr lang="en-US" sz="1800" dirty="0" smtClean="0"/>
              <a:t>Mostly small families, but 33 families have above 100 genes</a:t>
            </a:r>
          </a:p>
          <a:p>
            <a:endParaRPr lang="en-US" sz="1800" dirty="0"/>
          </a:p>
        </p:txBody>
      </p:sp>
      <p:pic>
        <p:nvPicPr>
          <p:cNvPr id="5" name="Picture 4"/>
          <p:cNvPicPr>
            <a:picLocks noChangeAspect="1"/>
          </p:cNvPicPr>
          <p:nvPr/>
        </p:nvPicPr>
        <p:blipFill>
          <a:blip r:embed="rId3"/>
          <a:stretch>
            <a:fillRect/>
          </a:stretch>
        </p:blipFill>
        <p:spPr>
          <a:xfrm>
            <a:off x="150399" y="3142923"/>
            <a:ext cx="4306971" cy="3715077"/>
          </a:xfrm>
          <a:prstGeom prst="rect">
            <a:avLst/>
          </a:prstGeom>
        </p:spPr>
      </p:pic>
      <p:sp>
        <p:nvSpPr>
          <p:cNvPr id="9" name="TextBox 8"/>
          <p:cNvSpPr txBox="1"/>
          <p:nvPr/>
        </p:nvSpPr>
        <p:spPr>
          <a:xfrm>
            <a:off x="582533" y="2697390"/>
            <a:ext cx="3227554"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t>Distribution of 2159 families with at least 1 transposon </a:t>
            </a:r>
            <a:r>
              <a:rPr lang="en-US" sz="1400" dirty="0" err="1" smtClean="0"/>
              <a:t>pfam</a:t>
            </a:r>
            <a:r>
              <a:rPr lang="en-US" sz="1400" dirty="0" smtClean="0"/>
              <a:t> domain</a:t>
            </a:r>
            <a:endParaRPr lang="en-US" sz="1400" dirty="0"/>
          </a:p>
        </p:txBody>
      </p:sp>
      <p:sp>
        <p:nvSpPr>
          <p:cNvPr id="13" name="TextBox 12"/>
          <p:cNvSpPr txBox="1"/>
          <p:nvPr/>
        </p:nvSpPr>
        <p:spPr>
          <a:xfrm>
            <a:off x="5484311" y="2668315"/>
            <a:ext cx="3227554"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t>Family size distribution of the 778 considered to be transposon-related</a:t>
            </a:r>
            <a:endParaRPr lang="en-US" sz="1400" dirty="0"/>
          </a:p>
        </p:txBody>
      </p:sp>
      <p:pic>
        <p:nvPicPr>
          <p:cNvPr id="15" name="Picture 14"/>
          <p:cNvPicPr>
            <a:picLocks noChangeAspect="1"/>
          </p:cNvPicPr>
          <p:nvPr/>
        </p:nvPicPr>
        <p:blipFill>
          <a:blip r:embed="rId4"/>
          <a:stretch>
            <a:fillRect/>
          </a:stretch>
        </p:blipFill>
        <p:spPr>
          <a:xfrm>
            <a:off x="5065885" y="3191535"/>
            <a:ext cx="3901563" cy="3599301"/>
          </a:xfrm>
          <a:prstGeom prst="rect">
            <a:avLst/>
          </a:prstGeom>
        </p:spPr>
      </p:pic>
      <p:sp>
        <p:nvSpPr>
          <p:cNvPr id="4" name="TextBox 3"/>
          <p:cNvSpPr txBox="1"/>
          <p:nvPr/>
        </p:nvSpPr>
        <p:spPr>
          <a:xfrm>
            <a:off x="457199" y="2329422"/>
            <a:ext cx="772706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t>NOT UPDATED! This still uses 50% cutoff</a:t>
            </a:r>
            <a:endParaRPr lang="en-US" sz="2000" dirty="0"/>
          </a:p>
        </p:txBody>
      </p:sp>
    </p:spTree>
    <p:extLst>
      <p:ext uri="{BB962C8B-B14F-4D97-AF65-F5344CB8AC3E}">
        <p14:creationId xmlns:p14="http://schemas.microsoft.com/office/powerpoint/2010/main" val="877745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21185" y="913016"/>
            <a:ext cx="5850602" cy="594498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err="1" smtClean="0"/>
              <a:t>Dnase</a:t>
            </a:r>
            <a:r>
              <a:rPr lang="en-US" sz="3200" dirty="0" smtClean="0"/>
              <a:t> II (</a:t>
            </a:r>
            <a:r>
              <a:rPr lang="en-US" sz="3200" dirty="0" err="1" smtClean="0"/>
              <a:t>Deoxyribonuclease</a:t>
            </a:r>
            <a:r>
              <a:rPr lang="en-US" sz="3200" dirty="0" smtClean="0"/>
              <a:t> II) families</a:t>
            </a:r>
            <a:endParaRPr lang="en-US" sz="3200" dirty="0"/>
          </a:p>
        </p:txBody>
      </p:sp>
      <p:sp>
        <p:nvSpPr>
          <p:cNvPr id="8" name="TextBox 7"/>
          <p:cNvSpPr txBox="1"/>
          <p:nvPr/>
        </p:nvSpPr>
        <p:spPr>
          <a:xfrm>
            <a:off x="133796" y="992596"/>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err="1"/>
              <a:t>Deoxyribonuclease</a:t>
            </a:r>
            <a:r>
              <a:rPr lang="en-US" sz="1400" dirty="0"/>
              <a:t> II' on 33_shortlisted_species, keeping families with &gt;10</a:t>
            </a:r>
            <a:r>
              <a:rPr lang="en-US" sz="1400" dirty="0" smtClean="0"/>
              <a:t>% </a:t>
            </a:r>
            <a:endParaRPr lang="en-US" sz="1400" dirty="0"/>
          </a:p>
        </p:txBody>
      </p:sp>
      <p:sp>
        <p:nvSpPr>
          <p:cNvPr id="9" name="TextBox 8"/>
          <p:cNvSpPr txBox="1"/>
          <p:nvPr/>
        </p:nvSpPr>
        <p:spPr>
          <a:xfrm>
            <a:off x="133796" y="5778721"/>
            <a:ext cx="3410503" cy="92179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222 genes in 6 families. </a:t>
            </a:r>
          </a:p>
          <a:p>
            <a:pPr>
              <a:lnSpc>
                <a:spcPct val="130000"/>
              </a:lnSpc>
            </a:pPr>
            <a:r>
              <a:rPr lang="en-US" sz="1400" dirty="0" smtClean="0"/>
              <a:t>Highly enriched in </a:t>
            </a:r>
            <a:r>
              <a:rPr lang="en-US" sz="1400" i="1" dirty="0" err="1" smtClean="0"/>
              <a:t>Trichinella</a:t>
            </a:r>
            <a:r>
              <a:rPr lang="en-US" sz="1400" i="1" dirty="0" smtClean="0"/>
              <a:t> </a:t>
            </a:r>
            <a:r>
              <a:rPr lang="en-US" sz="1400" i="1" dirty="0" err="1" smtClean="0"/>
              <a:t>spiralis</a:t>
            </a:r>
            <a:r>
              <a:rPr lang="en-US" sz="1400" i="1" dirty="0" smtClean="0"/>
              <a:t> </a:t>
            </a:r>
            <a:r>
              <a:rPr lang="en-US" sz="1400" dirty="0" smtClean="0"/>
              <a:t>as previously described, no other surprises.</a:t>
            </a:r>
            <a:endParaRPr lang="en-US" sz="1400" dirty="0"/>
          </a:p>
        </p:txBody>
      </p:sp>
      <p:pic>
        <p:nvPicPr>
          <p:cNvPr id="5" name="Picture 4"/>
          <p:cNvPicPr>
            <a:picLocks noChangeAspect="1"/>
          </p:cNvPicPr>
          <p:nvPr/>
        </p:nvPicPr>
        <p:blipFill>
          <a:blip r:embed="rId4"/>
          <a:stretch>
            <a:fillRect/>
          </a:stretch>
        </p:blipFill>
        <p:spPr>
          <a:xfrm>
            <a:off x="547832" y="3032565"/>
            <a:ext cx="2567422" cy="2644390"/>
          </a:xfrm>
          <a:prstGeom prst="rect">
            <a:avLst/>
          </a:prstGeom>
        </p:spPr>
      </p:pic>
      <p:pic>
        <p:nvPicPr>
          <p:cNvPr id="6" name="Picture 5"/>
          <p:cNvPicPr>
            <a:picLocks noChangeAspect="1"/>
          </p:cNvPicPr>
          <p:nvPr/>
        </p:nvPicPr>
        <p:blipFill>
          <a:blip r:embed="rId5"/>
          <a:stretch>
            <a:fillRect/>
          </a:stretch>
        </p:blipFill>
        <p:spPr>
          <a:xfrm>
            <a:off x="66405" y="2033096"/>
            <a:ext cx="3710308" cy="916468"/>
          </a:xfrm>
          <a:prstGeom prst="rect">
            <a:avLst/>
          </a:prstGeom>
        </p:spPr>
      </p:pic>
    </p:spTree>
    <p:extLst>
      <p:ext uri="{BB962C8B-B14F-4D97-AF65-F5344CB8AC3E}">
        <p14:creationId xmlns:p14="http://schemas.microsoft.com/office/powerpoint/2010/main" val="125198831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2400" y="992596"/>
            <a:ext cx="5911599" cy="5679379"/>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smtClean="0"/>
              <a:t>C-type </a:t>
            </a:r>
            <a:r>
              <a:rPr lang="en-US" sz="3200" dirty="0" err="1" smtClean="0"/>
              <a:t>Lectin</a:t>
            </a:r>
            <a:r>
              <a:rPr lang="en-US" sz="3200" dirty="0" smtClean="0"/>
              <a:t> domain families</a:t>
            </a:r>
            <a:endParaRPr lang="en-US" sz="3200" dirty="0"/>
          </a:p>
        </p:txBody>
      </p:sp>
      <p:sp>
        <p:nvSpPr>
          <p:cNvPr id="8" name="TextBox 7"/>
          <p:cNvSpPr txBox="1"/>
          <p:nvPr/>
        </p:nvSpPr>
        <p:spPr>
          <a:xfrm>
            <a:off x="133796" y="992596"/>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a:t>
            </a:r>
            <a:r>
              <a:rPr lang="en-US" sz="1400" dirty="0" err="1" smtClean="0"/>
              <a:t>Lectin</a:t>
            </a:r>
            <a:r>
              <a:rPr lang="en-US" sz="1400" dirty="0"/>
              <a:t> </a:t>
            </a:r>
            <a:r>
              <a:rPr lang="en-US" sz="1400" dirty="0" smtClean="0"/>
              <a:t>C-type domain'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33796" y="5778721"/>
            <a:ext cx="3410503" cy="92179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1053 genes in 59 families. </a:t>
            </a:r>
          </a:p>
          <a:p>
            <a:pPr>
              <a:lnSpc>
                <a:spcPct val="130000"/>
              </a:lnSpc>
            </a:pPr>
            <a:r>
              <a:rPr lang="en-US" sz="1400" dirty="0" smtClean="0"/>
              <a:t>Enriched in C. </a:t>
            </a:r>
            <a:r>
              <a:rPr lang="en-US" sz="1400" dirty="0" err="1" smtClean="0"/>
              <a:t>elegans</a:t>
            </a:r>
            <a:r>
              <a:rPr lang="en-US" sz="1400" dirty="0" smtClean="0"/>
              <a:t>. Around half of the genes are in the 4 free-living species alone.</a:t>
            </a:r>
            <a:endParaRPr lang="en-US" sz="1400" dirty="0"/>
          </a:p>
        </p:txBody>
      </p:sp>
      <p:pic>
        <p:nvPicPr>
          <p:cNvPr id="4" name="Picture 3"/>
          <p:cNvPicPr>
            <a:picLocks noChangeAspect="1"/>
          </p:cNvPicPr>
          <p:nvPr/>
        </p:nvPicPr>
        <p:blipFill>
          <a:blip r:embed="rId4"/>
          <a:stretch>
            <a:fillRect/>
          </a:stretch>
        </p:blipFill>
        <p:spPr>
          <a:xfrm>
            <a:off x="115953" y="3628795"/>
            <a:ext cx="3410503" cy="638129"/>
          </a:xfrm>
          <a:prstGeom prst="rect">
            <a:avLst/>
          </a:prstGeom>
        </p:spPr>
      </p:pic>
      <p:pic>
        <p:nvPicPr>
          <p:cNvPr id="10" name="Picture 9"/>
          <p:cNvPicPr>
            <a:picLocks noChangeAspect="1"/>
          </p:cNvPicPr>
          <p:nvPr/>
        </p:nvPicPr>
        <p:blipFill>
          <a:blip r:embed="rId5"/>
          <a:stretch>
            <a:fillRect/>
          </a:stretch>
        </p:blipFill>
        <p:spPr>
          <a:xfrm>
            <a:off x="115953" y="2459208"/>
            <a:ext cx="3428346" cy="1051756"/>
          </a:xfrm>
          <a:prstGeom prst="rect">
            <a:avLst/>
          </a:prstGeom>
        </p:spPr>
      </p:pic>
    </p:spTree>
    <p:extLst>
      <p:ext uri="{BB962C8B-B14F-4D97-AF65-F5344CB8AC3E}">
        <p14:creationId xmlns:p14="http://schemas.microsoft.com/office/powerpoint/2010/main" val="2780023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72296" y="992596"/>
            <a:ext cx="6171704" cy="586540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err="1" smtClean="0"/>
              <a:t>ShK</a:t>
            </a:r>
            <a:r>
              <a:rPr lang="en-US" sz="3200" dirty="0" smtClean="0"/>
              <a:t> (toxin) domain families</a:t>
            </a:r>
            <a:endParaRPr lang="en-US" sz="3200" dirty="0"/>
          </a:p>
        </p:txBody>
      </p:sp>
      <p:sp>
        <p:nvSpPr>
          <p:cNvPr id="8" name="TextBox 7"/>
          <p:cNvSpPr txBox="1"/>
          <p:nvPr/>
        </p:nvSpPr>
        <p:spPr>
          <a:xfrm>
            <a:off x="133796" y="992596"/>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a:t>
            </a:r>
            <a:r>
              <a:rPr lang="en-US" sz="1400" dirty="0" err="1" smtClean="0"/>
              <a:t>ShK</a:t>
            </a:r>
            <a:r>
              <a:rPr lang="en-US" sz="1400" dirty="0" smtClean="0"/>
              <a:t> domain'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33796" y="5787021"/>
            <a:ext cx="2797257" cy="92179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1659 genes in 54 families. Enriched in </a:t>
            </a:r>
            <a:r>
              <a:rPr lang="en-US" sz="1400" dirty="0" err="1" smtClean="0"/>
              <a:t>Haemonchus</a:t>
            </a:r>
            <a:r>
              <a:rPr lang="en-US" sz="1400" dirty="0" smtClean="0"/>
              <a:t>, </a:t>
            </a:r>
            <a:r>
              <a:rPr lang="en-US" sz="1400" dirty="0" err="1" smtClean="0"/>
              <a:t>Dracunculus</a:t>
            </a:r>
            <a:r>
              <a:rPr lang="en-US" sz="1400" dirty="0" smtClean="0"/>
              <a:t>. </a:t>
            </a:r>
          </a:p>
        </p:txBody>
      </p:sp>
      <p:pic>
        <p:nvPicPr>
          <p:cNvPr id="6" name="Picture 5"/>
          <p:cNvPicPr>
            <a:picLocks noChangeAspect="1"/>
          </p:cNvPicPr>
          <p:nvPr/>
        </p:nvPicPr>
        <p:blipFill>
          <a:blip r:embed="rId4"/>
          <a:stretch>
            <a:fillRect/>
          </a:stretch>
        </p:blipFill>
        <p:spPr>
          <a:xfrm>
            <a:off x="133796" y="1814145"/>
            <a:ext cx="2797257" cy="554472"/>
          </a:xfrm>
          <a:prstGeom prst="rect">
            <a:avLst/>
          </a:prstGeom>
        </p:spPr>
      </p:pic>
      <p:sp>
        <p:nvSpPr>
          <p:cNvPr id="7" name="Rectangle 6"/>
          <p:cNvSpPr/>
          <p:nvPr/>
        </p:nvSpPr>
        <p:spPr>
          <a:xfrm>
            <a:off x="134635" y="2468835"/>
            <a:ext cx="279641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a:t>
            </a:r>
            <a:r>
              <a:rPr lang="en-US" sz="1200" dirty="0" err="1" smtClean="0"/>
              <a:t>ShK</a:t>
            </a:r>
            <a:r>
              <a:rPr lang="en-US" sz="1200" dirty="0"/>
              <a:t>-related </a:t>
            </a:r>
            <a:r>
              <a:rPr lang="en-US" sz="1200" dirty="0" smtClean="0"/>
              <a:t>peptides </a:t>
            </a:r>
            <a:r>
              <a:rPr lang="en-US" sz="1200" dirty="0"/>
              <a:t>in parasitic worms may contribute to the </a:t>
            </a:r>
            <a:r>
              <a:rPr lang="en-US" sz="1200" dirty="0" smtClean="0"/>
              <a:t>potential beneficial </a:t>
            </a:r>
            <a:r>
              <a:rPr lang="en-US" sz="1200" dirty="0"/>
              <a:t>effects of probiotic parasitic worm therapy </a:t>
            </a:r>
            <a:r>
              <a:rPr lang="en-US" sz="1200" dirty="0" smtClean="0"/>
              <a:t>in human </a:t>
            </a:r>
            <a:r>
              <a:rPr lang="en-US" sz="1200" dirty="0"/>
              <a:t>autoimmune diseases</a:t>
            </a:r>
            <a:r>
              <a:rPr lang="en-US" sz="1200" dirty="0" smtClean="0"/>
              <a:t>.”</a:t>
            </a:r>
          </a:p>
        </p:txBody>
      </p:sp>
      <p:pic>
        <p:nvPicPr>
          <p:cNvPr id="11" name="Picture 10"/>
          <p:cNvPicPr>
            <a:picLocks noChangeAspect="1"/>
          </p:cNvPicPr>
          <p:nvPr/>
        </p:nvPicPr>
        <p:blipFill>
          <a:blip r:embed="rId5"/>
          <a:stretch>
            <a:fillRect/>
          </a:stretch>
        </p:blipFill>
        <p:spPr>
          <a:xfrm>
            <a:off x="133796" y="3364971"/>
            <a:ext cx="2621958" cy="2388670"/>
          </a:xfrm>
          <a:prstGeom prst="rect">
            <a:avLst/>
          </a:prstGeom>
        </p:spPr>
      </p:pic>
      <p:sp>
        <p:nvSpPr>
          <p:cNvPr id="3" name="Rectangle 2"/>
          <p:cNvSpPr/>
          <p:nvPr/>
        </p:nvSpPr>
        <p:spPr>
          <a:xfrm>
            <a:off x="3444693" y="2385217"/>
            <a:ext cx="5699307" cy="2376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90035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71892" y="929617"/>
            <a:ext cx="6202757" cy="592838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err="1" smtClean="0"/>
              <a:t>Serpin</a:t>
            </a:r>
            <a:r>
              <a:rPr lang="en-US" sz="3200" dirty="0" smtClean="0"/>
              <a:t> (serine protease inhibitor)</a:t>
            </a:r>
            <a:endParaRPr lang="en-US" sz="3200" dirty="0"/>
          </a:p>
        </p:txBody>
      </p:sp>
      <p:sp>
        <p:nvSpPr>
          <p:cNvPr id="8" name="TextBox 7"/>
          <p:cNvSpPr txBox="1"/>
          <p:nvPr/>
        </p:nvSpPr>
        <p:spPr>
          <a:xfrm>
            <a:off x="133796" y="992596"/>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a:t>
            </a:r>
            <a:r>
              <a:rPr lang="en-US" sz="1400" dirty="0" err="1" smtClean="0"/>
              <a:t>Serpin</a:t>
            </a:r>
            <a:r>
              <a:rPr lang="en-US" sz="1400" dirty="0" smtClean="0"/>
              <a:t>'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33796" y="5186087"/>
            <a:ext cx="2797257"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302 genes in </a:t>
            </a:r>
            <a:r>
              <a:rPr lang="en-US" sz="1400" dirty="0"/>
              <a:t>8</a:t>
            </a:r>
            <a:r>
              <a:rPr lang="en-US" sz="1400" dirty="0" smtClean="0"/>
              <a:t> families. Highly enriched in </a:t>
            </a:r>
            <a:r>
              <a:rPr lang="en-US" sz="1400" dirty="0" err="1" smtClean="0"/>
              <a:t>Romanomermis</a:t>
            </a:r>
            <a:r>
              <a:rPr lang="en-US" sz="1400" dirty="0" smtClean="0"/>
              <a:t>.</a:t>
            </a:r>
          </a:p>
          <a:p>
            <a:pPr>
              <a:lnSpc>
                <a:spcPct val="130000"/>
              </a:lnSpc>
            </a:pPr>
            <a:r>
              <a:rPr lang="en-US" sz="1400" dirty="0" smtClean="0"/>
              <a:t>Supposedly used to protect against host proteases.</a:t>
            </a:r>
          </a:p>
        </p:txBody>
      </p:sp>
      <p:pic>
        <p:nvPicPr>
          <p:cNvPr id="10" name="Picture 9"/>
          <p:cNvPicPr>
            <a:picLocks noChangeAspect="1"/>
          </p:cNvPicPr>
          <p:nvPr/>
        </p:nvPicPr>
        <p:blipFill>
          <a:blip r:embed="rId4"/>
          <a:stretch>
            <a:fillRect/>
          </a:stretch>
        </p:blipFill>
        <p:spPr>
          <a:xfrm>
            <a:off x="133796" y="1979682"/>
            <a:ext cx="3572749" cy="454267"/>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5"/>
          <a:stretch>
            <a:fillRect/>
          </a:stretch>
        </p:blipFill>
        <p:spPr>
          <a:xfrm>
            <a:off x="133796" y="2531298"/>
            <a:ext cx="3572749" cy="536995"/>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6"/>
          <a:stretch>
            <a:fillRect/>
          </a:stretch>
        </p:blipFill>
        <p:spPr>
          <a:xfrm>
            <a:off x="133796" y="3208686"/>
            <a:ext cx="3572749" cy="6196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716319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55954" y="909153"/>
            <a:ext cx="6096346" cy="5890746"/>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err="1" smtClean="0"/>
              <a:t>Tetraspanins</a:t>
            </a:r>
            <a:endParaRPr lang="en-US" sz="3200" dirty="0"/>
          </a:p>
        </p:txBody>
      </p:sp>
      <p:sp>
        <p:nvSpPr>
          <p:cNvPr id="8" name="TextBox 7"/>
          <p:cNvSpPr txBox="1"/>
          <p:nvPr/>
        </p:nvSpPr>
        <p:spPr>
          <a:xfrm>
            <a:off x="74496" y="889131"/>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a:t>
            </a:r>
            <a:r>
              <a:rPr lang="en-US" sz="1400" dirty="0" err="1" smtClean="0"/>
              <a:t>Tetraspanin</a:t>
            </a:r>
            <a:r>
              <a:rPr lang="en-US" sz="1400" dirty="0" smtClean="0"/>
              <a:t>'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10723" y="5527765"/>
            <a:ext cx="2797257"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566 genes in 32 families. Enriched in tapeworms, as described in literature. Also prevalent in flukes.</a:t>
            </a:r>
          </a:p>
        </p:txBody>
      </p:sp>
      <p:sp>
        <p:nvSpPr>
          <p:cNvPr id="7" name="Rectangle 6"/>
          <p:cNvSpPr/>
          <p:nvPr/>
        </p:nvSpPr>
        <p:spPr>
          <a:xfrm>
            <a:off x="101583" y="1759318"/>
            <a:ext cx="3301608"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a:t>
            </a:r>
            <a:r>
              <a:rPr lang="en-US" sz="1200" dirty="0" err="1" smtClean="0"/>
              <a:t>Tetraspanins</a:t>
            </a:r>
            <a:r>
              <a:rPr lang="en-US" sz="1200" dirty="0" smtClean="0"/>
              <a:t> </a:t>
            </a:r>
            <a:r>
              <a:rPr lang="en-US" sz="1200" dirty="0"/>
              <a:t>are a family of membrane proteins found in all multicellular eukaryotes</a:t>
            </a:r>
            <a:r>
              <a:rPr lang="en-US" sz="1200" dirty="0" smtClean="0"/>
              <a:t>.</a:t>
            </a:r>
          </a:p>
          <a:p>
            <a:r>
              <a:rPr lang="en-US" sz="1200" dirty="0" err="1"/>
              <a:t>tetraspanins</a:t>
            </a:r>
            <a:r>
              <a:rPr lang="en-US" sz="1200" dirty="0"/>
              <a:t> are often thought to act as scaffolding proteins, anchoring multiple proteins to one area of the cell </a:t>
            </a:r>
            <a:r>
              <a:rPr lang="en-US" sz="1200" dirty="0" smtClean="0"/>
              <a:t>membrane” (</a:t>
            </a:r>
            <a:r>
              <a:rPr lang="en-US" sz="1200" dirty="0" err="1" smtClean="0"/>
              <a:t>wikipedia</a:t>
            </a:r>
            <a:r>
              <a:rPr lang="en-US" sz="1200" dirty="0" smtClean="0"/>
              <a:t>)</a:t>
            </a:r>
            <a:endParaRPr lang="en-US" sz="1200" dirty="0"/>
          </a:p>
        </p:txBody>
      </p:sp>
      <p:sp>
        <p:nvSpPr>
          <p:cNvPr id="11" name="Rectangle 10"/>
          <p:cNvSpPr/>
          <p:nvPr/>
        </p:nvSpPr>
        <p:spPr>
          <a:xfrm>
            <a:off x="101584" y="3496440"/>
            <a:ext cx="3013670"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“Tapeworms </a:t>
            </a:r>
            <a:r>
              <a:rPr lang="en-US" sz="1400" dirty="0"/>
              <a:t>possess 34-42 copies of </a:t>
            </a:r>
            <a:r>
              <a:rPr lang="en-US" sz="1400" dirty="0" err="1" smtClean="0"/>
              <a:t>tetraspanins</a:t>
            </a:r>
            <a:r>
              <a:rPr lang="en-US" sz="1400" dirty="0" smtClean="0"/>
              <a:t>. </a:t>
            </a:r>
            <a:r>
              <a:rPr lang="en-US" sz="1400" dirty="0"/>
              <a:t>genes within each cluster </a:t>
            </a:r>
            <a:r>
              <a:rPr lang="en-US" sz="1400" dirty="0" smtClean="0"/>
              <a:t>form a </a:t>
            </a:r>
            <a:r>
              <a:rPr lang="en-US" sz="1400" dirty="0"/>
              <a:t>monophyletic clade within the phylogeny, </a:t>
            </a:r>
            <a:r>
              <a:rPr lang="en-US" sz="1400" dirty="0" smtClean="0"/>
              <a:t>suggesting </a:t>
            </a:r>
            <a:r>
              <a:rPr lang="en-US" sz="1400" dirty="0"/>
              <a:t>the </a:t>
            </a:r>
            <a:r>
              <a:rPr lang="en-US" sz="1400" dirty="0" err="1"/>
              <a:t>tetraspanin</a:t>
            </a:r>
            <a:r>
              <a:rPr lang="en-US" sz="1400" dirty="0"/>
              <a:t> clusters were </a:t>
            </a:r>
            <a:r>
              <a:rPr lang="en-US" sz="1400" dirty="0" smtClean="0"/>
              <a:t>originated </a:t>
            </a:r>
            <a:r>
              <a:rPr lang="en-US" sz="1400" dirty="0"/>
              <a:t>through tandem duplications, consistent </a:t>
            </a:r>
            <a:r>
              <a:rPr lang="en-US" sz="1400" dirty="0" smtClean="0"/>
              <a:t>with </a:t>
            </a:r>
            <a:r>
              <a:rPr lang="en-US" sz="1400" dirty="0"/>
              <a:t>evolution of </a:t>
            </a:r>
            <a:r>
              <a:rPr lang="en-US" sz="1400" dirty="0" err="1"/>
              <a:t>tetraspanins</a:t>
            </a:r>
            <a:r>
              <a:rPr lang="en-US" sz="1400" dirty="0"/>
              <a:t> from other </a:t>
            </a:r>
            <a:r>
              <a:rPr lang="en-US" sz="1400" dirty="0" smtClean="0"/>
              <a:t>species.”</a:t>
            </a:r>
            <a:endParaRPr lang="en-US" sz="1400" dirty="0"/>
          </a:p>
        </p:txBody>
      </p:sp>
      <p:pic>
        <p:nvPicPr>
          <p:cNvPr id="14" name="Picture 13"/>
          <p:cNvPicPr>
            <a:picLocks noChangeAspect="1"/>
          </p:cNvPicPr>
          <p:nvPr/>
        </p:nvPicPr>
        <p:blipFill>
          <a:blip r:embed="rId4"/>
          <a:stretch>
            <a:fillRect/>
          </a:stretch>
        </p:blipFill>
        <p:spPr>
          <a:xfrm>
            <a:off x="101583" y="2915096"/>
            <a:ext cx="3209167" cy="509512"/>
          </a:xfrm>
          <a:prstGeom prst="rect">
            <a:avLst/>
          </a:prstGeom>
        </p:spPr>
      </p:pic>
    </p:spTree>
    <p:extLst>
      <p:ext uri="{BB962C8B-B14F-4D97-AF65-F5344CB8AC3E}">
        <p14:creationId xmlns:p14="http://schemas.microsoft.com/office/powerpoint/2010/main" val="165931301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3191" y="791899"/>
            <a:ext cx="5673554" cy="593773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err="1" smtClean="0"/>
              <a:t>LicD</a:t>
            </a:r>
            <a:r>
              <a:rPr lang="en-US" sz="3200" dirty="0" smtClean="0"/>
              <a:t> (</a:t>
            </a:r>
            <a:r>
              <a:rPr lang="en-US" sz="3200" dirty="0" err="1" smtClean="0"/>
              <a:t>Fukutin</a:t>
            </a:r>
            <a:r>
              <a:rPr lang="en-US" sz="3200" dirty="0" smtClean="0"/>
              <a:t>)</a:t>
            </a:r>
            <a:endParaRPr lang="en-US" sz="3200" dirty="0"/>
          </a:p>
        </p:txBody>
      </p:sp>
      <p:sp>
        <p:nvSpPr>
          <p:cNvPr id="8" name="TextBox 7"/>
          <p:cNvSpPr txBox="1"/>
          <p:nvPr/>
        </p:nvSpPr>
        <p:spPr>
          <a:xfrm>
            <a:off x="74496" y="889131"/>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a:t>
            </a:r>
            <a:r>
              <a:rPr lang="en-US" sz="1400" dirty="0" err="1" smtClean="0"/>
              <a:t>Fukutin</a:t>
            </a:r>
            <a:r>
              <a:rPr lang="en-US" sz="1400" dirty="0" smtClean="0"/>
              <a:t>'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10723" y="5527765"/>
            <a:ext cx="3004531"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129 genes in </a:t>
            </a:r>
            <a:r>
              <a:rPr lang="en-US" sz="1400" dirty="0"/>
              <a:t>5</a:t>
            </a:r>
            <a:r>
              <a:rPr lang="en-US" sz="1400" dirty="0" smtClean="0"/>
              <a:t> families. Enriched (8-10 genes) in </a:t>
            </a:r>
            <a:r>
              <a:rPr lang="en-US" sz="1400" dirty="0" err="1" smtClean="0"/>
              <a:t>platyhelminthes</a:t>
            </a:r>
            <a:r>
              <a:rPr lang="en-US" sz="1400" dirty="0" smtClean="0"/>
              <a:t>, except </a:t>
            </a:r>
            <a:r>
              <a:rPr lang="en-US" sz="1400" dirty="0" err="1" smtClean="0"/>
              <a:t>Schistosoma</a:t>
            </a:r>
            <a:r>
              <a:rPr lang="en-US" sz="1400" dirty="0" smtClean="0"/>
              <a:t>. Known and shown in C. </a:t>
            </a:r>
            <a:r>
              <a:rPr lang="en-US" sz="1400" dirty="0" err="1" smtClean="0"/>
              <a:t>elegans</a:t>
            </a:r>
            <a:r>
              <a:rPr lang="en-US" sz="1400" dirty="0" smtClean="0"/>
              <a:t>.</a:t>
            </a:r>
          </a:p>
        </p:txBody>
      </p:sp>
      <p:sp>
        <p:nvSpPr>
          <p:cNvPr id="7" name="Rectangle 6"/>
          <p:cNvSpPr/>
          <p:nvPr/>
        </p:nvSpPr>
        <p:spPr>
          <a:xfrm>
            <a:off x="101583" y="1759318"/>
            <a:ext cx="330160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a:t>Lipopolysaccharide </a:t>
            </a:r>
            <a:r>
              <a:rPr lang="en-US" sz="1200" dirty="0" err="1"/>
              <a:t>cholinephosphotransferase</a:t>
            </a:r>
            <a:r>
              <a:rPr lang="en-US" sz="1200" dirty="0"/>
              <a:t> </a:t>
            </a:r>
            <a:r>
              <a:rPr lang="en-US" sz="1200" i="1" dirty="0" err="1" smtClean="0"/>
              <a:t>LicD</a:t>
            </a:r>
            <a:r>
              <a:rPr lang="en-US" sz="1200" i="1" dirty="0" smtClean="0"/>
              <a:t>. T</a:t>
            </a:r>
            <a:r>
              <a:rPr lang="en-US" sz="1200" dirty="0" smtClean="0"/>
              <a:t>ransfers </a:t>
            </a:r>
            <a:r>
              <a:rPr lang="en-US" sz="1200" dirty="0" err="1"/>
              <a:t>phosphorylcholine</a:t>
            </a:r>
            <a:r>
              <a:rPr lang="en-US" sz="1200" dirty="0"/>
              <a:t> (</a:t>
            </a:r>
            <a:r>
              <a:rPr lang="en-US" sz="1200" dirty="0" err="1"/>
              <a:t>ChoP</a:t>
            </a:r>
            <a:r>
              <a:rPr lang="en-US" sz="1200" dirty="0"/>
              <a:t>) from choline </a:t>
            </a:r>
            <a:r>
              <a:rPr lang="en-US" sz="1200" dirty="0" err="1"/>
              <a:t>diphosphonucleoside</a:t>
            </a:r>
            <a:r>
              <a:rPr lang="en-US" sz="1200" dirty="0"/>
              <a:t> to the lipopolysaccharide (LPS)</a:t>
            </a:r>
          </a:p>
        </p:txBody>
      </p:sp>
      <p:sp>
        <p:nvSpPr>
          <p:cNvPr id="11" name="Rectangle 10"/>
          <p:cNvSpPr/>
          <p:nvPr/>
        </p:nvSpPr>
        <p:spPr>
          <a:xfrm>
            <a:off x="101584" y="3496440"/>
            <a:ext cx="301367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Transfer </a:t>
            </a:r>
            <a:r>
              <a:rPr lang="en-US" sz="1400" dirty="0"/>
              <a:t>of </a:t>
            </a:r>
            <a:r>
              <a:rPr lang="en-US" sz="1400" dirty="0" err="1"/>
              <a:t>phosphorylcholine</a:t>
            </a:r>
            <a:r>
              <a:rPr lang="en-US" sz="1400" dirty="0"/>
              <a:t> (PC) to N-</a:t>
            </a:r>
            <a:r>
              <a:rPr lang="en-US" sz="1400" dirty="0" err="1"/>
              <a:t>glycans</a:t>
            </a:r>
            <a:r>
              <a:rPr lang="en-US" sz="1400" dirty="0"/>
              <a:t> on ES-</a:t>
            </a:r>
            <a:r>
              <a:rPr lang="en-US" sz="1400" dirty="0" smtClean="0"/>
              <a:t>62 (secreted </a:t>
            </a:r>
            <a:r>
              <a:rPr lang="en-US" sz="1400" dirty="0" err="1" smtClean="0"/>
              <a:t>prodcut</a:t>
            </a:r>
            <a:r>
              <a:rPr lang="en-US" sz="1400" dirty="0" smtClean="0"/>
              <a:t>) </a:t>
            </a:r>
            <a:r>
              <a:rPr lang="en-US" sz="1400" dirty="0"/>
              <a:t>occurs during oligosaccharide processing in the medial Golgi. </a:t>
            </a:r>
            <a:r>
              <a:rPr lang="en-US" sz="1400" dirty="0" smtClean="0"/>
              <a:t>ES-62 interacts with immune cells in </a:t>
            </a:r>
            <a:r>
              <a:rPr lang="en-US" sz="1400" dirty="0" err="1" smtClean="0"/>
              <a:t>Acanthoceilonicum</a:t>
            </a:r>
            <a:r>
              <a:rPr lang="en-US" sz="1400" dirty="0" smtClean="0"/>
              <a:t> vitae</a:t>
            </a:r>
            <a:endParaRPr lang="en-US" sz="1400" dirty="0"/>
          </a:p>
        </p:txBody>
      </p:sp>
      <p:pic>
        <p:nvPicPr>
          <p:cNvPr id="4" name="Picture 3"/>
          <p:cNvPicPr>
            <a:picLocks noChangeAspect="1"/>
          </p:cNvPicPr>
          <p:nvPr/>
        </p:nvPicPr>
        <p:blipFill>
          <a:blip r:embed="rId4"/>
          <a:stretch>
            <a:fillRect/>
          </a:stretch>
        </p:blipFill>
        <p:spPr>
          <a:xfrm>
            <a:off x="74496" y="2694802"/>
            <a:ext cx="3577501" cy="638487"/>
          </a:xfrm>
          <a:prstGeom prst="rect">
            <a:avLst/>
          </a:prstGeom>
        </p:spPr>
      </p:pic>
    </p:spTree>
    <p:extLst>
      <p:ext uri="{BB962C8B-B14F-4D97-AF65-F5344CB8AC3E}">
        <p14:creationId xmlns:p14="http://schemas.microsoft.com/office/powerpoint/2010/main" val="9102057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1788" y="889131"/>
            <a:ext cx="6102212" cy="5865404"/>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smtClean="0"/>
              <a:t>Core histones (H2A</a:t>
            </a:r>
            <a:r>
              <a:rPr lang="en-US" sz="3200" dirty="0"/>
              <a:t>/H2B/H3/H4</a:t>
            </a:r>
            <a:r>
              <a:rPr lang="en-US" sz="3200" dirty="0" smtClean="0"/>
              <a:t>)</a:t>
            </a:r>
            <a:endParaRPr lang="en-US" sz="3200" dirty="0"/>
          </a:p>
        </p:txBody>
      </p:sp>
      <p:sp>
        <p:nvSpPr>
          <p:cNvPr id="8" name="TextBox 7"/>
          <p:cNvSpPr txBox="1"/>
          <p:nvPr/>
        </p:nvSpPr>
        <p:spPr>
          <a:xfrm>
            <a:off x="74496" y="889131"/>
            <a:ext cx="2981458"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Searching for </a:t>
            </a:r>
            <a:r>
              <a:rPr lang="en-US" sz="1400" dirty="0" smtClean="0"/>
              <a:t>’Core histone' </a:t>
            </a:r>
            <a:r>
              <a:rPr lang="en-US" sz="1400" dirty="0"/>
              <a:t>on 33_shortlisted_species, keeping families with </a:t>
            </a:r>
            <a:r>
              <a:rPr lang="en-US" sz="1400" dirty="0" smtClean="0"/>
              <a:t>&gt;=10% </a:t>
            </a:r>
            <a:endParaRPr lang="en-US" sz="1400" dirty="0"/>
          </a:p>
        </p:txBody>
      </p:sp>
      <p:sp>
        <p:nvSpPr>
          <p:cNvPr id="9" name="TextBox 8"/>
          <p:cNvSpPr txBox="1"/>
          <p:nvPr/>
        </p:nvSpPr>
        <p:spPr>
          <a:xfrm>
            <a:off x="110723" y="5527765"/>
            <a:ext cx="2702815" cy="92179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Enriched in E. </a:t>
            </a:r>
            <a:r>
              <a:rPr lang="en-US" sz="1400" dirty="0" err="1" smtClean="0"/>
              <a:t>multilocularis</a:t>
            </a:r>
            <a:r>
              <a:rPr lang="en-US" sz="1400" dirty="0" smtClean="0"/>
              <a:t> (74 copies) but C. </a:t>
            </a:r>
            <a:r>
              <a:rPr lang="en-US" sz="1400" dirty="0" err="1" smtClean="0"/>
              <a:t>elegans</a:t>
            </a:r>
            <a:r>
              <a:rPr lang="en-US" sz="1400" dirty="0" smtClean="0"/>
              <a:t> has 75 copies</a:t>
            </a:r>
          </a:p>
        </p:txBody>
      </p:sp>
    </p:spTree>
    <p:extLst>
      <p:ext uri="{BB962C8B-B14F-4D97-AF65-F5344CB8AC3E}">
        <p14:creationId xmlns:p14="http://schemas.microsoft.com/office/powerpoint/2010/main" val="35949209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92423" y="1663749"/>
            <a:ext cx="7651577" cy="4751918"/>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200" dirty="0" smtClean="0"/>
              <a:t>Top 50 low completeness families</a:t>
            </a:r>
            <a:endParaRPr lang="en-US" sz="3200" dirty="0"/>
          </a:p>
        </p:txBody>
      </p:sp>
      <p:sp>
        <p:nvSpPr>
          <p:cNvPr id="8" name="TextBox 7"/>
          <p:cNvSpPr txBox="1"/>
          <p:nvPr/>
        </p:nvSpPr>
        <p:spPr>
          <a:xfrm>
            <a:off x="74496" y="889131"/>
            <a:ext cx="6629764"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a:t>Filtering out families with &lt;50 genes. Sorting by ascending completeness score</a:t>
            </a:r>
          </a:p>
        </p:txBody>
      </p:sp>
      <p:sp>
        <p:nvSpPr>
          <p:cNvPr id="9" name="TextBox 8"/>
          <p:cNvSpPr txBox="1"/>
          <p:nvPr/>
        </p:nvSpPr>
        <p:spPr>
          <a:xfrm>
            <a:off x="74496" y="6415667"/>
            <a:ext cx="8519747" cy="36163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Note that there are several transposon related families that skipped filtering</a:t>
            </a:r>
          </a:p>
        </p:txBody>
      </p:sp>
      <p:sp>
        <p:nvSpPr>
          <p:cNvPr id="3" name="TextBox 2"/>
          <p:cNvSpPr txBox="1"/>
          <p:nvPr/>
        </p:nvSpPr>
        <p:spPr>
          <a:xfrm>
            <a:off x="74496" y="1245133"/>
            <a:ext cx="402523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Note: Did not cluster families (to keep rank intact)</a:t>
            </a:r>
            <a:endParaRPr lang="en-US" sz="1400" dirty="0"/>
          </a:p>
        </p:txBody>
      </p:sp>
      <p:sp>
        <p:nvSpPr>
          <p:cNvPr id="6" name="TextBox 5"/>
          <p:cNvSpPr txBox="1"/>
          <p:nvPr/>
        </p:nvSpPr>
        <p:spPr>
          <a:xfrm>
            <a:off x="74496" y="4282913"/>
            <a:ext cx="2337108" cy="1200329"/>
          </a:xfrm>
          <a:prstGeom prst="rect">
            <a:avLst/>
          </a:prstGeom>
          <a:noFill/>
        </p:spPr>
        <p:txBody>
          <a:bodyPr wrap="square" rtlCol="0">
            <a:spAutoFit/>
          </a:bodyPr>
          <a:lstStyle/>
          <a:p>
            <a:r>
              <a:rPr lang="en-US" dirty="0" smtClean="0"/>
              <a:t>In these top 50 families, completeness values ranged from 12% to 67%</a:t>
            </a:r>
            <a:endParaRPr lang="en-US" dirty="0"/>
          </a:p>
        </p:txBody>
      </p:sp>
    </p:spTree>
    <p:extLst>
      <p:ext uri="{BB962C8B-B14F-4D97-AF65-F5344CB8AC3E}">
        <p14:creationId xmlns:p14="http://schemas.microsoft.com/office/powerpoint/2010/main" val="21268096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80" y="-18329"/>
            <a:ext cx="8229600" cy="1143000"/>
          </a:xfrm>
        </p:spPr>
        <p:txBody>
          <a:bodyPr>
            <a:normAutofit/>
          </a:bodyPr>
          <a:lstStyle/>
          <a:p>
            <a:r>
              <a:rPr lang="en-US" sz="4000" dirty="0" smtClean="0"/>
              <a:t>DNA methylation in mammals</a:t>
            </a:r>
            <a:endParaRPr lang="en-US" sz="4000" dirty="0"/>
          </a:p>
        </p:txBody>
      </p:sp>
      <p:sp>
        <p:nvSpPr>
          <p:cNvPr id="3" name="Content Placeholder 2"/>
          <p:cNvSpPr>
            <a:spLocks noGrp="1"/>
          </p:cNvSpPr>
          <p:nvPr>
            <p:ph idx="1"/>
          </p:nvPr>
        </p:nvSpPr>
        <p:spPr>
          <a:xfrm>
            <a:off x="55412" y="1074206"/>
            <a:ext cx="8960716" cy="4525963"/>
          </a:xfrm>
        </p:spPr>
        <p:txBody>
          <a:bodyPr>
            <a:normAutofit/>
          </a:bodyPr>
          <a:lstStyle/>
          <a:p>
            <a:pPr>
              <a:lnSpc>
                <a:spcPct val="110000"/>
              </a:lnSpc>
            </a:pPr>
            <a:r>
              <a:rPr lang="en-US" sz="1600" dirty="0" smtClean="0"/>
              <a:t>Methyl group added to cytosine, usually in a </a:t>
            </a:r>
            <a:r>
              <a:rPr lang="en-US" sz="1600" dirty="0" err="1" smtClean="0"/>
              <a:t>CpG</a:t>
            </a:r>
            <a:r>
              <a:rPr lang="en-US" sz="1600" dirty="0" smtClean="0"/>
              <a:t> </a:t>
            </a:r>
            <a:r>
              <a:rPr lang="en-US" sz="1600" dirty="0" err="1" smtClean="0"/>
              <a:t>dinucleotides</a:t>
            </a:r>
            <a:r>
              <a:rPr lang="en-US" sz="1600" dirty="0" smtClean="0"/>
              <a:t>, by </a:t>
            </a:r>
            <a:r>
              <a:rPr lang="en-US" sz="1600" u="sng" dirty="0" smtClean="0"/>
              <a:t>DNA </a:t>
            </a:r>
            <a:r>
              <a:rPr lang="en-US" sz="1600" u="sng" dirty="0" err="1" smtClean="0"/>
              <a:t>methyltransferases</a:t>
            </a:r>
            <a:r>
              <a:rPr lang="en-US" sz="1600" u="sng" dirty="0" smtClean="0"/>
              <a:t> (DNMT)</a:t>
            </a:r>
            <a:r>
              <a:rPr lang="en-US" sz="1600" dirty="0" smtClean="0"/>
              <a:t>.</a:t>
            </a:r>
          </a:p>
          <a:p>
            <a:pPr>
              <a:lnSpc>
                <a:spcPct val="110000"/>
              </a:lnSpc>
            </a:pPr>
            <a:r>
              <a:rPr lang="en-US" sz="1600" dirty="0" smtClean="0"/>
              <a:t>Used by (some) Eukaryote species to regulate gene expression (suppressing). </a:t>
            </a:r>
          </a:p>
          <a:p>
            <a:pPr>
              <a:lnSpc>
                <a:spcPct val="110000"/>
              </a:lnSpc>
            </a:pPr>
            <a:r>
              <a:rPr lang="en-US" sz="1600" dirty="0" smtClean="0"/>
              <a:t>Most of the suppression occurs through binding of </a:t>
            </a:r>
            <a:r>
              <a:rPr lang="en-US" sz="1600" u="sng" dirty="0" smtClean="0"/>
              <a:t>methyl-</a:t>
            </a:r>
            <a:r>
              <a:rPr lang="en-US" sz="1600" u="sng" dirty="0" err="1" smtClean="0"/>
              <a:t>CpG</a:t>
            </a:r>
            <a:r>
              <a:rPr lang="en-US" sz="1600" u="sng" dirty="0" smtClean="0"/>
              <a:t>-binding-domain (MBD) proteins</a:t>
            </a:r>
            <a:r>
              <a:rPr lang="en-US" sz="1600" dirty="0" smtClean="0"/>
              <a:t> and consequent chromatin changes.</a:t>
            </a:r>
          </a:p>
          <a:p>
            <a:pPr>
              <a:lnSpc>
                <a:spcPct val="110000"/>
              </a:lnSpc>
            </a:pPr>
            <a:r>
              <a:rPr lang="en-US" sz="1600" dirty="0" smtClean="0"/>
              <a:t>In mammals (and other vertebrates?): </a:t>
            </a:r>
          </a:p>
          <a:p>
            <a:pPr lvl="1">
              <a:lnSpc>
                <a:spcPct val="110000"/>
              </a:lnSpc>
            </a:pPr>
            <a:r>
              <a:rPr lang="en-US" sz="1200" dirty="0" smtClean="0"/>
              <a:t>DNMT1 maintains methylation sites after cell division; </a:t>
            </a:r>
          </a:p>
          <a:p>
            <a:pPr lvl="1">
              <a:lnSpc>
                <a:spcPct val="110000"/>
              </a:lnSpc>
            </a:pPr>
            <a:r>
              <a:rPr lang="en-US" sz="1200" dirty="0"/>
              <a:t>DNMT2/TRDMT1 targets </a:t>
            </a:r>
            <a:r>
              <a:rPr lang="en-US" sz="1200" dirty="0" err="1"/>
              <a:t>tRNAs</a:t>
            </a:r>
            <a:r>
              <a:rPr lang="en-US" sz="1200" dirty="0"/>
              <a:t>, not DNA. </a:t>
            </a:r>
            <a:endParaRPr lang="en-US" sz="1200" dirty="0" smtClean="0"/>
          </a:p>
          <a:p>
            <a:pPr lvl="1">
              <a:lnSpc>
                <a:spcPct val="110000"/>
              </a:lnSpc>
            </a:pPr>
            <a:r>
              <a:rPr lang="en-US" sz="1200" dirty="0" smtClean="0"/>
              <a:t>DNMT3 performs de novo methylation; </a:t>
            </a:r>
          </a:p>
          <a:p>
            <a:pPr lvl="1">
              <a:lnSpc>
                <a:spcPct val="110000"/>
              </a:lnSpc>
            </a:pPr>
            <a:r>
              <a:rPr lang="en-US" sz="1200" dirty="0" smtClean="0"/>
              <a:t>There are several MBD proteins, could also be involved in other processes.</a:t>
            </a:r>
          </a:p>
          <a:p>
            <a:pPr>
              <a:lnSpc>
                <a:spcPct val="110000"/>
              </a:lnSpc>
            </a:pPr>
            <a:r>
              <a:rPr lang="en-US" sz="1600" dirty="0" smtClean="0"/>
              <a:t>Many loss events of DNMTs throughout </a:t>
            </a:r>
          </a:p>
          <a:p>
            <a:pPr marL="0" indent="0">
              <a:lnSpc>
                <a:spcPct val="110000"/>
              </a:lnSpc>
              <a:buNone/>
            </a:pPr>
            <a:r>
              <a:rPr lang="en-US" sz="1600" dirty="0" smtClean="0"/>
              <a:t>metazoan evolution, considered a mystery.</a:t>
            </a:r>
          </a:p>
        </p:txBody>
      </p:sp>
      <p:pic>
        <p:nvPicPr>
          <p:cNvPr id="8" name="Picture 7"/>
          <p:cNvPicPr>
            <a:picLocks noChangeAspect="1"/>
          </p:cNvPicPr>
          <p:nvPr/>
        </p:nvPicPr>
        <p:blipFill>
          <a:blip r:embed="rId3"/>
          <a:stretch>
            <a:fillRect/>
          </a:stretch>
        </p:blipFill>
        <p:spPr>
          <a:xfrm>
            <a:off x="7656755" y="146866"/>
            <a:ext cx="1367783" cy="1025837"/>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043350" y="3726008"/>
            <a:ext cx="4981188" cy="2921720"/>
          </a:xfrm>
          <a:prstGeom prst="rect">
            <a:avLst/>
          </a:prstGeom>
          <a:noFill/>
          <a:ln>
            <a:noFill/>
          </a:ln>
        </p:spPr>
      </p:pic>
      <p:sp>
        <p:nvSpPr>
          <p:cNvPr id="10" name="TextBox 9"/>
          <p:cNvSpPr txBox="1"/>
          <p:nvPr/>
        </p:nvSpPr>
        <p:spPr>
          <a:xfrm>
            <a:off x="4018450" y="6533523"/>
            <a:ext cx="2506740" cy="261610"/>
          </a:xfrm>
          <a:prstGeom prst="rect">
            <a:avLst/>
          </a:prstGeom>
          <a:noFill/>
        </p:spPr>
        <p:txBody>
          <a:bodyPr wrap="square" rtlCol="0">
            <a:spAutoFit/>
          </a:bodyPr>
          <a:lstStyle/>
          <a:p>
            <a:r>
              <a:rPr lang="en-US" sz="1100" dirty="0" smtClean="0"/>
              <a:t>From Law and Jacobsen 2011</a:t>
            </a:r>
            <a:endParaRPr lang="en-US" sz="1100" dirty="0"/>
          </a:p>
        </p:txBody>
      </p:sp>
    </p:spTree>
    <p:extLst>
      <p:ext uri="{BB962C8B-B14F-4D97-AF65-F5344CB8AC3E}">
        <p14:creationId xmlns:p14="http://schemas.microsoft.com/office/powerpoint/2010/main" val="407281551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03"/>
            <a:ext cx="8229600" cy="1143000"/>
          </a:xfrm>
        </p:spPr>
        <p:txBody>
          <a:bodyPr>
            <a:normAutofit/>
          </a:bodyPr>
          <a:lstStyle/>
          <a:p>
            <a:r>
              <a:rPr lang="en-US" sz="4000" dirty="0" smtClean="0"/>
              <a:t>Cytosine methylation in </a:t>
            </a:r>
            <a:r>
              <a:rPr lang="en-US" sz="4000" dirty="0" err="1" smtClean="0"/>
              <a:t>helminths</a:t>
            </a:r>
            <a:endParaRPr lang="en-US" sz="4000" dirty="0"/>
          </a:p>
        </p:txBody>
      </p:sp>
      <p:pic>
        <p:nvPicPr>
          <p:cNvPr id="7" name="Picture 6"/>
          <p:cNvPicPr>
            <a:picLocks noChangeAspect="1"/>
          </p:cNvPicPr>
          <p:nvPr/>
        </p:nvPicPr>
        <p:blipFill>
          <a:blip r:embed="rId2"/>
          <a:stretch>
            <a:fillRect/>
          </a:stretch>
        </p:blipFill>
        <p:spPr>
          <a:xfrm>
            <a:off x="315384" y="1024350"/>
            <a:ext cx="4118380" cy="1000885"/>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3"/>
          <a:stretch>
            <a:fillRect/>
          </a:stretch>
        </p:blipFill>
        <p:spPr>
          <a:xfrm>
            <a:off x="221621" y="4391136"/>
            <a:ext cx="5401849" cy="1323345"/>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5420204" y="921879"/>
            <a:ext cx="3560899" cy="1569660"/>
          </a:xfrm>
          <a:prstGeom prst="rect">
            <a:avLst/>
          </a:prstGeom>
          <a:noFill/>
        </p:spPr>
        <p:txBody>
          <a:bodyPr wrap="square" rtlCol="0">
            <a:spAutoFit/>
          </a:bodyPr>
          <a:lstStyle/>
          <a:p>
            <a:r>
              <a:rPr lang="en-US" sz="1200" b="1" dirty="0" err="1" smtClean="0"/>
              <a:t>Trichinella</a:t>
            </a:r>
            <a:r>
              <a:rPr lang="en-US" sz="1200" b="1" dirty="0" smtClean="0"/>
              <a:t> </a:t>
            </a:r>
            <a:r>
              <a:rPr lang="en-US" sz="1200" b="1" dirty="0" err="1" smtClean="0"/>
              <a:t>spiralis</a:t>
            </a:r>
            <a:r>
              <a:rPr lang="en-US" sz="1200" b="1" dirty="0" smtClean="0"/>
              <a:t>:</a:t>
            </a:r>
          </a:p>
          <a:p>
            <a:pPr marL="171450" indent="-171450">
              <a:buFont typeface="Arial"/>
              <a:buChar char="•"/>
            </a:pPr>
            <a:r>
              <a:rPr lang="en-US" sz="1200" dirty="0" smtClean="0"/>
              <a:t>DNMTs: DNM1, DNMT2, DNMT3</a:t>
            </a:r>
          </a:p>
          <a:p>
            <a:pPr marL="171450" indent="-171450">
              <a:buFont typeface="Arial"/>
              <a:buChar char="•"/>
            </a:pPr>
            <a:r>
              <a:rPr lang="en-US" sz="1200" dirty="0" smtClean="0"/>
              <a:t>MBDs: 3 </a:t>
            </a:r>
            <a:r>
              <a:rPr lang="en-US" sz="1200" dirty="0"/>
              <a:t>human-like </a:t>
            </a:r>
            <a:r>
              <a:rPr lang="en-US" sz="1200" dirty="0" smtClean="0"/>
              <a:t>MBD proteins.</a:t>
            </a:r>
          </a:p>
          <a:p>
            <a:r>
              <a:rPr lang="en-US" sz="1200" b="1" dirty="0" err="1" smtClean="0"/>
              <a:t>Ascaris</a:t>
            </a:r>
            <a:r>
              <a:rPr lang="en-US" sz="1200" b="1" dirty="0" smtClean="0"/>
              <a:t>, </a:t>
            </a:r>
            <a:r>
              <a:rPr lang="en-US" sz="1200" b="1" dirty="0" err="1" smtClean="0"/>
              <a:t>Strongyloides</a:t>
            </a:r>
            <a:r>
              <a:rPr lang="en-US" sz="1200" b="1" dirty="0" smtClean="0"/>
              <a:t>, </a:t>
            </a:r>
            <a:r>
              <a:rPr lang="en-US" sz="1200" b="1" dirty="0" err="1" smtClean="0"/>
              <a:t>Melodogyne</a:t>
            </a:r>
            <a:r>
              <a:rPr lang="en-US" sz="1200" b="1" dirty="0" smtClean="0"/>
              <a:t>, </a:t>
            </a:r>
            <a:r>
              <a:rPr lang="en-US" sz="1200" b="1" dirty="0" err="1" smtClean="0"/>
              <a:t>Bursaphelenchus</a:t>
            </a:r>
            <a:r>
              <a:rPr lang="en-US" sz="1200" b="1" dirty="0" smtClean="0"/>
              <a:t>, </a:t>
            </a:r>
            <a:r>
              <a:rPr lang="en-US" sz="1200" b="1" dirty="0" err="1" smtClean="0"/>
              <a:t>Brugia</a:t>
            </a:r>
            <a:r>
              <a:rPr lang="en-US" sz="1200" b="1" dirty="0" smtClean="0"/>
              <a:t>, </a:t>
            </a:r>
            <a:r>
              <a:rPr lang="en-US" sz="1200" b="1" dirty="0" err="1" smtClean="0"/>
              <a:t>Pristionchus</a:t>
            </a:r>
            <a:r>
              <a:rPr lang="en-US" sz="1200" b="1" dirty="0" smtClean="0"/>
              <a:t>, </a:t>
            </a:r>
            <a:r>
              <a:rPr lang="en-US" sz="1200" b="1" dirty="0" err="1" smtClean="0"/>
              <a:t>Caenorhabditis</a:t>
            </a:r>
            <a:r>
              <a:rPr lang="en-US" sz="1200" b="1" dirty="0" smtClean="0"/>
              <a:t> (3 clades):</a:t>
            </a:r>
          </a:p>
          <a:p>
            <a:pPr marL="171450" indent="-171450">
              <a:buFont typeface="Arial"/>
              <a:buChar char="•"/>
            </a:pPr>
            <a:r>
              <a:rPr lang="en-US" sz="1200" dirty="0" smtClean="0"/>
              <a:t>DNMTs: DNMT1 (most nematodes), DNMT2 (</a:t>
            </a:r>
            <a:r>
              <a:rPr lang="en-US" sz="1200" dirty="0" err="1" smtClean="0"/>
              <a:t>Ascaris</a:t>
            </a:r>
            <a:r>
              <a:rPr lang="en-US" sz="1200" dirty="0" smtClean="0"/>
              <a:t> only)</a:t>
            </a:r>
          </a:p>
        </p:txBody>
      </p:sp>
      <p:sp>
        <p:nvSpPr>
          <p:cNvPr id="11" name="TextBox 10"/>
          <p:cNvSpPr txBox="1"/>
          <p:nvPr/>
        </p:nvSpPr>
        <p:spPr>
          <a:xfrm>
            <a:off x="5785424" y="4392935"/>
            <a:ext cx="3433279" cy="1200329"/>
          </a:xfrm>
          <a:prstGeom prst="rect">
            <a:avLst/>
          </a:prstGeom>
          <a:noFill/>
        </p:spPr>
        <p:txBody>
          <a:bodyPr wrap="square" rtlCol="0">
            <a:spAutoFit/>
          </a:bodyPr>
          <a:lstStyle/>
          <a:p>
            <a:r>
              <a:rPr lang="en-US" sz="1200" b="1" dirty="0" err="1" smtClean="0"/>
              <a:t>Schistosoma</a:t>
            </a:r>
            <a:r>
              <a:rPr lang="en-US" sz="1200" b="1" dirty="0" smtClean="0"/>
              <a:t>, </a:t>
            </a:r>
            <a:r>
              <a:rPr lang="en-US" sz="1200" b="1" dirty="0" err="1" smtClean="0"/>
              <a:t>Clonorchis</a:t>
            </a:r>
            <a:r>
              <a:rPr lang="en-US" sz="1200" b="1" dirty="0" smtClean="0"/>
              <a:t>, </a:t>
            </a:r>
            <a:r>
              <a:rPr lang="en-US" sz="1200" b="1" dirty="0" err="1" smtClean="0"/>
              <a:t>Opisthorchis</a:t>
            </a:r>
            <a:r>
              <a:rPr lang="en-US" sz="1200" b="1" dirty="0" smtClean="0"/>
              <a:t>, </a:t>
            </a:r>
            <a:r>
              <a:rPr lang="en-US" sz="1200" b="1" dirty="0" err="1" smtClean="0"/>
              <a:t>Fasciola</a:t>
            </a:r>
            <a:r>
              <a:rPr lang="en-US" sz="1200" b="1" dirty="0" smtClean="0"/>
              <a:t>, </a:t>
            </a:r>
            <a:r>
              <a:rPr lang="en-US" sz="1200" b="1" dirty="0" err="1" smtClean="0"/>
              <a:t>Echinoccocus</a:t>
            </a:r>
            <a:r>
              <a:rPr lang="en-US" sz="1200" b="1" dirty="0" smtClean="0"/>
              <a:t>, </a:t>
            </a:r>
            <a:r>
              <a:rPr lang="en-US" sz="1200" b="1" dirty="0" err="1" smtClean="0"/>
              <a:t>Taenia</a:t>
            </a:r>
            <a:r>
              <a:rPr lang="en-US" sz="1200" b="1" dirty="0" smtClean="0"/>
              <a:t>, </a:t>
            </a:r>
            <a:r>
              <a:rPr lang="en-US" sz="1200" b="1" dirty="0" err="1" smtClean="0"/>
              <a:t>Schmidtea</a:t>
            </a:r>
            <a:r>
              <a:rPr lang="en-US" sz="1200" b="1" dirty="0" smtClean="0"/>
              <a:t>, </a:t>
            </a:r>
            <a:r>
              <a:rPr lang="en-US" sz="1200" b="1" dirty="0" err="1" smtClean="0"/>
              <a:t>Hymenolpis</a:t>
            </a:r>
            <a:r>
              <a:rPr lang="en-US" sz="1200" b="1" dirty="0" smtClean="0"/>
              <a:t>, </a:t>
            </a:r>
            <a:r>
              <a:rPr lang="en-US" sz="1200" b="1" dirty="0" err="1" smtClean="0"/>
              <a:t>Macrostomum</a:t>
            </a:r>
            <a:r>
              <a:rPr lang="en-US" sz="1200" b="1" dirty="0" smtClean="0"/>
              <a:t>, </a:t>
            </a:r>
            <a:r>
              <a:rPr lang="en-US" sz="1200" b="1" dirty="0" err="1" smtClean="0"/>
              <a:t>Neobenedemia</a:t>
            </a:r>
            <a:r>
              <a:rPr lang="en-US" sz="1200" b="1" dirty="0" smtClean="0"/>
              <a:t> (all 4 clades):</a:t>
            </a:r>
          </a:p>
          <a:p>
            <a:pPr marL="171450" indent="-171450">
              <a:buFont typeface="Arial"/>
              <a:buChar char="•"/>
            </a:pPr>
            <a:r>
              <a:rPr lang="en-US" sz="1200" dirty="0" smtClean="0"/>
              <a:t>DNMTs: SmDNMT2</a:t>
            </a:r>
          </a:p>
          <a:p>
            <a:pPr marL="171450" indent="-171450">
              <a:buFont typeface="Arial"/>
              <a:buChar char="•"/>
            </a:pPr>
            <a:r>
              <a:rPr lang="en-US" sz="1200" dirty="0" smtClean="0"/>
              <a:t>MBDs: </a:t>
            </a:r>
            <a:r>
              <a:rPr lang="en-US" sz="1200" dirty="0" err="1" smtClean="0"/>
              <a:t>SmMBD</a:t>
            </a:r>
            <a:endParaRPr lang="en-US" sz="1200" dirty="0" smtClean="0"/>
          </a:p>
          <a:p>
            <a:pPr marL="171450" indent="-171450">
              <a:buFont typeface="Arial"/>
              <a:buChar char="•"/>
            </a:pPr>
            <a:endParaRPr lang="en-US" sz="1200" dirty="0"/>
          </a:p>
        </p:txBody>
      </p:sp>
      <p:sp>
        <p:nvSpPr>
          <p:cNvPr id="12" name="TextBox 11"/>
          <p:cNvSpPr txBox="1"/>
          <p:nvPr/>
        </p:nvSpPr>
        <p:spPr>
          <a:xfrm>
            <a:off x="150084" y="2832292"/>
            <a:ext cx="8566080" cy="1200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Nematodes: </a:t>
            </a:r>
          </a:p>
          <a:p>
            <a:pPr marL="285750" indent="-285750">
              <a:buFont typeface="Arial"/>
              <a:buChar char="•"/>
            </a:pPr>
            <a:r>
              <a:rPr lang="en-US" sz="1400" dirty="0" smtClean="0"/>
              <a:t>All 11 nematodes have DNMT1. </a:t>
            </a:r>
            <a:r>
              <a:rPr lang="en-US" sz="1400" dirty="0"/>
              <a:t>O</a:t>
            </a:r>
            <a:r>
              <a:rPr lang="en-US" sz="1400" dirty="0" smtClean="0"/>
              <a:t>nly T. </a:t>
            </a:r>
            <a:r>
              <a:rPr lang="en-US" sz="1400" dirty="0" err="1" smtClean="0"/>
              <a:t>spiralis</a:t>
            </a:r>
            <a:r>
              <a:rPr lang="en-US" sz="1400" dirty="0" smtClean="0"/>
              <a:t> has DNMT3. DNMT2 in T. </a:t>
            </a:r>
            <a:r>
              <a:rPr lang="en-US" sz="1400" dirty="0" err="1" smtClean="0"/>
              <a:t>spiralis</a:t>
            </a:r>
            <a:r>
              <a:rPr lang="en-US" sz="1400" dirty="0" smtClean="0"/>
              <a:t> and </a:t>
            </a:r>
            <a:r>
              <a:rPr lang="en-US" sz="1400" dirty="0" err="1" smtClean="0"/>
              <a:t>Ascaris</a:t>
            </a:r>
            <a:r>
              <a:rPr lang="en-US" sz="1400" dirty="0" smtClean="0"/>
              <a:t> </a:t>
            </a:r>
            <a:r>
              <a:rPr lang="en-US" sz="1400" dirty="0" err="1" smtClean="0"/>
              <a:t>suum</a:t>
            </a:r>
            <a:r>
              <a:rPr lang="en-US" sz="1400" dirty="0" smtClean="0"/>
              <a:t>.</a:t>
            </a:r>
          </a:p>
          <a:p>
            <a:pPr marL="285750" indent="-285750">
              <a:buFont typeface="Arial"/>
              <a:buChar char="•"/>
            </a:pPr>
            <a:r>
              <a:rPr lang="en-US" sz="1400" dirty="0" smtClean="0"/>
              <a:t>Evidence of actual DNA methylation occurring in T. </a:t>
            </a:r>
            <a:r>
              <a:rPr lang="en-US" sz="1400" dirty="0" err="1" smtClean="0"/>
              <a:t>spiralis</a:t>
            </a:r>
            <a:r>
              <a:rPr lang="en-US" sz="1400" dirty="0" smtClean="0"/>
              <a:t>, and no DNA methylation occurring in C. </a:t>
            </a:r>
            <a:r>
              <a:rPr lang="en-US" sz="1400" dirty="0" err="1" smtClean="0"/>
              <a:t>elegans</a:t>
            </a:r>
            <a:r>
              <a:rPr lang="en-US" sz="1400" dirty="0" smtClean="0"/>
              <a:t>.</a:t>
            </a:r>
          </a:p>
          <a:p>
            <a:pPr marL="285750" indent="-285750">
              <a:buFont typeface="Arial"/>
              <a:buChar char="•"/>
            </a:pPr>
            <a:r>
              <a:rPr lang="en-US" sz="1400" dirty="0"/>
              <a:t>Assumption that even if C. </a:t>
            </a:r>
            <a:r>
              <a:rPr lang="en-US" sz="1400" dirty="0" err="1" smtClean="0"/>
              <a:t>elegans</a:t>
            </a:r>
            <a:r>
              <a:rPr lang="en-US" sz="1400" dirty="0" smtClean="0"/>
              <a:t>’ </a:t>
            </a:r>
            <a:r>
              <a:rPr lang="en-US" sz="1400" dirty="0"/>
              <a:t>(and other nematodes) DNMT1 is functional, they have no DNMT3 and therefore are not able to have de novo methylation sites</a:t>
            </a:r>
            <a:r>
              <a:rPr lang="en-US" sz="1400" dirty="0" smtClean="0"/>
              <a:t>.</a:t>
            </a:r>
            <a:endParaRPr lang="en-US" sz="1400" dirty="0"/>
          </a:p>
        </p:txBody>
      </p:sp>
      <p:sp>
        <p:nvSpPr>
          <p:cNvPr id="14" name="Rectangle 13"/>
          <p:cNvSpPr/>
          <p:nvPr/>
        </p:nvSpPr>
        <p:spPr>
          <a:xfrm>
            <a:off x="132807" y="5819353"/>
            <a:ext cx="8640785" cy="73866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dirty="0" err="1" smtClean="0"/>
              <a:t>Platyhelminths</a:t>
            </a:r>
            <a:r>
              <a:rPr lang="en-US" sz="1400" dirty="0" smtClean="0"/>
              <a:t>:</a:t>
            </a:r>
          </a:p>
          <a:p>
            <a:pPr marL="285750" indent="-285750">
              <a:buFont typeface="Arial"/>
              <a:buChar char="•"/>
            </a:pPr>
            <a:r>
              <a:rPr lang="en-US" sz="1400" dirty="0" err="1" smtClean="0"/>
              <a:t>Platyhelminths</a:t>
            </a:r>
            <a:r>
              <a:rPr lang="en-US" sz="1400" dirty="0" smtClean="0"/>
              <a:t> from all 4 clades have </a:t>
            </a:r>
            <a:r>
              <a:rPr lang="en-US" sz="1400" dirty="0"/>
              <a:t>both </a:t>
            </a:r>
            <a:r>
              <a:rPr lang="en-US" sz="1400" dirty="0" err="1"/>
              <a:t>methyltranferases</a:t>
            </a:r>
            <a:r>
              <a:rPr lang="en-US" sz="1400" dirty="0"/>
              <a:t> </a:t>
            </a:r>
            <a:r>
              <a:rPr lang="en-US" sz="1400" dirty="0" smtClean="0"/>
              <a:t>(functional DNMT2) </a:t>
            </a:r>
            <a:r>
              <a:rPr lang="en-US" sz="1400" dirty="0"/>
              <a:t>and MBD proteins. </a:t>
            </a:r>
            <a:endParaRPr lang="en-US" sz="1400" dirty="0" smtClean="0"/>
          </a:p>
          <a:p>
            <a:pPr marL="285750" indent="-285750">
              <a:buFont typeface="Arial"/>
              <a:buChar char="•"/>
            </a:pPr>
            <a:r>
              <a:rPr lang="en-US" sz="1400" dirty="0" smtClean="0"/>
              <a:t>5 </a:t>
            </a:r>
            <a:r>
              <a:rPr lang="en-US" sz="1400" dirty="0"/>
              <a:t>species from 4 different clades shown actual </a:t>
            </a:r>
            <a:r>
              <a:rPr lang="en-US" sz="1400" dirty="0" err="1"/>
              <a:t>CpG</a:t>
            </a:r>
            <a:r>
              <a:rPr lang="en-US" sz="1400" dirty="0"/>
              <a:t> </a:t>
            </a:r>
            <a:r>
              <a:rPr lang="en-US" sz="1400" dirty="0" smtClean="0"/>
              <a:t>methylation</a:t>
            </a:r>
            <a:r>
              <a:rPr lang="en-US" sz="1400" dirty="0"/>
              <a:t> </a:t>
            </a:r>
            <a:r>
              <a:rPr lang="en-US" sz="1400" dirty="0" smtClean="0"/>
              <a:t>(</a:t>
            </a:r>
            <a:r>
              <a:rPr lang="en-US" sz="1400" dirty="0"/>
              <a:t>a bit dubious in </a:t>
            </a:r>
            <a:r>
              <a:rPr lang="en-US" sz="1400" dirty="0" err="1"/>
              <a:t>turbellaria</a:t>
            </a:r>
            <a:r>
              <a:rPr lang="en-US" sz="1400" dirty="0"/>
              <a:t>).</a:t>
            </a:r>
          </a:p>
        </p:txBody>
      </p:sp>
      <p:pic>
        <p:nvPicPr>
          <p:cNvPr id="15" name="Picture 14"/>
          <p:cNvPicPr>
            <a:picLocks noChangeAspect="1"/>
          </p:cNvPicPr>
          <p:nvPr/>
        </p:nvPicPr>
        <p:blipFill>
          <a:blip r:embed="rId4"/>
          <a:stretch>
            <a:fillRect/>
          </a:stretch>
        </p:blipFill>
        <p:spPr>
          <a:xfrm>
            <a:off x="315383" y="2097965"/>
            <a:ext cx="4913911" cy="6762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01456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51810" y="854215"/>
            <a:ext cx="5392190" cy="5771379"/>
          </a:xfrm>
          <a:prstGeom prst="rect">
            <a:avLst/>
          </a:prstGeom>
        </p:spPr>
      </p:pic>
      <p:sp>
        <p:nvSpPr>
          <p:cNvPr id="2" name="Title 1"/>
          <p:cNvSpPr>
            <a:spLocks noGrp="1"/>
          </p:cNvSpPr>
          <p:nvPr>
            <p:ph type="title"/>
          </p:nvPr>
        </p:nvSpPr>
        <p:spPr>
          <a:xfrm>
            <a:off x="457200" y="-46180"/>
            <a:ext cx="8229600" cy="1143000"/>
          </a:xfrm>
        </p:spPr>
        <p:txBody>
          <a:bodyPr>
            <a:normAutofit fontScale="90000"/>
          </a:bodyPr>
          <a:lstStyle/>
          <a:p>
            <a:r>
              <a:rPr lang="en-US" sz="3600" dirty="0" err="1" smtClean="0"/>
              <a:t>Compara</a:t>
            </a:r>
            <a:r>
              <a:rPr lang="en-US" sz="3600" dirty="0" smtClean="0"/>
              <a:t> gene families – </a:t>
            </a:r>
            <a:r>
              <a:rPr lang="en-US" sz="3600" dirty="0"/>
              <a:t>33 </a:t>
            </a:r>
            <a:r>
              <a:rPr lang="en-US" sz="3600" dirty="0" smtClean="0"/>
              <a:t>species shortlist</a:t>
            </a:r>
            <a:endParaRPr lang="en-US" sz="3600" dirty="0"/>
          </a:p>
        </p:txBody>
      </p:sp>
      <p:sp>
        <p:nvSpPr>
          <p:cNvPr id="6" name="Rectangle 5"/>
          <p:cNvSpPr/>
          <p:nvPr/>
        </p:nvSpPr>
        <p:spPr>
          <a:xfrm>
            <a:off x="333934" y="4288795"/>
            <a:ext cx="2714376"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400" dirty="0" err="1" smtClean="0"/>
              <a:t>Compara</a:t>
            </a:r>
            <a:r>
              <a:rPr lang="en-US" sz="1400" dirty="0" smtClean="0"/>
              <a:t> data for 33 shortlisted species includes</a:t>
            </a:r>
          </a:p>
          <a:p>
            <a:r>
              <a:rPr lang="en-US" sz="1400" dirty="0"/>
              <a:t>- 24 nematodes (4 free-living) </a:t>
            </a:r>
          </a:p>
          <a:p>
            <a:r>
              <a:rPr lang="en-US" sz="1400" dirty="0"/>
              <a:t>- 9 </a:t>
            </a:r>
            <a:r>
              <a:rPr lang="en-US" sz="1400" dirty="0" err="1"/>
              <a:t>platyhelminthes</a:t>
            </a:r>
            <a:r>
              <a:rPr lang="en-US" sz="1400" dirty="0"/>
              <a:t> (0 free-</a:t>
            </a:r>
            <a:r>
              <a:rPr lang="en-US" sz="1400" dirty="0" smtClean="0"/>
              <a:t>living</a:t>
            </a:r>
            <a:r>
              <a:rPr lang="en-US" sz="1400" dirty="0"/>
              <a:t>)</a:t>
            </a:r>
          </a:p>
          <a:p>
            <a:endParaRPr lang="en-US" sz="1400" dirty="0" smtClean="0"/>
          </a:p>
          <a:p>
            <a:r>
              <a:rPr lang="en-US" sz="1400" dirty="0" smtClean="0"/>
              <a:t>All </a:t>
            </a:r>
            <a:r>
              <a:rPr lang="en-US" sz="1400" dirty="0" err="1" smtClean="0"/>
              <a:t>outgrups</a:t>
            </a:r>
            <a:r>
              <a:rPr lang="en-US" sz="1400" dirty="0" smtClean="0"/>
              <a:t> were removed.</a:t>
            </a:r>
            <a:endParaRPr lang="en-US" sz="1400" dirty="0"/>
          </a:p>
        </p:txBody>
      </p:sp>
      <p:sp>
        <p:nvSpPr>
          <p:cNvPr id="3" name="TextBox 2"/>
          <p:cNvSpPr txBox="1"/>
          <p:nvPr/>
        </p:nvSpPr>
        <p:spPr>
          <a:xfrm>
            <a:off x="333934" y="1755687"/>
            <a:ext cx="2919848"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33 species subset choice based on: </a:t>
            </a:r>
          </a:p>
          <a:p>
            <a:pPr marL="342900" indent="-342900">
              <a:buFont typeface="+mj-lt"/>
              <a:buAutoNum type="arabicPeriod"/>
            </a:pPr>
            <a:r>
              <a:rPr lang="en-US" sz="1400" dirty="0" smtClean="0"/>
              <a:t>Quality of assemblies</a:t>
            </a:r>
          </a:p>
          <a:p>
            <a:pPr marL="342900" indent="-342900">
              <a:buFont typeface="+mj-lt"/>
              <a:buAutoNum type="arabicPeriod"/>
            </a:pPr>
            <a:r>
              <a:rPr lang="en-US" sz="1400" dirty="0" smtClean="0"/>
              <a:t>Quality of gene annotations </a:t>
            </a:r>
          </a:p>
          <a:p>
            <a:pPr marL="342900" indent="-342900">
              <a:buFont typeface="+mj-lt"/>
              <a:buAutoNum type="arabicPeriod"/>
            </a:pPr>
            <a:r>
              <a:rPr lang="en-US" sz="1400" dirty="0" smtClean="0"/>
              <a:t>Clade sampling</a:t>
            </a:r>
          </a:p>
          <a:p>
            <a:pPr marL="342900" indent="-342900">
              <a:buFont typeface="+mj-lt"/>
              <a:buAutoNum type="arabicPeriod"/>
            </a:pPr>
            <a:r>
              <a:rPr lang="en-US" sz="1400" dirty="0" smtClean="0"/>
              <a:t>Socio-economic importance</a:t>
            </a:r>
          </a:p>
        </p:txBody>
      </p:sp>
      <p:sp>
        <p:nvSpPr>
          <p:cNvPr id="14" name="TextBox 13"/>
          <p:cNvSpPr txBox="1"/>
          <p:nvPr/>
        </p:nvSpPr>
        <p:spPr>
          <a:xfrm>
            <a:off x="7312709" y="6349616"/>
            <a:ext cx="174309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Produced by </a:t>
            </a:r>
            <a:r>
              <a:rPr lang="en-US" sz="1200" dirty="0" err="1" smtClean="0"/>
              <a:t>nw_prune</a:t>
            </a:r>
            <a:endParaRPr lang="en-US" sz="1200" dirty="0" smtClean="0"/>
          </a:p>
          <a:p>
            <a:r>
              <a:rPr lang="en-US" sz="1200" dirty="0" smtClean="0"/>
              <a:t>Drawn in </a:t>
            </a:r>
            <a:r>
              <a:rPr lang="en-US" sz="1200" dirty="0" err="1" smtClean="0"/>
              <a:t>FigTree</a:t>
            </a:r>
            <a:endParaRPr lang="en-US" sz="1200" dirty="0"/>
          </a:p>
        </p:txBody>
      </p:sp>
      <p:sp>
        <p:nvSpPr>
          <p:cNvPr id="16" name="Rectangle 15"/>
          <p:cNvSpPr/>
          <p:nvPr/>
        </p:nvSpPr>
        <p:spPr>
          <a:xfrm>
            <a:off x="49803" y="937577"/>
            <a:ext cx="5665846" cy="523220"/>
          </a:xfrm>
          <a:prstGeom prst="rect">
            <a:avLst/>
          </a:prstGeom>
        </p:spPr>
        <p:txBody>
          <a:bodyPr wrap="square">
            <a:spAutoFit/>
          </a:bodyPr>
          <a:lstStyle/>
          <a:p>
            <a:pPr marL="285750" indent="-285750">
              <a:buFont typeface="Arial"/>
              <a:buChar char="•"/>
            </a:pPr>
            <a:r>
              <a:rPr lang="en-US" sz="1400" dirty="0"/>
              <a:t>To have confidence in our preliminary results, we decided to use only a subset of species where we can be confident of the results correctness</a:t>
            </a:r>
          </a:p>
        </p:txBody>
      </p:sp>
    </p:spTree>
    <p:extLst>
      <p:ext uri="{BB962C8B-B14F-4D97-AF65-F5344CB8AC3E}">
        <p14:creationId xmlns:p14="http://schemas.microsoft.com/office/powerpoint/2010/main" val="1215636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284" y="5453123"/>
            <a:ext cx="8839322" cy="1261775"/>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1400" dirty="0"/>
              <a:t>The presence of an intact methylation machinery and conserved chromatin re-</a:t>
            </a:r>
            <a:r>
              <a:rPr lang="en-US" sz="1400" dirty="0" err="1"/>
              <a:t>modelling</a:t>
            </a:r>
            <a:r>
              <a:rPr lang="en-US" sz="1400" dirty="0"/>
              <a:t> factors opens the prospects for a role for epigenetic modification in developmental regulation of </a:t>
            </a:r>
            <a:r>
              <a:rPr lang="en-US" sz="1400" dirty="0" err="1"/>
              <a:t>dorylaim</a:t>
            </a:r>
            <a:r>
              <a:rPr lang="en-US" sz="1400" dirty="0"/>
              <a:t> nematodes.  While C. </a:t>
            </a:r>
            <a:r>
              <a:rPr lang="en-US" sz="1400" dirty="0" err="1"/>
              <a:t>elegans</a:t>
            </a:r>
            <a:r>
              <a:rPr lang="en-US" sz="1400" dirty="0"/>
              <a:t> has a reduced ability to methylate DNA [55], we found four methylation- associated GO terms among the 64 overrepresented. We also detected significant enrichment (single test p &lt; 0.05) for GO terms describing chromatin and DNA </a:t>
            </a:r>
            <a:r>
              <a:rPr lang="en-US" sz="1400" dirty="0" smtClean="0"/>
              <a:t>methylation </a:t>
            </a:r>
            <a:r>
              <a:rPr lang="en-US" sz="1400" dirty="0"/>
              <a:t>functions in the set of R. </a:t>
            </a:r>
            <a:r>
              <a:rPr lang="en-US" sz="1400" dirty="0" err="1"/>
              <a:t>culicivorax</a:t>
            </a:r>
            <a:r>
              <a:rPr lang="en-US" sz="1400" dirty="0"/>
              <a:t> proteins that lacked homologues in C. </a:t>
            </a:r>
            <a:r>
              <a:rPr lang="en-US" sz="1400" dirty="0" err="1"/>
              <a:t>elegans</a:t>
            </a:r>
            <a:r>
              <a:rPr lang="en-US" sz="1400" dirty="0"/>
              <a:t> </a:t>
            </a:r>
          </a:p>
        </p:txBody>
      </p:sp>
      <p:pic>
        <p:nvPicPr>
          <p:cNvPr id="4" name="Picture 3"/>
          <p:cNvPicPr>
            <a:picLocks noChangeAspect="1"/>
          </p:cNvPicPr>
          <p:nvPr/>
        </p:nvPicPr>
        <p:blipFill>
          <a:blip r:embed="rId2"/>
          <a:stretch>
            <a:fillRect/>
          </a:stretch>
        </p:blipFill>
        <p:spPr>
          <a:xfrm>
            <a:off x="183284" y="3681890"/>
            <a:ext cx="5102348" cy="1688231"/>
          </a:xfrm>
          <a:prstGeom prst="rect">
            <a:avLst/>
          </a:prstGeom>
        </p:spPr>
      </p:pic>
      <p:sp>
        <p:nvSpPr>
          <p:cNvPr id="5" name="Rectangle 4"/>
          <p:cNvSpPr/>
          <p:nvPr/>
        </p:nvSpPr>
        <p:spPr>
          <a:xfrm>
            <a:off x="107906" y="1440097"/>
            <a:ext cx="8914700"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In </a:t>
            </a:r>
            <a:r>
              <a:rPr lang="en-US" sz="1400" dirty="0"/>
              <a:t>the present study, we report the development of a sensitive and selective assay based on LC-MS/MS to simultaneously measure 5-methyl-2'-deoxycytidine (5-mdC) and 5-hydroxymethyl-2'-deoxycytidine (5-hmdC) in DNA </a:t>
            </a:r>
            <a:r>
              <a:rPr lang="en-US" sz="1400" dirty="0" err="1"/>
              <a:t>hydrolysates</a:t>
            </a:r>
            <a:r>
              <a:rPr lang="en-US" sz="1400" dirty="0"/>
              <a:t>. </a:t>
            </a:r>
            <a:r>
              <a:rPr lang="en-US" sz="1400" dirty="0" smtClean="0"/>
              <a:t>The </a:t>
            </a:r>
            <a:r>
              <a:rPr lang="en-US" sz="1400" dirty="0"/>
              <a:t>present study for the first time demonstrates that 5-mdC is present in C. </a:t>
            </a:r>
            <a:r>
              <a:rPr lang="en-US" sz="1400" dirty="0" err="1"/>
              <a:t>elegans</a:t>
            </a:r>
            <a:r>
              <a:rPr lang="en-US" sz="1400" dirty="0"/>
              <a:t> genomic DNA (0.0019-0.0033% of cytosine methylated) using LC-MS/MS, whereas another epigenetic modification, 5-hmdC, is not detectable. Furthermore, we found that C. </a:t>
            </a:r>
            <a:r>
              <a:rPr lang="en-US" sz="1400" dirty="0" err="1"/>
              <a:t>elegans</a:t>
            </a:r>
            <a:r>
              <a:rPr lang="en-US" sz="1400" dirty="0"/>
              <a:t> DNA was hypo- or hyper-methylated in a dose-dependent manner by the DNA </a:t>
            </a:r>
            <a:r>
              <a:rPr lang="en-US" sz="1400" dirty="0" err="1"/>
              <a:t>methyltransferase</a:t>
            </a:r>
            <a:r>
              <a:rPr lang="en-US" sz="1400" dirty="0"/>
              <a:t> (DNMT)-inhibiting drug </a:t>
            </a:r>
            <a:r>
              <a:rPr lang="en-US" sz="1400" dirty="0" err="1"/>
              <a:t>decitabine</a:t>
            </a:r>
            <a:r>
              <a:rPr lang="en-US" sz="1400" dirty="0"/>
              <a:t> (5-aza-2'-deoxycytidine) or cadmium respectively. Our data support the possible existence of an active DNA-methylation mechanism in C. </a:t>
            </a:r>
            <a:r>
              <a:rPr lang="en-US" sz="1400" dirty="0" err="1"/>
              <a:t>elegans</a:t>
            </a:r>
            <a:r>
              <a:rPr lang="en-US" sz="1400" dirty="0"/>
              <a:t>, in which unidentified DNMTs could be involved. The present study highlights the importance of re-evaluating the evolutionary conservation of DNA-methylation machinery in nematodes which were traditionally considered to lack functional DNA methylation.</a:t>
            </a:r>
          </a:p>
        </p:txBody>
      </p:sp>
      <p:pic>
        <p:nvPicPr>
          <p:cNvPr id="6" name="Picture 5"/>
          <p:cNvPicPr>
            <a:picLocks noChangeAspect="1"/>
          </p:cNvPicPr>
          <p:nvPr/>
        </p:nvPicPr>
        <p:blipFill>
          <a:blip r:embed="rId3"/>
          <a:stretch>
            <a:fillRect/>
          </a:stretch>
        </p:blipFill>
        <p:spPr>
          <a:xfrm>
            <a:off x="183284" y="295884"/>
            <a:ext cx="6081128" cy="1044611"/>
          </a:xfrm>
          <a:prstGeom prst="rect">
            <a:avLst/>
          </a:prstGeom>
        </p:spPr>
      </p:pic>
    </p:spTree>
    <p:extLst>
      <p:ext uri="{BB962C8B-B14F-4D97-AF65-F5344CB8AC3E}">
        <p14:creationId xmlns:p14="http://schemas.microsoft.com/office/powerpoint/2010/main" val="1350600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DNA methylation </a:t>
            </a:r>
            <a:r>
              <a:rPr lang="en-US" dirty="0" err="1" smtClean="0"/>
              <a:t>literautre</a:t>
            </a:r>
            <a:r>
              <a:rPr lang="en-US" dirty="0" smtClean="0"/>
              <a:t> in </a:t>
            </a:r>
            <a:r>
              <a:rPr lang="en-US" dirty="0" err="1" smtClean="0"/>
              <a:t>Helminths</a:t>
            </a:r>
            <a:endParaRPr lang="en-US" dirty="0"/>
          </a:p>
        </p:txBody>
      </p:sp>
      <p:sp>
        <p:nvSpPr>
          <p:cNvPr id="3" name="Content Placeholder 2"/>
          <p:cNvSpPr>
            <a:spLocks noGrp="1"/>
          </p:cNvSpPr>
          <p:nvPr>
            <p:ph idx="1"/>
          </p:nvPr>
        </p:nvSpPr>
        <p:spPr/>
        <p:txBody>
          <a:bodyPr>
            <a:normAutofit fontScale="55000" lnSpcReduction="20000"/>
          </a:bodyPr>
          <a:lstStyle/>
          <a:p>
            <a:r>
              <a:rPr lang="en-US" dirty="0"/>
              <a:t>Methylation in nematodes</a:t>
            </a:r>
          </a:p>
          <a:p>
            <a:r>
              <a:rPr lang="en-US" dirty="0"/>
              <a:t>Literature says that C. </a:t>
            </a:r>
            <a:r>
              <a:rPr lang="en-US" dirty="0" err="1"/>
              <a:t>elegans</a:t>
            </a:r>
            <a:r>
              <a:rPr lang="en-US" dirty="0"/>
              <a:t> has dnmt1 but not dnmt3, therefore not able to have de novo methylation sites. Out of 11 nematodes, only T. </a:t>
            </a:r>
            <a:r>
              <a:rPr lang="en-US" dirty="0" err="1"/>
              <a:t>spiralis</a:t>
            </a:r>
            <a:r>
              <a:rPr lang="en-US" dirty="0"/>
              <a:t> has dnmt3.</a:t>
            </a:r>
          </a:p>
          <a:p>
            <a:r>
              <a:rPr lang="en-US" dirty="0"/>
              <a:t>These 11 species are: </a:t>
            </a:r>
            <a:r>
              <a:rPr lang="en-US" dirty="0" err="1"/>
              <a:t>Ascaris</a:t>
            </a:r>
            <a:r>
              <a:rPr lang="en-US" dirty="0"/>
              <a:t> </a:t>
            </a:r>
            <a:r>
              <a:rPr lang="en-US" dirty="0" err="1"/>
              <a:t>suum</a:t>
            </a:r>
            <a:r>
              <a:rPr lang="en-US" dirty="0"/>
              <a:t>, </a:t>
            </a:r>
            <a:r>
              <a:rPr lang="en-US" dirty="0" err="1"/>
              <a:t>Strongyloides</a:t>
            </a:r>
            <a:r>
              <a:rPr lang="en-US" dirty="0"/>
              <a:t> </a:t>
            </a:r>
            <a:r>
              <a:rPr lang="en-US" dirty="0" err="1"/>
              <a:t>ratti</a:t>
            </a:r>
            <a:r>
              <a:rPr lang="en-US" dirty="0"/>
              <a:t>, </a:t>
            </a:r>
            <a:r>
              <a:rPr lang="en-US" dirty="0" err="1"/>
              <a:t>Melodogyne</a:t>
            </a:r>
            <a:r>
              <a:rPr lang="en-US" dirty="0"/>
              <a:t> </a:t>
            </a:r>
            <a:r>
              <a:rPr lang="en-US" dirty="0" err="1"/>
              <a:t>hapla</a:t>
            </a:r>
            <a:r>
              <a:rPr lang="en-US" dirty="0"/>
              <a:t>, </a:t>
            </a:r>
            <a:r>
              <a:rPr lang="en-US" dirty="0" err="1"/>
              <a:t>Bursaphelenchus</a:t>
            </a:r>
            <a:r>
              <a:rPr lang="en-US" dirty="0"/>
              <a:t> </a:t>
            </a:r>
            <a:r>
              <a:rPr lang="en-US" dirty="0" err="1"/>
              <a:t>xylophilus</a:t>
            </a:r>
            <a:r>
              <a:rPr lang="en-US" dirty="0"/>
              <a:t>, </a:t>
            </a:r>
            <a:r>
              <a:rPr lang="en-US" dirty="0" err="1"/>
              <a:t>Brugia</a:t>
            </a:r>
            <a:r>
              <a:rPr lang="en-US" dirty="0"/>
              <a:t> </a:t>
            </a:r>
            <a:r>
              <a:rPr lang="en-US" dirty="0" err="1"/>
              <a:t>malayi</a:t>
            </a:r>
            <a:r>
              <a:rPr lang="en-US" dirty="0"/>
              <a:t>, </a:t>
            </a:r>
            <a:r>
              <a:rPr lang="en-US" dirty="0" err="1"/>
              <a:t>Pristionchus</a:t>
            </a:r>
            <a:r>
              <a:rPr lang="en-US" dirty="0"/>
              <a:t> </a:t>
            </a:r>
            <a:r>
              <a:rPr lang="en-US" dirty="0" err="1"/>
              <a:t>pacificus</a:t>
            </a:r>
            <a:r>
              <a:rPr lang="en-US" dirty="0"/>
              <a:t>, C. </a:t>
            </a:r>
            <a:r>
              <a:rPr lang="en-US" dirty="0" err="1"/>
              <a:t>elegans</a:t>
            </a:r>
            <a:r>
              <a:rPr lang="en-US" dirty="0"/>
              <a:t> and 5 other </a:t>
            </a:r>
            <a:r>
              <a:rPr lang="en-US" dirty="0" err="1"/>
              <a:t>Caenorhabditis</a:t>
            </a:r>
            <a:r>
              <a:rPr lang="en-US" dirty="0"/>
              <a:t>. All of these have DNMT1. </a:t>
            </a:r>
            <a:endParaRPr lang="en-US" dirty="0" smtClean="0"/>
          </a:p>
          <a:p>
            <a:r>
              <a:rPr lang="en-US" dirty="0" smtClean="0"/>
              <a:t>Idea is that other nematodes have lost </a:t>
            </a:r>
            <a:endParaRPr lang="en-US" dirty="0"/>
          </a:p>
          <a:p>
            <a:endParaRPr lang="en-US" dirty="0"/>
          </a:p>
          <a:p>
            <a:r>
              <a:rPr lang="en-US" dirty="0"/>
              <a:t>Methylation in Platyhelminthes</a:t>
            </a:r>
          </a:p>
          <a:p>
            <a:r>
              <a:rPr lang="en-US" dirty="0"/>
              <a:t>All sampled </a:t>
            </a:r>
            <a:r>
              <a:rPr lang="en-US" dirty="0" err="1"/>
              <a:t>platyhelminthes</a:t>
            </a:r>
            <a:r>
              <a:rPr lang="en-US" dirty="0"/>
              <a:t> (</a:t>
            </a:r>
            <a:r>
              <a:rPr lang="en-US" dirty="0" err="1"/>
              <a:t>Schistosoma</a:t>
            </a:r>
            <a:r>
              <a:rPr lang="en-US" dirty="0"/>
              <a:t> </a:t>
            </a:r>
            <a:r>
              <a:rPr lang="en-US" dirty="0" err="1"/>
              <a:t>mansoni</a:t>
            </a:r>
            <a:r>
              <a:rPr lang="en-US" dirty="0"/>
              <a:t>, S. </a:t>
            </a:r>
            <a:r>
              <a:rPr lang="en-US" dirty="0" err="1"/>
              <a:t>japonicum</a:t>
            </a:r>
            <a:r>
              <a:rPr lang="en-US" dirty="0"/>
              <a:t>, S. </a:t>
            </a:r>
            <a:r>
              <a:rPr lang="en-US" dirty="0" err="1"/>
              <a:t>haematobium</a:t>
            </a:r>
            <a:r>
              <a:rPr lang="en-US" dirty="0"/>
              <a:t>, </a:t>
            </a:r>
            <a:r>
              <a:rPr lang="en-US" dirty="0" err="1"/>
              <a:t>Fasciola</a:t>
            </a:r>
            <a:r>
              <a:rPr lang="en-US" dirty="0"/>
              <a:t> hepatica, </a:t>
            </a:r>
            <a:r>
              <a:rPr lang="en-US" dirty="0" err="1"/>
              <a:t>Clonorchis</a:t>
            </a:r>
            <a:r>
              <a:rPr lang="en-US" dirty="0"/>
              <a:t> </a:t>
            </a:r>
            <a:r>
              <a:rPr lang="en-US" dirty="0" err="1"/>
              <a:t>sinensis</a:t>
            </a:r>
            <a:r>
              <a:rPr lang="en-US" dirty="0"/>
              <a:t>, </a:t>
            </a:r>
            <a:r>
              <a:rPr lang="en-US" dirty="0" err="1"/>
              <a:t>Opisthorchis</a:t>
            </a:r>
            <a:r>
              <a:rPr lang="en-US" dirty="0"/>
              <a:t> </a:t>
            </a:r>
            <a:r>
              <a:rPr lang="en-US" dirty="0" err="1"/>
              <a:t>viverrini</a:t>
            </a:r>
            <a:r>
              <a:rPr lang="en-US" dirty="0"/>
              <a:t>, </a:t>
            </a:r>
            <a:r>
              <a:rPr lang="en-US" dirty="0" err="1"/>
              <a:t>Neobenedenia</a:t>
            </a:r>
            <a:r>
              <a:rPr lang="en-US" dirty="0"/>
              <a:t> </a:t>
            </a:r>
            <a:r>
              <a:rPr lang="en-US" dirty="0" err="1"/>
              <a:t>melleni</a:t>
            </a:r>
            <a:r>
              <a:rPr lang="en-US" dirty="0"/>
              <a:t> [</a:t>
            </a:r>
            <a:r>
              <a:rPr lang="en-US" dirty="0" err="1"/>
              <a:t>monogenea</a:t>
            </a:r>
            <a:r>
              <a:rPr lang="en-US" dirty="0"/>
              <a:t>], </a:t>
            </a:r>
            <a:r>
              <a:rPr lang="en-US" dirty="0" err="1"/>
              <a:t>Echinococcus</a:t>
            </a:r>
            <a:r>
              <a:rPr lang="en-US" dirty="0"/>
              <a:t> </a:t>
            </a:r>
            <a:r>
              <a:rPr lang="en-US" dirty="0" err="1"/>
              <a:t>multilocularis</a:t>
            </a:r>
            <a:r>
              <a:rPr lang="en-US" dirty="0"/>
              <a:t>, E. </a:t>
            </a:r>
            <a:r>
              <a:rPr lang="en-US" dirty="0" err="1"/>
              <a:t>granulosus</a:t>
            </a:r>
            <a:r>
              <a:rPr lang="en-US" dirty="0"/>
              <a:t>, </a:t>
            </a:r>
            <a:r>
              <a:rPr lang="en-US" dirty="0" err="1"/>
              <a:t>Taenia</a:t>
            </a:r>
            <a:r>
              <a:rPr lang="en-US" dirty="0"/>
              <a:t> </a:t>
            </a:r>
            <a:r>
              <a:rPr lang="en-US" dirty="0" err="1"/>
              <a:t>solium</a:t>
            </a:r>
            <a:r>
              <a:rPr lang="en-US" dirty="0"/>
              <a:t>, </a:t>
            </a:r>
            <a:r>
              <a:rPr lang="en-US" dirty="0" err="1"/>
              <a:t>Hymenolepis</a:t>
            </a:r>
            <a:r>
              <a:rPr lang="en-US" dirty="0"/>
              <a:t> </a:t>
            </a:r>
            <a:r>
              <a:rPr lang="en-US" dirty="0" err="1"/>
              <a:t>microstoma</a:t>
            </a:r>
            <a:r>
              <a:rPr lang="en-US" dirty="0"/>
              <a:t>, </a:t>
            </a:r>
            <a:r>
              <a:rPr lang="en-US" dirty="0" err="1"/>
              <a:t>Schmidtea</a:t>
            </a:r>
            <a:r>
              <a:rPr lang="en-US" dirty="0"/>
              <a:t> </a:t>
            </a:r>
            <a:r>
              <a:rPr lang="en-US" dirty="0" err="1"/>
              <a:t>mediterranea</a:t>
            </a:r>
            <a:r>
              <a:rPr lang="en-US" dirty="0"/>
              <a:t> and </a:t>
            </a:r>
            <a:r>
              <a:rPr lang="en-US" dirty="0" err="1"/>
              <a:t>Macrostomum</a:t>
            </a:r>
            <a:r>
              <a:rPr lang="en-US" dirty="0"/>
              <a:t> </a:t>
            </a:r>
            <a:r>
              <a:rPr lang="en-US" dirty="0" err="1"/>
              <a:t>lignano</a:t>
            </a:r>
            <a:r>
              <a:rPr lang="en-US" dirty="0"/>
              <a:t> [</a:t>
            </a:r>
            <a:r>
              <a:rPr lang="en-US" dirty="0" err="1"/>
              <a:t>Turbellaria</a:t>
            </a:r>
            <a:r>
              <a:rPr lang="en-US" dirty="0"/>
              <a:t>]), from all 4 clades (</a:t>
            </a:r>
            <a:r>
              <a:rPr lang="en-US" dirty="0" err="1"/>
              <a:t>monogenea</a:t>
            </a:r>
            <a:r>
              <a:rPr lang="en-US" dirty="0"/>
              <a:t>, </a:t>
            </a:r>
            <a:r>
              <a:rPr lang="en-US" dirty="0" err="1"/>
              <a:t>turbellaria</a:t>
            </a:r>
            <a:r>
              <a:rPr lang="en-US" dirty="0"/>
              <a:t>, </a:t>
            </a:r>
            <a:r>
              <a:rPr lang="en-US" dirty="0" err="1"/>
              <a:t>cestoda</a:t>
            </a:r>
            <a:r>
              <a:rPr lang="en-US" dirty="0"/>
              <a:t> and </a:t>
            </a:r>
            <a:r>
              <a:rPr lang="en-US" dirty="0" err="1"/>
              <a:t>trematoda</a:t>
            </a:r>
            <a:r>
              <a:rPr lang="en-US" dirty="0"/>
              <a:t>) have both </a:t>
            </a:r>
            <a:r>
              <a:rPr lang="en-US" dirty="0" err="1"/>
              <a:t>methyltranferases</a:t>
            </a:r>
            <a:r>
              <a:rPr lang="en-US" dirty="0"/>
              <a:t> (DNMT2, which is functional in </a:t>
            </a:r>
            <a:r>
              <a:rPr lang="en-US" dirty="0" err="1"/>
              <a:t>platyhelminthes</a:t>
            </a:r>
            <a:r>
              <a:rPr lang="en-US" dirty="0"/>
              <a:t>)) and MBD proteins. Plus 5 species from 4 different clades shown actual </a:t>
            </a:r>
            <a:r>
              <a:rPr lang="en-US" dirty="0" err="1"/>
              <a:t>CpG</a:t>
            </a:r>
            <a:r>
              <a:rPr lang="en-US" dirty="0"/>
              <a:t> methylation, pointing towards the conservation of methylation mechanisms through all </a:t>
            </a:r>
            <a:r>
              <a:rPr lang="en-US" dirty="0" err="1"/>
              <a:t>Platyhelminths</a:t>
            </a:r>
            <a:r>
              <a:rPr lang="en-US" dirty="0"/>
              <a:t> (a bit dubious in </a:t>
            </a:r>
            <a:r>
              <a:rPr lang="en-US" dirty="0" err="1"/>
              <a:t>turbellaria</a:t>
            </a:r>
            <a:r>
              <a:rPr lang="en-US" dirty="0"/>
              <a:t>).</a:t>
            </a:r>
          </a:p>
        </p:txBody>
      </p:sp>
    </p:spTree>
    <p:extLst>
      <p:ext uri="{BB962C8B-B14F-4D97-AF65-F5344CB8AC3E}">
        <p14:creationId xmlns:p14="http://schemas.microsoft.com/office/powerpoint/2010/main" val="1796404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902"/>
            <a:ext cx="8229600" cy="1143000"/>
          </a:xfrm>
        </p:spPr>
        <p:txBody>
          <a:bodyPr>
            <a:normAutofit fontScale="90000"/>
          </a:bodyPr>
          <a:lstStyle/>
          <a:p>
            <a:r>
              <a:rPr lang="en-US" sz="4000" dirty="0" smtClean="0"/>
              <a:t>Searching for DNA methylation machinery in 50HGP</a:t>
            </a:r>
            <a:endParaRPr lang="en-US" sz="4000" dirty="0"/>
          </a:p>
        </p:txBody>
      </p:sp>
      <p:sp>
        <p:nvSpPr>
          <p:cNvPr id="3" name="Content Placeholder 2"/>
          <p:cNvSpPr>
            <a:spLocks noGrp="1"/>
          </p:cNvSpPr>
          <p:nvPr>
            <p:ph idx="1"/>
          </p:nvPr>
        </p:nvSpPr>
        <p:spPr>
          <a:xfrm>
            <a:off x="257988" y="1450105"/>
            <a:ext cx="8698213" cy="4525963"/>
          </a:xfrm>
        </p:spPr>
        <p:txBody>
          <a:bodyPr>
            <a:noAutofit/>
          </a:bodyPr>
          <a:lstStyle/>
          <a:p>
            <a:pPr marL="514350" indent="-514350">
              <a:lnSpc>
                <a:spcPct val="120000"/>
              </a:lnSpc>
              <a:buFont typeface="+mj-lt"/>
              <a:buAutoNum type="arabicPeriod"/>
            </a:pPr>
            <a:r>
              <a:rPr lang="en-US" sz="1800" dirty="0" smtClean="0"/>
              <a:t>Looking for </a:t>
            </a:r>
            <a:r>
              <a:rPr lang="en-US" sz="1800" dirty="0" err="1" smtClean="0"/>
              <a:t>Compara</a:t>
            </a:r>
            <a:r>
              <a:rPr lang="en-US" sz="1800" dirty="0" smtClean="0"/>
              <a:t> families with described DNMT and MBD genes of 1) </a:t>
            </a:r>
            <a:r>
              <a:rPr lang="en-US" sz="1800" i="1" dirty="0" err="1" smtClean="0"/>
              <a:t>Trichinella</a:t>
            </a:r>
            <a:r>
              <a:rPr lang="en-US" sz="1800" i="1" dirty="0" smtClean="0"/>
              <a:t> </a:t>
            </a:r>
            <a:r>
              <a:rPr lang="en-US" sz="1800" i="1" dirty="0" err="1" smtClean="0"/>
              <a:t>spiralis</a:t>
            </a:r>
            <a:r>
              <a:rPr lang="en-US" sz="1800" dirty="0" smtClean="0"/>
              <a:t> (</a:t>
            </a:r>
            <a:r>
              <a:rPr lang="en-US" sz="1800" dirty="0" err="1" smtClean="0"/>
              <a:t>Gao</a:t>
            </a:r>
            <a:r>
              <a:rPr lang="en-US" sz="1800" dirty="0" smtClean="0"/>
              <a:t> et al. 2012; </a:t>
            </a:r>
            <a:r>
              <a:rPr lang="en-US" sz="1800" dirty="0" err="1" smtClean="0"/>
              <a:t>Gao</a:t>
            </a:r>
            <a:r>
              <a:rPr lang="en-US" sz="1800" dirty="0" smtClean="0"/>
              <a:t> et al. 2014), 2) </a:t>
            </a:r>
            <a:r>
              <a:rPr lang="en-US" sz="1800" i="1" dirty="0" err="1" smtClean="0"/>
              <a:t>Schistosoma</a:t>
            </a:r>
            <a:r>
              <a:rPr lang="en-US" sz="1800" i="1" dirty="0" smtClean="0"/>
              <a:t> </a:t>
            </a:r>
            <a:r>
              <a:rPr lang="en-US" sz="1800" i="1" dirty="0" err="1" smtClean="0"/>
              <a:t>mansoni</a:t>
            </a:r>
            <a:r>
              <a:rPr lang="en-US" sz="1800" dirty="0" smtClean="0"/>
              <a:t> (Geyer et al. 2013) and 3) </a:t>
            </a:r>
            <a:r>
              <a:rPr lang="en-US" sz="1800" i="1" dirty="0" smtClean="0"/>
              <a:t>Homo sapiens </a:t>
            </a:r>
            <a:r>
              <a:rPr lang="en-US" sz="1800" dirty="0" smtClean="0"/>
              <a:t>(</a:t>
            </a:r>
            <a:r>
              <a:rPr lang="en-US" sz="1800" dirty="0" err="1" smtClean="0"/>
              <a:t>Roloff</a:t>
            </a:r>
            <a:r>
              <a:rPr lang="en-US" sz="1800" dirty="0" smtClean="0"/>
              <a:t> et al 2004 and Ensembl database). Genes in same </a:t>
            </a:r>
            <a:r>
              <a:rPr lang="en-US" sz="1800" dirty="0" err="1" smtClean="0"/>
              <a:t>compara</a:t>
            </a:r>
            <a:r>
              <a:rPr lang="en-US" sz="1800" dirty="0" smtClean="0"/>
              <a:t> family are considered </a:t>
            </a:r>
            <a:r>
              <a:rPr lang="en-US" sz="1800" dirty="0" err="1" smtClean="0"/>
              <a:t>orthologs</a:t>
            </a:r>
            <a:r>
              <a:rPr lang="en-US" sz="1800" dirty="0" smtClean="0"/>
              <a:t>.</a:t>
            </a:r>
          </a:p>
          <a:p>
            <a:pPr marL="514350" indent="-514350">
              <a:lnSpc>
                <a:spcPct val="120000"/>
              </a:lnSpc>
              <a:buFont typeface="+mj-lt"/>
              <a:buAutoNum type="arabicPeriod"/>
            </a:pPr>
            <a:endParaRPr lang="en-US" sz="1800" dirty="0" smtClean="0"/>
          </a:p>
          <a:p>
            <a:pPr marL="514350" indent="-514350">
              <a:lnSpc>
                <a:spcPct val="120000"/>
              </a:lnSpc>
              <a:buFont typeface="+mj-lt"/>
              <a:buAutoNum type="arabicPeriod"/>
            </a:pPr>
            <a:r>
              <a:rPr lang="en-US" sz="1800" dirty="0" smtClean="0"/>
              <a:t>Looking for </a:t>
            </a:r>
            <a:r>
              <a:rPr lang="en-US" sz="1800" dirty="0" err="1" smtClean="0"/>
              <a:t>Compara</a:t>
            </a:r>
            <a:r>
              <a:rPr lang="en-US" sz="1800" dirty="0" smtClean="0"/>
              <a:t> families with </a:t>
            </a:r>
            <a:r>
              <a:rPr lang="en-US" sz="1800" dirty="0" err="1" smtClean="0"/>
              <a:t>Pfam</a:t>
            </a:r>
            <a:r>
              <a:rPr lang="en-US" sz="1800" dirty="0" smtClean="0"/>
              <a:t> domain presence similar to described DNMT and MBD genes.</a:t>
            </a:r>
          </a:p>
          <a:p>
            <a:pPr marL="914400" lvl="1" indent="-514350">
              <a:lnSpc>
                <a:spcPct val="120000"/>
              </a:lnSpc>
            </a:pPr>
            <a:r>
              <a:rPr lang="en-US" sz="1600" dirty="0"/>
              <a:t>Searching for </a:t>
            </a:r>
            <a:r>
              <a:rPr lang="en-US" sz="1600" dirty="0" err="1"/>
              <a:t>Methyltransferases</a:t>
            </a:r>
            <a:r>
              <a:rPr lang="en-US" sz="1600" dirty="0"/>
              <a:t> by the domain (PF00145) 'C-5 cytosine-specific DNA </a:t>
            </a:r>
            <a:r>
              <a:rPr lang="en-US" sz="1600" dirty="0" err="1"/>
              <a:t>methylase</a:t>
            </a:r>
            <a:r>
              <a:rPr lang="en-US" sz="1600" dirty="0"/>
              <a:t>' </a:t>
            </a:r>
            <a:endParaRPr lang="en-US" sz="1600" dirty="0" smtClean="0"/>
          </a:p>
          <a:p>
            <a:pPr marL="914400" lvl="1" indent="-514350">
              <a:lnSpc>
                <a:spcPct val="120000"/>
              </a:lnSpc>
            </a:pPr>
            <a:r>
              <a:rPr lang="en-US" sz="1600" dirty="0"/>
              <a:t>Searching for MBD proteins, keeping any combination between, 'Methyl-</a:t>
            </a:r>
            <a:r>
              <a:rPr lang="en-US" sz="1600" dirty="0" err="1"/>
              <a:t>CpG</a:t>
            </a:r>
            <a:r>
              <a:rPr lang="en-US" sz="1600" dirty="0"/>
              <a:t> binding domain' and one or more of the following: 'SET domain', 'Pre-SET motif', '</a:t>
            </a:r>
            <a:r>
              <a:rPr lang="en-US" sz="1600" dirty="0" err="1"/>
              <a:t>Bromodomain</a:t>
            </a:r>
            <a:r>
              <a:rPr lang="en-US" sz="1600" dirty="0"/>
              <a:t>', 'PHD-finger', regardless of </a:t>
            </a:r>
            <a:r>
              <a:rPr lang="en-US" sz="1600" dirty="0" err="1"/>
              <a:t>pfam</a:t>
            </a:r>
            <a:r>
              <a:rPr lang="en-US" sz="1600" dirty="0"/>
              <a:t> numbers </a:t>
            </a:r>
            <a:endParaRPr lang="en-US" sz="1600" dirty="0" smtClean="0"/>
          </a:p>
          <a:p>
            <a:pPr marL="914400" lvl="1" indent="-514350">
              <a:lnSpc>
                <a:spcPct val="120000"/>
              </a:lnSpc>
            </a:pPr>
            <a:endParaRPr lang="en-US" sz="1600" dirty="0" smtClean="0"/>
          </a:p>
          <a:p>
            <a:pPr marL="514350" indent="-514350">
              <a:lnSpc>
                <a:spcPct val="120000"/>
              </a:lnSpc>
            </a:pPr>
            <a:r>
              <a:rPr lang="en-US" sz="1600" dirty="0" smtClean="0"/>
              <a:t>Note: only kept/analyzed families where at least one </a:t>
            </a:r>
            <a:r>
              <a:rPr lang="en-US" sz="1600" dirty="0" err="1" smtClean="0"/>
              <a:t>helminth</a:t>
            </a:r>
            <a:r>
              <a:rPr lang="en-US" sz="1600" dirty="0" smtClean="0"/>
              <a:t> gene is present</a:t>
            </a:r>
            <a:endParaRPr lang="en-US" sz="1600" dirty="0"/>
          </a:p>
        </p:txBody>
      </p:sp>
    </p:spTree>
    <p:extLst>
      <p:ext uri="{BB962C8B-B14F-4D97-AF65-F5344CB8AC3E}">
        <p14:creationId xmlns:p14="http://schemas.microsoft.com/office/powerpoint/2010/main" val="203692422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03" y="1054121"/>
            <a:ext cx="8981103" cy="4839644"/>
          </a:xfrm>
        </p:spPr>
        <p:txBody>
          <a:bodyPr>
            <a:noAutofit/>
          </a:bodyPr>
          <a:lstStyle/>
          <a:p>
            <a:r>
              <a:rPr lang="en-US" sz="1200" u="sng" dirty="0" smtClean="0"/>
              <a:t>From DNMTs:</a:t>
            </a:r>
          </a:p>
          <a:p>
            <a:r>
              <a:rPr lang="en-US" sz="1200" b="1" dirty="0"/>
              <a:t>m5C </a:t>
            </a:r>
            <a:r>
              <a:rPr lang="en-US" sz="1200" b="1" dirty="0" err="1"/>
              <a:t>methyltransferases</a:t>
            </a:r>
            <a:r>
              <a:rPr lang="en-US" sz="1200" b="1" dirty="0"/>
              <a:t> (C-5 cytosine-specific DNA </a:t>
            </a:r>
            <a:r>
              <a:rPr lang="en-US" sz="1200" b="1" dirty="0" err="1"/>
              <a:t>methylase</a:t>
            </a:r>
            <a:r>
              <a:rPr lang="en-US" sz="1200" b="1" dirty="0"/>
              <a:t>) </a:t>
            </a:r>
            <a:r>
              <a:rPr lang="en-US" sz="1200" dirty="0"/>
              <a:t>(C5 </a:t>
            </a:r>
            <a:r>
              <a:rPr lang="en-US" sz="1200" dirty="0" err="1"/>
              <a:t>Mtase</a:t>
            </a:r>
            <a:r>
              <a:rPr lang="en-US" sz="1200" dirty="0"/>
              <a:t>) are enzymes that specifically methylate the C-5 </a:t>
            </a:r>
            <a:r>
              <a:rPr lang="en-US" sz="1200" dirty="0">
                <a:hlinkClick r:id="rId2" tooltip="Carbon"/>
              </a:rPr>
              <a:t>carbon</a:t>
            </a:r>
            <a:r>
              <a:rPr lang="en-US" sz="1200" dirty="0"/>
              <a:t> of </a:t>
            </a:r>
            <a:r>
              <a:rPr lang="en-US" sz="1200" dirty="0">
                <a:hlinkClick r:id="rId3" tooltip="Cytosine"/>
              </a:rPr>
              <a:t>cytosines</a:t>
            </a:r>
            <a:r>
              <a:rPr lang="en-US" sz="1200" dirty="0"/>
              <a:t> in DNA to produce </a:t>
            </a:r>
            <a:r>
              <a:rPr lang="en-US" sz="1200" dirty="0">
                <a:hlinkClick r:id="rId4" tooltip="5-methylcytosine"/>
              </a:rPr>
              <a:t>C5-methylcytosine</a:t>
            </a:r>
            <a:r>
              <a:rPr lang="en-US" sz="1200" dirty="0" smtClean="0"/>
              <a:t>.</a:t>
            </a:r>
          </a:p>
          <a:p>
            <a:r>
              <a:rPr lang="en-US" sz="1200" b="1" dirty="0" smtClean="0"/>
              <a:t>PWWP domain. (related to Histone methylation)</a:t>
            </a:r>
            <a:r>
              <a:rPr lang="en-US" sz="1200" dirty="0" smtClean="0"/>
              <a:t>. </a:t>
            </a:r>
            <a:r>
              <a:rPr lang="en-US" sz="1200" dirty="0"/>
              <a:t>The domain binds to Histone-4 methylated at lysine-20, H4K20me, suggesting that it is methyl-lysine recognition motif. </a:t>
            </a:r>
            <a:r>
              <a:rPr lang="en-US" sz="1200" dirty="0" smtClean="0"/>
              <a:t>The </a:t>
            </a:r>
            <a:r>
              <a:rPr lang="en-US" sz="1200" dirty="0"/>
              <a:t>methylation of H4K20 is involved in a diverse array of cellular processes, such as </a:t>
            </a:r>
            <a:r>
              <a:rPr lang="en-US" sz="1200" dirty="0" err="1"/>
              <a:t>organising</a:t>
            </a:r>
            <a:r>
              <a:rPr lang="en-US" sz="1200" dirty="0"/>
              <a:t> higher-order chromatin, maintaining genome stability, and regulating cell-cycle progression [</a:t>
            </a:r>
            <a:r>
              <a:rPr lang="en-US" sz="1200" dirty="0">
                <a:hlinkClick r:id="rId5"/>
              </a:rPr>
              <a:t>2</a:t>
            </a:r>
            <a:r>
              <a:rPr lang="en-US" sz="1200" dirty="0"/>
              <a:t>]</a:t>
            </a:r>
            <a:r>
              <a:rPr lang="en-US" sz="1200" dirty="0" smtClean="0"/>
              <a:t>.</a:t>
            </a:r>
          </a:p>
          <a:p>
            <a:r>
              <a:rPr lang="en-US" sz="1200" b="1" dirty="0"/>
              <a:t>UAA transporter </a:t>
            </a:r>
            <a:r>
              <a:rPr lang="en-US" sz="1200" b="1" dirty="0" smtClean="0"/>
              <a:t>family. </a:t>
            </a:r>
            <a:r>
              <a:rPr lang="en-US" sz="1200" dirty="0" smtClean="0"/>
              <a:t>This </a:t>
            </a:r>
            <a:r>
              <a:rPr lang="en-US" sz="1200" dirty="0"/>
              <a:t>family includes transporters with a specificity for UDP-N-</a:t>
            </a:r>
            <a:r>
              <a:rPr lang="en-US" sz="1200" dirty="0" err="1"/>
              <a:t>acetylglucosamine</a:t>
            </a:r>
            <a:r>
              <a:rPr lang="en-US" sz="1200" dirty="0"/>
              <a:t> [</a:t>
            </a:r>
            <a:r>
              <a:rPr lang="en-US" sz="1200" dirty="0">
                <a:hlinkClick r:id="rId6"/>
              </a:rPr>
              <a:t>1</a:t>
            </a:r>
            <a:r>
              <a:rPr lang="en-US" sz="1200" dirty="0"/>
              <a:t>]</a:t>
            </a:r>
            <a:r>
              <a:rPr lang="en-US" sz="1200" dirty="0" smtClean="0"/>
              <a:t>.</a:t>
            </a:r>
          </a:p>
          <a:p>
            <a:r>
              <a:rPr lang="en-US" sz="1200" b="1" dirty="0" smtClean="0"/>
              <a:t>BAH </a:t>
            </a:r>
            <a:r>
              <a:rPr lang="en-US" sz="1200" b="1" dirty="0"/>
              <a:t>domain</a:t>
            </a:r>
            <a:r>
              <a:rPr lang="en-US" sz="1200" dirty="0"/>
              <a:t> (</a:t>
            </a:r>
            <a:r>
              <a:rPr lang="en-US" sz="1200" dirty="0" err="1"/>
              <a:t>bromo</a:t>
            </a:r>
            <a:r>
              <a:rPr lang="en-US" sz="1200" dirty="0"/>
              <a:t>-adjacent homology) domain is found in </a:t>
            </a:r>
            <a:r>
              <a:rPr lang="en-US" sz="1200" dirty="0">
                <a:hlinkClick r:id="rId7" tooltip="Protein"/>
              </a:rPr>
              <a:t>proteins</a:t>
            </a:r>
            <a:r>
              <a:rPr lang="en-US" sz="1200" dirty="0"/>
              <a:t> such as </a:t>
            </a:r>
            <a:r>
              <a:rPr lang="en-US" sz="1200" dirty="0">
                <a:hlinkClick r:id="rId8" tooltip="Eukaryotic"/>
              </a:rPr>
              <a:t>eukaryotic</a:t>
            </a:r>
            <a:r>
              <a:rPr lang="en-US" sz="1200" dirty="0"/>
              <a:t> DNA (cytosine-5) </a:t>
            </a:r>
            <a:r>
              <a:rPr lang="en-US" sz="1200" dirty="0">
                <a:hlinkClick r:id="rId9" tooltip="Methyltransferase"/>
              </a:rPr>
              <a:t>methyltransferases</a:t>
            </a:r>
            <a:r>
              <a:rPr lang="en-US" sz="1200" dirty="0"/>
              <a:t>, the </a:t>
            </a:r>
            <a:r>
              <a:rPr lang="en-US" sz="1200" dirty="0">
                <a:hlinkClick r:id="rId10" tooltip="Origin recognition complex"/>
              </a:rPr>
              <a:t>origin recognition complex</a:t>
            </a:r>
            <a:r>
              <a:rPr lang="en-US" sz="1200" dirty="0"/>
              <a:t> 1 (Orc1) proteins, as well as several </a:t>
            </a:r>
            <a:r>
              <a:rPr lang="en-US" sz="1200" dirty="0">
                <a:hlinkClick r:id="rId7" tooltip="Protein"/>
              </a:rPr>
              <a:t>proteins</a:t>
            </a:r>
            <a:r>
              <a:rPr lang="en-US" sz="1200" dirty="0"/>
              <a:t> involved in </a:t>
            </a:r>
            <a:r>
              <a:rPr lang="en-US" sz="1200" dirty="0">
                <a:hlinkClick r:id="rId11" tooltip="Transcription (genetics)"/>
              </a:rPr>
              <a:t>transcriptional</a:t>
            </a:r>
            <a:r>
              <a:rPr lang="en-US" sz="1200" dirty="0"/>
              <a:t> </a:t>
            </a:r>
            <a:r>
              <a:rPr lang="en-US" sz="1200" dirty="0">
                <a:hlinkClick r:id="rId12" tooltip="Regulation"/>
              </a:rPr>
              <a:t>regulation</a:t>
            </a:r>
            <a:r>
              <a:rPr lang="en-US" sz="1200" dirty="0"/>
              <a:t>. The BAH domain appears to act as a </a:t>
            </a:r>
            <a:r>
              <a:rPr lang="en-US" sz="1200" dirty="0">
                <a:hlinkClick r:id="rId13" tooltip="Protein-protein interaction"/>
              </a:rPr>
              <a:t>protein-protein interaction</a:t>
            </a:r>
            <a:r>
              <a:rPr lang="en-US" sz="1200" dirty="0"/>
              <a:t> module </a:t>
            </a:r>
            <a:r>
              <a:rPr lang="en-US" sz="1200" dirty="0" err="1"/>
              <a:t>specialised</a:t>
            </a:r>
            <a:r>
              <a:rPr lang="en-US" sz="1200" dirty="0"/>
              <a:t> in </a:t>
            </a:r>
            <a:r>
              <a:rPr lang="en-US" sz="1200" dirty="0">
                <a:hlinkClick r:id="rId14" tooltip="Gene"/>
              </a:rPr>
              <a:t>gene</a:t>
            </a:r>
            <a:r>
              <a:rPr lang="en-US" sz="1200" dirty="0"/>
              <a:t> </a:t>
            </a:r>
            <a:r>
              <a:rPr lang="en-US" sz="1200" dirty="0" smtClean="0"/>
              <a:t>silencing. The BAH domain might therefore play an important role by linking </a:t>
            </a:r>
            <a:r>
              <a:rPr lang="en-US" sz="1200" dirty="0" smtClean="0">
                <a:hlinkClick r:id="rId15" tooltip="DNA methylation"/>
              </a:rPr>
              <a:t>DNA methylation</a:t>
            </a:r>
            <a:r>
              <a:rPr lang="en-US" sz="1200" dirty="0" smtClean="0"/>
              <a:t>, replication and </a:t>
            </a:r>
            <a:r>
              <a:rPr lang="en-US" sz="1200" dirty="0" smtClean="0">
                <a:hlinkClick r:id="rId16" tooltip="Transcriptional regulation"/>
              </a:rPr>
              <a:t>transcriptional regulation</a:t>
            </a:r>
            <a:r>
              <a:rPr lang="en-US" sz="1200" dirty="0" smtClean="0"/>
              <a:t>.</a:t>
            </a:r>
            <a:r>
              <a:rPr lang="en-US" sz="1200" baseline="30000" dirty="0" smtClean="0">
                <a:hlinkClick r:id="rId17"/>
              </a:rPr>
              <a:t>[1]</a:t>
            </a:r>
            <a:endParaRPr lang="en-US" sz="1200" baseline="30000" dirty="0" smtClean="0"/>
          </a:p>
          <a:p>
            <a:r>
              <a:rPr lang="en-US" sz="1200" b="1" dirty="0"/>
              <a:t>CXXC zinc finger </a:t>
            </a:r>
            <a:r>
              <a:rPr lang="en-US" sz="1200" b="1" dirty="0" smtClean="0"/>
              <a:t>domain</a:t>
            </a:r>
            <a:r>
              <a:rPr lang="en-US" sz="1200" b="1" dirty="0"/>
              <a:t> </a:t>
            </a:r>
            <a:r>
              <a:rPr lang="en-US" sz="1200" b="1" dirty="0" smtClean="0"/>
              <a:t>(binds </a:t>
            </a:r>
            <a:r>
              <a:rPr lang="en-US" sz="1200" b="1" dirty="0"/>
              <a:t>to non-methylated </a:t>
            </a:r>
            <a:r>
              <a:rPr lang="en-US" sz="1200" b="1" dirty="0" err="1"/>
              <a:t>CpG</a:t>
            </a:r>
            <a:r>
              <a:rPr lang="en-US" sz="1200" b="1" dirty="0"/>
              <a:t> </a:t>
            </a:r>
            <a:r>
              <a:rPr lang="en-US" sz="1200" b="1" dirty="0" err="1" smtClean="0"/>
              <a:t>dinucleotides</a:t>
            </a:r>
            <a:r>
              <a:rPr lang="en-US" sz="1200" b="1" dirty="0" smtClean="0"/>
              <a:t>). </a:t>
            </a:r>
            <a:r>
              <a:rPr lang="en-US" sz="1200" dirty="0" smtClean="0"/>
              <a:t>The </a:t>
            </a:r>
            <a:r>
              <a:rPr lang="en-US" sz="1200" dirty="0"/>
              <a:t>CXXC domain is found in a variety of chromatin-associated proteins. This domain binds to </a:t>
            </a:r>
            <a:r>
              <a:rPr lang="en-US" sz="1200" dirty="0" err="1"/>
              <a:t>nonmethyl-CpG</a:t>
            </a:r>
            <a:r>
              <a:rPr lang="en-US" sz="1200" dirty="0"/>
              <a:t> </a:t>
            </a:r>
            <a:r>
              <a:rPr lang="en-US" sz="1200" dirty="0" err="1"/>
              <a:t>dinucleotides</a:t>
            </a:r>
            <a:r>
              <a:rPr lang="en-US" sz="1200" dirty="0"/>
              <a:t>. </a:t>
            </a:r>
            <a:r>
              <a:rPr lang="en-US" sz="1200" dirty="0" smtClean="0"/>
              <a:t>In </a:t>
            </a:r>
            <a:r>
              <a:rPr lang="en-US" sz="1200" dirty="0"/>
              <a:t>eukaryotes, the CXXC domain is found in </a:t>
            </a:r>
            <a:r>
              <a:rPr lang="en-US" sz="1200" dirty="0" err="1"/>
              <a:t>stramenopiles</a:t>
            </a:r>
            <a:r>
              <a:rPr lang="en-US" sz="1200" dirty="0"/>
              <a:t>, plants and metazoans. </a:t>
            </a:r>
            <a:endParaRPr lang="en-US" sz="1200" dirty="0" smtClean="0"/>
          </a:p>
          <a:p>
            <a:r>
              <a:rPr lang="en-US" sz="1200" b="1" dirty="0"/>
              <a:t>Cytosine specific DNA </a:t>
            </a:r>
            <a:r>
              <a:rPr lang="en-US" sz="1200" b="1" dirty="0" err="1"/>
              <a:t>methyltransferase</a:t>
            </a:r>
            <a:r>
              <a:rPr lang="en-US" sz="1200" b="1" dirty="0"/>
              <a:t> replication foci </a:t>
            </a:r>
            <a:r>
              <a:rPr lang="en-US" sz="1200" b="1" dirty="0" smtClean="0"/>
              <a:t>domain. </a:t>
            </a:r>
            <a:r>
              <a:rPr lang="en-US" sz="1200" dirty="0" smtClean="0"/>
              <a:t>This </a:t>
            </a:r>
            <a:r>
              <a:rPr lang="en-US" sz="1200" dirty="0"/>
              <a:t>allows the DNMT1 protein to methylate the correct residues. </a:t>
            </a:r>
          </a:p>
          <a:p>
            <a:endParaRPr lang="en-US" sz="1200" dirty="0" smtClean="0"/>
          </a:p>
          <a:p>
            <a:r>
              <a:rPr lang="en-US" sz="1200" u="sng" dirty="0" smtClean="0"/>
              <a:t>From MBDs:</a:t>
            </a:r>
          </a:p>
          <a:p>
            <a:r>
              <a:rPr lang="en-US" sz="1200" b="1" dirty="0" smtClean="0"/>
              <a:t>Methyl</a:t>
            </a:r>
            <a:r>
              <a:rPr lang="en-US" sz="1200" b="1" dirty="0"/>
              <a:t>-</a:t>
            </a:r>
            <a:r>
              <a:rPr lang="en-US" sz="1200" b="1" dirty="0" err="1"/>
              <a:t>CpG</a:t>
            </a:r>
            <a:r>
              <a:rPr lang="en-US" sz="1200" b="1" dirty="0"/>
              <a:t> binding domain (MBD) </a:t>
            </a:r>
            <a:r>
              <a:rPr lang="en-US" sz="1200" dirty="0"/>
              <a:t>binds to DNA that contains one or more symmetrically methylated </a:t>
            </a:r>
            <a:r>
              <a:rPr lang="en-US" sz="1200" dirty="0" err="1"/>
              <a:t>CpGs</a:t>
            </a:r>
            <a:r>
              <a:rPr lang="en-US" sz="1200" dirty="0"/>
              <a:t> [</a:t>
            </a:r>
            <a:r>
              <a:rPr lang="en-US" sz="1200" dirty="0">
                <a:hlinkClick r:id="rId18"/>
              </a:rPr>
              <a:t>1</a:t>
            </a:r>
            <a:r>
              <a:rPr lang="en-US" sz="1200" dirty="0"/>
              <a:t>]. </a:t>
            </a:r>
            <a:r>
              <a:rPr lang="en-US" sz="1200" dirty="0" smtClean="0"/>
              <a:t>MBDs </a:t>
            </a:r>
            <a:r>
              <a:rPr lang="en-US" sz="1200" dirty="0"/>
              <a:t>are found in several Methyl-</a:t>
            </a:r>
            <a:r>
              <a:rPr lang="en-US" sz="1200" dirty="0" err="1"/>
              <a:t>CpG</a:t>
            </a:r>
            <a:r>
              <a:rPr lang="en-US" sz="1200" dirty="0"/>
              <a:t> binding proteins and also DNA </a:t>
            </a:r>
            <a:r>
              <a:rPr lang="en-US" sz="1200" dirty="0" err="1"/>
              <a:t>demethylase</a:t>
            </a:r>
            <a:r>
              <a:rPr lang="en-US" sz="1200" dirty="0"/>
              <a:t> [</a:t>
            </a:r>
            <a:r>
              <a:rPr lang="en-US" sz="1200" dirty="0">
                <a:hlinkClick r:id="rId19"/>
              </a:rPr>
              <a:t>2</a:t>
            </a:r>
            <a:r>
              <a:rPr lang="en-US" sz="1200" dirty="0"/>
              <a:t>].</a:t>
            </a:r>
          </a:p>
          <a:p>
            <a:r>
              <a:rPr lang="en-US" sz="1200" b="1" dirty="0" smtClean="0"/>
              <a:t>SET domain. </a:t>
            </a:r>
            <a:r>
              <a:rPr lang="en-US" sz="1200" dirty="0" smtClean="0"/>
              <a:t>involved in Histone </a:t>
            </a:r>
            <a:r>
              <a:rPr lang="en-US" sz="1200" dirty="0"/>
              <a:t>methylation. "Structure of the SET domain histone lysine </a:t>
            </a:r>
            <a:r>
              <a:rPr lang="en-US" sz="1200" dirty="0" err="1"/>
              <a:t>methyltransferase</a:t>
            </a:r>
            <a:r>
              <a:rPr lang="en-US" sz="1200" dirty="0"/>
              <a:t> Clr4</a:t>
            </a:r>
            <a:r>
              <a:rPr lang="en-US" sz="1200" dirty="0" smtClean="0"/>
              <a:t>”</a:t>
            </a:r>
          </a:p>
          <a:p>
            <a:r>
              <a:rPr lang="en-US" sz="1200" b="1" dirty="0"/>
              <a:t>C-terminal domain of methyl-</a:t>
            </a:r>
            <a:r>
              <a:rPr lang="en-US" sz="1200" b="1" dirty="0" err="1"/>
              <a:t>CpG</a:t>
            </a:r>
            <a:r>
              <a:rPr lang="en-US" sz="1200" b="1" dirty="0"/>
              <a:t> binding protein 2 and 3 </a:t>
            </a:r>
            <a:r>
              <a:rPr lang="en-US" sz="1200" dirty="0" smtClean="0"/>
              <a:t>This </a:t>
            </a:r>
            <a:r>
              <a:rPr lang="en-US" sz="1200" dirty="0"/>
              <a:t>domain was found at the C-terminus of the methyl-</a:t>
            </a:r>
            <a:r>
              <a:rPr lang="en-US" sz="1200" dirty="0" err="1"/>
              <a:t>CpG</a:t>
            </a:r>
            <a:r>
              <a:rPr lang="en-US" sz="1200" dirty="0"/>
              <a:t>-binding domain (MBD) containing proteins MBD2 [</a:t>
            </a:r>
            <a:r>
              <a:rPr lang="en-US" sz="1200" dirty="0">
                <a:hlinkClick r:id="rId20"/>
              </a:rPr>
              <a:t>1</a:t>
            </a:r>
            <a:r>
              <a:rPr lang="en-US" sz="1200" dirty="0"/>
              <a:t>] and MBD3 [</a:t>
            </a:r>
            <a:r>
              <a:rPr lang="en-US" sz="1200" dirty="0">
                <a:hlinkClick r:id="rId21"/>
              </a:rPr>
              <a:t>2</a:t>
            </a:r>
            <a:r>
              <a:rPr lang="en-US" sz="1200" dirty="0"/>
              <a:t>] the latter was shown to not bind directly to methyl-</a:t>
            </a:r>
            <a:r>
              <a:rPr lang="en-US" sz="1200" dirty="0" err="1"/>
              <a:t>CpG</a:t>
            </a:r>
            <a:r>
              <a:rPr lang="en-US" sz="1200" dirty="0"/>
              <a:t> DNA but rather interact with components of the </a:t>
            </a:r>
            <a:r>
              <a:rPr lang="en-US" sz="1200" dirty="0" err="1"/>
              <a:t>NuRD</a:t>
            </a:r>
            <a:r>
              <a:rPr lang="en-US" sz="1200" dirty="0"/>
              <a:t>/Mi2 complex [</a:t>
            </a:r>
            <a:r>
              <a:rPr lang="en-US" sz="1200" dirty="0">
                <a:hlinkClick r:id="rId22"/>
              </a:rPr>
              <a:t>3</a:t>
            </a:r>
            <a:r>
              <a:rPr lang="en-US" sz="1200" dirty="0"/>
              <a:t>] an abundant </a:t>
            </a:r>
            <a:r>
              <a:rPr lang="en-US" sz="1200" dirty="0" err="1"/>
              <a:t>deacetylase</a:t>
            </a:r>
            <a:r>
              <a:rPr lang="en-US" sz="1200" dirty="0"/>
              <a:t> complex</a:t>
            </a:r>
            <a:r>
              <a:rPr lang="en-US" sz="1200" dirty="0" smtClean="0"/>
              <a:t>.</a:t>
            </a:r>
          </a:p>
          <a:p>
            <a:r>
              <a:rPr lang="en-US" sz="1200" dirty="0" err="1"/>
              <a:t>B</a:t>
            </a:r>
            <a:r>
              <a:rPr lang="en-US" sz="1200" b="1" dirty="0" err="1" smtClean="0"/>
              <a:t>romodomain</a:t>
            </a:r>
            <a:r>
              <a:rPr lang="en-US" sz="1200" dirty="0" smtClean="0"/>
              <a:t> recognizes </a:t>
            </a:r>
            <a:r>
              <a:rPr lang="en-US" sz="1200" dirty="0" err="1"/>
              <a:t>mono</a:t>
            </a:r>
            <a:r>
              <a:rPr lang="en-US" sz="1200" dirty="0" err="1">
                <a:hlinkClick r:id="rId23" tooltip="Acetylated"/>
              </a:rPr>
              <a:t>acetylated</a:t>
            </a:r>
            <a:r>
              <a:rPr lang="en-US" sz="1200" dirty="0"/>
              <a:t> </a:t>
            </a:r>
            <a:r>
              <a:rPr lang="en-US" sz="1200" dirty="0">
                <a:hlinkClick r:id="rId24" tooltip="Lysine"/>
              </a:rPr>
              <a:t>lysine</a:t>
            </a:r>
            <a:r>
              <a:rPr lang="en-US" sz="1200" dirty="0"/>
              <a:t> residues such as those on the N-terminal tails of </a:t>
            </a:r>
            <a:r>
              <a:rPr lang="en-US" sz="1200" dirty="0">
                <a:hlinkClick r:id="rId25" tooltip="Histone"/>
              </a:rPr>
              <a:t>histones</a:t>
            </a:r>
            <a:r>
              <a:rPr lang="en-US" sz="1200" dirty="0" smtClean="0"/>
              <a:t>.</a:t>
            </a:r>
          </a:p>
          <a:p>
            <a:r>
              <a:rPr lang="en-US" sz="1200" b="1" dirty="0" smtClean="0"/>
              <a:t>PHD finger</a:t>
            </a:r>
            <a:r>
              <a:rPr lang="en-US" sz="1200" dirty="0" smtClean="0"/>
              <a:t>. Several </a:t>
            </a:r>
            <a:r>
              <a:rPr lang="en-US" sz="1200" dirty="0"/>
              <a:t>of the proteins it occurs in are found in the nucleus, and are involved in </a:t>
            </a:r>
            <a:r>
              <a:rPr lang="en-US" sz="1200" dirty="0">
                <a:hlinkClick r:id="rId26" tooltip="Chromatin"/>
              </a:rPr>
              <a:t>chromatin</a:t>
            </a:r>
            <a:r>
              <a:rPr lang="en-US" sz="1200" dirty="0"/>
              <a:t>-mediated </a:t>
            </a:r>
            <a:r>
              <a:rPr lang="en-US" sz="1200" dirty="0">
                <a:hlinkClick r:id="rId27" tooltip="Regulation of gene expression"/>
              </a:rPr>
              <a:t>gene regulation</a:t>
            </a:r>
            <a:r>
              <a:rPr lang="en-US" sz="1200" dirty="0" smtClean="0"/>
              <a:t>.</a:t>
            </a:r>
          </a:p>
          <a:p>
            <a:r>
              <a:rPr lang="en-US" sz="1200" b="1" dirty="0"/>
              <a:t>DDT domain </a:t>
            </a:r>
            <a:r>
              <a:rPr lang="en-US" sz="1200" dirty="0" smtClean="0"/>
              <a:t>is </a:t>
            </a:r>
            <a:r>
              <a:rPr lang="en-US" sz="1200" dirty="0"/>
              <a:t>named after (DNA binding </a:t>
            </a:r>
            <a:r>
              <a:rPr lang="en-US" sz="1200" dirty="0" err="1"/>
              <a:t>homeobox</a:t>
            </a:r>
            <a:r>
              <a:rPr lang="en-US" sz="1200" dirty="0"/>
              <a:t> and Different Transcription factors</a:t>
            </a:r>
            <a:r>
              <a:rPr lang="en-US" sz="1200" dirty="0" smtClean="0"/>
              <a:t>). (…)The </a:t>
            </a:r>
            <a:r>
              <a:rPr lang="en-US" sz="1200" dirty="0"/>
              <a:t>resulting complex forms a protein ruler that measures out the spacing between two adjacent </a:t>
            </a:r>
            <a:r>
              <a:rPr lang="en-US" sz="1200" dirty="0" smtClean="0"/>
              <a:t>nucleosomes</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4" name="Title 1"/>
          <p:cNvSpPr>
            <a:spLocks noGrp="1"/>
          </p:cNvSpPr>
          <p:nvPr>
            <p:ph type="title"/>
          </p:nvPr>
        </p:nvSpPr>
        <p:spPr>
          <a:xfrm>
            <a:off x="457200" y="0"/>
            <a:ext cx="8229600" cy="1143000"/>
          </a:xfrm>
        </p:spPr>
        <p:txBody>
          <a:bodyPr>
            <a:normAutofit/>
          </a:bodyPr>
          <a:lstStyle/>
          <a:p>
            <a:r>
              <a:rPr lang="en-US" sz="4000" dirty="0" err="1" smtClean="0"/>
              <a:t>Pfam</a:t>
            </a:r>
            <a:r>
              <a:rPr lang="en-US" sz="4000" dirty="0" smtClean="0"/>
              <a:t> domains in NMTDs and MBDs</a:t>
            </a:r>
            <a:endParaRPr lang="en-US" sz="4000" dirty="0"/>
          </a:p>
        </p:txBody>
      </p:sp>
    </p:spTree>
    <p:extLst>
      <p:ext uri="{BB962C8B-B14F-4D97-AF65-F5344CB8AC3E}">
        <p14:creationId xmlns:p14="http://schemas.microsoft.com/office/powerpoint/2010/main" val="272297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24"/>
            <a:ext cx="8229600" cy="1143000"/>
          </a:xfrm>
        </p:spPr>
        <p:txBody>
          <a:bodyPr>
            <a:normAutofit/>
          </a:bodyPr>
          <a:lstStyle/>
          <a:p>
            <a:r>
              <a:rPr lang="en-US" sz="3600" dirty="0" smtClean="0"/>
              <a:t>Cytosine methylation – 33 species</a:t>
            </a:r>
            <a:endParaRPr lang="en-US" sz="3600" dirty="0"/>
          </a:p>
        </p:txBody>
      </p:sp>
      <p:sp>
        <p:nvSpPr>
          <p:cNvPr id="3" name="TextBox 2"/>
          <p:cNvSpPr txBox="1"/>
          <p:nvPr/>
        </p:nvSpPr>
        <p:spPr>
          <a:xfrm>
            <a:off x="0" y="1001776"/>
            <a:ext cx="1346774" cy="738664"/>
          </a:xfrm>
          <a:prstGeom prst="rect">
            <a:avLst/>
          </a:prstGeom>
          <a:noFill/>
        </p:spPr>
        <p:txBody>
          <a:bodyPr wrap="square" rtlCol="0">
            <a:spAutoFit/>
          </a:bodyPr>
          <a:lstStyle/>
          <a:p>
            <a:r>
              <a:rPr lang="en-US" sz="1050" dirty="0" smtClean="0"/>
              <a:t>Note to self: </a:t>
            </a:r>
            <a:r>
              <a:rPr lang="en-US" sz="1050" dirty="0" err="1" smtClean="0"/>
              <a:t>pfam</a:t>
            </a:r>
            <a:r>
              <a:rPr lang="en-US" sz="1050" dirty="0" smtClean="0"/>
              <a:t> values are from the all species, simply plotting on subset</a:t>
            </a:r>
            <a:endParaRPr lang="en-US" sz="1050" dirty="0"/>
          </a:p>
        </p:txBody>
      </p:sp>
      <p:grpSp>
        <p:nvGrpSpPr>
          <p:cNvPr id="12" name="Group 11"/>
          <p:cNvGrpSpPr/>
          <p:nvPr/>
        </p:nvGrpSpPr>
        <p:grpSpPr>
          <a:xfrm>
            <a:off x="1103962" y="730413"/>
            <a:ext cx="8040037" cy="5389927"/>
            <a:chOff x="1103962" y="780213"/>
            <a:chExt cx="8040037" cy="5389927"/>
          </a:xfrm>
        </p:grpSpPr>
        <p:pic>
          <p:nvPicPr>
            <p:cNvPr id="11" name="Picture 10"/>
            <p:cNvPicPr>
              <a:picLocks noChangeAspect="1"/>
            </p:cNvPicPr>
            <p:nvPr/>
          </p:nvPicPr>
          <p:blipFill>
            <a:blip r:embed="rId2"/>
            <a:stretch>
              <a:fillRect/>
            </a:stretch>
          </p:blipFill>
          <p:spPr>
            <a:xfrm>
              <a:off x="1427680" y="780213"/>
              <a:ext cx="7716319" cy="5389927"/>
            </a:xfrm>
            <a:prstGeom prst="rect">
              <a:avLst/>
            </a:prstGeom>
          </p:spPr>
        </p:pic>
        <p:grpSp>
          <p:nvGrpSpPr>
            <p:cNvPr id="9" name="Group 8"/>
            <p:cNvGrpSpPr/>
            <p:nvPr/>
          </p:nvGrpSpPr>
          <p:grpSpPr>
            <a:xfrm>
              <a:off x="1103962" y="1001776"/>
              <a:ext cx="6542605" cy="4277120"/>
              <a:chOff x="1103962" y="1001776"/>
              <a:chExt cx="6542605" cy="4277120"/>
            </a:xfrm>
          </p:grpSpPr>
          <p:grpSp>
            <p:nvGrpSpPr>
              <p:cNvPr id="7" name="Group 6"/>
              <p:cNvGrpSpPr/>
              <p:nvPr/>
            </p:nvGrpSpPr>
            <p:grpSpPr>
              <a:xfrm>
                <a:off x="1103962" y="1917335"/>
                <a:ext cx="323718" cy="3361561"/>
                <a:chOff x="1103962" y="1917335"/>
                <a:chExt cx="323718" cy="3361561"/>
              </a:xfrm>
            </p:grpSpPr>
            <p:sp>
              <p:nvSpPr>
                <p:cNvPr id="5" name="Rectangle 4"/>
                <p:cNvSpPr/>
                <p:nvPr/>
              </p:nvSpPr>
              <p:spPr>
                <a:xfrm>
                  <a:off x="1103962" y="1917335"/>
                  <a:ext cx="323718" cy="135292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t>DNMTs</a:t>
                  </a:r>
                  <a:endParaRPr lang="en-US" sz="1400" dirty="0"/>
                </a:p>
              </p:txBody>
            </p:sp>
            <p:sp>
              <p:nvSpPr>
                <p:cNvPr id="6" name="Rectangle 5"/>
                <p:cNvSpPr/>
                <p:nvPr/>
              </p:nvSpPr>
              <p:spPr>
                <a:xfrm>
                  <a:off x="1103962" y="3278559"/>
                  <a:ext cx="323718" cy="200033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MBDs</a:t>
                  </a:r>
                  <a:endParaRPr lang="en-US" sz="1400" dirty="0"/>
                </a:p>
              </p:txBody>
            </p:sp>
          </p:grpSp>
          <p:pic>
            <p:nvPicPr>
              <p:cNvPr id="8" name="Picture 7"/>
              <p:cNvPicPr>
                <a:picLocks noChangeAspect="1"/>
              </p:cNvPicPr>
              <p:nvPr/>
            </p:nvPicPr>
            <p:blipFill>
              <a:blip r:embed="rId3"/>
              <a:stretch>
                <a:fillRect/>
              </a:stretch>
            </p:blipFill>
            <p:spPr>
              <a:xfrm>
                <a:off x="6538796" y="1001776"/>
                <a:ext cx="1107771" cy="915559"/>
              </a:xfrm>
              <a:prstGeom prst="rect">
                <a:avLst/>
              </a:prstGeom>
            </p:spPr>
          </p:pic>
        </p:grpSp>
      </p:grpSp>
      <p:sp>
        <p:nvSpPr>
          <p:cNvPr id="10" name="TextBox 9"/>
          <p:cNvSpPr txBox="1"/>
          <p:nvPr/>
        </p:nvSpPr>
        <p:spPr>
          <a:xfrm>
            <a:off x="58103" y="6017733"/>
            <a:ext cx="895376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28600" indent="-228600">
              <a:buFont typeface="+mj-lt"/>
              <a:buAutoNum type="arabicPeriod"/>
            </a:pPr>
            <a:r>
              <a:rPr lang="en-US" sz="1200" dirty="0" smtClean="0"/>
              <a:t>DNMT1 present in most nematodes (incl. non-methylated </a:t>
            </a:r>
            <a:r>
              <a:rPr lang="en-US" sz="1200" i="1" dirty="0" smtClean="0"/>
              <a:t>C. </a:t>
            </a:r>
            <a:r>
              <a:rPr lang="en-US" sz="1200" i="1" dirty="0" err="1" smtClean="0"/>
              <a:t>elegans</a:t>
            </a:r>
            <a:r>
              <a:rPr lang="en-US" sz="1200" dirty="0" smtClean="0"/>
              <a:t>), these do not contain a DNA </a:t>
            </a:r>
            <a:r>
              <a:rPr lang="en-US" sz="1200" dirty="0" err="1" smtClean="0"/>
              <a:t>methylase</a:t>
            </a:r>
            <a:r>
              <a:rPr lang="en-US" sz="1200" dirty="0" smtClean="0"/>
              <a:t> </a:t>
            </a:r>
            <a:r>
              <a:rPr lang="en-US" sz="1200" dirty="0" err="1" smtClean="0"/>
              <a:t>pfam</a:t>
            </a:r>
            <a:r>
              <a:rPr lang="en-US" sz="1200" dirty="0" smtClean="0"/>
              <a:t> domain.</a:t>
            </a:r>
          </a:p>
          <a:p>
            <a:pPr marL="228600" indent="-228600">
              <a:buFont typeface="+mj-lt"/>
              <a:buAutoNum type="arabicPeriod"/>
            </a:pPr>
            <a:r>
              <a:rPr lang="en-US" sz="1200" dirty="0" smtClean="0"/>
              <a:t>DNMT2 present in most nematodes and </a:t>
            </a:r>
            <a:r>
              <a:rPr lang="en-US" sz="1200" dirty="0" err="1" smtClean="0"/>
              <a:t>platyhelminthes</a:t>
            </a:r>
            <a:r>
              <a:rPr lang="en-US" sz="1200" dirty="0" smtClean="0"/>
              <a:t>, but several losses, including clade IV and </a:t>
            </a:r>
            <a:r>
              <a:rPr lang="en-US" sz="1200" i="1" dirty="0" smtClean="0"/>
              <a:t>C. </a:t>
            </a:r>
            <a:r>
              <a:rPr lang="en-US" sz="1200" i="1" dirty="0" err="1" smtClean="0"/>
              <a:t>elegans</a:t>
            </a:r>
            <a:r>
              <a:rPr lang="en-US" sz="1200" dirty="0" smtClean="0"/>
              <a:t>. </a:t>
            </a:r>
          </a:p>
          <a:p>
            <a:pPr marL="228600" indent="-228600">
              <a:buFont typeface="+mj-lt"/>
              <a:buAutoNum type="arabicPeriod"/>
            </a:pPr>
            <a:r>
              <a:rPr lang="en-US" sz="1200" dirty="0" smtClean="0"/>
              <a:t>DNMT3 only in clade I, theoretical the one responsible for presence of methylation in </a:t>
            </a:r>
            <a:r>
              <a:rPr lang="en-US" sz="1200" i="1" dirty="0" smtClean="0"/>
              <a:t>T. </a:t>
            </a:r>
            <a:r>
              <a:rPr lang="en-US" sz="1200" i="1" dirty="0" err="1" smtClean="0"/>
              <a:t>spiralis</a:t>
            </a:r>
            <a:r>
              <a:rPr lang="en-US" sz="1200" dirty="0" smtClean="0"/>
              <a:t>.</a:t>
            </a:r>
          </a:p>
        </p:txBody>
      </p:sp>
    </p:spTree>
    <p:extLst>
      <p:ext uri="{BB962C8B-B14F-4D97-AF65-F5344CB8AC3E}">
        <p14:creationId xmlns:p14="http://schemas.microsoft.com/office/powerpoint/2010/main" val="418615670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24"/>
            <a:ext cx="8229600" cy="1143000"/>
          </a:xfrm>
        </p:spPr>
        <p:txBody>
          <a:bodyPr>
            <a:normAutofit/>
          </a:bodyPr>
          <a:lstStyle/>
          <a:p>
            <a:r>
              <a:rPr lang="en-US" sz="3600" dirty="0" smtClean="0"/>
              <a:t>Cytosine methylation – all species</a:t>
            </a:r>
            <a:endParaRPr lang="en-US" sz="3600" dirty="0"/>
          </a:p>
        </p:txBody>
      </p:sp>
      <p:sp>
        <p:nvSpPr>
          <p:cNvPr id="3" name="Oval 2"/>
          <p:cNvSpPr/>
          <p:nvPr/>
        </p:nvSpPr>
        <p:spPr>
          <a:xfrm>
            <a:off x="3702010" y="2643598"/>
            <a:ext cx="738742" cy="4233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6192" y="5909708"/>
            <a:ext cx="8562293"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buFont typeface="+mj-lt"/>
              <a:buAutoNum type="arabicPeriod"/>
            </a:pPr>
            <a:r>
              <a:rPr lang="en-US" sz="1600" dirty="0" smtClean="0"/>
              <a:t>DNMT3 in all of clade I</a:t>
            </a:r>
          </a:p>
          <a:p>
            <a:pPr marL="342900" indent="-342900">
              <a:buFont typeface="+mj-lt"/>
              <a:buAutoNum type="arabicPeriod"/>
            </a:pPr>
            <a:r>
              <a:rPr lang="en-US" sz="1600" dirty="0" smtClean="0"/>
              <a:t>DNMT2 in all </a:t>
            </a:r>
            <a:r>
              <a:rPr lang="en-US" sz="1600" dirty="0" err="1" smtClean="0"/>
              <a:t>platyhelminths</a:t>
            </a:r>
            <a:r>
              <a:rPr lang="en-US" sz="1600" dirty="0" smtClean="0"/>
              <a:t> except E. </a:t>
            </a:r>
            <a:r>
              <a:rPr lang="en-US" sz="1600" dirty="0" err="1" smtClean="0"/>
              <a:t>caproni</a:t>
            </a:r>
            <a:endParaRPr lang="en-US" sz="1600" dirty="0" smtClean="0"/>
          </a:p>
          <a:p>
            <a:pPr marL="342900" indent="-342900">
              <a:buFont typeface="+mj-lt"/>
              <a:buAutoNum type="arabicPeriod"/>
            </a:pPr>
            <a:r>
              <a:rPr lang="en-US" sz="1600" dirty="0" smtClean="0"/>
              <a:t>MBDs with many loss, or simply hard to find in worse assemblies</a:t>
            </a:r>
            <a:endParaRPr lang="en-US" sz="1600" dirty="0"/>
          </a:p>
        </p:txBody>
      </p:sp>
      <p:grpSp>
        <p:nvGrpSpPr>
          <p:cNvPr id="4" name="Group 3"/>
          <p:cNvGrpSpPr/>
          <p:nvPr/>
        </p:nvGrpSpPr>
        <p:grpSpPr>
          <a:xfrm>
            <a:off x="40540" y="803545"/>
            <a:ext cx="9071990" cy="4956760"/>
            <a:chOff x="40540" y="803545"/>
            <a:chExt cx="9071990" cy="4956760"/>
          </a:xfrm>
        </p:grpSpPr>
        <p:pic>
          <p:nvPicPr>
            <p:cNvPr id="12" name="Picture 11"/>
            <p:cNvPicPr>
              <a:picLocks noChangeAspect="1"/>
            </p:cNvPicPr>
            <p:nvPr/>
          </p:nvPicPr>
          <p:blipFill>
            <a:blip r:embed="rId2"/>
            <a:stretch>
              <a:fillRect/>
            </a:stretch>
          </p:blipFill>
          <p:spPr>
            <a:xfrm>
              <a:off x="364258" y="803545"/>
              <a:ext cx="8748272" cy="4956760"/>
            </a:xfrm>
            <a:prstGeom prst="rect">
              <a:avLst/>
            </a:prstGeom>
          </p:spPr>
        </p:pic>
        <p:grpSp>
          <p:nvGrpSpPr>
            <p:cNvPr id="11" name="Group 10"/>
            <p:cNvGrpSpPr/>
            <p:nvPr/>
          </p:nvGrpSpPr>
          <p:grpSpPr>
            <a:xfrm>
              <a:off x="40540" y="1062419"/>
              <a:ext cx="7430362" cy="3892771"/>
              <a:chOff x="40540" y="1062419"/>
              <a:chExt cx="7430362" cy="3892771"/>
            </a:xfrm>
          </p:grpSpPr>
          <p:grpSp>
            <p:nvGrpSpPr>
              <p:cNvPr id="6" name="Group 5"/>
              <p:cNvGrpSpPr/>
              <p:nvPr/>
            </p:nvGrpSpPr>
            <p:grpSpPr>
              <a:xfrm>
                <a:off x="40540" y="1900735"/>
                <a:ext cx="324201" cy="3054455"/>
                <a:chOff x="40540" y="1900735"/>
                <a:chExt cx="324201" cy="3054455"/>
              </a:xfrm>
            </p:grpSpPr>
            <p:sp>
              <p:nvSpPr>
                <p:cNvPr id="5" name="Rectangle 4"/>
                <p:cNvSpPr/>
                <p:nvPr/>
              </p:nvSpPr>
              <p:spPr>
                <a:xfrm>
                  <a:off x="41023" y="1900735"/>
                  <a:ext cx="323718" cy="116617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smtClean="0"/>
                    <a:t>DNMTs</a:t>
                  </a:r>
                  <a:endParaRPr lang="en-US" sz="1400" dirty="0"/>
                </a:p>
              </p:txBody>
            </p:sp>
            <p:sp>
              <p:nvSpPr>
                <p:cNvPr id="8" name="Rectangle 7"/>
                <p:cNvSpPr/>
                <p:nvPr/>
              </p:nvSpPr>
              <p:spPr>
                <a:xfrm>
                  <a:off x="40540" y="3066905"/>
                  <a:ext cx="323718" cy="188828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MBDs</a:t>
                  </a:r>
                  <a:endParaRPr lang="en-US" sz="1400" dirty="0"/>
                </a:p>
              </p:txBody>
            </p:sp>
          </p:grpSp>
          <p:pic>
            <p:nvPicPr>
              <p:cNvPr id="10" name="Picture 9"/>
              <p:cNvPicPr>
                <a:picLocks noChangeAspect="1"/>
              </p:cNvPicPr>
              <p:nvPr/>
            </p:nvPicPr>
            <p:blipFill>
              <a:blip r:embed="rId3"/>
              <a:stretch>
                <a:fillRect/>
              </a:stretch>
            </p:blipFill>
            <p:spPr>
              <a:xfrm>
                <a:off x="6263065" y="1062419"/>
                <a:ext cx="1207837" cy="740287"/>
              </a:xfrm>
              <a:prstGeom prst="rect">
                <a:avLst/>
              </a:prstGeom>
            </p:spPr>
          </p:pic>
        </p:grpSp>
      </p:grpSp>
      <p:sp>
        <p:nvSpPr>
          <p:cNvPr id="13" name="Oval 12"/>
          <p:cNvSpPr/>
          <p:nvPr/>
        </p:nvSpPr>
        <p:spPr>
          <a:xfrm>
            <a:off x="3702010" y="2643598"/>
            <a:ext cx="738742" cy="4233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52067" y="2359087"/>
            <a:ext cx="1849169" cy="4233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31767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24"/>
            <a:ext cx="9144000" cy="1143000"/>
          </a:xfrm>
        </p:spPr>
        <p:txBody>
          <a:bodyPr>
            <a:normAutofit/>
          </a:bodyPr>
          <a:lstStyle/>
          <a:p>
            <a:r>
              <a:rPr lang="en-US" sz="3600" dirty="0" smtClean="0"/>
              <a:t>DNA methylation – Human DNMT1 </a:t>
            </a:r>
            <a:r>
              <a:rPr lang="en-US" sz="3600" dirty="0" err="1" smtClean="0"/>
              <a:t>orthologs</a:t>
            </a:r>
            <a:endParaRPr lang="en-US" sz="3600" dirty="0"/>
          </a:p>
        </p:txBody>
      </p:sp>
      <p:grpSp>
        <p:nvGrpSpPr>
          <p:cNvPr id="9" name="Group 8"/>
          <p:cNvGrpSpPr/>
          <p:nvPr/>
        </p:nvGrpSpPr>
        <p:grpSpPr>
          <a:xfrm>
            <a:off x="600177" y="2342346"/>
            <a:ext cx="6523270" cy="2510717"/>
            <a:chOff x="921352" y="1186442"/>
            <a:chExt cx="7686230" cy="3129637"/>
          </a:xfrm>
        </p:grpSpPr>
        <p:grpSp>
          <p:nvGrpSpPr>
            <p:cNvPr id="7" name="Group 6"/>
            <p:cNvGrpSpPr/>
            <p:nvPr/>
          </p:nvGrpSpPr>
          <p:grpSpPr>
            <a:xfrm>
              <a:off x="921352" y="1616610"/>
              <a:ext cx="7686230" cy="2699469"/>
              <a:chOff x="921352" y="1616610"/>
              <a:chExt cx="7686230" cy="2699469"/>
            </a:xfrm>
          </p:grpSpPr>
          <p:pic>
            <p:nvPicPr>
              <p:cNvPr id="5" name="Picture 4"/>
              <p:cNvPicPr>
                <a:picLocks noChangeAspect="1"/>
              </p:cNvPicPr>
              <p:nvPr/>
            </p:nvPicPr>
            <p:blipFill>
              <a:blip r:embed="rId3"/>
              <a:stretch>
                <a:fillRect/>
              </a:stretch>
            </p:blipFill>
            <p:spPr>
              <a:xfrm>
                <a:off x="921352" y="1616610"/>
                <a:ext cx="5465101" cy="2699469"/>
              </a:xfrm>
              <a:prstGeom prst="rect">
                <a:avLst/>
              </a:prstGeom>
            </p:spPr>
          </p:pic>
          <p:sp>
            <p:nvSpPr>
              <p:cNvPr id="6" name="TextBox 5"/>
              <p:cNvSpPr txBox="1"/>
              <p:nvPr/>
            </p:nvSpPr>
            <p:spPr>
              <a:xfrm>
                <a:off x="3602401" y="2539846"/>
                <a:ext cx="5005181" cy="369332"/>
              </a:xfrm>
              <a:prstGeom prst="rect">
                <a:avLst/>
              </a:prstGeom>
              <a:noFill/>
            </p:spPr>
            <p:txBody>
              <a:bodyPr wrap="square" rtlCol="0">
                <a:spAutoFit/>
              </a:bodyPr>
              <a:lstStyle/>
              <a:p>
                <a:r>
                  <a:rPr lang="en-US" dirty="0" err="1" smtClean="0"/>
                  <a:t>Romanomermis</a:t>
                </a:r>
                <a:r>
                  <a:rPr lang="en-US" dirty="0" smtClean="0"/>
                  <a:t> gene: </a:t>
                </a:r>
                <a:r>
                  <a:rPr lang="en-US" dirty="0" err="1" smtClean="0"/>
                  <a:t>nRc</a:t>
                </a:r>
                <a:endParaRPr lang="en-US" dirty="0"/>
              </a:p>
            </p:txBody>
          </p:sp>
        </p:grpSp>
        <p:sp>
          <p:nvSpPr>
            <p:cNvPr id="8" name="TextBox 7"/>
            <p:cNvSpPr txBox="1"/>
            <p:nvPr/>
          </p:nvSpPr>
          <p:spPr>
            <a:xfrm>
              <a:off x="1065855" y="1186442"/>
              <a:ext cx="3516002" cy="369332"/>
            </a:xfrm>
            <a:prstGeom prst="rect">
              <a:avLst/>
            </a:prstGeom>
            <a:noFill/>
          </p:spPr>
          <p:txBody>
            <a:bodyPr wrap="square" rtlCol="0">
              <a:spAutoFit/>
            </a:bodyPr>
            <a:lstStyle/>
            <a:p>
              <a:r>
                <a:rPr lang="en-US" dirty="0"/>
                <a:t>Family </a:t>
              </a:r>
              <a:r>
                <a:rPr lang="en-US" dirty="0" smtClean="0"/>
                <a:t>1134046</a:t>
              </a:r>
              <a:endParaRPr lang="en-US" dirty="0"/>
            </a:p>
          </p:txBody>
        </p:sp>
      </p:grpSp>
      <p:sp>
        <p:nvSpPr>
          <p:cNvPr id="3" name="TextBox 2"/>
          <p:cNvSpPr txBox="1"/>
          <p:nvPr/>
        </p:nvSpPr>
        <p:spPr>
          <a:xfrm>
            <a:off x="6985879" y="6574720"/>
            <a:ext cx="2158121"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Tree from </a:t>
            </a:r>
            <a:r>
              <a:rPr lang="en-US" sz="1100" dirty="0" err="1" smtClean="0"/>
              <a:t>Compara</a:t>
            </a:r>
            <a:endParaRPr lang="en-US" sz="1100" dirty="0"/>
          </a:p>
        </p:txBody>
      </p:sp>
      <p:sp>
        <p:nvSpPr>
          <p:cNvPr id="4" name="TextBox 3"/>
          <p:cNvSpPr txBox="1"/>
          <p:nvPr/>
        </p:nvSpPr>
        <p:spPr>
          <a:xfrm>
            <a:off x="233776" y="5018270"/>
            <a:ext cx="8554893"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err="1" smtClean="0"/>
              <a:t>Romanomermis</a:t>
            </a:r>
            <a:r>
              <a:rPr lang="en-US" sz="1400" dirty="0" smtClean="0"/>
              <a:t> (insect larvae parasitoid) gene similar to </a:t>
            </a:r>
            <a:r>
              <a:rPr lang="en-US" sz="1400" dirty="0" err="1"/>
              <a:t>I</a:t>
            </a:r>
            <a:r>
              <a:rPr lang="en-US" sz="1400" dirty="0" err="1" smtClean="0"/>
              <a:t>xodes</a:t>
            </a:r>
            <a:r>
              <a:rPr lang="en-US" sz="1400" dirty="0" smtClean="0"/>
              <a:t> </a:t>
            </a:r>
            <a:r>
              <a:rPr lang="en-US" sz="1400" dirty="0" err="1" smtClean="0"/>
              <a:t>scapularis</a:t>
            </a:r>
            <a:r>
              <a:rPr lang="en-US" sz="1400" dirty="0" smtClean="0"/>
              <a:t> genes (an insect), and is found right in middle of gene tree. Looking at this tree’s protein alignment, the </a:t>
            </a:r>
            <a:r>
              <a:rPr lang="en-US" sz="1400" dirty="0" err="1" smtClean="0"/>
              <a:t>Romanomermis</a:t>
            </a:r>
            <a:r>
              <a:rPr lang="en-US" sz="1400" dirty="0" smtClean="0"/>
              <a:t> protein positioning is clearly an artifact. The </a:t>
            </a:r>
            <a:r>
              <a:rPr lang="en-US" sz="1400" dirty="0" err="1" smtClean="0"/>
              <a:t>Romanomermis</a:t>
            </a:r>
            <a:r>
              <a:rPr lang="en-US" sz="1400" dirty="0" smtClean="0"/>
              <a:t> protein and ISCW001109-PA do not overlap in a single position! Also, </a:t>
            </a:r>
            <a:r>
              <a:rPr lang="en-US" sz="1400" dirty="0" err="1" smtClean="0"/>
              <a:t>Romanomermis</a:t>
            </a:r>
            <a:r>
              <a:rPr lang="en-US" sz="1400" dirty="0" smtClean="0"/>
              <a:t> protein is highly divergent from any other. </a:t>
            </a:r>
            <a:r>
              <a:rPr lang="en-US" sz="1400" dirty="0" err="1" smtClean="0"/>
              <a:t>Romanomermis</a:t>
            </a:r>
            <a:r>
              <a:rPr lang="en-US" sz="1400" dirty="0" smtClean="0"/>
              <a:t> protein does not cluster in </a:t>
            </a:r>
            <a:r>
              <a:rPr lang="en-US" sz="1400" dirty="0" err="1" smtClean="0"/>
              <a:t>OrthoMCL</a:t>
            </a:r>
            <a:r>
              <a:rPr lang="en-US" sz="1400" dirty="0"/>
              <a:t>,</a:t>
            </a:r>
            <a:r>
              <a:rPr lang="en-US" sz="1400" dirty="0" smtClean="0"/>
              <a:t> </a:t>
            </a:r>
            <a:r>
              <a:rPr lang="en-US" sz="1400" dirty="0"/>
              <a:t>b</a:t>
            </a:r>
            <a:r>
              <a:rPr lang="en-US" sz="1400" dirty="0" smtClean="0"/>
              <a:t>ut </a:t>
            </a:r>
            <a:r>
              <a:rPr lang="en-US" sz="1400" dirty="0" err="1" smtClean="0"/>
              <a:t>nrBLASTp</a:t>
            </a:r>
            <a:r>
              <a:rPr lang="en-US" sz="1400" dirty="0" smtClean="0"/>
              <a:t> attributes a </a:t>
            </a:r>
            <a:r>
              <a:rPr lang="en-US" sz="1400" dirty="0" err="1" smtClean="0"/>
              <a:t>methyltransferase</a:t>
            </a:r>
            <a:r>
              <a:rPr lang="en-US" sz="1400" dirty="0" smtClean="0"/>
              <a:t> domain to this protein.</a:t>
            </a:r>
            <a:endParaRPr lang="en-US" sz="1400" dirty="0"/>
          </a:p>
        </p:txBody>
      </p:sp>
      <p:pic>
        <p:nvPicPr>
          <p:cNvPr id="11" name="Picture 10"/>
          <p:cNvPicPr>
            <a:picLocks noChangeAspect="1"/>
          </p:cNvPicPr>
          <p:nvPr/>
        </p:nvPicPr>
        <p:blipFill>
          <a:blip r:embed="rId4"/>
          <a:stretch>
            <a:fillRect/>
          </a:stretch>
        </p:blipFill>
        <p:spPr>
          <a:xfrm>
            <a:off x="391678" y="886600"/>
            <a:ext cx="8619515" cy="1404649"/>
          </a:xfrm>
          <a:prstGeom prst="rect">
            <a:avLst/>
          </a:prstGeom>
        </p:spPr>
      </p:pic>
      <p:pic>
        <p:nvPicPr>
          <p:cNvPr id="12" name="Picture 11"/>
          <p:cNvPicPr>
            <a:picLocks noChangeAspect="1"/>
          </p:cNvPicPr>
          <p:nvPr/>
        </p:nvPicPr>
        <p:blipFill>
          <a:blip r:embed="rId5"/>
          <a:stretch>
            <a:fillRect/>
          </a:stretch>
        </p:blipFill>
        <p:spPr>
          <a:xfrm>
            <a:off x="9144000" y="5366944"/>
            <a:ext cx="6827852" cy="620714"/>
          </a:xfrm>
          <a:prstGeom prst="rect">
            <a:avLst/>
          </a:prstGeom>
        </p:spPr>
      </p:pic>
      <p:pic>
        <p:nvPicPr>
          <p:cNvPr id="14" name="Picture 13"/>
          <p:cNvPicPr>
            <a:picLocks noChangeAspect="1"/>
          </p:cNvPicPr>
          <p:nvPr/>
        </p:nvPicPr>
        <p:blipFill>
          <a:blip r:embed="rId6"/>
          <a:stretch>
            <a:fillRect/>
          </a:stretch>
        </p:blipFill>
        <p:spPr>
          <a:xfrm>
            <a:off x="9144000" y="735324"/>
            <a:ext cx="9144000" cy="4475635"/>
          </a:xfrm>
          <a:prstGeom prst="rect">
            <a:avLst/>
          </a:prstGeom>
        </p:spPr>
      </p:pic>
    </p:spTree>
    <p:extLst>
      <p:ext uri="{BB962C8B-B14F-4D97-AF65-F5344CB8AC3E}">
        <p14:creationId xmlns:p14="http://schemas.microsoft.com/office/powerpoint/2010/main" val="1345942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24"/>
            <a:ext cx="8229600" cy="1143000"/>
          </a:xfrm>
        </p:spPr>
        <p:txBody>
          <a:bodyPr>
            <a:normAutofit/>
          </a:bodyPr>
          <a:lstStyle/>
          <a:p>
            <a:r>
              <a:rPr lang="en-US" sz="3600" dirty="0" smtClean="0"/>
              <a:t>DNA methylation – DNMT1 (</a:t>
            </a:r>
            <a:r>
              <a:rPr lang="en-US" sz="3600" dirty="0" err="1" smtClean="0"/>
              <a:t>Trichinella</a:t>
            </a:r>
            <a:r>
              <a:rPr lang="en-US" sz="3600" dirty="0" smtClean="0"/>
              <a:t>)</a:t>
            </a:r>
            <a:endParaRPr lang="en-US" sz="3600" dirty="0"/>
          </a:p>
        </p:txBody>
      </p:sp>
      <p:pic>
        <p:nvPicPr>
          <p:cNvPr id="4" name="Picture 3"/>
          <p:cNvPicPr>
            <a:picLocks noChangeAspect="1"/>
          </p:cNvPicPr>
          <p:nvPr/>
        </p:nvPicPr>
        <p:blipFill>
          <a:blip r:embed="rId2"/>
          <a:stretch>
            <a:fillRect/>
          </a:stretch>
        </p:blipFill>
        <p:spPr>
          <a:xfrm>
            <a:off x="3376523" y="1824940"/>
            <a:ext cx="5393034" cy="4948965"/>
          </a:xfrm>
          <a:prstGeom prst="rect">
            <a:avLst/>
          </a:prstGeom>
        </p:spPr>
      </p:pic>
      <p:sp>
        <p:nvSpPr>
          <p:cNvPr id="5" name="TextBox 4"/>
          <p:cNvSpPr txBox="1"/>
          <p:nvPr/>
        </p:nvSpPr>
        <p:spPr>
          <a:xfrm>
            <a:off x="7379113" y="6454194"/>
            <a:ext cx="1668395"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Tree from </a:t>
            </a:r>
            <a:r>
              <a:rPr lang="en-US" sz="1100" dirty="0" err="1" smtClean="0"/>
              <a:t>Compara</a:t>
            </a:r>
            <a:endParaRPr lang="en-US" sz="1100" dirty="0"/>
          </a:p>
        </p:txBody>
      </p:sp>
      <p:grpSp>
        <p:nvGrpSpPr>
          <p:cNvPr id="7" name="Group 6"/>
          <p:cNvGrpSpPr/>
          <p:nvPr/>
        </p:nvGrpSpPr>
        <p:grpSpPr>
          <a:xfrm>
            <a:off x="457201" y="791645"/>
            <a:ext cx="8312356" cy="966476"/>
            <a:chOff x="1" y="2260768"/>
            <a:chExt cx="9162299" cy="1236921"/>
          </a:xfrm>
        </p:grpSpPr>
        <p:pic>
          <p:nvPicPr>
            <p:cNvPr id="3" name="Picture 2"/>
            <p:cNvPicPr>
              <a:picLocks noChangeAspect="1"/>
            </p:cNvPicPr>
            <p:nvPr/>
          </p:nvPicPr>
          <p:blipFill>
            <a:blip r:embed="rId3"/>
            <a:stretch>
              <a:fillRect/>
            </a:stretch>
          </p:blipFill>
          <p:spPr>
            <a:xfrm>
              <a:off x="1" y="3212864"/>
              <a:ext cx="9162299" cy="284825"/>
            </a:xfrm>
            <a:prstGeom prst="rect">
              <a:avLst/>
            </a:prstGeom>
          </p:spPr>
        </p:pic>
        <p:pic>
          <p:nvPicPr>
            <p:cNvPr id="6" name="Picture 5"/>
            <p:cNvPicPr>
              <a:picLocks noChangeAspect="1"/>
            </p:cNvPicPr>
            <p:nvPr/>
          </p:nvPicPr>
          <p:blipFill>
            <a:blip r:embed="rId4"/>
            <a:stretch>
              <a:fillRect/>
            </a:stretch>
          </p:blipFill>
          <p:spPr>
            <a:xfrm>
              <a:off x="3110" y="2260768"/>
              <a:ext cx="6786669" cy="982632"/>
            </a:xfrm>
            <a:prstGeom prst="rect">
              <a:avLst/>
            </a:prstGeom>
          </p:spPr>
        </p:pic>
      </p:grpSp>
      <p:sp>
        <p:nvSpPr>
          <p:cNvPr id="8" name="TextBox 7"/>
          <p:cNvSpPr txBox="1"/>
          <p:nvPr/>
        </p:nvSpPr>
        <p:spPr>
          <a:xfrm>
            <a:off x="147640" y="4804315"/>
            <a:ext cx="3529465"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This DNMT1s does not have </a:t>
            </a:r>
            <a:r>
              <a:rPr lang="en-US" sz="1600" dirty="0" err="1" smtClean="0"/>
              <a:t>pfam</a:t>
            </a:r>
            <a:r>
              <a:rPr lang="en-US" sz="1600" dirty="0" smtClean="0"/>
              <a:t> hits to DNA </a:t>
            </a:r>
            <a:r>
              <a:rPr lang="en-US" sz="1600" dirty="0" err="1" smtClean="0"/>
              <a:t>methyltransferases</a:t>
            </a:r>
            <a:r>
              <a:rPr lang="en-US" sz="1600" dirty="0"/>
              <a:t> </a:t>
            </a:r>
            <a:r>
              <a:rPr lang="en-US" sz="1600" dirty="0" smtClean="0"/>
              <a:t>and are present in C. </a:t>
            </a:r>
            <a:r>
              <a:rPr lang="en-US" sz="1600" dirty="0" err="1" smtClean="0"/>
              <a:t>elegans</a:t>
            </a:r>
            <a:r>
              <a:rPr lang="en-US" sz="1600" dirty="0" smtClean="0"/>
              <a:t>, which does not have methylation. However, these genes cluster almost in the same way as in the species tree</a:t>
            </a:r>
            <a:endParaRPr lang="en-US" sz="1600" dirty="0"/>
          </a:p>
        </p:txBody>
      </p:sp>
    </p:spTree>
    <p:extLst>
      <p:ext uri="{BB962C8B-B14F-4D97-AF65-F5344CB8AC3E}">
        <p14:creationId xmlns:p14="http://schemas.microsoft.com/office/powerpoint/2010/main" val="42682758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50994" y="1410611"/>
            <a:ext cx="5293006" cy="5447389"/>
            <a:chOff x="3850994" y="1410611"/>
            <a:chExt cx="5293006" cy="5447389"/>
          </a:xfrm>
        </p:grpSpPr>
        <p:pic>
          <p:nvPicPr>
            <p:cNvPr id="14" name="Picture 13"/>
            <p:cNvPicPr>
              <a:picLocks noChangeAspect="1"/>
            </p:cNvPicPr>
            <p:nvPr/>
          </p:nvPicPr>
          <p:blipFill>
            <a:blip r:embed="rId2"/>
            <a:stretch>
              <a:fillRect/>
            </a:stretch>
          </p:blipFill>
          <p:spPr>
            <a:xfrm>
              <a:off x="3850994" y="1410611"/>
              <a:ext cx="5014012" cy="5447389"/>
            </a:xfrm>
            <a:prstGeom prst="rect">
              <a:avLst/>
            </a:prstGeom>
          </p:spPr>
        </p:pic>
        <p:pic>
          <p:nvPicPr>
            <p:cNvPr id="3" name="Picture 2"/>
            <p:cNvPicPr>
              <a:picLocks noChangeAspect="1"/>
            </p:cNvPicPr>
            <p:nvPr/>
          </p:nvPicPr>
          <p:blipFill>
            <a:blip r:embed="rId3"/>
            <a:stretch>
              <a:fillRect/>
            </a:stretch>
          </p:blipFill>
          <p:spPr>
            <a:xfrm>
              <a:off x="8074449" y="1438256"/>
              <a:ext cx="1069551" cy="1172055"/>
            </a:xfrm>
            <a:prstGeom prst="rect">
              <a:avLst/>
            </a:prstGeom>
          </p:spPr>
        </p:pic>
      </p:grpSp>
      <p:sp>
        <p:nvSpPr>
          <p:cNvPr id="2" name="Title 1"/>
          <p:cNvSpPr>
            <a:spLocks noGrp="1"/>
          </p:cNvSpPr>
          <p:nvPr>
            <p:ph type="title"/>
          </p:nvPr>
        </p:nvSpPr>
        <p:spPr>
          <a:xfrm>
            <a:off x="0" y="-141224"/>
            <a:ext cx="9144000" cy="1143000"/>
          </a:xfrm>
        </p:spPr>
        <p:txBody>
          <a:bodyPr>
            <a:noAutofit/>
          </a:bodyPr>
          <a:lstStyle/>
          <a:p>
            <a:r>
              <a:rPr lang="en-US" sz="3200" dirty="0" smtClean="0"/>
              <a:t>DNMT2 phylogeny</a:t>
            </a:r>
            <a:endParaRPr lang="en-US" sz="3200" dirty="0"/>
          </a:p>
        </p:txBody>
      </p:sp>
      <p:sp>
        <p:nvSpPr>
          <p:cNvPr id="9" name="TextBox 8"/>
          <p:cNvSpPr txBox="1"/>
          <p:nvPr/>
        </p:nvSpPr>
        <p:spPr>
          <a:xfrm>
            <a:off x="7387016" y="6482609"/>
            <a:ext cx="1687602"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Tree from </a:t>
            </a:r>
            <a:r>
              <a:rPr lang="en-US" sz="1100" dirty="0" err="1" smtClean="0"/>
              <a:t>Compara</a:t>
            </a:r>
            <a:endParaRPr lang="en-US" sz="1100" dirty="0"/>
          </a:p>
        </p:txBody>
      </p:sp>
      <p:sp>
        <p:nvSpPr>
          <p:cNvPr id="4" name="Rectangle 3"/>
          <p:cNvSpPr/>
          <p:nvPr/>
        </p:nvSpPr>
        <p:spPr>
          <a:xfrm>
            <a:off x="170949" y="3314252"/>
            <a:ext cx="391185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From </a:t>
            </a:r>
            <a:r>
              <a:rPr lang="en-US" sz="1200" dirty="0" err="1" smtClean="0"/>
              <a:t>Gao</a:t>
            </a:r>
            <a:r>
              <a:rPr lang="en-US" sz="1200" dirty="0" smtClean="0"/>
              <a:t> et al 2012 (</a:t>
            </a:r>
            <a:r>
              <a:rPr lang="en-US" sz="1200" dirty="0" err="1" smtClean="0"/>
              <a:t>Trichinella</a:t>
            </a:r>
            <a:r>
              <a:rPr lang="en-US" sz="1200" dirty="0" smtClean="0"/>
              <a:t>). “We also </a:t>
            </a:r>
            <a:r>
              <a:rPr lang="en-US" sz="1200" dirty="0"/>
              <a:t>identified an </a:t>
            </a:r>
            <a:r>
              <a:rPr lang="en-US" sz="1200" dirty="0" err="1"/>
              <a:t>ortholog</a:t>
            </a:r>
            <a:r>
              <a:rPr lang="en-US" sz="1200" dirty="0"/>
              <a:t> to dnmt2 (EFV60295.1), but </a:t>
            </a:r>
            <a:r>
              <a:rPr lang="en-US" sz="1200" dirty="0" smtClean="0"/>
              <a:t>it was </a:t>
            </a:r>
            <a:r>
              <a:rPr lang="en-US" sz="1200" dirty="0"/>
              <a:t>more similar to a previously identified </a:t>
            </a:r>
            <a:r>
              <a:rPr lang="en-US" sz="1200" dirty="0" err="1"/>
              <a:t>tRNA</a:t>
            </a:r>
            <a:r>
              <a:rPr lang="en-US" sz="1200" dirty="0"/>
              <a:t> </a:t>
            </a:r>
            <a:r>
              <a:rPr lang="en-US" sz="1200" dirty="0" err="1" smtClean="0"/>
              <a:t>methyltransferase</a:t>
            </a:r>
            <a:r>
              <a:rPr lang="en-US" sz="1200" dirty="0" smtClean="0"/>
              <a:t>”</a:t>
            </a:r>
            <a:endParaRPr lang="en-US" sz="1200" dirty="0"/>
          </a:p>
        </p:txBody>
      </p:sp>
      <p:sp>
        <p:nvSpPr>
          <p:cNvPr id="5" name="TextBox 4"/>
          <p:cNvSpPr txBox="1"/>
          <p:nvPr/>
        </p:nvSpPr>
        <p:spPr>
          <a:xfrm>
            <a:off x="179249" y="1645973"/>
            <a:ext cx="367174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t>DNMT2 / TRDMT1 </a:t>
            </a:r>
          </a:p>
          <a:p>
            <a:r>
              <a:rPr lang="en-US" sz="1400" dirty="0" smtClean="0"/>
              <a:t>Present in plants, fungi, </a:t>
            </a:r>
            <a:r>
              <a:rPr lang="en-US" sz="1400" dirty="0"/>
              <a:t>protozoans</a:t>
            </a:r>
            <a:r>
              <a:rPr lang="en-US" sz="1400" dirty="0" smtClean="0"/>
              <a:t>, animals</a:t>
            </a:r>
          </a:p>
          <a:p>
            <a:r>
              <a:rPr lang="en-US" sz="1400" dirty="0" smtClean="0"/>
              <a:t>Protozoans: DNA </a:t>
            </a:r>
            <a:r>
              <a:rPr lang="en-US" sz="1400" dirty="0" err="1" smtClean="0"/>
              <a:t>methyltransferase</a:t>
            </a:r>
            <a:endParaRPr lang="en-US" sz="1400" dirty="0" smtClean="0"/>
          </a:p>
          <a:p>
            <a:r>
              <a:rPr lang="en-US" sz="1400" dirty="0" smtClean="0"/>
              <a:t>Vertebrates: </a:t>
            </a:r>
            <a:r>
              <a:rPr lang="en-US" sz="1400" dirty="0" err="1" smtClean="0"/>
              <a:t>tRNA</a:t>
            </a:r>
            <a:r>
              <a:rPr lang="en-US" sz="1400" dirty="0" smtClean="0"/>
              <a:t> </a:t>
            </a:r>
            <a:r>
              <a:rPr lang="en-US" sz="1400" dirty="0" err="1" smtClean="0"/>
              <a:t>methyltransferase</a:t>
            </a:r>
            <a:endParaRPr lang="en-US" sz="1400" dirty="0" smtClean="0"/>
          </a:p>
          <a:p>
            <a:r>
              <a:rPr lang="en-US" sz="1400" dirty="0" smtClean="0"/>
              <a:t>Nematodes: Unknown function (</a:t>
            </a:r>
            <a:r>
              <a:rPr lang="en-US" sz="1400" dirty="0" err="1" smtClean="0"/>
              <a:t>tRNA</a:t>
            </a:r>
            <a:r>
              <a:rPr lang="en-US" sz="1400" dirty="0" smtClean="0"/>
              <a:t>-like)</a:t>
            </a:r>
          </a:p>
          <a:p>
            <a:r>
              <a:rPr lang="en-US" sz="1400" dirty="0" err="1" smtClean="0"/>
              <a:t>Platyhelminths</a:t>
            </a:r>
            <a:r>
              <a:rPr lang="en-US" sz="1400" dirty="0" smtClean="0"/>
              <a:t>: DNA </a:t>
            </a:r>
            <a:r>
              <a:rPr lang="en-US" sz="1400" dirty="0" err="1" smtClean="0"/>
              <a:t>methyltransferase</a:t>
            </a:r>
            <a:endParaRPr lang="en-US" sz="1400" dirty="0" smtClean="0"/>
          </a:p>
        </p:txBody>
      </p:sp>
      <p:grpSp>
        <p:nvGrpSpPr>
          <p:cNvPr id="8" name="Group 7"/>
          <p:cNvGrpSpPr/>
          <p:nvPr/>
        </p:nvGrpSpPr>
        <p:grpSpPr>
          <a:xfrm>
            <a:off x="1348576" y="753934"/>
            <a:ext cx="6963653" cy="684322"/>
            <a:chOff x="0" y="3195558"/>
            <a:chExt cx="9144000" cy="1156574"/>
          </a:xfrm>
        </p:grpSpPr>
        <p:pic>
          <p:nvPicPr>
            <p:cNvPr id="6" name="Picture 5"/>
            <p:cNvPicPr>
              <a:picLocks noChangeAspect="1"/>
            </p:cNvPicPr>
            <p:nvPr/>
          </p:nvPicPr>
          <p:blipFill>
            <a:blip r:embed="rId4"/>
            <a:stretch>
              <a:fillRect/>
            </a:stretch>
          </p:blipFill>
          <p:spPr>
            <a:xfrm>
              <a:off x="0" y="3195558"/>
              <a:ext cx="6107448" cy="884289"/>
            </a:xfrm>
            <a:prstGeom prst="rect">
              <a:avLst/>
            </a:prstGeom>
          </p:spPr>
        </p:pic>
        <p:pic>
          <p:nvPicPr>
            <p:cNvPr id="7" name="Picture 6"/>
            <p:cNvPicPr>
              <a:picLocks noChangeAspect="1"/>
            </p:cNvPicPr>
            <p:nvPr/>
          </p:nvPicPr>
          <p:blipFill>
            <a:blip r:embed="rId5"/>
            <a:stretch>
              <a:fillRect/>
            </a:stretch>
          </p:blipFill>
          <p:spPr>
            <a:xfrm>
              <a:off x="0" y="4079847"/>
              <a:ext cx="9144000" cy="272285"/>
            </a:xfrm>
            <a:prstGeom prst="rect">
              <a:avLst/>
            </a:prstGeom>
          </p:spPr>
        </p:pic>
      </p:grpSp>
      <p:sp>
        <p:nvSpPr>
          <p:cNvPr id="16" name="TextBox 15"/>
          <p:cNvSpPr txBox="1"/>
          <p:nvPr/>
        </p:nvSpPr>
        <p:spPr>
          <a:xfrm>
            <a:off x="179248" y="5842994"/>
            <a:ext cx="4344505"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No surprises in the gene phylogeny, it matches the species tree perfectly. </a:t>
            </a:r>
          </a:p>
          <a:p>
            <a:r>
              <a:rPr lang="en-US" sz="1400" dirty="0" smtClean="0"/>
              <a:t>Several gene losses in nematodes suggestive of non-functionality in nematodes? Opposite in Platyhelminthes</a:t>
            </a:r>
            <a:endParaRPr lang="en-US" sz="1400" dirty="0"/>
          </a:p>
        </p:txBody>
      </p:sp>
      <p:sp>
        <p:nvSpPr>
          <p:cNvPr id="18" name="Rectangle 17"/>
          <p:cNvSpPr/>
          <p:nvPr/>
        </p:nvSpPr>
        <p:spPr>
          <a:xfrm>
            <a:off x="170949" y="4137764"/>
            <a:ext cx="382157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From Geyer et al 2013. “While </a:t>
            </a:r>
            <a:r>
              <a:rPr lang="en-US" sz="1200" dirty="0"/>
              <a:t>vertebrate </a:t>
            </a:r>
            <a:r>
              <a:rPr lang="en-US" sz="1200" dirty="0" smtClean="0"/>
              <a:t>DNMT2 family </a:t>
            </a:r>
            <a:r>
              <a:rPr lang="en-US" sz="1200" dirty="0"/>
              <a:t>members are now considered </a:t>
            </a:r>
            <a:r>
              <a:rPr lang="en-US" sz="1200" dirty="0" smtClean="0"/>
              <a:t>predominant </a:t>
            </a:r>
            <a:r>
              <a:rPr lang="en-US" sz="1200" dirty="0" err="1" smtClean="0"/>
              <a:t>tRNA</a:t>
            </a:r>
            <a:r>
              <a:rPr lang="en-US" sz="1200" dirty="0" smtClean="0"/>
              <a:t> </a:t>
            </a:r>
            <a:r>
              <a:rPr lang="en-US" sz="1200" dirty="0" err="1"/>
              <a:t>methyltransferases</a:t>
            </a:r>
            <a:r>
              <a:rPr lang="en-US" sz="1200" dirty="0"/>
              <a:t> [30], many invertebrate</a:t>
            </a:r>
            <a:r>
              <a:rPr lang="en-US" sz="1200" dirty="0" smtClean="0"/>
              <a:t>/ single</a:t>
            </a:r>
            <a:r>
              <a:rPr lang="en-US" sz="1200" dirty="0"/>
              <a:t>-cell eukaryote DNMT2s still retain </a:t>
            </a:r>
            <a:r>
              <a:rPr lang="en-US" sz="1200" dirty="0" smtClean="0"/>
              <a:t>strong DNA </a:t>
            </a:r>
            <a:r>
              <a:rPr lang="en-US" sz="1200" dirty="0" err="1"/>
              <a:t>methyltransferase</a:t>
            </a:r>
            <a:r>
              <a:rPr lang="en-US" sz="1200" dirty="0"/>
              <a:t> activity [31-34]</a:t>
            </a:r>
            <a:r>
              <a:rPr lang="en-US" sz="1200" dirty="0" smtClean="0"/>
              <a:t>. (references to studies in insects, amoeba</a:t>
            </a:r>
            <a:r>
              <a:rPr lang="en-US" sz="1200" dirty="0"/>
              <a:t> </a:t>
            </a:r>
            <a:r>
              <a:rPr lang="en-US" sz="1200" dirty="0" smtClean="0"/>
              <a:t>and protozoans)”</a:t>
            </a:r>
            <a:endParaRPr lang="en-US" sz="1200" dirty="0"/>
          </a:p>
        </p:txBody>
      </p:sp>
    </p:spTree>
    <p:extLst>
      <p:ext uri="{BB962C8B-B14F-4D97-AF65-F5344CB8AC3E}">
        <p14:creationId xmlns:p14="http://schemas.microsoft.com/office/powerpoint/2010/main" val="172506617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306214" y="2276407"/>
            <a:ext cx="6768404" cy="3905141"/>
          </a:xfrm>
          <a:prstGeom prst="rect">
            <a:avLst/>
          </a:prstGeom>
        </p:spPr>
      </p:pic>
      <p:sp>
        <p:nvSpPr>
          <p:cNvPr id="2" name="Title 1"/>
          <p:cNvSpPr>
            <a:spLocks noGrp="1"/>
          </p:cNvSpPr>
          <p:nvPr>
            <p:ph type="title"/>
          </p:nvPr>
        </p:nvSpPr>
        <p:spPr>
          <a:xfrm>
            <a:off x="0" y="-141224"/>
            <a:ext cx="9144000" cy="1143000"/>
          </a:xfrm>
        </p:spPr>
        <p:txBody>
          <a:bodyPr>
            <a:noAutofit/>
          </a:bodyPr>
          <a:lstStyle/>
          <a:p>
            <a:r>
              <a:rPr lang="en-US" sz="3200" dirty="0" smtClean="0"/>
              <a:t>DNA methylation –DNMT3</a:t>
            </a:r>
            <a:endParaRPr lang="en-US" sz="3200" dirty="0"/>
          </a:p>
        </p:txBody>
      </p:sp>
      <p:sp>
        <p:nvSpPr>
          <p:cNvPr id="9" name="TextBox 8"/>
          <p:cNvSpPr txBox="1"/>
          <p:nvPr/>
        </p:nvSpPr>
        <p:spPr>
          <a:xfrm>
            <a:off x="7387016" y="6482609"/>
            <a:ext cx="1687602"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Tree from </a:t>
            </a:r>
            <a:r>
              <a:rPr lang="en-US" sz="1100" dirty="0" err="1" smtClean="0"/>
              <a:t>Compara</a:t>
            </a:r>
            <a:endParaRPr lang="en-US" sz="1100" dirty="0"/>
          </a:p>
        </p:txBody>
      </p:sp>
      <p:sp>
        <p:nvSpPr>
          <p:cNvPr id="5" name="TextBox 4"/>
          <p:cNvSpPr txBox="1"/>
          <p:nvPr/>
        </p:nvSpPr>
        <p:spPr>
          <a:xfrm>
            <a:off x="87944" y="1554671"/>
            <a:ext cx="4651154"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DNMT3 responsible for de novo methylation sites in mammals, and also potentially in </a:t>
            </a:r>
            <a:r>
              <a:rPr lang="en-US" sz="1600" dirty="0" err="1" smtClean="0"/>
              <a:t>Trichinella</a:t>
            </a:r>
            <a:r>
              <a:rPr lang="en-US" sz="1600" dirty="0" smtClean="0"/>
              <a:t> </a:t>
            </a:r>
            <a:r>
              <a:rPr lang="en-US" sz="1600" dirty="0" err="1" smtClean="0"/>
              <a:t>spiralis</a:t>
            </a:r>
            <a:r>
              <a:rPr lang="en-US" sz="1600" dirty="0" smtClean="0"/>
              <a:t>. </a:t>
            </a:r>
          </a:p>
        </p:txBody>
      </p:sp>
      <p:sp>
        <p:nvSpPr>
          <p:cNvPr id="16" name="TextBox 15"/>
          <p:cNvSpPr txBox="1"/>
          <p:nvPr/>
        </p:nvSpPr>
        <p:spPr>
          <a:xfrm>
            <a:off x="96244" y="6223048"/>
            <a:ext cx="5689180"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DNMT3 only present in Clade I (all species), suggesting only these nematode species have functional DNA methylation machinery</a:t>
            </a:r>
            <a:endParaRPr lang="en-US" sz="1600" dirty="0"/>
          </a:p>
        </p:txBody>
      </p:sp>
      <p:grpSp>
        <p:nvGrpSpPr>
          <p:cNvPr id="10" name="Group 9"/>
          <p:cNvGrpSpPr/>
          <p:nvPr/>
        </p:nvGrpSpPr>
        <p:grpSpPr>
          <a:xfrm>
            <a:off x="87944" y="722216"/>
            <a:ext cx="4659454" cy="727759"/>
            <a:chOff x="87944" y="730516"/>
            <a:chExt cx="4659454" cy="727759"/>
          </a:xfrm>
        </p:grpSpPr>
        <p:pic>
          <p:nvPicPr>
            <p:cNvPr id="6" name="Picture 5"/>
            <p:cNvPicPr>
              <a:picLocks noChangeAspect="1"/>
            </p:cNvPicPr>
            <p:nvPr/>
          </p:nvPicPr>
          <p:blipFill>
            <a:blip r:embed="rId3"/>
            <a:stretch>
              <a:fillRect/>
            </a:stretch>
          </p:blipFill>
          <p:spPr>
            <a:xfrm>
              <a:off x="96244" y="730516"/>
              <a:ext cx="4651154" cy="523216"/>
            </a:xfrm>
            <a:prstGeom prst="rect">
              <a:avLst/>
            </a:prstGeom>
          </p:spPr>
        </p:pic>
        <p:pic>
          <p:nvPicPr>
            <p:cNvPr id="3" name="Picture 2"/>
            <p:cNvPicPr>
              <a:picLocks noChangeAspect="1"/>
            </p:cNvPicPr>
            <p:nvPr/>
          </p:nvPicPr>
          <p:blipFill>
            <a:blip r:embed="rId4"/>
            <a:stretch>
              <a:fillRect/>
            </a:stretch>
          </p:blipFill>
          <p:spPr>
            <a:xfrm>
              <a:off x="87944" y="1228833"/>
              <a:ext cx="4651154" cy="229442"/>
            </a:xfrm>
            <a:prstGeom prst="rect">
              <a:avLst/>
            </a:prstGeom>
          </p:spPr>
        </p:pic>
      </p:grpSp>
    </p:spTree>
    <p:extLst>
      <p:ext uri="{BB962C8B-B14F-4D97-AF65-F5344CB8AC3E}">
        <p14:creationId xmlns:p14="http://schemas.microsoft.com/office/powerpoint/2010/main" val="13850267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25251" y="1205448"/>
            <a:ext cx="6352169" cy="5343987"/>
          </a:xfrm>
          <a:prstGeom prst="rect">
            <a:avLst/>
          </a:prstGeom>
        </p:spPr>
      </p:pic>
      <p:sp>
        <p:nvSpPr>
          <p:cNvPr id="2" name="Title 1"/>
          <p:cNvSpPr>
            <a:spLocks noGrp="1"/>
          </p:cNvSpPr>
          <p:nvPr>
            <p:ph type="title"/>
          </p:nvPr>
        </p:nvSpPr>
        <p:spPr>
          <a:xfrm>
            <a:off x="457200" y="-46180"/>
            <a:ext cx="8229600" cy="1143000"/>
          </a:xfrm>
        </p:spPr>
        <p:txBody>
          <a:bodyPr>
            <a:normAutofit/>
          </a:bodyPr>
          <a:lstStyle/>
          <a:p>
            <a:r>
              <a:rPr lang="en-US" sz="3600" dirty="0" err="1" smtClean="0"/>
              <a:t>Compara</a:t>
            </a:r>
            <a:r>
              <a:rPr lang="en-US" sz="3600" dirty="0" smtClean="0"/>
              <a:t> gene families – 33 species</a:t>
            </a:r>
            <a:endParaRPr lang="en-US" sz="3600" dirty="0"/>
          </a:p>
        </p:txBody>
      </p:sp>
      <p:sp>
        <p:nvSpPr>
          <p:cNvPr id="6" name="Rectangle 5"/>
          <p:cNvSpPr/>
          <p:nvPr/>
        </p:nvSpPr>
        <p:spPr>
          <a:xfrm>
            <a:off x="99062" y="1475043"/>
            <a:ext cx="2714376"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err="1" smtClean="0"/>
              <a:t>Compara</a:t>
            </a:r>
            <a:r>
              <a:rPr lang="en-US" sz="1600" dirty="0" smtClean="0"/>
              <a:t> data for 33 shortlisted species includes total </a:t>
            </a:r>
            <a:r>
              <a:rPr lang="en-US" sz="1600" u="sng" dirty="0" smtClean="0"/>
              <a:t>415,524</a:t>
            </a:r>
            <a:r>
              <a:rPr lang="en-US" sz="1600" dirty="0" smtClean="0"/>
              <a:t>  genes clustered in</a:t>
            </a:r>
            <a:r>
              <a:rPr lang="en-US" sz="1600" baseline="0" dirty="0" smtClean="0"/>
              <a:t> </a:t>
            </a:r>
            <a:r>
              <a:rPr lang="en-US" sz="1600" u="sng" baseline="0" dirty="0" smtClean="0"/>
              <a:t>41392</a:t>
            </a:r>
            <a:r>
              <a:rPr lang="en-US" sz="1600" baseline="0" dirty="0" smtClean="0"/>
              <a:t> gene families</a:t>
            </a:r>
            <a:endParaRPr lang="en-US" sz="1600" dirty="0"/>
          </a:p>
        </p:txBody>
      </p:sp>
      <p:sp>
        <p:nvSpPr>
          <p:cNvPr id="5" name="Rectangle 4"/>
          <p:cNvSpPr/>
          <p:nvPr/>
        </p:nvSpPr>
        <p:spPr>
          <a:xfrm>
            <a:off x="118123" y="3433009"/>
            <a:ext cx="2246470" cy="8617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t>Biggest family </a:t>
            </a:r>
            <a:r>
              <a:rPr lang="en-US" sz="1600" dirty="0" smtClean="0"/>
              <a:t>= 498</a:t>
            </a:r>
          </a:p>
          <a:p>
            <a:r>
              <a:rPr lang="en-US" sz="1600" dirty="0" smtClean="0"/>
              <a:t>Mean </a:t>
            </a:r>
            <a:r>
              <a:rPr lang="en-US" sz="1600" dirty="0"/>
              <a:t>family size =</a:t>
            </a:r>
            <a:r>
              <a:rPr lang="en-US" sz="1600" dirty="0" smtClean="0"/>
              <a:t> 10.03</a:t>
            </a:r>
            <a:endParaRPr lang="en-US" sz="1600" dirty="0"/>
          </a:p>
          <a:p>
            <a:r>
              <a:rPr lang="en-US" sz="1600" dirty="0" smtClean="0"/>
              <a:t>Median family size </a:t>
            </a:r>
            <a:r>
              <a:rPr lang="en-US" sz="1600" dirty="0"/>
              <a:t>=</a:t>
            </a:r>
            <a:r>
              <a:rPr lang="en-US" sz="1600" dirty="0" smtClean="0"/>
              <a:t> </a:t>
            </a:r>
            <a:r>
              <a:rPr lang="en-US" sz="1600" dirty="0"/>
              <a:t>4</a:t>
            </a:r>
          </a:p>
        </p:txBody>
      </p:sp>
      <p:grpSp>
        <p:nvGrpSpPr>
          <p:cNvPr id="36" name="Group 35"/>
          <p:cNvGrpSpPr/>
          <p:nvPr/>
        </p:nvGrpSpPr>
        <p:grpSpPr>
          <a:xfrm>
            <a:off x="4353921" y="5608601"/>
            <a:ext cx="3272798" cy="390585"/>
            <a:chOff x="4188622" y="5624468"/>
            <a:chExt cx="3272798" cy="390585"/>
          </a:xfrm>
        </p:grpSpPr>
        <p:cxnSp>
          <p:nvCxnSpPr>
            <p:cNvPr id="9" name="Straight Arrow Connector 8"/>
            <p:cNvCxnSpPr/>
            <p:nvPr/>
          </p:nvCxnSpPr>
          <p:spPr>
            <a:xfrm flipV="1">
              <a:off x="4625913" y="5727541"/>
              <a:ext cx="0" cy="984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505742" y="5624468"/>
              <a:ext cx="0" cy="1681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188622" y="5753443"/>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a:t>
              </a:r>
              <a:r>
                <a:rPr lang="en-US" sz="1050" dirty="0"/>
                <a:t>9</a:t>
              </a:r>
              <a:r>
                <a:rPr lang="en-US" sz="1050" dirty="0" smtClean="0"/>
                <a:t>)</a:t>
              </a:r>
              <a:endParaRPr lang="en-US" sz="1050" dirty="0"/>
            </a:p>
          </p:txBody>
        </p:sp>
        <p:sp>
          <p:nvSpPr>
            <p:cNvPr id="12" name="TextBox 11"/>
            <p:cNvSpPr txBox="1"/>
            <p:nvPr/>
          </p:nvSpPr>
          <p:spPr>
            <a:xfrm>
              <a:off x="5969971" y="5752609"/>
              <a:ext cx="1491449" cy="246221"/>
            </a:xfrm>
            <a:prstGeom prst="rect">
              <a:avLst/>
            </a:prstGeom>
            <a:noFill/>
          </p:spPr>
          <p:txBody>
            <a:bodyPr wrap="square" rtlCol="0">
              <a:spAutoFit/>
            </a:bodyPr>
            <a:lstStyle/>
            <a:p>
              <a:r>
                <a:rPr lang="en-US" sz="1000" dirty="0" smtClean="0"/>
                <a:t>#_Nematodes (24)</a:t>
              </a:r>
              <a:endParaRPr lang="en-US" sz="1000" dirty="0"/>
            </a:p>
          </p:txBody>
        </p:sp>
      </p:grpSp>
    </p:spTree>
    <p:extLst>
      <p:ext uri="{BB962C8B-B14F-4D97-AF65-F5344CB8AC3E}">
        <p14:creationId xmlns:p14="http://schemas.microsoft.com/office/powerpoint/2010/main" val="2222421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24"/>
            <a:ext cx="9144000" cy="1143000"/>
          </a:xfrm>
        </p:spPr>
        <p:txBody>
          <a:bodyPr>
            <a:noAutofit/>
          </a:bodyPr>
          <a:lstStyle/>
          <a:p>
            <a:r>
              <a:rPr lang="en-US" sz="3200" dirty="0" smtClean="0"/>
              <a:t>DNA methylation – Summary</a:t>
            </a:r>
            <a:endParaRPr lang="en-US" sz="3200" dirty="0"/>
          </a:p>
        </p:txBody>
      </p:sp>
      <p:sp>
        <p:nvSpPr>
          <p:cNvPr id="4" name="TextBox 3"/>
          <p:cNvSpPr txBox="1"/>
          <p:nvPr/>
        </p:nvSpPr>
        <p:spPr>
          <a:xfrm>
            <a:off x="249015" y="1137121"/>
            <a:ext cx="8640784" cy="3808735"/>
          </a:xfrm>
          <a:prstGeom prst="rect">
            <a:avLst/>
          </a:prstGeom>
          <a:noFill/>
        </p:spPr>
        <p:txBody>
          <a:bodyPr wrap="square" rtlCol="0">
            <a:spAutoFit/>
          </a:bodyPr>
          <a:lstStyle/>
          <a:p>
            <a:pPr marL="285750" indent="-285750">
              <a:lnSpc>
                <a:spcPct val="150000"/>
              </a:lnSpc>
              <a:buFont typeface="Arial"/>
              <a:buChar char="•"/>
            </a:pPr>
            <a:r>
              <a:rPr lang="en-US" dirty="0" err="1" smtClean="0"/>
              <a:t>Platyhelminth</a:t>
            </a:r>
            <a:r>
              <a:rPr lang="en-US" dirty="0" smtClean="0"/>
              <a:t> DNA methylation machinery is conserved (as described in literature). DNMT2 present in all our </a:t>
            </a:r>
            <a:r>
              <a:rPr lang="en-US" dirty="0" err="1" smtClean="0"/>
              <a:t>Platyhelminth</a:t>
            </a:r>
            <a:r>
              <a:rPr lang="en-US" dirty="0" smtClean="0"/>
              <a:t> species (except </a:t>
            </a:r>
            <a:r>
              <a:rPr lang="en-US" dirty="0" err="1" smtClean="0"/>
              <a:t>Echinostoma</a:t>
            </a:r>
            <a:r>
              <a:rPr lang="en-US" dirty="0" smtClean="0"/>
              <a:t> </a:t>
            </a:r>
            <a:r>
              <a:rPr lang="en-US" dirty="0" err="1" smtClean="0"/>
              <a:t>caproni</a:t>
            </a:r>
            <a:r>
              <a:rPr lang="en-US" dirty="0" smtClean="0"/>
              <a:t>, which may be due to poor assembly). </a:t>
            </a:r>
          </a:p>
          <a:p>
            <a:pPr marL="285750" indent="-285750">
              <a:lnSpc>
                <a:spcPct val="150000"/>
              </a:lnSpc>
              <a:buFont typeface="Arial"/>
              <a:buChar char="•"/>
            </a:pPr>
            <a:r>
              <a:rPr lang="en-US" dirty="0" smtClean="0"/>
              <a:t>Nematode DNA methylation may be exclusive to Clade I, only this clade possesses an extra DNMT(3-like) and also an extra MBD protein family (only in 5 out of 7 clade I species).</a:t>
            </a:r>
          </a:p>
          <a:p>
            <a:pPr marL="285750" indent="-285750">
              <a:lnSpc>
                <a:spcPct val="150000"/>
              </a:lnSpc>
              <a:buFont typeface="Arial"/>
              <a:buChar char="•"/>
            </a:pPr>
            <a:r>
              <a:rPr lang="en-US" dirty="0" smtClean="0"/>
              <a:t>Nematode clade IV seems especially poor in DNA methylation machinery.</a:t>
            </a:r>
          </a:p>
          <a:p>
            <a:pPr marL="285750" indent="-285750">
              <a:lnSpc>
                <a:spcPct val="150000"/>
              </a:lnSpc>
              <a:buFont typeface="Arial"/>
              <a:buChar char="•"/>
            </a:pPr>
            <a:r>
              <a:rPr lang="en-US" dirty="0" smtClean="0"/>
              <a:t>Different DNA methylation machinery between Clade I nematodes and Platyhelminthes, both DNMTs and also the MBD proteins are different.</a:t>
            </a:r>
            <a:endParaRPr lang="en-US" dirty="0"/>
          </a:p>
        </p:txBody>
      </p:sp>
    </p:spTree>
    <p:extLst>
      <p:ext uri="{BB962C8B-B14F-4D97-AF65-F5344CB8AC3E}">
        <p14:creationId xmlns:p14="http://schemas.microsoft.com/office/powerpoint/2010/main" val="1545504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77613" y="1909035"/>
            <a:ext cx="6487850" cy="4643712"/>
          </a:xfrm>
          <a:prstGeom prst="rect">
            <a:avLst/>
          </a:prstGeom>
        </p:spPr>
      </p:pic>
      <p:sp>
        <p:nvSpPr>
          <p:cNvPr id="2" name="Title 1"/>
          <p:cNvSpPr>
            <a:spLocks noGrp="1"/>
          </p:cNvSpPr>
          <p:nvPr>
            <p:ph type="title"/>
          </p:nvPr>
        </p:nvSpPr>
        <p:spPr>
          <a:xfrm>
            <a:off x="0" y="-124624"/>
            <a:ext cx="9144000" cy="1143000"/>
          </a:xfrm>
        </p:spPr>
        <p:txBody>
          <a:bodyPr>
            <a:noAutofit/>
          </a:bodyPr>
          <a:lstStyle/>
          <a:p>
            <a:r>
              <a:rPr lang="en-US" sz="3200" dirty="0" smtClean="0"/>
              <a:t>Adenine DNA methylation – 33 species</a:t>
            </a:r>
            <a:endParaRPr lang="en-US" sz="3200" dirty="0"/>
          </a:p>
        </p:txBody>
      </p:sp>
      <p:pic>
        <p:nvPicPr>
          <p:cNvPr id="4" name="Picture 3"/>
          <p:cNvPicPr>
            <a:picLocks noChangeAspect="1"/>
          </p:cNvPicPr>
          <p:nvPr/>
        </p:nvPicPr>
        <p:blipFill>
          <a:blip r:embed="rId3"/>
          <a:stretch>
            <a:fillRect/>
          </a:stretch>
        </p:blipFill>
        <p:spPr>
          <a:xfrm>
            <a:off x="1278583" y="827061"/>
            <a:ext cx="7043481" cy="911509"/>
          </a:xfrm>
          <a:prstGeom prst="rect">
            <a:avLst/>
          </a:prstGeom>
        </p:spPr>
      </p:pic>
      <p:sp>
        <p:nvSpPr>
          <p:cNvPr id="15" name="Rectangle 14"/>
          <p:cNvSpPr/>
          <p:nvPr/>
        </p:nvSpPr>
        <p:spPr>
          <a:xfrm>
            <a:off x="69776" y="5204350"/>
            <a:ext cx="2984795"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dirty="0" smtClean="0"/>
              <a:t>DAMT or DAMT-like present in all of clade III, clade IV and </a:t>
            </a:r>
            <a:r>
              <a:rPr lang="en-US" sz="1400" dirty="0" err="1" smtClean="0"/>
              <a:t>platyhelminthes</a:t>
            </a:r>
            <a:r>
              <a:rPr lang="en-US" sz="1400" dirty="0" smtClean="0"/>
              <a:t>.</a:t>
            </a:r>
          </a:p>
          <a:p>
            <a:r>
              <a:rPr lang="en-US" sz="1400" i="1" dirty="0" err="1" smtClean="0"/>
              <a:t>Romanomermis</a:t>
            </a:r>
            <a:r>
              <a:rPr lang="en-US" sz="1400" dirty="0" smtClean="0"/>
              <a:t> DAMT clusters with </a:t>
            </a:r>
            <a:r>
              <a:rPr lang="en-US" sz="1400" dirty="0" err="1" smtClean="0"/>
              <a:t>platyhelminthes</a:t>
            </a:r>
            <a:r>
              <a:rPr lang="en-US" sz="1400" dirty="0" smtClean="0"/>
              <a:t>.</a:t>
            </a:r>
            <a:endParaRPr lang="en-US" sz="1400" dirty="0"/>
          </a:p>
        </p:txBody>
      </p:sp>
      <p:sp>
        <p:nvSpPr>
          <p:cNvPr id="5" name="TextBox 4"/>
          <p:cNvSpPr txBox="1"/>
          <p:nvPr/>
        </p:nvSpPr>
        <p:spPr>
          <a:xfrm>
            <a:off x="96782" y="2923466"/>
            <a:ext cx="295778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arenR"/>
            </a:pPr>
            <a:r>
              <a:rPr lang="en-US" sz="1400" dirty="0" smtClean="0"/>
              <a:t>Looking for </a:t>
            </a:r>
            <a:r>
              <a:rPr lang="en-US" sz="1400" dirty="0" err="1" smtClean="0"/>
              <a:t>orthologs</a:t>
            </a:r>
            <a:r>
              <a:rPr lang="en-US" sz="1400" dirty="0" smtClean="0"/>
              <a:t> of known </a:t>
            </a:r>
            <a:r>
              <a:rPr lang="en-US" sz="1400" i="1" dirty="0" smtClean="0"/>
              <a:t>C. </a:t>
            </a:r>
            <a:r>
              <a:rPr lang="en-US" sz="1400" i="1" dirty="0" err="1" smtClean="0"/>
              <a:t>elegans</a:t>
            </a:r>
            <a:r>
              <a:rPr lang="en-US" sz="1400" i="1" dirty="0" smtClean="0"/>
              <a:t> </a:t>
            </a:r>
            <a:r>
              <a:rPr lang="en-US" sz="1400" dirty="0" smtClean="0"/>
              <a:t>DAMT-1</a:t>
            </a:r>
          </a:p>
          <a:p>
            <a:pPr marL="342900" indent="-342900">
              <a:buAutoNum type="arabicParenR"/>
            </a:pPr>
            <a:r>
              <a:rPr lang="en-US" sz="1400" dirty="0" smtClean="0"/>
              <a:t>Searching for families with </a:t>
            </a:r>
            <a:r>
              <a:rPr lang="en-US" sz="1400" dirty="0" err="1" smtClean="0"/>
              <a:t>pfam</a:t>
            </a:r>
            <a:r>
              <a:rPr lang="en-US" sz="1400" dirty="0" smtClean="0"/>
              <a:t> equal to </a:t>
            </a:r>
            <a:r>
              <a:rPr lang="en-US" sz="1400" i="1" dirty="0" smtClean="0"/>
              <a:t>C. </a:t>
            </a:r>
            <a:r>
              <a:rPr lang="en-US" sz="1400" i="1" dirty="0" err="1" smtClean="0"/>
              <a:t>elegans</a:t>
            </a:r>
            <a:r>
              <a:rPr lang="en-US" sz="1400" i="1" dirty="0" smtClean="0"/>
              <a:t> </a:t>
            </a:r>
            <a:r>
              <a:rPr lang="en-US" sz="1400" dirty="0" smtClean="0"/>
              <a:t>DAMT-1</a:t>
            </a:r>
            <a:endParaRPr lang="en-US" sz="1400" dirty="0"/>
          </a:p>
        </p:txBody>
      </p:sp>
    </p:spTree>
    <p:extLst>
      <p:ext uri="{BB962C8B-B14F-4D97-AF65-F5344CB8AC3E}">
        <p14:creationId xmlns:p14="http://schemas.microsoft.com/office/powerpoint/2010/main" val="403651249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69811" y="1234707"/>
            <a:ext cx="6607785" cy="4736245"/>
          </a:xfrm>
          <a:prstGeom prst="rect">
            <a:avLst/>
          </a:prstGeom>
        </p:spPr>
      </p:pic>
      <p:sp>
        <p:nvSpPr>
          <p:cNvPr id="2" name="Title 1"/>
          <p:cNvSpPr>
            <a:spLocks noGrp="1"/>
          </p:cNvSpPr>
          <p:nvPr>
            <p:ph type="title"/>
          </p:nvPr>
        </p:nvSpPr>
        <p:spPr>
          <a:xfrm>
            <a:off x="0" y="-124624"/>
            <a:ext cx="9144000" cy="1143000"/>
          </a:xfrm>
        </p:spPr>
        <p:txBody>
          <a:bodyPr>
            <a:noAutofit/>
          </a:bodyPr>
          <a:lstStyle/>
          <a:p>
            <a:r>
              <a:rPr lang="en-US" sz="3200" dirty="0" smtClean="0"/>
              <a:t>Adenine DNA methylation – all species</a:t>
            </a:r>
            <a:endParaRPr lang="en-US" sz="3200" dirty="0"/>
          </a:p>
        </p:txBody>
      </p:sp>
      <p:sp>
        <p:nvSpPr>
          <p:cNvPr id="5" name="Rectangle 4"/>
          <p:cNvSpPr/>
          <p:nvPr/>
        </p:nvSpPr>
        <p:spPr>
          <a:xfrm>
            <a:off x="468197" y="773042"/>
            <a:ext cx="7724362" cy="461665"/>
          </a:xfrm>
          <a:prstGeom prst="rect">
            <a:avLst/>
          </a:prstGeom>
        </p:spPr>
        <p:txBody>
          <a:bodyPr wrap="square">
            <a:spAutoFit/>
          </a:bodyPr>
          <a:lstStyle/>
          <a:p>
            <a:r>
              <a:rPr lang="en-US" sz="1200" dirty="0"/>
              <a:t>MT-A70 is the S-</a:t>
            </a:r>
            <a:r>
              <a:rPr lang="en-US" sz="1200" dirty="0" err="1"/>
              <a:t>adenosylmethionine</a:t>
            </a:r>
            <a:r>
              <a:rPr lang="en-US" sz="1200" dirty="0"/>
              <a:t>-binding subunit of human mRNA:m6A methyl-</a:t>
            </a:r>
            <a:r>
              <a:rPr lang="en-US" sz="1200" dirty="0" err="1"/>
              <a:t>transferase</a:t>
            </a:r>
            <a:r>
              <a:rPr lang="en-US" sz="1200" dirty="0"/>
              <a:t> (</a:t>
            </a:r>
            <a:r>
              <a:rPr lang="en-US" sz="1200" dirty="0" err="1"/>
              <a:t>MTase</a:t>
            </a:r>
            <a:r>
              <a:rPr lang="en-US" sz="1200" dirty="0"/>
              <a:t>), an enzyme that sequence-specifically </a:t>
            </a:r>
            <a:r>
              <a:rPr lang="en-US" sz="1200" dirty="0" err="1"/>
              <a:t>methylates</a:t>
            </a:r>
            <a:r>
              <a:rPr lang="en-US" sz="1200" dirty="0"/>
              <a:t> adenines in pre-mRNAs. </a:t>
            </a:r>
          </a:p>
        </p:txBody>
      </p:sp>
      <p:sp>
        <p:nvSpPr>
          <p:cNvPr id="7" name="TextBox 6"/>
          <p:cNvSpPr txBox="1"/>
          <p:nvPr/>
        </p:nvSpPr>
        <p:spPr>
          <a:xfrm>
            <a:off x="332018" y="6112054"/>
            <a:ext cx="8200859"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Adenine </a:t>
            </a:r>
            <a:r>
              <a:rPr lang="en-US" sz="1600" dirty="0" err="1" smtClean="0"/>
              <a:t>methyltransferases</a:t>
            </a:r>
            <a:r>
              <a:rPr lang="en-US" sz="1600" dirty="0" smtClean="0"/>
              <a:t> present in most species</a:t>
            </a:r>
          </a:p>
          <a:p>
            <a:r>
              <a:rPr lang="en-US" sz="1600" dirty="0" err="1" smtClean="0"/>
              <a:t>Wierdly</a:t>
            </a:r>
            <a:r>
              <a:rPr lang="en-US" sz="1600" dirty="0" smtClean="0"/>
              <a:t> </a:t>
            </a:r>
            <a:r>
              <a:rPr lang="en-US" sz="1600" dirty="0" err="1" smtClean="0"/>
              <a:t>Romanomermis</a:t>
            </a:r>
            <a:r>
              <a:rPr lang="en-US" sz="1600" dirty="0" smtClean="0"/>
              <a:t> has gene in both </a:t>
            </a:r>
            <a:r>
              <a:rPr lang="en-US" sz="1600" dirty="0" err="1" smtClean="0"/>
              <a:t>platyhelminth</a:t>
            </a:r>
            <a:r>
              <a:rPr lang="en-US" sz="1600" dirty="0" smtClean="0"/>
              <a:t> families</a:t>
            </a:r>
            <a:endParaRPr lang="en-US" sz="1600" dirty="0"/>
          </a:p>
        </p:txBody>
      </p:sp>
    </p:spTree>
    <p:extLst>
      <p:ext uri="{BB962C8B-B14F-4D97-AF65-F5344CB8AC3E}">
        <p14:creationId xmlns:p14="http://schemas.microsoft.com/office/powerpoint/2010/main" val="210174514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24"/>
            <a:ext cx="9144000" cy="1143000"/>
          </a:xfrm>
        </p:spPr>
        <p:txBody>
          <a:bodyPr>
            <a:noAutofit/>
          </a:bodyPr>
          <a:lstStyle/>
          <a:p>
            <a:r>
              <a:rPr lang="en-US" sz="3200" dirty="0" smtClean="0"/>
              <a:t>Adenine DNA methylation – all species</a:t>
            </a:r>
            <a:endParaRPr lang="en-US" sz="3200" dirty="0"/>
          </a:p>
        </p:txBody>
      </p:sp>
      <p:sp>
        <p:nvSpPr>
          <p:cNvPr id="5" name="Rectangle 4"/>
          <p:cNvSpPr/>
          <p:nvPr/>
        </p:nvSpPr>
        <p:spPr>
          <a:xfrm>
            <a:off x="468197" y="773042"/>
            <a:ext cx="7724362" cy="461665"/>
          </a:xfrm>
          <a:prstGeom prst="rect">
            <a:avLst/>
          </a:prstGeom>
        </p:spPr>
        <p:txBody>
          <a:bodyPr wrap="square">
            <a:spAutoFit/>
          </a:bodyPr>
          <a:lstStyle/>
          <a:p>
            <a:r>
              <a:rPr lang="en-US" sz="1200" dirty="0"/>
              <a:t>MT-A70 is the S-</a:t>
            </a:r>
            <a:r>
              <a:rPr lang="en-US" sz="1200" dirty="0" err="1"/>
              <a:t>adenosylmethionine</a:t>
            </a:r>
            <a:r>
              <a:rPr lang="en-US" sz="1200" dirty="0"/>
              <a:t>-binding subunit of human mRNA:m6A methyl-</a:t>
            </a:r>
            <a:r>
              <a:rPr lang="en-US" sz="1200" dirty="0" err="1"/>
              <a:t>transferase</a:t>
            </a:r>
            <a:r>
              <a:rPr lang="en-US" sz="1200" dirty="0"/>
              <a:t> (</a:t>
            </a:r>
            <a:r>
              <a:rPr lang="en-US" sz="1200" dirty="0" err="1"/>
              <a:t>MTase</a:t>
            </a:r>
            <a:r>
              <a:rPr lang="en-US" sz="1200" dirty="0"/>
              <a:t>), an enzyme that sequence-specifically </a:t>
            </a:r>
            <a:r>
              <a:rPr lang="en-US" sz="1200" dirty="0" err="1"/>
              <a:t>methylates</a:t>
            </a:r>
            <a:r>
              <a:rPr lang="en-US" sz="1200" dirty="0"/>
              <a:t> adenines in pre-mRNAs. </a:t>
            </a:r>
          </a:p>
        </p:txBody>
      </p:sp>
      <p:sp>
        <p:nvSpPr>
          <p:cNvPr id="7" name="TextBox 6"/>
          <p:cNvSpPr txBox="1"/>
          <p:nvPr/>
        </p:nvSpPr>
        <p:spPr>
          <a:xfrm>
            <a:off x="332018" y="6112054"/>
            <a:ext cx="8200859"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err="1"/>
              <a:t>Romanomermis</a:t>
            </a:r>
            <a:r>
              <a:rPr lang="en-US" sz="1600" dirty="0"/>
              <a:t> DAMT-1 (nRc.2.0.1.t07507-RA) looks much more close to S. </a:t>
            </a:r>
            <a:r>
              <a:rPr lang="en-US" sz="1600" dirty="0" err="1"/>
              <a:t>mansoni</a:t>
            </a:r>
            <a:r>
              <a:rPr lang="en-US" sz="1600" dirty="0"/>
              <a:t> (Smp_146300.1) than C. </a:t>
            </a:r>
            <a:r>
              <a:rPr lang="en-US" sz="1600" dirty="0" err="1"/>
              <a:t>elegans</a:t>
            </a:r>
            <a:r>
              <a:rPr lang="en-US" sz="1600" dirty="0"/>
              <a:t> one (C18A3.1). Not sure what to think of that. </a:t>
            </a:r>
          </a:p>
        </p:txBody>
      </p:sp>
      <p:sp>
        <p:nvSpPr>
          <p:cNvPr id="8" name="TextBox 7"/>
          <p:cNvSpPr txBox="1"/>
          <p:nvPr/>
        </p:nvSpPr>
        <p:spPr>
          <a:xfrm>
            <a:off x="332017" y="5584743"/>
            <a:ext cx="6217050" cy="307777"/>
          </a:xfrm>
          <a:prstGeom prst="rect">
            <a:avLst/>
          </a:prstGeom>
          <a:noFill/>
        </p:spPr>
        <p:txBody>
          <a:bodyPr wrap="square" rtlCol="0">
            <a:spAutoFit/>
          </a:bodyPr>
          <a:lstStyle/>
          <a:p>
            <a:r>
              <a:rPr lang="en-US" sz="1400" dirty="0" smtClean="0"/>
              <a:t>Alignment done with muscle, getting proteins from </a:t>
            </a:r>
            <a:r>
              <a:rPr lang="en-US" sz="1400" dirty="0" err="1" smtClean="0"/>
              <a:t>protein.fa</a:t>
            </a:r>
            <a:endParaRPr lang="en-US" sz="1400" dirty="0"/>
          </a:p>
        </p:txBody>
      </p:sp>
      <p:pic>
        <p:nvPicPr>
          <p:cNvPr id="9" name="Picture 8"/>
          <p:cNvPicPr>
            <a:picLocks noChangeAspect="1"/>
          </p:cNvPicPr>
          <p:nvPr/>
        </p:nvPicPr>
        <p:blipFill>
          <a:blip r:embed="rId2"/>
          <a:stretch>
            <a:fillRect/>
          </a:stretch>
        </p:blipFill>
        <p:spPr>
          <a:xfrm>
            <a:off x="332018" y="1318438"/>
            <a:ext cx="8405259" cy="4112417"/>
          </a:xfrm>
          <a:prstGeom prst="rect">
            <a:avLst/>
          </a:prstGeom>
        </p:spPr>
      </p:pic>
      <p:pic>
        <p:nvPicPr>
          <p:cNvPr id="10" name="Picture 9"/>
          <p:cNvPicPr>
            <a:picLocks noChangeAspect="1"/>
          </p:cNvPicPr>
          <p:nvPr/>
        </p:nvPicPr>
        <p:blipFill>
          <a:blip r:embed="rId3"/>
          <a:stretch>
            <a:fillRect/>
          </a:stretch>
        </p:blipFill>
        <p:spPr>
          <a:xfrm>
            <a:off x="9144000" y="0"/>
            <a:ext cx="4819602" cy="6858000"/>
          </a:xfrm>
          <a:prstGeom prst="rect">
            <a:avLst/>
          </a:prstGeom>
        </p:spPr>
      </p:pic>
    </p:spTree>
    <p:extLst>
      <p:ext uri="{BB962C8B-B14F-4D97-AF65-F5344CB8AC3E}">
        <p14:creationId xmlns:p14="http://schemas.microsoft.com/office/powerpoint/2010/main" val="416831501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9609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7951" y="124502"/>
            <a:ext cx="6940556" cy="6424317"/>
          </a:xfrm>
          <a:prstGeom prst="rect">
            <a:avLst/>
          </a:prstGeom>
        </p:spPr>
      </p:pic>
      <p:sp>
        <p:nvSpPr>
          <p:cNvPr id="3" name="TextBox 2"/>
          <p:cNvSpPr txBox="1"/>
          <p:nvPr/>
        </p:nvSpPr>
        <p:spPr>
          <a:xfrm>
            <a:off x="257313" y="124502"/>
            <a:ext cx="3569201" cy="830997"/>
          </a:xfrm>
          <a:prstGeom prst="rect">
            <a:avLst/>
          </a:prstGeom>
          <a:noFill/>
        </p:spPr>
        <p:txBody>
          <a:bodyPr wrap="square" rtlCol="0">
            <a:spAutoFit/>
          </a:bodyPr>
          <a:lstStyle/>
          <a:p>
            <a:r>
              <a:rPr lang="en-US" sz="2400" dirty="0" smtClean="0"/>
              <a:t>Shared proteome distribution | 33 species</a:t>
            </a:r>
            <a:endParaRPr lang="en-US" sz="2400" dirty="0"/>
          </a:p>
        </p:txBody>
      </p:sp>
      <p:sp>
        <p:nvSpPr>
          <p:cNvPr id="5" name="Rectangle 4"/>
          <p:cNvSpPr/>
          <p:nvPr/>
        </p:nvSpPr>
        <p:spPr>
          <a:xfrm>
            <a:off x="96347" y="1017426"/>
            <a:ext cx="2335689" cy="4524317"/>
          </a:xfrm>
          <a:prstGeom prst="rect">
            <a:avLst/>
          </a:prstGeom>
        </p:spPr>
        <p:txBody>
          <a:bodyPr wrap="square">
            <a:spAutoFit/>
          </a:bodyPr>
          <a:lstStyle/>
          <a:p>
            <a:r>
              <a:rPr lang="en-US" sz="800" dirty="0"/>
              <a:t>Shared genes proteome distribution on the 33 species. </a:t>
            </a:r>
            <a:endParaRPr lang="en-US" sz="800" dirty="0" smtClean="0"/>
          </a:p>
          <a:p>
            <a:r>
              <a:rPr lang="en-US" sz="800" dirty="0" smtClean="0"/>
              <a:t>The </a:t>
            </a:r>
            <a:r>
              <a:rPr lang="en-US" sz="800" dirty="0"/>
              <a:t>horizontal stacked bar plots represent the distribution of proteome size that is shared within phylogenetic groups. The proportion of proteome for each category is calculated for each species independently. “Core genes” comprise proteins with </a:t>
            </a:r>
            <a:r>
              <a:rPr lang="en-US" sz="800" dirty="0" err="1"/>
              <a:t>orthologs</a:t>
            </a:r>
            <a:r>
              <a:rPr lang="en-US" sz="800" dirty="0"/>
              <a:t> in all species; “Metazoan-Phylum” comprises only proteins which have arisen between the root of all species up to (but excluding) the root of the phylum; “Phylum-clade” is species-relative, for each species it comprises proteins that have arisen in any taxonomic level between the root of all nematodes up to (but excluding) the root of the clade that the species belong to; Likewise for “Clade-Species”, this comprises taxonomy levels between a species clade and the species (inclusive-exclusive); The “Species specific” category counts proteins that are species-specific, but have </a:t>
            </a:r>
            <a:r>
              <a:rPr lang="en-US" sz="800" dirty="0" err="1"/>
              <a:t>paralogs</a:t>
            </a:r>
            <a:r>
              <a:rPr lang="en-US" sz="800" dirty="0"/>
              <a:t>, the “Singletons” category represents species-specific single-copy genes (these two categories together comprise species-specific/unique proteins).</a:t>
            </a:r>
          </a:p>
          <a:p>
            <a:r>
              <a:rPr lang="en-US" sz="800" dirty="0"/>
              <a:t>Proteome size, excluding isoforms. For each species the whole proteome represented in the stacked bar plot.</a:t>
            </a:r>
          </a:p>
          <a:p>
            <a:r>
              <a:rPr lang="en-US" sz="800" dirty="0"/>
              <a:t>The three vertical bar plots represent: 1) log2 of N50/ Mb of assembly size, scaled to the maximum value for the species set; 2) % CEGMA scores (complete); 3) % of significant hits on 458 KEG proteins using HMMPFAM2. </a:t>
            </a:r>
          </a:p>
          <a:p>
            <a:r>
              <a:rPr lang="en-US" sz="800" dirty="0" err="1"/>
              <a:t>Platyhelminth</a:t>
            </a:r>
            <a:r>
              <a:rPr lang="en-US" sz="800" dirty="0"/>
              <a:t> classes and nematode clades have the species tree branches </a:t>
            </a:r>
            <a:r>
              <a:rPr lang="en-US" sz="800" dirty="0" err="1"/>
              <a:t>coloured</a:t>
            </a:r>
            <a:r>
              <a:rPr lang="en-US" sz="800" dirty="0"/>
              <a:t>: Clade I -&gt; green; Clade III -&gt; orange; Clade IV -&gt; light blue;  Clade V -&gt; purple; </a:t>
            </a:r>
            <a:r>
              <a:rPr lang="en-US" sz="800" dirty="0" err="1"/>
              <a:t>Cestodes</a:t>
            </a:r>
            <a:r>
              <a:rPr lang="en-US" sz="800" dirty="0"/>
              <a:t> -&gt; red; </a:t>
            </a:r>
            <a:r>
              <a:rPr lang="en-US" sz="800" dirty="0" err="1"/>
              <a:t>Trematodes</a:t>
            </a:r>
            <a:r>
              <a:rPr lang="en-US" sz="800" dirty="0"/>
              <a:t> -&gt; dark blue. </a:t>
            </a:r>
          </a:p>
        </p:txBody>
      </p:sp>
    </p:spTree>
    <p:extLst>
      <p:ext uri="{BB962C8B-B14F-4D97-AF65-F5344CB8AC3E}">
        <p14:creationId xmlns:p14="http://schemas.microsoft.com/office/powerpoint/2010/main" val="17839105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313" y="124502"/>
            <a:ext cx="3569201" cy="830997"/>
          </a:xfrm>
          <a:prstGeom prst="rect">
            <a:avLst/>
          </a:prstGeom>
          <a:noFill/>
        </p:spPr>
        <p:txBody>
          <a:bodyPr wrap="square" rtlCol="0">
            <a:spAutoFit/>
          </a:bodyPr>
          <a:lstStyle/>
          <a:p>
            <a:r>
              <a:rPr lang="en-US" sz="2400" dirty="0" smtClean="0"/>
              <a:t>Shared proteome distribution | All species</a:t>
            </a:r>
            <a:endParaRPr lang="en-US" sz="2400" dirty="0"/>
          </a:p>
        </p:txBody>
      </p:sp>
      <p:sp>
        <p:nvSpPr>
          <p:cNvPr id="5" name="Rectangle 4"/>
          <p:cNvSpPr/>
          <p:nvPr/>
        </p:nvSpPr>
        <p:spPr>
          <a:xfrm>
            <a:off x="96347" y="1017426"/>
            <a:ext cx="3514355" cy="4778232"/>
          </a:xfrm>
          <a:prstGeom prst="rect">
            <a:avLst/>
          </a:prstGeom>
        </p:spPr>
        <p:txBody>
          <a:bodyPr wrap="square">
            <a:spAutoFit/>
          </a:bodyPr>
          <a:lstStyle/>
          <a:p>
            <a:r>
              <a:rPr lang="en-US" sz="1050" dirty="0"/>
              <a:t>Shared genes proteome distribution on </a:t>
            </a:r>
            <a:r>
              <a:rPr lang="en-US" sz="1050" dirty="0" smtClean="0"/>
              <a:t>al species</a:t>
            </a:r>
            <a:r>
              <a:rPr lang="en-US" sz="1050" dirty="0"/>
              <a:t>. </a:t>
            </a:r>
            <a:endParaRPr lang="en-US" sz="1050" dirty="0" smtClean="0"/>
          </a:p>
          <a:p>
            <a:r>
              <a:rPr lang="en-US" sz="1050" dirty="0" smtClean="0"/>
              <a:t>The </a:t>
            </a:r>
            <a:r>
              <a:rPr lang="en-US" sz="1050" dirty="0"/>
              <a:t>horizontal stacked bar plots represent the distribution of proteome size that is shared within phylogenetic groups. The proportion of proteome for each category is calculated for each species independently. “Core genes” comprise proteins with </a:t>
            </a:r>
            <a:r>
              <a:rPr lang="en-US" sz="1050" dirty="0" err="1"/>
              <a:t>orthologs</a:t>
            </a:r>
            <a:r>
              <a:rPr lang="en-US" sz="1050" dirty="0"/>
              <a:t> in all species; “Metazoan-Phylum” comprises only proteins which have arisen between the root of all species up to (but excluding) the root of the phylum; “Phylum-clade” is species-relative, for each species it comprises proteins that have arisen in any taxonomic level between the root of all nematodes up to (but excluding) the root of the clade that the species belong to; Likewise for “Clade-Species”, this comprises taxonomy levels between a species clade and the species (inclusive-exclusive); The “Species specific” category counts proteins that are species-specific, but have </a:t>
            </a:r>
            <a:r>
              <a:rPr lang="en-US" sz="1050" dirty="0" err="1"/>
              <a:t>paralogs</a:t>
            </a:r>
            <a:r>
              <a:rPr lang="en-US" sz="1050" dirty="0"/>
              <a:t>, the “Singletons” category represents species-specific single-copy genes (these two categories together comprise species-specific/unique proteins).</a:t>
            </a:r>
          </a:p>
          <a:p>
            <a:r>
              <a:rPr lang="en-US" sz="1050" dirty="0"/>
              <a:t>Proteome size, excluding isoforms. For each species the whole proteome represented in the stacked bar plot.</a:t>
            </a:r>
          </a:p>
          <a:p>
            <a:r>
              <a:rPr lang="en-US" sz="1050" dirty="0"/>
              <a:t>The three vertical bar plots represent: 1) log2 of N50/ Mb of assembly size, scaled to the maximum value for the species set; 2) % CEGMA scores (complete); 3) % of significant hits on 458 KEG proteins using HMMPFAM2. </a:t>
            </a:r>
          </a:p>
          <a:p>
            <a:r>
              <a:rPr lang="en-US" sz="1050" dirty="0" err="1"/>
              <a:t>Platyhelminth</a:t>
            </a:r>
            <a:r>
              <a:rPr lang="en-US" sz="1050" dirty="0"/>
              <a:t> classes and nematode clades have the species tree branches </a:t>
            </a:r>
            <a:r>
              <a:rPr lang="en-US" sz="1050" dirty="0" err="1"/>
              <a:t>coloured</a:t>
            </a:r>
            <a:r>
              <a:rPr lang="en-US" sz="1050" dirty="0"/>
              <a:t>: Clade I -&gt; green; Clade III -&gt; orange; Clade IV -&gt; light blue;  Clade V -&gt; purple; </a:t>
            </a:r>
            <a:r>
              <a:rPr lang="en-US" sz="1050" dirty="0" err="1"/>
              <a:t>Cestodes</a:t>
            </a:r>
            <a:r>
              <a:rPr lang="en-US" sz="1050" dirty="0"/>
              <a:t> -&gt; red; </a:t>
            </a:r>
            <a:r>
              <a:rPr lang="en-US" sz="1050" dirty="0" err="1"/>
              <a:t>Trematodes</a:t>
            </a:r>
            <a:r>
              <a:rPr lang="en-US" sz="1050" dirty="0"/>
              <a:t> -&gt; dark blue. </a:t>
            </a:r>
          </a:p>
        </p:txBody>
      </p:sp>
      <p:pic>
        <p:nvPicPr>
          <p:cNvPr id="4" name="Picture 3"/>
          <p:cNvPicPr>
            <a:picLocks noChangeAspect="1"/>
          </p:cNvPicPr>
          <p:nvPr/>
        </p:nvPicPr>
        <p:blipFill>
          <a:blip r:embed="rId2"/>
          <a:stretch>
            <a:fillRect/>
          </a:stretch>
        </p:blipFill>
        <p:spPr>
          <a:xfrm>
            <a:off x="4595025" y="0"/>
            <a:ext cx="4399750" cy="6858000"/>
          </a:xfrm>
          <a:prstGeom prst="rect">
            <a:avLst/>
          </a:prstGeom>
        </p:spPr>
      </p:pic>
    </p:spTree>
    <p:extLst>
      <p:ext uri="{BB962C8B-B14F-4D97-AF65-F5344CB8AC3E}">
        <p14:creationId xmlns:p14="http://schemas.microsoft.com/office/powerpoint/2010/main" val="17030795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24144" y="1153103"/>
            <a:ext cx="6275379" cy="5344785"/>
          </a:xfrm>
          <a:prstGeom prst="rect">
            <a:avLst/>
          </a:prstGeom>
        </p:spPr>
      </p:pic>
      <p:sp>
        <p:nvSpPr>
          <p:cNvPr id="2" name="Title 1"/>
          <p:cNvSpPr>
            <a:spLocks noGrp="1"/>
          </p:cNvSpPr>
          <p:nvPr>
            <p:ph type="title"/>
          </p:nvPr>
        </p:nvSpPr>
        <p:spPr>
          <a:xfrm>
            <a:off x="457200" y="-46180"/>
            <a:ext cx="8229600" cy="1143000"/>
          </a:xfrm>
        </p:spPr>
        <p:txBody>
          <a:bodyPr>
            <a:normAutofit fontScale="90000"/>
          </a:bodyPr>
          <a:lstStyle/>
          <a:p>
            <a:r>
              <a:rPr lang="en-US" sz="3600" dirty="0" err="1" smtClean="0"/>
              <a:t>Compara</a:t>
            </a:r>
            <a:r>
              <a:rPr lang="en-US" sz="3600" dirty="0" smtClean="0"/>
              <a:t> gene families – </a:t>
            </a:r>
            <a:r>
              <a:rPr lang="en-US" sz="3600" dirty="0"/>
              <a:t>33 species</a:t>
            </a:r>
            <a:br>
              <a:rPr lang="en-US" sz="3600" dirty="0"/>
            </a:br>
            <a:r>
              <a:rPr lang="en-US" sz="3600" dirty="0"/>
              <a:t>– families above 5 genes &amp; excluding transposon</a:t>
            </a:r>
          </a:p>
        </p:txBody>
      </p:sp>
      <p:sp>
        <p:nvSpPr>
          <p:cNvPr id="6" name="Rectangle 5"/>
          <p:cNvSpPr/>
          <p:nvPr/>
        </p:nvSpPr>
        <p:spPr>
          <a:xfrm>
            <a:off x="118123" y="1333941"/>
            <a:ext cx="271437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err="1" smtClean="0"/>
              <a:t>Compara</a:t>
            </a:r>
            <a:r>
              <a:rPr lang="en-US" sz="1400" dirty="0" smtClean="0"/>
              <a:t> data for 33 shortlisted species includes total </a:t>
            </a:r>
            <a:r>
              <a:rPr lang="en-US" sz="1400" u="sng" dirty="0" smtClean="0"/>
              <a:t>357,053</a:t>
            </a:r>
            <a:r>
              <a:rPr lang="en-US" sz="1400" dirty="0" smtClean="0"/>
              <a:t>  genes clustered in</a:t>
            </a:r>
            <a:r>
              <a:rPr lang="en-US" sz="1400" baseline="0" dirty="0" smtClean="0"/>
              <a:t> </a:t>
            </a:r>
            <a:r>
              <a:rPr lang="en-US" sz="1400" u="sng" dirty="0" smtClean="0"/>
              <a:t>18,436</a:t>
            </a:r>
            <a:r>
              <a:rPr lang="en-US" sz="1400" baseline="0" dirty="0" smtClean="0"/>
              <a:t> gene families</a:t>
            </a:r>
            <a:endParaRPr lang="en-US" sz="1400" dirty="0"/>
          </a:p>
        </p:txBody>
      </p:sp>
      <p:sp>
        <p:nvSpPr>
          <p:cNvPr id="5" name="Rectangle 4"/>
          <p:cNvSpPr/>
          <p:nvPr/>
        </p:nvSpPr>
        <p:spPr>
          <a:xfrm>
            <a:off x="118123" y="2459666"/>
            <a:ext cx="2246470" cy="7386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t>Biggest family </a:t>
            </a:r>
            <a:r>
              <a:rPr lang="en-US" sz="1400" dirty="0" smtClean="0"/>
              <a:t>= 498</a:t>
            </a:r>
          </a:p>
          <a:p>
            <a:r>
              <a:rPr lang="en-US" sz="1400" dirty="0" smtClean="0"/>
              <a:t>Mean </a:t>
            </a:r>
            <a:r>
              <a:rPr lang="en-US" sz="1400" dirty="0"/>
              <a:t>family size =</a:t>
            </a:r>
            <a:r>
              <a:rPr lang="en-US" sz="1400" dirty="0" smtClean="0"/>
              <a:t> 19.23</a:t>
            </a:r>
            <a:endParaRPr lang="en-US" sz="1400" dirty="0"/>
          </a:p>
          <a:p>
            <a:r>
              <a:rPr lang="en-US" sz="1400" dirty="0" smtClean="0"/>
              <a:t>Median family size </a:t>
            </a:r>
            <a:r>
              <a:rPr lang="en-US" sz="1400" dirty="0"/>
              <a:t>=</a:t>
            </a:r>
            <a:r>
              <a:rPr lang="en-US" sz="1400" dirty="0" smtClean="0"/>
              <a:t> 12</a:t>
            </a:r>
            <a:endParaRPr lang="en-US" sz="1400" dirty="0"/>
          </a:p>
        </p:txBody>
      </p:sp>
      <p:grpSp>
        <p:nvGrpSpPr>
          <p:cNvPr id="36" name="Group 35"/>
          <p:cNvGrpSpPr/>
          <p:nvPr/>
        </p:nvGrpSpPr>
        <p:grpSpPr>
          <a:xfrm>
            <a:off x="4353921" y="5566821"/>
            <a:ext cx="3272798" cy="390585"/>
            <a:chOff x="4188622" y="5624468"/>
            <a:chExt cx="3272798" cy="390585"/>
          </a:xfrm>
        </p:grpSpPr>
        <p:cxnSp>
          <p:nvCxnSpPr>
            <p:cNvPr id="9" name="Straight Arrow Connector 8"/>
            <p:cNvCxnSpPr/>
            <p:nvPr/>
          </p:nvCxnSpPr>
          <p:spPr>
            <a:xfrm flipV="1">
              <a:off x="4625913" y="5727541"/>
              <a:ext cx="0" cy="984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505742" y="5624468"/>
              <a:ext cx="0" cy="1681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188622" y="5753443"/>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a:t>
              </a:r>
              <a:r>
                <a:rPr lang="en-US" sz="1050" dirty="0"/>
                <a:t>9</a:t>
              </a:r>
              <a:r>
                <a:rPr lang="en-US" sz="1050" dirty="0" smtClean="0"/>
                <a:t>)</a:t>
              </a:r>
              <a:endParaRPr lang="en-US" sz="1050" dirty="0"/>
            </a:p>
          </p:txBody>
        </p:sp>
        <p:sp>
          <p:nvSpPr>
            <p:cNvPr id="12" name="TextBox 11"/>
            <p:cNvSpPr txBox="1"/>
            <p:nvPr/>
          </p:nvSpPr>
          <p:spPr>
            <a:xfrm>
              <a:off x="5969971" y="5752609"/>
              <a:ext cx="1491449" cy="246221"/>
            </a:xfrm>
            <a:prstGeom prst="rect">
              <a:avLst/>
            </a:prstGeom>
            <a:noFill/>
          </p:spPr>
          <p:txBody>
            <a:bodyPr wrap="square" rtlCol="0">
              <a:spAutoFit/>
            </a:bodyPr>
            <a:lstStyle/>
            <a:p>
              <a:r>
                <a:rPr lang="en-US" sz="1000" dirty="0" smtClean="0"/>
                <a:t>#_Nematodes (24)</a:t>
              </a:r>
              <a:endParaRPr lang="en-US" sz="1000" dirty="0"/>
            </a:p>
          </p:txBody>
        </p:sp>
      </p:grpSp>
      <p:sp>
        <p:nvSpPr>
          <p:cNvPr id="7" name="TextBox 6"/>
          <p:cNvSpPr txBox="1"/>
          <p:nvPr/>
        </p:nvSpPr>
        <p:spPr>
          <a:xfrm>
            <a:off x="65075" y="6129289"/>
            <a:ext cx="28981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a:t>F</a:t>
            </a:r>
            <a:r>
              <a:rPr lang="en-US" sz="1000" dirty="0" smtClean="0"/>
              <a:t>iltering out: </a:t>
            </a:r>
          </a:p>
          <a:p>
            <a:pPr marL="228600" indent="-228600">
              <a:buFont typeface="+mj-lt"/>
              <a:buAutoNum type="arabicPeriod"/>
            </a:pPr>
            <a:r>
              <a:rPr lang="en-US" sz="1000" dirty="0" smtClean="0"/>
              <a:t>Families for 33 species only (tree pruning)</a:t>
            </a:r>
          </a:p>
          <a:p>
            <a:pPr marL="228600" indent="-228600">
              <a:buFont typeface="+mj-lt"/>
              <a:buAutoNum type="arabicPeriod"/>
            </a:pPr>
            <a:r>
              <a:rPr lang="en-US" sz="1000" dirty="0"/>
              <a:t>F</a:t>
            </a:r>
            <a:r>
              <a:rPr lang="en-US" sz="1000" dirty="0" smtClean="0"/>
              <a:t>amilies smaller than 6 genes </a:t>
            </a:r>
          </a:p>
          <a:p>
            <a:pPr marL="228600" indent="-228600">
              <a:buFont typeface="+mj-lt"/>
              <a:buAutoNum type="arabicPeriod"/>
            </a:pPr>
            <a:r>
              <a:rPr lang="en-US" sz="1000" dirty="0" smtClean="0"/>
              <a:t>Families tagged as transposon-related</a:t>
            </a:r>
          </a:p>
        </p:txBody>
      </p:sp>
      <p:sp>
        <p:nvSpPr>
          <p:cNvPr id="3" name="TextBox 2"/>
          <p:cNvSpPr txBox="1"/>
          <p:nvPr/>
        </p:nvSpPr>
        <p:spPr>
          <a:xfrm>
            <a:off x="118123" y="3502664"/>
            <a:ext cx="259612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smtClean="0"/>
              <a:t>33 species subset of high-quality assemblies and gene annotations, while retaining broad clade sampling. </a:t>
            </a:r>
          </a:p>
          <a:p>
            <a:r>
              <a:rPr lang="en-US" sz="1400" dirty="0" smtClean="0"/>
              <a:t>- 24 nematodes (4 free-living) </a:t>
            </a:r>
          </a:p>
          <a:p>
            <a:r>
              <a:rPr lang="en-US" sz="1400" dirty="0" smtClean="0"/>
              <a:t>- 9 </a:t>
            </a:r>
            <a:r>
              <a:rPr lang="en-US" sz="1400" dirty="0" err="1" smtClean="0"/>
              <a:t>platyhelminthes</a:t>
            </a:r>
            <a:r>
              <a:rPr lang="en-US" sz="1400" dirty="0" smtClean="0"/>
              <a:t> (0 free-</a:t>
            </a:r>
            <a:r>
              <a:rPr lang="en-US" sz="1400" dirty="0" err="1" smtClean="0"/>
              <a:t>lving</a:t>
            </a:r>
            <a:r>
              <a:rPr lang="en-US" sz="1400" dirty="0" smtClean="0"/>
              <a:t>)</a:t>
            </a:r>
            <a:endParaRPr lang="en-US" sz="1400" dirty="0"/>
          </a:p>
        </p:txBody>
      </p:sp>
    </p:spTree>
    <p:extLst>
      <p:ext uri="{BB962C8B-B14F-4D97-AF65-F5344CB8AC3E}">
        <p14:creationId xmlns:p14="http://schemas.microsoft.com/office/powerpoint/2010/main" val="217458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85653</TotalTime>
  <Words>14055</Words>
  <Application>Microsoft Macintosh PowerPoint</Application>
  <PresentationFormat>On-screen Show (4:3)</PresentationFormat>
  <Paragraphs>1248</Paragraphs>
  <Slides>86</Slides>
  <Notes>43</Notes>
  <HiddenSlides>24</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50HG Project Mining the ~100K Compara families</vt:lpstr>
      <vt:lpstr>“Phylogenomic” tree</vt:lpstr>
      <vt:lpstr>Compara gene families – the whole dataset</vt:lpstr>
      <vt:lpstr>Species-families distribution</vt:lpstr>
      <vt:lpstr>Transposon families filtering</vt:lpstr>
      <vt:lpstr>Transposon families filtering</vt:lpstr>
      <vt:lpstr>Compara gene families – 33 species shortlist</vt:lpstr>
      <vt:lpstr>Compara gene families – 33 species</vt:lpstr>
      <vt:lpstr>Compara gene families – 33 species – families above 5 genes &amp; excluding transposon</vt:lpstr>
      <vt:lpstr>Compara gene families – family size distribution 33 species</vt:lpstr>
      <vt:lpstr>PowerPoint Presentation</vt:lpstr>
      <vt:lpstr>Measures</vt:lpstr>
      <vt:lpstr>PowerPoint Presentation</vt:lpstr>
      <vt:lpstr>PowerPoint Presentation</vt:lpstr>
      <vt:lpstr>A bit of tree mining – part1 (validation)</vt:lpstr>
      <vt:lpstr>RNA interference</vt:lpstr>
      <vt:lpstr>RNA interference</vt:lpstr>
      <vt:lpstr>RNAi presence in 50HG – from C. elegans orthology</vt:lpstr>
      <vt:lpstr>T. spiralis enriched in Argonautes?</vt:lpstr>
      <vt:lpstr>T. spiralis AGOs breaking the assembly?</vt:lpstr>
      <vt:lpstr>T. spiralis AGOs RepeatMasker &amp; LTRHarvest</vt:lpstr>
      <vt:lpstr>T. spiralis AGOs phylogeny</vt:lpstr>
      <vt:lpstr>Helminth AGOs (quick) phylogeny</vt:lpstr>
      <vt:lpstr>RNAi presence in 50HG – from C. elegans orthology</vt:lpstr>
      <vt:lpstr>RNAi presence in 50HG – from C. elegans orthology</vt:lpstr>
      <vt:lpstr>Piwi Argonautes in Nematodes and Platyhelminthes</vt:lpstr>
      <vt:lpstr>RNAi presence in 50HG – looking for the missing pieces</vt:lpstr>
      <vt:lpstr>RNAi presence in 50HG – looking for the missing pieces</vt:lpstr>
      <vt:lpstr>RNA interference - validation</vt:lpstr>
      <vt:lpstr>Receptor-type protein-tyrosine phosphatase</vt:lpstr>
      <vt:lpstr>Looking for parasitism genes,  but what are they?</vt:lpstr>
      <vt:lpstr>Life-traits – 33 species</vt:lpstr>
      <vt:lpstr>Families with signal peptide above 40%</vt:lpstr>
      <vt:lpstr>Families with signal peptide above 40% GO term enrichment</vt:lpstr>
      <vt:lpstr>Top 50 families sorted by Variation Coefficient</vt:lpstr>
      <vt:lpstr>Top 50 families sorted by Variation Coefficient GO term enrichment</vt:lpstr>
      <vt:lpstr>Top 50 families sorted by Variation Coefficient Platyhelminthes only</vt:lpstr>
      <vt:lpstr>Top 50 families sorted by Variation Coefficient Platyhelminthes only (excl Smed)</vt:lpstr>
      <vt:lpstr>Top 50 families sorted by Variation Coefficient Nematodes only</vt:lpstr>
      <vt:lpstr>Parasite-specific families</vt:lpstr>
      <vt:lpstr>Parasite-specific families GO term enrichment</vt:lpstr>
      <vt:lpstr>Parasite-specific families GO term enrichment</vt:lpstr>
      <vt:lpstr>Families of Interest</vt:lpstr>
      <vt:lpstr>Families of interest Astacins</vt:lpstr>
      <vt:lpstr>Astacins</vt:lpstr>
      <vt:lpstr>Families of interest Trypsin domain</vt:lpstr>
      <vt:lpstr>Trypsin families</vt:lpstr>
      <vt:lpstr>Families of interest Papain family cysteine protease (cathepsin)</vt:lpstr>
      <vt:lpstr>Papain cysteine protease (cathepsin) families</vt:lpstr>
      <vt:lpstr>Families of interest Eukaryotic Aspartyl protease (cathepsin)</vt:lpstr>
      <vt:lpstr>Eukaryotic Aspartyl protease families</vt:lpstr>
      <vt:lpstr>Families of interest CAP domain Cysteine-rich secretory protein family (SCP/TAPS) PF00188</vt:lpstr>
      <vt:lpstr>CAP domain (SCP/TAPS)</vt:lpstr>
      <vt:lpstr>Families of interest BTB/POZ domain</vt:lpstr>
      <vt:lpstr>BTB/POZ domain</vt:lpstr>
      <vt:lpstr>Families of interest Transthyretin-like</vt:lpstr>
      <vt:lpstr>Transthyretin(-like) families</vt:lpstr>
      <vt:lpstr>Families of interest Sushi domain</vt:lpstr>
      <vt:lpstr>Sushi domain families</vt:lpstr>
      <vt:lpstr>Dnase II (Deoxyribonuclease II) families</vt:lpstr>
      <vt:lpstr>C-type Lectin domain families</vt:lpstr>
      <vt:lpstr>ShK (toxin) domain families</vt:lpstr>
      <vt:lpstr>Serpin (serine protease inhibitor)</vt:lpstr>
      <vt:lpstr>Tetraspanins</vt:lpstr>
      <vt:lpstr>LicD (Fukutin)</vt:lpstr>
      <vt:lpstr>Core histones (H2A/H2B/H3/H4)</vt:lpstr>
      <vt:lpstr>Top 50 low completeness families</vt:lpstr>
      <vt:lpstr>DNA methylation in mammals</vt:lpstr>
      <vt:lpstr>Cytosine methylation in helminths</vt:lpstr>
      <vt:lpstr>PowerPoint Presentation</vt:lpstr>
      <vt:lpstr>DNA methylation literautre in Helminths</vt:lpstr>
      <vt:lpstr>Searching for DNA methylation machinery in 50HGP</vt:lpstr>
      <vt:lpstr>Pfam domains in NMTDs and MBDs</vt:lpstr>
      <vt:lpstr>Cytosine methylation – 33 species</vt:lpstr>
      <vt:lpstr>Cytosine methylation – all species</vt:lpstr>
      <vt:lpstr>DNA methylation – Human DNMT1 orthologs</vt:lpstr>
      <vt:lpstr>DNA methylation – DNMT1 (Trichinella)</vt:lpstr>
      <vt:lpstr>DNMT2 phylogeny</vt:lpstr>
      <vt:lpstr>DNA methylation –DNMT3</vt:lpstr>
      <vt:lpstr>DNA methylation – Summary</vt:lpstr>
      <vt:lpstr>Adenine DNA methylation – 33 species</vt:lpstr>
      <vt:lpstr>Adenine DNA methylation – all species</vt:lpstr>
      <vt:lpstr>Adenine DNA methylation – all species</vt:lpstr>
      <vt:lpstr>PowerPoint Presentation</vt:lpstr>
      <vt:lpstr>PowerPoint Presentation</vt:lpstr>
      <vt:lpstr>PowerPoint Presentation</vt:lpstr>
    </vt:vector>
  </TitlesOfParts>
  <Company>WTSI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Diogo Ribeiro</dc:creator>
  <cp:lastModifiedBy>Diogo Ribeiro</cp:lastModifiedBy>
  <cp:revision>1270</cp:revision>
  <cp:lastPrinted>2015-05-26T11:07:16Z</cp:lastPrinted>
  <dcterms:created xsi:type="dcterms:W3CDTF">2015-03-06T15:09:51Z</dcterms:created>
  <dcterms:modified xsi:type="dcterms:W3CDTF">2015-08-12T15:26:03Z</dcterms:modified>
</cp:coreProperties>
</file>