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71" r:id="rId2"/>
    <p:sldId id="272" r:id="rId3"/>
    <p:sldId id="275" r:id="rId4"/>
    <p:sldId id="310" r:id="rId5"/>
    <p:sldId id="309" r:id="rId6"/>
    <p:sldId id="314" r:id="rId7"/>
    <p:sldId id="311" r:id="rId8"/>
    <p:sldId id="351" r:id="rId9"/>
    <p:sldId id="353" r:id="rId10"/>
    <p:sldId id="354" r:id="rId11"/>
    <p:sldId id="356" r:id="rId12"/>
    <p:sldId id="357" r:id="rId13"/>
    <p:sldId id="305" r:id="rId14"/>
    <p:sldId id="347" r:id="rId15"/>
    <p:sldId id="348" r:id="rId16"/>
    <p:sldId id="349" r:id="rId17"/>
    <p:sldId id="321" r:id="rId18"/>
    <p:sldId id="318" r:id="rId19"/>
    <p:sldId id="365" r:id="rId20"/>
    <p:sldId id="366" r:id="rId21"/>
    <p:sldId id="367" r:id="rId22"/>
    <p:sldId id="368" r:id="rId23"/>
    <p:sldId id="369" r:id="rId24"/>
    <p:sldId id="370" r:id="rId25"/>
    <p:sldId id="327" r:id="rId26"/>
    <p:sldId id="329" r:id="rId27"/>
    <p:sldId id="320" r:id="rId28"/>
    <p:sldId id="319" r:id="rId29"/>
    <p:sldId id="362" r:id="rId30"/>
    <p:sldId id="361" r:id="rId31"/>
    <p:sldId id="363" r:id="rId32"/>
    <p:sldId id="364"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47" autoAdjust="0"/>
  </p:normalViewPr>
  <p:slideViewPr>
    <p:cSldViewPr snapToGrid="0" snapToObjects="1">
      <p:cViewPr varScale="1">
        <p:scale>
          <a:sx n="85" d="100"/>
          <a:sy n="85" d="100"/>
        </p:scale>
        <p:origin x="-1776" y="-96"/>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8592"/>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B94CCA-6BDC-2E49-B89F-EBFEF132FD9E}" type="datetimeFigureOut">
              <a:rPr lang="en-US" smtClean="0"/>
              <a:t>18/05/2015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D8344C-1C22-4F4E-BA1A-D84FA896CDF1}" type="slidenum">
              <a:rPr lang="en-US" smtClean="0"/>
              <a:t>‹#›</a:t>
            </a:fld>
            <a:endParaRPr lang="en-US"/>
          </a:p>
        </p:txBody>
      </p:sp>
    </p:spTree>
    <p:extLst>
      <p:ext uri="{BB962C8B-B14F-4D97-AF65-F5344CB8AC3E}">
        <p14:creationId xmlns:p14="http://schemas.microsoft.com/office/powerpoint/2010/main" val="1841747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9" Type="http://schemas.openxmlformats.org/officeDocument/2006/relationships/hyperlink" Target="http://en.wikipedia.org/wiki/Kelch_motif" TargetMode="External"/><Relationship Id="rId20" Type="http://schemas.openxmlformats.org/officeDocument/2006/relationships/hyperlink" Target="http://en.wikipedia.org/wiki/Molecular_biology" TargetMode="External"/><Relationship Id="rId21" Type="http://schemas.openxmlformats.org/officeDocument/2006/relationships/hyperlink" Target="http://en.wikipedia.org/wiki/Binding_domain" TargetMode="External"/><Relationship Id="rId22" Type="http://schemas.openxmlformats.org/officeDocument/2006/relationships/hyperlink" Target="http://en.wikipedia.org/wiki/Homology_(biology)" TargetMode="External"/><Relationship Id="rId23" Type="http://schemas.openxmlformats.org/officeDocument/2006/relationships/hyperlink" Target="http://en.wikipedia.org/wiki/Intracellular" TargetMode="External"/><Relationship Id="rId24" Type="http://schemas.openxmlformats.org/officeDocument/2006/relationships/hyperlink" Target="http://en.wikipedia.org/wiki/TNF_receptor_associated_factor" TargetMode="External"/><Relationship Id="rId25" Type="http://schemas.openxmlformats.org/officeDocument/2006/relationships/hyperlink" Target="http://en.wikipedia.org/wiki/Extracellular" TargetMode="External"/><Relationship Id="rId26" Type="http://schemas.openxmlformats.org/officeDocument/2006/relationships/hyperlink" Target="http://en.wikipedia.org/wiki/Meprin_A" TargetMode="External"/><Relationship Id="rId27" Type="http://schemas.openxmlformats.org/officeDocument/2006/relationships/hyperlink" Target="http://en.wikipedia.org/wiki/MEP1B" TargetMode="External"/><Relationship Id="rId28" Type="http://schemas.openxmlformats.org/officeDocument/2006/relationships/hyperlink" Target="http://en.wikipedia.org/wiki/Mammalia" TargetMode="External"/><Relationship Id="rId29" Type="http://schemas.openxmlformats.org/officeDocument/2006/relationships/hyperlink" Target="http://en.wikipedia.org/wiki/Astacin" TargetMode="External"/><Relationship Id="rId30" Type="http://schemas.openxmlformats.org/officeDocument/2006/relationships/hyperlink" Target="http://en.wikipedia.org/wiki/Pathology" TargetMode="External"/><Relationship Id="rId10" Type="http://schemas.openxmlformats.org/officeDocument/2006/relationships/hyperlink" Target="http://en.wikipedia.org/wiki/Protein_sequence" TargetMode="External"/><Relationship Id="rId11" Type="http://schemas.openxmlformats.org/officeDocument/2006/relationships/hyperlink" Target="http://en.wikipedia.org/wiki/Bacteria" TargetMode="External"/><Relationship Id="rId12" Type="http://schemas.openxmlformats.org/officeDocument/2006/relationships/hyperlink" Target="http://en.wikipedia.org/wiki/Eukaryotes" TargetMode="External"/><Relationship Id="rId13" Type="http://schemas.openxmlformats.org/officeDocument/2006/relationships/hyperlink" Target="http://en.wikipedia.org/wiki/Kelch_motif%23cite_note-pmid10603472-2" TargetMode="External"/><Relationship Id="rId14" Type="http://schemas.openxmlformats.org/officeDocument/2006/relationships/hyperlink" Target="http://en.wikipedia.org/wiki/Amino_acid" TargetMode="External"/><Relationship Id="rId15" Type="http://schemas.openxmlformats.org/officeDocument/2006/relationships/hyperlink" Target="http://en.wikipedia.org/wiki/Protein_folding" TargetMode="External"/><Relationship Id="rId16" Type="http://schemas.openxmlformats.org/officeDocument/2006/relationships/hyperlink" Target="http://en.wikipedia.org/wiki/Solenoid_protein_domain" TargetMode="External"/><Relationship Id="rId17" Type="http://schemas.openxmlformats.org/officeDocument/2006/relationships/hyperlink" Target="http://en.wikipedia.org/wiki/Beta-propeller" TargetMode="External"/><Relationship Id="rId18" Type="http://schemas.openxmlformats.org/officeDocument/2006/relationships/hyperlink" Target="http://en.wikipedia.org/wiki/Protein_domain" TargetMode="External"/><Relationship Id="rId19" Type="http://schemas.openxmlformats.org/officeDocument/2006/relationships/hyperlink" Target="http://en.wikipedia.org/wiki/MATH" TargetMode="External"/><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en.wikipedia.org/wiki/Structural_domain" TargetMode="External"/><Relationship Id="rId4" Type="http://schemas.openxmlformats.org/officeDocument/2006/relationships/hyperlink" Target="http://en.wikipedia.org/wiki/Protein" TargetMode="External"/><Relationship Id="rId5" Type="http://schemas.openxmlformats.org/officeDocument/2006/relationships/hyperlink" Target="http://en.wikipedia.org/wiki/BTB/POZ_domain%23cite_note-pmid7938017-2" TargetMode="External"/><Relationship Id="rId6" Type="http://schemas.openxmlformats.org/officeDocument/2006/relationships/hyperlink" Target="http://en.wikipedia.org/wiki/BTB/POZ_domain%23cite_note-pmid7958847-3" TargetMode="External"/><Relationship Id="rId7" Type="http://schemas.openxmlformats.org/officeDocument/2006/relationships/hyperlink" Target="http://en.wikipedia.org/wiki/N-terminus" TargetMode="External"/><Relationship Id="rId8" Type="http://schemas.openxmlformats.org/officeDocument/2006/relationships/hyperlink" Target="http://en.wikipedia.org/wiki/Zinc_finger"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pfam.xfam.org/family/PF00135" TargetMode="External"/></Relationships>
</file>

<file path=ppt/notesSlides/_rels/notesSlide7.xml.rels><?xml version="1.0" encoding="UTF-8" standalone="yes"?>
<Relationships xmlns="http://schemas.openxmlformats.org/package/2006/relationships"><Relationship Id="rId20" Type="http://schemas.openxmlformats.org/officeDocument/2006/relationships/hyperlink" Target="http://en.wikipedia.org/wiki/Ion" TargetMode="External"/><Relationship Id="rId21" Type="http://schemas.openxmlformats.org/officeDocument/2006/relationships/hyperlink" Target="http://en.wikipedia.org/wiki/Enzyme_Commission_number" TargetMode="External"/><Relationship Id="rId22" Type="http://schemas.openxmlformats.org/officeDocument/2006/relationships/hyperlink" Target="http://enzyme.expasy.org/EC/3.4.21.4" TargetMode="External"/><Relationship Id="rId23" Type="http://schemas.openxmlformats.org/officeDocument/2006/relationships/hyperlink" Target="http://en.wikipedia.org/wiki/Serine_protease" TargetMode="External"/><Relationship Id="rId24" Type="http://schemas.openxmlformats.org/officeDocument/2006/relationships/hyperlink" Target="http://en.wikipedia.org/wiki/PA_clan" TargetMode="External"/><Relationship Id="rId25" Type="http://schemas.openxmlformats.org/officeDocument/2006/relationships/hyperlink" Target="http://en.wikipedia.org/wiki/Digestive_system" TargetMode="External"/><Relationship Id="rId26" Type="http://schemas.openxmlformats.org/officeDocument/2006/relationships/hyperlink" Target="http://en.wikipedia.org/wiki/Vertebrates" TargetMode="External"/><Relationship Id="rId27" Type="http://schemas.openxmlformats.org/officeDocument/2006/relationships/hyperlink" Target="http://en.wikipedia.org/wiki/Hydrolyse" TargetMode="External"/><Relationship Id="rId28" Type="http://schemas.openxmlformats.org/officeDocument/2006/relationships/hyperlink" Target="http://en.wikipedia.org/wiki/Glutathione" TargetMode="External"/><Relationship Id="rId29" Type="http://schemas.openxmlformats.org/officeDocument/2006/relationships/hyperlink" Target="http://en.wikipedia.org/wiki/Crystallin" TargetMode="External"/><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en.wikipedia.org/wiki/Enzyme" TargetMode="External"/><Relationship Id="rId4" Type="http://schemas.openxmlformats.org/officeDocument/2006/relationships/hyperlink" Target="http://en.wikipedia.org/wiki/Protein" TargetMode="External"/><Relationship Id="rId5" Type="http://schemas.openxmlformats.org/officeDocument/2006/relationships/hyperlink" Target="http://en.wikipedia.org/wiki/Fruits" TargetMode="External"/><Relationship Id="rId30" Type="http://schemas.openxmlformats.org/officeDocument/2006/relationships/hyperlink" Target="http://en.wikipedia.org/wiki/Squid" TargetMode="External"/><Relationship Id="rId31" Type="http://schemas.openxmlformats.org/officeDocument/2006/relationships/hyperlink" Target="http://en.wikipedia.org/wiki/Elongation_factor" TargetMode="External"/><Relationship Id="rId32" Type="http://schemas.openxmlformats.org/officeDocument/2006/relationships/hyperlink" Target="http://en.wikipedia.org/wiki/Heat_shock_protein" TargetMode="External"/><Relationship Id="rId9" Type="http://schemas.openxmlformats.org/officeDocument/2006/relationships/hyperlink" Target="http://en.wikipedia.org/wiki/Kiwifruit" TargetMode="External"/><Relationship Id="rId6" Type="http://schemas.openxmlformats.org/officeDocument/2006/relationships/hyperlink" Target="http://en.wikipedia.org/wiki/Papaya" TargetMode="External"/><Relationship Id="rId7" Type="http://schemas.openxmlformats.org/officeDocument/2006/relationships/hyperlink" Target="http://en.wikipedia.org/wiki/Pineapple" TargetMode="External"/><Relationship Id="rId8" Type="http://schemas.openxmlformats.org/officeDocument/2006/relationships/hyperlink" Target="http://en.wikipedia.org/wiki/Common_fig" TargetMode="External"/><Relationship Id="rId33" Type="http://schemas.openxmlformats.org/officeDocument/2006/relationships/hyperlink" Target="http://en.wikipedia.org/wiki/Auxin" TargetMode="External"/><Relationship Id="rId34" Type="http://schemas.openxmlformats.org/officeDocument/2006/relationships/hyperlink" Target="http://en.wikipedia.org/wiki/Acyltransferase" TargetMode="External"/><Relationship Id="rId35" Type="http://schemas.openxmlformats.org/officeDocument/2006/relationships/hyperlink" Target="http://en.wikipedia.org/wiki/Phospholipid" TargetMode="External"/><Relationship Id="rId36" Type="http://schemas.openxmlformats.org/officeDocument/2006/relationships/hyperlink" Target="http://pfam.xfam.org/family/PF01553%23cite_note-PUB00006582-1" TargetMode="External"/><Relationship Id="rId10" Type="http://schemas.openxmlformats.org/officeDocument/2006/relationships/hyperlink" Target="http://en.wikipedia.org/wiki/Protein_family" TargetMode="External"/><Relationship Id="rId11" Type="http://schemas.openxmlformats.org/officeDocument/2006/relationships/hyperlink" Target="http://en.wikipedia.org/wiki/Protease" TargetMode="External"/><Relationship Id="rId12" Type="http://schemas.openxmlformats.org/officeDocument/2006/relationships/hyperlink" Target="http://en.wikipedia.org/wiki/Enzymes" TargetMode="External"/><Relationship Id="rId13" Type="http://schemas.openxmlformats.org/officeDocument/2006/relationships/hyperlink" Target="http://en.wikipedia.org/wiki/Aspartate" TargetMode="External"/><Relationship Id="rId14" Type="http://schemas.openxmlformats.org/officeDocument/2006/relationships/hyperlink" Target="http://en.wikipedia.org/wiki/P-loop" TargetMode="External"/><Relationship Id="rId15" Type="http://schemas.openxmlformats.org/officeDocument/2006/relationships/hyperlink" Target="http://en.wikipedia.org/wiki/Nucleoside_triphosphate" TargetMode="External"/><Relationship Id="rId16" Type="http://schemas.openxmlformats.org/officeDocument/2006/relationships/hyperlink" Target="http://en.wikipedia.org/wiki/Transmembrane_protein" TargetMode="External"/><Relationship Id="rId17" Type="http://schemas.openxmlformats.org/officeDocument/2006/relationships/hyperlink" Target="http://en.wikipedia.org/wiki/Cell_adhesion" TargetMode="External"/><Relationship Id="rId18" Type="http://schemas.openxmlformats.org/officeDocument/2006/relationships/hyperlink" Target="http://en.wikipedia.org/wiki/Adherens_junction" TargetMode="External"/><Relationship Id="rId19" Type="http://schemas.openxmlformats.org/officeDocument/2006/relationships/hyperlink" Target="http://en.wikipedia.org/wiki/Calcium" TargetMode="External"/><Relationship Id="rId37" Type="http://schemas.openxmlformats.org/officeDocument/2006/relationships/hyperlink" Target="http://en.wikipedia.org/wiki/Tafazzin" TargetMode="External"/><Relationship Id="rId38" Type="http://schemas.openxmlformats.org/officeDocument/2006/relationships/hyperlink" Target="http://pfam.xfam.org/family/PF01553%23cite_note-PUB00003900-2" TargetMode="External"/><Relationship Id="rId39" Type="http://schemas.openxmlformats.org/officeDocument/2006/relationships/hyperlink" Target="http://en.wikipedia.org/wiki/Barth_syndrome" TargetMode="External"/></Relationships>
</file>

<file path=ppt/notesSlides/_rels/notesSlide8.xml.rels><?xml version="1.0" encoding="UTF-8" standalone="yes"?>
<Relationships xmlns="http://schemas.openxmlformats.org/package/2006/relationships"><Relationship Id="rId13" Type="http://schemas.openxmlformats.org/officeDocument/2006/relationships/hyperlink" Target="http://en.wikipedia.org/wiki/Esterases" TargetMode="External"/><Relationship Id="rId14" Type="http://schemas.openxmlformats.org/officeDocument/2006/relationships/hyperlink" Target="http://en.wikipedia.org/wiki/Epoxide_hydrolase" TargetMode="External"/><Relationship Id="rId15" Type="http://schemas.openxmlformats.org/officeDocument/2006/relationships/hyperlink" Target="http://en.wikipedia.org/wiki/Dehalogenase" TargetMode="External"/><Relationship Id="rId16" Type="http://schemas.openxmlformats.org/officeDocument/2006/relationships/hyperlink" Target="http://pfam.xfam.org/family/PF00561%23cite_note-pmid10607665-3" TargetMode="External"/><Relationship Id="rId17" Type="http://schemas.openxmlformats.org/officeDocument/2006/relationships/hyperlink" Target="http://pfam.xfam.org/family/PF00047" TargetMode="External"/><Relationship Id="rId18" Type="http://schemas.openxmlformats.org/officeDocument/2006/relationships/hyperlink" Target="http://pfam.xfam.org/family/PF00041" TargetMode="External"/><Relationship Id="rId19" Type="http://schemas.openxmlformats.org/officeDocument/2006/relationships/hyperlink" Target="http://pfam.xfam.org/family/PF00657" TargetMode="External"/><Relationship Id="rId50" Type="http://schemas.openxmlformats.org/officeDocument/2006/relationships/hyperlink" Target="http://en.wikipedia.org/wiki/PA_clan" TargetMode="External"/><Relationship Id="rId51" Type="http://schemas.openxmlformats.org/officeDocument/2006/relationships/hyperlink" Target="http://en.wikipedia.org/wiki/Digestive_system" TargetMode="External"/><Relationship Id="rId52" Type="http://schemas.openxmlformats.org/officeDocument/2006/relationships/hyperlink" Target="http://en.wikipedia.org/wiki/Vertebrates" TargetMode="External"/><Relationship Id="rId53" Type="http://schemas.openxmlformats.org/officeDocument/2006/relationships/hyperlink" Target="http://en.wikipedia.org/wiki/Hydrolyse" TargetMode="External"/><Relationship Id="rId40" Type="http://schemas.openxmlformats.org/officeDocument/2006/relationships/hyperlink" Target="http://en.wikipedia.org/wiki/Kiwifruit" TargetMode="External"/><Relationship Id="rId41" Type="http://schemas.openxmlformats.org/officeDocument/2006/relationships/hyperlink" Target="http://en.wikipedia.org/wiki/Alpha/beta_hydrolase_fold" TargetMode="External"/><Relationship Id="rId42" Type="http://schemas.openxmlformats.org/officeDocument/2006/relationships/hyperlink" Target="http://en.wikipedia.org/wiki/Transmembrane_protein" TargetMode="External"/><Relationship Id="rId43" Type="http://schemas.openxmlformats.org/officeDocument/2006/relationships/hyperlink" Target="http://en.wikipedia.org/wiki/Cell_adhesion" TargetMode="External"/><Relationship Id="rId44" Type="http://schemas.openxmlformats.org/officeDocument/2006/relationships/hyperlink" Target="http://en.wikipedia.org/wiki/Adherens_junction" TargetMode="External"/><Relationship Id="rId45" Type="http://schemas.openxmlformats.org/officeDocument/2006/relationships/hyperlink" Target="http://en.wikipedia.org/wiki/Calcium" TargetMode="External"/><Relationship Id="rId46" Type="http://schemas.openxmlformats.org/officeDocument/2006/relationships/hyperlink" Target="http://en.wikipedia.org/wiki/Ion" TargetMode="External"/><Relationship Id="rId47" Type="http://schemas.openxmlformats.org/officeDocument/2006/relationships/hyperlink" Target="http://en.wikipedia.org/wiki/Enzyme_Commission_number" TargetMode="External"/><Relationship Id="rId48" Type="http://schemas.openxmlformats.org/officeDocument/2006/relationships/hyperlink" Target="http://enzyme.expasy.org/EC/3.4.21.4" TargetMode="External"/><Relationship Id="rId49" Type="http://schemas.openxmlformats.org/officeDocument/2006/relationships/hyperlink" Target="http://en.wikipedia.org/wiki/Serine_protease" TargetMode="External"/><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en.wikipedia.org/wiki/Lipase" TargetMode="External"/><Relationship Id="rId4" Type="http://schemas.openxmlformats.org/officeDocument/2006/relationships/hyperlink" Target="http://en.wikipedia.org/wiki/Triglycerides" TargetMode="External"/><Relationship Id="rId5" Type="http://schemas.openxmlformats.org/officeDocument/2006/relationships/hyperlink" Target="http://en.wikipedia.org/wiki/Protein_family" TargetMode="External"/><Relationship Id="rId6" Type="http://schemas.openxmlformats.org/officeDocument/2006/relationships/hyperlink" Target="http://pfam.xfam.org/family/PF00100%23cite_note-pmid1313375-1" TargetMode="External"/><Relationship Id="rId7" Type="http://schemas.openxmlformats.org/officeDocument/2006/relationships/hyperlink" Target="http://pfam.xfam.org/family/PF00100%23cite_note-pmid15952882-2" TargetMode="External"/><Relationship Id="rId8" Type="http://schemas.openxmlformats.org/officeDocument/2006/relationships/hyperlink" Target="http://en.wikipedia.org/wiki/Glycoprotein" TargetMode="External"/><Relationship Id="rId9" Type="http://schemas.openxmlformats.org/officeDocument/2006/relationships/hyperlink" Target="http://en.wikipedia.org/wiki/Hydrolytic_enzymes" TargetMode="External"/><Relationship Id="rId30" Type="http://schemas.openxmlformats.org/officeDocument/2006/relationships/hyperlink" Target="http://pfam.xfam.org/family/PF01553%23cite_note-PUB00006582-1" TargetMode="External"/><Relationship Id="rId31" Type="http://schemas.openxmlformats.org/officeDocument/2006/relationships/hyperlink" Target="http://en.wikipedia.org/wiki/Tafazzin" TargetMode="External"/><Relationship Id="rId32" Type="http://schemas.openxmlformats.org/officeDocument/2006/relationships/hyperlink" Target="http://pfam.xfam.org/family/PF01553%23cite_note-PUB00003900-2" TargetMode="External"/><Relationship Id="rId33" Type="http://schemas.openxmlformats.org/officeDocument/2006/relationships/hyperlink" Target="http://en.wikipedia.org/wiki/Barth_syndrome" TargetMode="External"/><Relationship Id="rId34" Type="http://schemas.openxmlformats.org/officeDocument/2006/relationships/hyperlink" Target="http://en.wikipedia.org/wiki/Enzyme" TargetMode="External"/><Relationship Id="rId35" Type="http://schemas.openxmlformats.org/officeDocument/2006/relationships/hyperlink" Target="http://en.wikipedia.org/wiki/Protein" TargetMode="External"/><Relationship Id="rId36" Type="http://schemas.openxmlformats.org/officeDocument/2006/relationships/hyperlink" Target="http://en.wikipedia.org/wiki/Fruits" TargetMode="External"/><Relationship Id="rId37" Type="http://schemas.openxmlformats.org/officeDocument/2006/relationships/hyperlink" Target="http://en.wikipedia.org/wiki/Papaya" TargetMode="External"/><Relationship Id="rId38" Type="http://schemas.openxmlformats.org/officeDocument/2006/relationships/hyperlink" Target="http://en.wikipedia.org/wiki/Pineapple" TargetMode="External"/><Relationship Id="rId39" Type="http://schemas.openxmlformats.org/officeDocument/2006/relationships/hyperlink" Target="http://en.wikipedia.org/wiki/Common_fig" TargetMode="External"/><Relationship Id="rId20" Type="http://schemas.openxmlformats.org/officeDocument/2006/relationships/hyperlink" Target="http://en.wikipedia.org/wiki/Peptide" TargetMode="External"/><Relationship Id="rId21" Type="http://schemas.openxmlformats.org/officeDocument/2006/relationships/hyperlink" Target="http://en.wikipedia.org/wiki/Toxin" TargetMode="External"/><Relationship Id="rId22" Type="http://schemas.openxmlformats.org/officeDocument/2006/relationships/hyperlink" Target="http://en.wikipedia.org/wiki/Voltage-gated_potassium_channel" TargetMode="External"/><Relationship Id="rId23" Type="http://schemas.openxmlformats.org/officeDocument/2006/relationships/hyperlink" Target="http://en.wikipedia.org/wiki/Kv1.1" TargetMode="External"/><Relationship Id="rId24" Type="http://schemas.openxmlformats.org/officeDocument/2006/relationships/hyperlink" Target="http://en.wikipedia.org/wiki/KCNA3" TargetMode="External"/><Relationship Id="rId25" Type="http://schemas.openxmlformats.org/officeDocument/2006/relationships/hyperlink" Target="http://en.wikipedia.org/wiki/Kv1.6" TargetMode="External"/><Relationship Id="rId26" Type="http://schemas.openxmlformats.org/officeDocument/2006/relationships/hyperlink" Target="http://en.wikipedia.org/wiki/KCNC2" TargetMode="External"/><Relationship Id="rId27" Type="http://schemas.openxmlformats.org/officeDocument/2006/relationships/hyperlink" Target="http://en.wikipedia.org/wiki/KCNN4" TargetMode="External"/><Relationship Id="rId28" Type="http://schemas.openxmlformats.org/officeDocument/2006/relationships/hyperlink" Target="http://en.wikipedia.org/wiki/Acyltransferase" TargetMode="External"/><Relationship Id="rId29" Type="http://schemas.openxmlformats.org/officeDocument/2006/relationships/hyperlink" Target="http://en.wikipedia.org/wiki/Phospholipid" TargetMode="External"/><Relationship Id="rId10" Type="http://schemas.openxmlformats.org/officeDocument/2006/relationships/hyperlink" Target="http://en.wikipedia.org/wiki/Proteases" TargetMode="External"/><Relationship Id="rId11" Type="http://schemas.openxmlformats.org/officeDocument/2006/relationships/hyperlink" Target="http://en.wikipedia.org/wiki/Lipases" TargetMode="External"/><Relationship Id="rId12" Type="http://schemas.openxmlformats.org/officeDocument/2006/relationships/hyperlink" Target="http://en.wikipedia.org/wiki/Peroxidases" TargetMode="External"/></Relationships>
</file>

<file path=ppt/notesSlides/_rels/notesSlide9.xml.rels><?xml version="1.0" encoding="UTF-8" standalone="yes"?>
<Relationships xmlns="http://schemas.openxmlformats.org/package/2006/relationships"><Relationship Id="rId9" Type="http://schemas.openxmlformats.org/officeDocument/2006/relationships/hyperlink" Target="http://en.wikipedia.org/wiki/Organism" TargetMode="External"/><Relationship Id="rId20" Type="http://schemas.openxmlformats.org/officeDocument/2006/relationships/hyperlink" Target="http://en.wikipedia.org/wiki/Protein_tertiary_structure" TargetMode="External"/><Relationship Id="rId21" Type="http://schemas.openxmlformats.org/officeDocument/2006/relationships/hyperlink" Target="http://en.wikipedia.org/wiki/Basal_lamina" TargetMode="External"/><Relationship Id="rId22" Type="http://schemas.openxmlformats.org/officeDocument/2006/relationships/hyperlink" Target="http://en.wikipedia.org/wiki/Basement_membrane" TargetMode="External"/><Relationship Id="rId23" Type="http://schemas.openxmlformats.org/officeDocument/2006/relationships/hyperlink" Target="http://pfam.xfam.org/family/PF00055%23cite_note-Timpl-1" TargetMode="External"/><Relationship Id="rId24" Type="http://schemas.openxmlformats.org/officeDocument/2006/relationships/hyperlink" Target="http://en.wikipedia.org/wiki/Protein_domain" TargetMode="External"/><Relationship Id="rId25" Type="http://schemas.openxmlformats.org/officeDocument/2006/relationships/hyperlink" Target="http://en.wikipedia.org/wiki/Lectin" TargetMode="External"/><Relationship Id="rId26" Type="http://schemas.openxmlformats.org/officeDocument/2006/relationships/hyperlink" Target="http://pfam.xfam.org/family/PF00059%23cite_note-pmid16336259-2" TargetMode="External"/><Relationship Id="rId27" Type="http://schemas.openxmlformats.org/officeDocument/2006/relationships/hyperlink" Target="http://en.wikipedia.org/wiki/Calcium" TargetMode="External"/><Relationship Id="rId28" Type="http://schemas.openxmlformats.org/officeDocument/2006/relationships/hyperlink" Target="http://pfam.xfam.org/family/PF00059%23cite_note-3" TargetMode="External"/><Relationship Id="rId29" Type="http://schemas.openxmlformats.org/officeDocument/2006/relationships/hyperlink" Target="http://pfam.xfam.org/family/PF00059%23cite_note-pmid10508765-4" TargetMode="External"/><Relationship Id="rId30" Type="http://schemas.openxmlformats.org/officeDocument/2006/relationships/hyperlink" Target="http://pfam.xfam.org/family/PF00059%23cite_note-pmid19439262-5" TargetMode="External"/><Relationship Id="rId10" Type="http://schemas.openxmlformats.org/officeDocument/2006/relationships/hyperlink" Target="http://en.wikipedia.org/wiki/Biological_process" TargetMode="External"/><Relationship Id="rId11" Type="http://schemas.openxmlformats.org/officeDocument/2006/relationships/hyperlink" Target="http://en.wikipedia.org/wiki/Redox_signaling" TargetMode="External"/><Relationship Id="rId12" Type="http://schemas.openxmlformats.org/officeDocument/2006/relationships/hyperlink" Target="http://en.wikipedia.org/w/index.php?title=Immunoglobulin_E-set_domain&amp;action=edit&amp;redlink=1" TargetMode="External"/><Relationship Id="rId13" Type="http://schemas.openxmlformats.org/officeDocument/2006/relationships/hyperlink" Target="http://pfam.xfam.org/family/PF00047" TargetMode="External"/><Relationship Id="rId14" Type="http://schemas.openxmlformats.org/officeDocument/2006/relationships/hyperlink" Target="http://pfam.xfam.org/family/PF00041" TargetMode="External"/><Relationship Id="rId15" Type="http://schemas.openxmlformats.org/officeDocument/2006/relationships/hyperlink" Target="http://pfam.xfam.org/family/PF00657" TargetMode="External"/><Relationship Id="rId16" Type="http://schemas.openxmlformats.org/officeDocument/2006/relationships/hyperlink" Target="http://pfam.xfam.org/family/PF05497%23ref1" TargetMode="External"/><Relationship Id="rId17" Type="http://schemas.openxmlformats.org/officeDocument/2006/relationships/hyperlink" Target="http://en.wikipedia.org/wiki/Cysteine" TargetMode="External"/><Relationship Id="rId18" Type="http://schemas.openxmlformats.org/officeDocument/2006/relationships/hyperlink" Target="http://en.wikipedia.org/wiki/Protease_inhibitor_(biology)" TargetMode="External"/><Relationship Id="rId19" Type="http://schemas.openxmlformats.org/officeDocument/2006/relationships/hyperlink" Target="http://en.wikipedia.org/wiki/Homology_(biology)" TargetMode="External"/><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en.wikipedia.org/wiki/Protein" TargetMode="External"/><Relationship Id="rId4" Type="http://schemas.openxmlformats.org/officeDocument/2006/relationships/hyperlink" Target="http://en.wikipedia.org/wiki/Prolyl_isomerase" TargetMode="External"/><Relationship Id="rId5" Type="http://schemas.openxmlformats.org/officeDocument/2006/relationships/hyperlink" Target="http://en.wikipedia.org/wiki/Cyclophilin" TargetMode="External"/><Relationship Id="rId6" Type="http://schemas.openxmlformats.org/officeDocument/2006/relationships/hyperlink" Target="http://en.wikipedia.org/wiki/Primary_structure" TargetMode="External"/><Relationship Id="rId7" Type="http://schemas.openxmlformats.org/officeDocument/2006/relationships/hyperlink" Target="http://en.wikipedia.org/wiki/Immunophilin" TargetMode="External"/><Relationship Id="rId8" Type="http://schemas.openxmlformats.org/officeDocument/2006/relationships/hyperlink" Target="http://en.wikipedia.org/wiki/Redox"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for </a:t>
            </a:r>
            <a:r>
              <a:rPr lang="en-US" baseline="0" dirty="0" err="1" smtClean="0"/>
              <a:t>supertrees+subtrees</a:t>
            </a:r>
            <a:r>
              <a:rPr lang="en-US" baseline="0" dirty="0" smtClean="0"/>
              <a:t>. The </a:t>
            </a:r>
            <a:r>
              <a:rPr lang="en-US" baseline="0" dirty="0" err="1" smtClean="0"/>
              <a:t>complete_families.txt</a:t>
            </a:r>
            <a:endParaRPr lang="en-US" baseline="0" dirty="0" smtClean="0"/>
          </a:p>
          <a:p>
            <a:r>
              <a:rPr lang="en-US" baseline="0" dirty="0" smtClean="0"/>
              <a:t>Removing </a:t>
            </a:r>
            <a:r>
              <a:rPr lang="en-US" baseline="0" dirty="0" err="1" smtClean="0"/>
              <a:t>outgroups</a:t>
            </a:r>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(~13K with size 2)</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E6D71FE-8FB2-6348-801E-29C227686C11}" type="slidenum">
              <a:rPr lang="en-US" smtClean="0"/>
              <a:t>3</a:t>
            </a:fld>
            <a:endParaRPr lang="en-US"/>
          </a:p>
        </p:txBody>
      </p:sp>
    </p:spTree>
    <p:extLst>
      <p:ext uri="{BB962C8B-B14F-4D97-AF65-F5344CB8AC3E}">
        <p14:creationId xmlns:p14="http://schemas.microsoft.com/office/powerpoint/2010/main" val="1228776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total numbers are counted from the 33 species alone</a:t>
            </a:r>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18</a:t>
            </a:fld>
            <a:endParaRPr lang="en-US"/>
          </a:p>
        </p:txBody>
      </p:sp>
    </p:spTree>
    <p:extLst>
      <p:ext uri="{BB962C8B-B14F-4D97-AF65-F5344CB8AC3E}">
        <p14:creationId xmlns:p14="http://schemas.microsoft.com/office/powerpoint/2010/main" val="1784688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20</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22</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24</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total numbers are counted from the 33 species alone</a:t>
            </a:r>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26</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pfam.xfam.org</a:t>
            </a:r>
            <a:r>
              <a:rPr lang="en-US" dirty="0" smtClean="0"/>
              <a:t>/family/PF00651</a:t>
            </a:r>
          </a:p>
          <a:p>
            <a:r>
              <a:rPr lang="en-US" dirty="0" smtClean="0"/>
              <a:t>The </a:t>
            </a:r>
            <a:r>
              <a:rPr lang="en-US" b="1" dirty="0" smtClean="0"/>
              <a:t>BTB/POZ domain</a:t>
            </a:r>
            <a:r>
              <a:rPr lang="en-US" dirty="0" smtClean="0"/>
              <a:t> is a common </a:t>
            </a:r>
            <a:r>
              <a:rPr lang="en-US" dirty="0" smtClean="0">
                <a:hlinkClick r:id="rId3" tooltip="Structural domain"/>
              </a:rPr>
              <a:t>structural domain</a:t>
            </a:r>
            <a:r>
              <a:rPr lang="en-US" dirty="0" smtClean="0"/>
              <a:t> contained within some </a:t>
            </a:r>
            <a:r>
              <a:rPr lang="en-US" dirty="0" smtClean="0">
                <a:hlinkClick r:id="rId4" tooltip="Protein"/>
              </a:rPr>
              <a:t>proteins</a:t>
            </a:r>
            <a:r>
              <a:rPr lang="en-US" dirty="0" smtClean="0"/>
              <a:t>.</a:t>
            </a:r>
          </a:p>
          <a:p>
            <a:r>
              <a:rPr lang="en-US" dirty="0" smtClean="0"/>
              <a:t>The BTB (for BR-C, </a:t>
            </a:r>
            <a:r>
              <a:rPr lang="en-US" dirty="0" err="1" smtClean="0"/>
              <a:t>ttk</a:t>
            </a:r>
            <a:r>
              <a:rPr lang="en-US" dirty="0" smtClean="0"/>
              <a:t> and </a:t>
            </a:r>
            <a:r>
              <a:rPr lang="en-US" dirty="0" err="1" smtClean="0"/>
              <a:t>bab</a:t>
            </a:r>
            <a:r>
              <a:rPr lang="en-US" dirty="0" smtClean="0"/>
              <a:t>)</a:t>
            </a:r>
            <a:r>
              <a:rPr lang="en-US" baseline="30000" dirty="0" smtClean="0">
                <a:hlinkClick r:id="rId5"/>
              </a:rPr>
              <a:t>[2]</a:t>
            </a:r>
            <a:r>
              <a:rPr lang="en-US" dirty="0" smtClean="0"/>
              <a:t> or POZ (for Pox virus and Zinc finger)</a:t>
            </a:r>
            <a:r>
              <a:rPr lang="en-US" baseline="30000" dirty="0" smtClean="0">
                <a:hlinkClick r:id="rId6"/>
              </a:rPr>
              <a:t>[3]</a:t>
            </a:r>
            <a:r>
              <a:rPr lang="en-US" dirty="0" smtClean="0"/>
              <a:t> domain is present near the </a:t>
            </a:r>
            <a:r>
              <a:rPr lang="en-US" dirty="0" smtClean="0">
                <a:hlinkClick r:id="rId7" tooltip="N-terminus"/>
              </a:rPr>
              <a:t>N-terminus</a:t>
            </a:r>
            <a:r>
              <a:rPr lang="en-US" dirty="0" smtClean="0"/>
              <a:t> of a fraction of </a:t>
            </a:r>
            <a:r>
              <a:rPr lang="en-US" dirty="0" smtClean="0">
                <a:hlinkClick r:id="rId8" tooltip="Zinc finger"/>
              </a:rPr>
              <a:t>zinc finger</a:t>
            </a:r>
            <a:r>
              <a:rPr lang="en-US" dirty="0" smtClean="0"/>
              <a:t> proteins and in proteins that contain the </a:t>
            </a:r>
            <a:r>
              <a:rPr lang="en-US" dirty="0" smtClean="0">
                <a:hlinkClick r:id="rId9" tooltip="Kelch motif"/>
              </a:rPr>
              <a:t>Kelch motif</a:t>
            </a:r>
            <a:r>
              <a:rPr lang="en-US" dirty="0" smtClean="0"/>
              <a:t> and a family of pox virus proteins. The BTB/POZ domain mediates </a:t>
            </a:r>
            <a:r>
              <a:rPr lang="en-US" dirty="0" err="1" smtClean="0"/>
              <a:t>homomeric</a:t>
            </a:r>
            <a:r>
              <a:rPr lang="en-US" dirty="0" smtClean="0"/>
              <a:t> </a:t>
            </a:r>
            <a:r>
              <a:rPr lang="en-US" dirty="0" err="1" smtClean="0"/>
              <a:t>dimerisation</a:t>
            </a:r>
            <a:r>
              <a:rPr lang="en-US" dirty="0" smtClean="0"/>
              <a:t> and in some instances </a:t>
            </a:r>
            <a:r>
              <a:rPr lang="en-US" dirty="0" err="1" smtClean="0"/>
              <a:t>heteromeric</a:t>
            </a:r>
            <a:r>
              <a:rPr lang="en-US" dirty="0" smtClean="0"/>
              <a:t> </a:t>
            </a:r>
            <a:r>
              <a:rPr lang="en-US" dirty="0" err="1" smtClean="0"/>
              <a:t>dimerisation</a:t>
            </a:r>
            <a:r>
              <a:rPr lang="en-US" dirty="0" smtClean="0"/>
              <a:t>.</a:t>
            </a:r>
            <a:r>
              <a:rPr lang="en-US" baseline="30000" dirty="0" smtClean="0">
                <a:hlinkClick r:id="rId6"/>
              </a:rPr>
              <a:t>[3]</a:t>
            </a:r>
            <a:r>
              <a:rPr lang="en-US" dirty="0" smtClean="0"/>
              <a:t> </a:t>
            </a:r>
          </a:p>
          <a:p>
            <a:endParaRPr lang="en-US" dirty="0" smtClean="0"/>
          </a:p>
          <a:p>
            <a:r>
              <a:rPr lang="en-US" dirty="0" smtClean="0"/>
              <a:t>The </a:t>
            </a:r>
            <a:r>
              <a:rPr lang="en-US" b="1" dirty="0" err="1" smtClean="0"/>
              <a:t>Kelch</a:t>
            </a:r>
            <a:r>
              <a:rPr lang="en-US" b="1" dirty="0" smtClean="0"/>
              <a:t> motif</a:t>
            </a:r>
            <a:r>
              <a:rPr lang="en-US" dirty="0" smtClean="0"/>
              <a:t> is a region of </a:t>
            </a:r>
            <a:r>
              <a:rPr lang="en-US" dirty="0" smtClean="0">
                <a:hlinkClick r:id="rId10" tooltip="Protein sequence"/>
              </a:rPr>
              <a:t>protein sequence</a:t>
            </a:r>
            <a:r>
              <a:rPr lang="en-US" dirty="0" smtClean="0"/>
              <a:t> found widely in proteins from </a:t>
            </a:r>
            <a:r>
              <a:rPr lang="en-US" dirty="0" smtClean="0">
                <a:hlinkClick r:id="rId11" tooltip="Bacteria"/>
              </a:rPr>
              <a:t>bacteria</a:t>
            </a:r>
            <a:r>
              <a:rPr lang="en-US" dirty="0" smtClean="0"/>
              <a:t> and </a:t>
            </a:r>
            <a:r>
              <a:rPr lang="en-US" dirty="0" smtClean="0">
                <a:hlinkClick r:id="rId12" tooltip="Eukaryotes"/>
              </a:rPr>
              <a:t>eukaryotes</a:t>
            </a:r>
            <a:r>
              <a:rPr lang="en-US" dirty="0" smtClean="0"/>
              <a:t>.</a:t>
            </a:r>
            <a:r>
              <a:rPr lang="en-US" baseline="30000" dirty="0" smtClean="0">
                <a:hlinkClick r:id="rId13"/>
              </a:rPr>
              <a:t>[2]</a:t>
            </a:r>
            <a:r>
              <a:rPr lang="en-US" dirty="0" smtClean="0"/>
              <a:t> This sequence motif is composed of about 50 </a:t>
            </a:r>
            <a:r>
              <a:rPr lang="en-US" dirty="0" smtClean="0">
                <a:hlinkClick r:id="rId14" tooltip="Amino acid"/>
              </a:rPr>
              <a:t>amino acid</a:t>
            </a:r>
            <a:r>
              <a:rPr lang="en-US" dirty="0" smtClean="0"/>
              <a:t> residues which form a structure of a four stranded beta-sheet "blade". This sequence motif is found in between six and eight copies per protein which </a:t>
            </a:r>
            <a:r>
              <a:rPr lang="en-US" dirty="0" smtClean="0">
                <a:hlinkClick r:id="rId15" tooltip="Protein folding"/>
              </a:rPr>
              <a:t>fold</a:t>
            </a:r>
            <a:r>
              <a:rPr lang="en-US" dirty="0" smtClean="0"/>
              <a:t> together to form a larger circular </a:t>
            </a:r>
            <a:r>
              <a:rPr lang="en-US" dirty="0" smtClean="0">
                <a:hlinkClick r:id="rId16" tooltip="Solenoid protein domain"/>
              </a:rPr>
              <a:t>solenoid</a:t>
            </a:r>
            <a:r>
              <a:rPr lang="en-US" dirty="0" smtClean="0"/>
              <a:t> structure called a </a:t>
            </a:r>
            <a:r>
              <a:rPr lang="en-US" dirty="0" smtClean="0">
                <a:hlinkClick r:id="rId17" tooltip="Beta-propeller"/>
              </a:rPr>
              <a:t>beta-propeller</a:t>
            </a:r>
            <a:r>
              <a:rPr lang="en-US" dirty="0" smtClean="0"/>
              <a:t> </a:t>
            </a:r>
            <a:r>
              <a:rPr lang="en-US" dirty="0" smtClean="0">
                <a:hlinkClick r:id="rId18" tooltip="Protein domain"/>
              </a:rPr>
              <a:t>domain</a:t>
            </a:r>
            <a:r>
              <a:rPr lang="en-US" dirty="0" smtClean="0"/>
              <a:t>.</a:t>
            </a:r>
          </a:p>
          <a:p>
            <a:endParaRPr lang="en-US" dirty="0" smtClean="0"/>
          </a:p>
          <a:p>
            <a:r>
              <a:rPr lang="en-US" dirty="0" smtClean="0"/>
              <a:t>The </a:t>
            </a:r>
            <a:r>
              <a:rPr lang="en-US" dirty="0" smtClean="0">
                <a:hlinkClick r:id="rId19" tooltip="MATH"/>
              </a:rPr>
              <a:t>MATH</a:t>
            </a:r>
            <a:r>
              <a:rPr lang="en-US" dirty="0" smtClean="0"/>
              <a:t> domain, in </a:t>
            </a:r>
            <a:r>
              <a:rPr lang="en-US" dirty="0" smtClean="0">
                <a:hlinkClick r:id="rId20" tooltip="Molecular biology"/>
              </a:rPr>
              <a:t>molecular biology</a:t>
            </a:r>
            <a:r>
              <a:rPr lang="en-US" dirty="0" smtClean="0"/>
              <a:t>, is a </a:t>
            </a:r>
            <a:r>
              <a:rPr lang="en-US" dirty="0" smtClean="0">
                <a:hlinkClick r:id="rId21" tooltip="Binding domain"/>
              </a:rPr>
              <a:t>binding domain</a:t>
            </a:r>
            <a:r>
              <a:rPr lang="en-US" dirty="0" smtClean="0"/>
              <a:t> that was defined originally by a region of </a:t>
            </a:r>
            <a:r>
              <a:rPr lang="en-US" dirty="0" smtClean="0">
                <a:hlinkClick r:id="rId22" tooltip="Homology (biology)"/>
              </a:rPr>
              <a:t>homology</a:t>
            </a:r>
            <a:r>
              <a:rPr lang="en-US" dirty="0" smtClean="0"/>
              <a:t> between otherwise functionally unrelated domains, the </a:t>
            </a:r>
            <a:r>
              <a:rPr lang="en-US" dirty="0" smtClean="0">
                <a:hlinkClick r:id="rId23" tooltip="Intracellular"/>
              </a:rPr>
              <a:t>intracellular</a:t>
            </a:r>
            <a:r>
              <a:rPr lang="en-US" dirty="0" smtClean="0"/>
              <a:t> TRAF-C domains of </a:t>
            </a:r>
            <a:r>
              <a:rPr lang="en-US" dirty="0" smtClean="0">
                <a:hlinkClick r:id="rId24" tooltip="TNF receptor associated factor"/>
              </a:rPr>
              <a:t>TRAF</a:t>
            </a:r>
            <a:r>
              <a:rPr lang="en-US" dirty="0" smtClean="0"/>
              <a:t> proteins and a C-terminal region of </a:t>
            </a:r>
            <a:r>
              <a:rPr lang="en-US" dirty="0" smtClean="0">
                <a:hlinkClick r:id="rId25" tooltip="Extracellular"/>
              </a:rPr>
              <a:t>extracellular</a:t>
            </a:r>
            <a:r>
              <a:rPr lang="en-US" dirty="0" smtClean="0"/>
              <a:t> </a:t>
            </a:r>
            <a:r>
              <a:rPr lang="en-US" dirty="0" smtClean="0">
                <a:hlinkClick r:id="rId26" tooltip="Meprin A"/>
              </a:rPr>
              <a:t>meprins</a:t>
            </a:r>
            <a:r>
              <a:rPr lang="en-US" dirty="0" smtClean="0"/>
              <a:t> A and </a:t>
            </a:r>
            <a:r>
              <a:rPr lang="en-US" dirty="0" smtClean="0">
                <a:hlinkClick r:id="rId27" tooltip="MEP1B"/>
              </a:rPr>
              <a:t>B</a:t>
            </a:r>
            <a:r>
              <a:rPr lang="en-US" dirty="0" smtClean="0"/>
              <a:t>. </a:t>
            </a:r>
            <a:r>
              <a:rPr lang="en-US" dirty="0" err="1" smtClean="0"/>
              <a:t>Meprins</a:t>
            </a:r>
            <a:r>
              <a:rPr lang="en-US" dirty="0" smtClean="0"/>
              <a:t> are </a:t>
            </a:r>
            <a:r>
              <a:rPr lang="en-US" dirty="0" smtClean="0">
                <a:hlinkClick r:id="rId28" tooltip="Mammalia"/>
              </a:rPr>
              <a:t>mammalian</a:t>
            </a:r>
            <a:r>
              <a:rPr lang="en-US" dirty="0" smtClean="0"/>
              <a:t> tissue-specific </a:t>
            </a:r>
            <a:r>
              <a:rPr lang="en-US" dirty="0" err="1" smtClean="0"/>
              <a:t>metalloendopeptidases</a:t>
            </a:r>
            <a:r>
              <a:rPr lang="en-US" dirty="0" smtClean="0"/>
              <a:t> of the </a:t>
            </a:r>
            <a:r>
              <a:rPr lang="en-US" dirty="0" smtClean="0">
                <a:hlinkClick r:id="rId29" tooltip="Astacin"/>
              </a:rPr>
              <a:t>astacin</a:t>
            </a:r>
            <a:r>
              <a:rPr lang="en-US" dirty="0" smtClean="0"/>
              <a:t> family implicated in developmental, normal and </a:t>
            </a:r>
            <a:r>
              <a:rPr lang="en-US" dirty="0" smtClean="0">
                <a:hlinkClick r:id="rId30" tooltip="Pathology"/>
              </a:rPr>
              <a:t>pathological</a:t>
            </a:r>
            <a:r>
              <a:rPr lang="en-US" dirty="0" smtClean="0"/>
              <a:t> processes by </a:t>
            </a:r>
            <a:r>
              <a:rPr lang="en-US" dirty="0" err="1" smtClean="0"/>
              <a:t>hydrolysing</a:t>
            </a:r>
            <a:r>
              <a:rPr lang="en-US" dirty="0" smtClean="0"/>
              <a:t> a variety of </a:t>
            </a:r>
            <a:r>
              <a:rPr lang="en-US" dirty="0" smtClean="0">
                <a:hlinkClick r:id="rId4" tooltip="Protein"/>
              </a:rPr>
              <a:t>proteins</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28</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30</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32</a:t>
            </a:fld>
            <a:endParaRPr lang="en-US"/>
          </a:p>
        </p:txBody>
      </p:sp>
    </p:spTree>
    <p:extLst>
      <p:ext uri="{BB962C8B-B14F-4D97-AF65-F5344CB8AC3E}">
        <p14:creationId xmlns:p14="http://schemas.microsoft.com/office/powerpoint/2010/main" val="3759256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 of family that is NOT excluded</a:t>
            </a:r>
            <a:r>
              <a:rPr lang="en-US" baseline="0" dirty="0" smtClean="0"/>
              <a:t> with this </a:t>
            </a:r>
            <a:r>
              <a:rPr lang="en-US" baseline="0" dirty="0" err="1" smtClean="0"/>
              <a:t>apporach</a:t>
            </a:r>
            <a:endParaRPr lang="en-US" baseline="0" dirty="0" smtClean="0"/>
          </a:p>
          <a:p>
            <a:r>
              <a:rPr lang="en-US" sz="1200" b="0" i="0" u="none" strike="noStrike" kern="1200" dirty="0" smtClean="0">
                <a:solidFill>
                  <a:schemeClr val="tx1"/>
                </a:solidFill>
                <a:effectLst/>
                <a:latin typeface="+mn-lt"/>
                <a:ea typeface="+mn-ea"/>
                <a:cs typeface="+mn-cs"/>
              </a:rPr>
              <a:t>141670</a:t>
            </a:r>
            <a:r>
              <a:rPr lang="en-US" dirty="0" smtClean="0"/>
              <a:t> </a:t>
            </a:r>
            <a:r>
              <a:rPr lang="en-US" sz="1200" b="0" i="0" u="none" strike="noStrike" kern="1200" dirty="0" smtClean="0">
                <a:solidFill>
                  <a:schemeClr val="tx1"/>
                </a:solidFill>
                <a:effectLst/>
                <a:latin typeface="+mn-lt"/>
                <a:ea typeface="+mn-ea"/>
                <a:cs typeface="+mn-cs"/>
              </a:rPr>
              <a:t>12</a:t>
            </a:r>
            <a:r>
              <a:rPr lang="en-US" dirty="0" smtClean="0"/>
              <a:t> </a:t>
            </a:r>
            <a:r>
              <a:rPr lang="en-US" sz="1200" b="0" i="0" u="none" strike="noStrike" kern="1200" dirty="0" smtClean="0">
                <a:solidFill>
                  <a:schemeClr val="tx1"/>
                </a:solidFill>
                <a:effectLst/>
                <a:latin typeface="+mn-lt"/>
                <a:ea typeface="+mn-ea"/>
                <a:cs typeface="+mn-cs"/>
              </a:rPr>
              <a:t>199</a:t>
            </a:r>
            <a:r>
              <a:rPr lang="en-US" dirty="0" smtClean="0"/>
              <a:t> </a:t>
            </a:r>
            <a:r>
              <a:rPr lang="en-US" sz="1200" b="0" i="0" u="none" strike="noStrike" kern="1200" dirty="0" smtClean="0">
                <a:solidFill>
                  <a:schemeClr val="tx1"/>
                </a:solidFill>
                <a:effectLst/>
                <a:latin typeface="+mn-lt"/>
                <a:ea typeface="+mn-ea"/>
                <a:cs typeface="+mn-cs"/>
              </a:rPr>
              <a:t>16.6</a:t>
            </a:r>
            <a:r>
              <a:rPr lang="en-US" dirty="0" smtClean="0"/>
              <a:t> </a:t>
            </a:r>
            <a:r>
              <a:rPr lang="en-US" sz="1200" b="0" i="0" u="none" strike="noStrike" kern="1200" dirty="0" smtClean="0">
                <a:solidFill>
                  <a:schemeClr val="tx1"/>
                </a:solidFill>
                <a:effectLst/>
                <a:latin typeface="+mn-lt"/>
                <a:ea typeface="+mn-ea"/>
                <a:cs typeface="+mn-cs"/>
              </a:rPr>
              <a:t>4</a:t>
            </a:r>
            <a:r>
              <a:rPr lang="en-US" dirty="0" smtClean="0"/>
              <a:t> </a:t>
            </a:r>
            <a:r>
              <a:rPr lang="en-US" sz="1200" b="0" i="0" u="none" strike="noStrike" kern="1200" dirty="0" smtClean="0">
                <a:solidFill>
                  <a:schemeClr val="tx1"/>
                </a:solidFill>
                <a:effectLst/>
                <a:latin typeface="+mn-lt"/>
                <a:ea typeface="+mn-ea"/>
                <a:cs typeface="+mn-cs"/>
              </a:rPr>
              <a:t>2.1</a:t>
            </a:r>
            <a:r>
              <a:rPr lang="en-US" dirty="0" smtClean="0"/>
              <a:t> </a:t>
            </a:r>
            <a:r>
              <a:rPr lang="en-US" sz="1200" b="0" i="0" u="none" strike="noStrike" kern="1200" dirty="0" smtClean="0">
                <a:solidFill>
                  <a:schemeClr val="tx1"/>
                </a:solidFill>
                <a:effectLst/>
                <a:latin typeface="+mn-lt"/>
                <a:ea typeface="+mn-ea"/>
                <a:cs typeface="+mn-cs"/>
              </a:rPr>
              <a:t>187</a:t>
            </a:r>
            <a:r>
              <a:rPr lang="en-US" dirty="0" smtClean="0"/>
              <a:t> </a:t>
            </a:r>
            <a:r>
              <a:rPr lang="en-US" sz="1200" b="0" i="0" u="none" strike="noStrike" kern="1200" dirty="0" smtClean="0">
                <a:solidFill>
                  <a:schemeClr val="tx1"/>
                </a:solidFill>
                <a:effectLst/>
                <a:latin typeface="+mn-lt"/>
                <a:ea typeface="+mn-ea"/>
                <a:cs typeface="+mn-cs"/>
              </a:rPr>
              <a:t>nematoda40001062</a:t>
            </a:r>
            <a:r>
              <a:rPr lang="en-US" dirty="0" smtClean="0"/>
              <a:t> </a:t>
            </a:r>
            <a:r>
              <a:rPr lang="en-US" sz="1200" b="0" i="0" u="none" strike="noStrike" kern="1200" dirty="0" smtClean="0">
                <a:solidFill>
                  <a:schemeClr val="tx1"/>
                </a:solidFill>
                <a:effectLst/>
                <a:latin typeface="+mn-lt"/>
                <a:ea typeface="+mn-ea"/>
                <a:cs typeface="+mn-cs"/>
              </a:rPr>
              <a:t>0.21</a:t>
            </a:r>
            <a:r>
              <a:rPr lang="en-US" dirty="0" smtClean="0"/>
              <a:t> </a:t>
            </a:r>
            <a:r>
              <a:rPr lang="en-US" sz="1200" b="0" i="0" u="none" strike="noStrike" kern="1200" dirty="0" smtClean="0">
                <a:solidFill>
                  <a:schemeClr val="tx1"/>
                </a:solidFill>
                <a:effectLst/>
                <a:latin typeface="+mn-lt"/>
                <a:ea typeface="+mn-ea"/>
                <a:cs typeface="+mn-cs"/>
              </a:rPr>
              <a:t>184</a:t>
            </a:r>
            <a:r>
              <a:rPr lang="en-US" dirty="0" smtClean="0"/>
              <a:t> </a:t>
            </a:r>
            <a:r>
              <a:rPr lang="en-US" sz="1200" b="0" i="0" u="none" strike="noStrike" kern="1200" dirty="0" smtClean="0">
                <a:solidFill>
                  <a:schemeClr val="tx1"/>
                </a:solidFill>
                <a:effectLst/>
                <a:latin typeface="+mn-lt"/>
                <a:ea typeface="+mn-ea"/>
                <a:cs typeface="+mn-cs"/>
              </a:rPr>
              <a:t>130X:heligmosomoides_bakeri40001109</a:t>
            </a:r>
            <a:r>
              <a:rPr lang="en-US" dirty="0" smtClean="0"/>
              <a:t> </a:t>
            </a:r>
            <a:r>
              <a:rPr lang="en-US" sz="1200" b="0" i="0" u="none" strike="noStrike" kern="1200" dirty="0" smtClean="0">
                <a:solidFill>
                  <a:schemeClr val="tx1"/>
                </a:solidFill>
                <a:effectLst/>
                <a:latin typeface="+mn-lt"/>
                <a:ea typeface="+mn-ea"/>
                <a:cs typeface="+mn-cs"/>
              </a:rPr>
              <a:t>131X:heligmosomoides_bakeri</a:t>
            </a:r>
            <a:r>
              <a:rPr lang="en-US" dirty="0" smtClean="0"/>
              <a:t> </a:t>
            </a:r>
            <a:r>
              <a:rPr lang="en-US" sz="1200" b="0" i="0" u="none" strike="noStrike" kern="1200" dirty="0" smtClean="0">
                <a:solidFill>
                  <a:schemeClr val="tx1"/>
                </a:solidFill>
                <a:effectLst/>
                <a:latin typeface="+mn-lt"/>
                <a:ea typeface="+mn-ea"/>
                <a:cs typeface="+mn-cs"/>
              </a:rPr>
              <a:t>0</a:t>
            </a:r>
            <a:r>
              <a:rPr lang="en-US" dirty="0" smtClean="0"/>
              <a:t> </a:t>
            </a:r>
            <a:r>
              <a:rPr lang="en-US" sz="1200" b="0" i="0" u="none" strike="noStrike" kern="1200" dirty="0" smtClean="0">
                <a:solidFill>
                  <a:schemeClr val="tx1"/>
                </a:solidFill>
                <a:effectLst/>
                <a:latin typeface="+mn-lt"/>
                <a:ea typeface="+mn-ea"/>
                <a:cs typeface="+mn-cs"/>
              </a:rPr>
              <a:t>0</a:t>
            </a:r>
            <a:r>
              <a:rPr lang="en-US" dirty="0" smtClean="0"/>
              <a:t> </a:t>
            </a:r>
            <a:r>
              <a:rPr lang="en-US" sz="1200" b="0" i="0" u="none" strike="noStrike" kern="1200" dirty="0" smtClean="0">
                <a:solidFill>
                  <a:schemeClr val="tx1"/>
                </a:solidFill>
                <a:effectLst/>
                <a:latin typeface="+mn-lt"/>
                <a:ea typeface="+mn-ea"/>
                <a:cs typeface="+mn-cs"/>
              </a:rPr>
              <a:t>2</a:t>
            </a:r>
            <a:r>
              <a:rPr lang="en-US" dirty="0" smtClean="0"/>
              <a:t> </a:t>
            </a:r>
            <a:r>
              <a:rPr lang="en-US" sz="1200" b="0" i="0" u="none" strike="noStrike" kern="1200" dirty="0" smtClean="0">
                <a:solidFill>
                  <a:schemeClr val="tx1"/>
                </a:solidFill>
                <a:effectLst/>
                <a:latin typeface="+mn-lt"/>
                <a:ea typeface="+mn-ea"/>
                <a:cs typeface="+mn-cs"/>
              </a:rPr>
              <a:t>0</a:t>
            </a:r>
            <a:r>
              <a:rPr lang="en-US" dirty="0" smtClean="0"/>
              <a:t> </a:t>
            </a:r>
            <a:r>
              <a:rPr lang="en-US" sz="1200" b="0" i="0" u="none" strike="noStrike" kern="1200" dirty="0" smtClean="0">
                <a:solidFill>
                  <a:schemeClr val="tx1"/>
                </a:solidFill>
                <a:effectLst/>
                <a:latin typeface="+mn-lt"/>
                <a:ea typeface="+mn-ea"/>
                <a:cs typeface="+mn-cs"/>
              </a:rPr>
              <a:t>0</a:t>
            </a:r>
            <a:r>
              <a:rPr lang="en-US" dirty="0" smtClean="0"/>
              <a:t> </a:t>
            </a:r>
            <a:r>
              <a:rPr lang="en-US" sz="1200" b="0" i="0" u="none" strike="noStrike" kern="1200" dirty="0" smtClean="0">
                <a:solidFill>
                  <a:schemeClr val="tx1"/>
                </a:solidFill>
                <a:effectLst/>
                <a:latin typeface="+mn-lt"/>
                <a:ea typeface="+mn-ea"/>
                <a:cs typeface="+mn-cs"/>
              </a:rPr>
              <a:t>34</a:t>
            </a:r>
            <a:r>
              <a:rPr lang="en-US" dirty="0" smtClean="0"/>
              <a:t> </a:t>
            </a:r>
            <a:r>
              <a:rPr lang="en-US" sz="1200" b="0" i="0" u="none" strike="noStrike" kern="1200" dirty="0" smtClean="0">
                <a:solidFill>
                  <a:schemeClr val="tx1"/>
                </a:solidFill>
                <a:effectLst/>
                <a:latin typeface="+mn-lt"/>
                <a:ea typeface="+mn-ea"/>
                <a:cs typeface="+mn-cs"/>
              </a:rPr>
              <a:t>0.026</a:t>
            </a:r>
            <a:r>
              <a:rPr lang="en-US" dirty="0" smtClean="0"/>
              <a:t> </a:t>
            </a:r>
            <a:r>
              <a:rPr lang="en-US" sz="1200" b="0" i="0" u="none" strike="noStrike" kern="1200" dirty="0" smtClean="0">
                <a:solidFill>
                  <a:schemeClr val="tx1"/>
                </a:solidFill>
                <a:effectLst/>
                <a:latin typeface="+mn-lt"/>
                <a:ea typeface="+mn-ea"/>
                <a:cs typeface="+mn-cs"/>
              </a:rPr>
              <a:t>37.2</a:t>
            </a:r>
            <a:r>
              <a:rPr lang="en-US" dirty="0" smtClean="0"/>
              <a:t> </a:t>
            </a:r>
            <a:r>
              <a:rPr lang="en-US" sz="1200" b="0" i="0" u="none" strike="noStrike" kern="1200" dirty="0" smtClean="0">
                <a:solidFill>
                  <a:schemeClr val="tx1"/>
                </a:solidFill>
                <a:effectLst/>
                <a:latin typeface="+mn-lt"/>
                <a:ea typeface="+mn-ea"/>
                <a:cs typeface="+mn-cs"/>
              </a:rPr>
              <a:t>2</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69X:Reverse transcriptase (RNA-dependent DNA polymerase);1X:Sugar (and other) transporter;1X:Ras family;</a:t>
            </a:r>
            <a:r>
              <a:rPr lang="en-US" dirty="0" smtClean="0"/>
              <a:t> </a:t>
            </a:r>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5</a:t>
            </a:fld>
            <a:endParaRPr lang="en-US"/>
          </a:p>
        </p:txBody>
      </p:sp>
    </p:spTree>
    <p:extLst>
      <p:ext uri="{BB962C8B-B14F-4D97-AF65-F5344CB8AC3E}">
        <p14:creationId xmlns:p14="http://schemas.microsoft.com/office/powerpoint/2010/main" val="309900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a:t>
            </a:r>
            <a:r>
              <a:rPr lang="en-US" dirty="0" err="1" smtClean="0"/>
              <a:t>lustre</a:t>
            </a:r>
            <a:r>
              <a:rPr lang="en-US" dirty="0" smtClean="0"/>
              <a:t>/scratch108/parasites/dr7/50HG/50HG_100K_families_parsing/results/R/comparaFamiliesParser_33species.out_no_transp_larger_than_4.txt</a:t>
            </a:r>
          </a:p>
          <a:p>
            <a:endParaRPr lang="en-US" dirty="0"/>
          </a:p>
        </p:txBody>
      </p:sp>
      <p:sp>
        <p:nvSpPr>
          <p:cNvPr id="4" name="Slide Number Placeholder 3"/>
          <p:cNvSpPr>
            <a:spLocks noGrp="1"/>
          </p:cNvSpPr>
          <p:nvPr>
            <p:ph type="sldNum" sz="quarter" idx="10"/>
          </p:nvPr>
        </p:nvSpPr>
        <p:spPr/>
        <p:txBody>
          <a:bodyPr/>
          <a:lstStyle/>
          <a:p>
            <a:fld id="{AE6D71FE-8FB2-6348-801E-29C227686C11}" type="slidenum">
              <a:rPr lang="en-US" smtClean="0"/>
              <a:t>6</a:t>
            </a:fld>
            <a:endParaRPr lang="en-US"/>
          </a:p>
        </p:txBody>
      </p:sp>
    </p:spTree>
    <p:extLst>
      <p:ext uri="{BB962C8B-B14F-4D97-AF65-F5344CB8AC3E}">
        <p14:creationId xmlns:p14="http://schemas.microsoft.com/office/powerpoint/2010/main" val="1228776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interesting paper; http://</a:t>
            </a:r>
            <a:r>
              <a:rPr lang="en-US" dirty="0" err="1" smtClean="0"/>
              <a:t>www.sciencedirect.com</a:t>
            </a:r>
            <a:r>
              <a:rPr lang="en-US" dirty="0" smtClean="0"/>
              <a:t>/science/article/</a:t>
            </a:r>
            <a:r>
              <a:rPr lang="en-US" dirty="0" err="1" smtClean="0"/>
              <a:t>pii</a:t>
            </a:r>
            <a:r>
              <a:rPr lang="en-US" dirty="0" smtClean="0"/>
              <a:t>/S0012160609010690</a:t>
            </a:r>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11</a:t>
            </a:fld>
            <a:endParaRPr lang="en-US"/>
          </a:p>
        </p:txBody>
      </p:sp>
    </p:spTree>
    <p:extLst>
      <p:ext uri="{BB962C8B-B14F-4D97-AF65-F5344CB8AC3E}">
        <p14:creationId xmlns:p14="http://schemas.microsoft.com/office/powerpoint/2010/main" val="259421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Not </a:t>
            </a:r>
            <a:r>
              <a:rPr lang="en-US" sz="1200" kern="1200" dirty="0" err="1" smtClean="0">
                <a:solidFill>
                  <a:schemeClr val="tx1"/>
                </a:solidFill>
                <a:latin typeface="+mn-lt"/>
                <a:ea typeface="+mn-ea"/>
                <a:cs typeface="+mn-cs"/>
              </a:rPr>
              <a:t>comtemplated</a:t>
            </a:r>
            <a:r>
              <a:rPr lang="en-US" sz="1200" kern="1200" baseline="0" dirty="0" smtClean="0">
                <a:solidFill>
                  <a:schemeClr val="tx1"/>
                </a:solidFill>
                <a:latin typeface="+mn-lt"/>
                <a:ea typeface="+mn-ea"/>
                <a:cs typeface="+mn-cs"/>
              </a:rPr>
              <a:t> here: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 are loads of SET domain proteins (mes-2 -like?) </a:t>
            </a:r>
          </a:p>
          <a:p>
            <a:r>
              <a:rPr lang="en-US" sz="1200" kern="1200" dirty="0" smtClean="0">
                <a:solidFill>
                  <a:schemeClr val="tx1"/>
                </a:solidFill>
                <a:latin typeface="+mn-lt"/>
                <a:ea typeface="+mn-ea"/>
                <a:cs typeface="+mn-cs"/>
              </a:rPr>
              <a:t>There are loads of WD domain proteins (mes-6 -like)</a:t>
            </a:r>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12</a:t>
            </a:fld>
            <a:endParaRPr lang="en-US"/>
          </a:p>
        </p:txBody>
      </p:sp>
    </p:spTree>
    <p:extLst>
      <p:ext uri="{BB962C8B-B14F-4D97-AF65-F5344CB8AC3E}">
        <p14:creationId xmlns:p14="http://schemas.microsoft.com/office/powerpoint/2010/main" val="2834367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40000"/>
              </a:lnSpc>
            </a:pPr>
            <a:r>
              <a:rPr lang="en-US" dirty="0" smtClean="0"/>
              <a:t>Receptor-type protein tyrosine phosphatase (RPTP) </a:t>
            </a:r>
            <a:r>
              <a:rPr lang="en-US" dirty="0" smtClean="0">
                <a:solidFill>
                  <a:schemeClr val="tx2">
                    <a:lumMod val="60000"/>
                    <a:lumOff val="40000"/>
                  </a:schemeClr>
                </a:solidFill>
              </a:rPr>
              <a:t>(there is ‘tyrosine phosphatase’ but not ‘receptor-type’; these 2 types of proteins have same domain but different localization and function)</a:t>
            </a:r>
          </a:p>
          <a:p>
            <a:pPr lvl="1">
              <a:lnSpc>
                <a:spcPct val="140000"/>
              </a:lnSpc>
            </a:pPr>
            <a:r>
              <a:rPr lang="en-US" dirty="0" err="1" smtClean="0"/>
              <a:t>Acetylcholinesterase</a:t>
            </a:r>
            <a:r>
              <a:rPr lang="en-US" dirty="0" smtClean="0"/>
              <a:t> </a:t>
            </a:r>
            <a:r>
              <a:rPr lang="en-US" dirty="0" smtClean="0">
                <a:solidFill>
                  <a:srgbClr val="558ED5"/>
                </a:solidFill>
              </a:rPr>
              <a:t>(</a:t>
            </a:r>
            <a:r>
              <a:rPr lang="en-US" dirty="0" err="1" smtClean="0">
                <a:solidFill>
                  <a:srgbClr val="558ED5"/>
                </a:solidFill>
              </a:rPr>
              <a:t>pfam</a:t>
            </a:r>
            <a:r>
              <a:rPr lang="en-US" dirty="0" smtClean="0">
                <a:solidFill>
                  <a:srgbClr val="558ED5"/>
                </a:solidFill>
              </a:rPr>
              <a:t> term exists, did not find in our scan (only in human and </a:t>
            </a:r>
            <a:r>
              <a:rPr lang="en-US" dirty="0" err="1" smtClean="0">
                <a:solidFill>
                  <a:srgbClr val="558ED5"/>
                </a:solidFill>
              </a:rPr>
              <a:t>ciona</a:t>
            </a:r>
            <a:r>
              <a:rPr lang="en-US" dirty="0" smtClean="0">
                <a:solidFill>
                  <a:srgbClr val="558ED5"/>
                </a:solidFill>
              </a:rPr>
              <a:t>). There are </a:t>
            </a:r>
            <a:r>
              <a:rPr lang="en-US" dirty="0" smtClean="0">
                <a:hlinkClick r:id="rId3"/>
              </a:rPr>
              <a:t>COesterase</a:t>
            </a:r>
            <a:r>
              <a:rPr lang="en-US" dirty="0" smtClean="0">
                <a:solidFill>
                  <a:srgbClr val="558ED5"/>
                </a:solidFill>
              </a:rPr>
              <a:t>)</a:t>
            </a:r>
          </a:p>
          <a:p>
            <a:pPr lvl="1">
              <a:lnSpc>
                <a:spcPct val="140000"/>
              </a:lnSpc>
            </a:pPr>
            <a:r>
              <a:rPr lang="en-US" dirty="0" smtClean="0">
                <a:solidFill>
                  <a:srgbClr val="000000"/>
                </a:solidFill>
              </a:rPr>
              <a:t>Metal C binding </a:t>
            </a:r>
            <a:r>
              <a:rPr lang="en-US" dirty="0" smtClean="0">
                <a:solidFill>
                  <a:schemeClr val="tx2">
                    <a:lumMod val="60000"/>
                    <a:lumOff val="40000"/>
                  </a:schemeClr>
                </a:solidFill>
              </a:rPr>
              <a:t>(did not find </a:t>
            </a:r>
            <a:r>
              <a:rPr lang="en-US" dirty="0" err="1" smtClean="0">
                <a:solidFill>
                  <a:schemeClr val="tx2">
                    <a:lumMod val="60000"/>
                    <a:lumOff val="40000"/>
                  </a:schemeClr>
                </a:solidFill>
              </a:rPr>
              <a:t>pfam</a:t>
            </a:r>
            <a:r>
              <a:rPr lang="en-US" dirty="0" smtClean="0">
                <a:solidFill>
                  <a:schemeClr val="tx2">
                    <a:lumMod val="60000"/>
                    <a:lumOff val="40000"/>
                  </a:schemeClr>
                </a:solidFill>
              </a:rPr>
              <a:t> for this, only for some putative metal-binding proteins)</a:t>
            </a:r>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13</a:t>
            </a:fld>
            <a:endParaRPr lang="en-US"/>
          </a:p>
        </p:txBody>
      </p:sp>
    </p:spTree>
    <p:extLst>
      <p:ext uri="{BB962C8B-B14F-4D97-AF65-F5344CB8AC3E}">
        <p14:creationId xmlns:p14="http://schemas.microsoft.com/office/powerpoint/2010/main" val="1338067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Cysteine proteases</a:t>
            </a:r>
            <a:r>
              <a:rPr lang="en-US" dirty="0" smtClean="0"/>
              <a:t>, also known as </a:t>
            </a:r>
            <a:r>
              <a:rPr lang="en-US" b="1" dirty="0" err="1" smtClean="0"/>
              <a:t>thiol</a:t>
            </a:r>
            <a:r>
              <a:rPr lang="en-US" b="1" dirty="0" smtClean="0"/>
              <a:t> proteases</a:t>
            </a:r>
            <a:r>
              <a:rPr lang="en-US" dirty="0" smtClean="0"/>
              <a:t>, are </a:t>
            </a:r>
            <a:r>
              <a:rPr lang="en-US" dirty="0" smtClean="0">
                <a:hlinkClick r:id="rId3" tooltip="Enzyme"/>
              </a:rPr>
              <a:t>enzymes</a:t>
            </a:r>
            <a:r>
              <a:rPr lang="en-US" dirty="0" smtClean="0"/>
              <a:t> that degrade </a:t>
            </a:r>
            <a:r>
              <a:rPr lang="en-US" dirty="0" smtClean="0">
                <a:hlinkClick r:id="rId4" tooltip="Protein"/>
              </a:rPr>
              <a:t>proteins</a:t>
            </a:r>
            <a:r>
              <a:rPr lang="en-US" dirty="0" smtClean="0"/>
              <a:t>. Cysteine proteases are commonly encountered in </a:t>
            </a:r>
            <a:r>
              <a:rPr lang="en-US" dirty="0" smtClean="0">
                <a:hlinkClick r:id="rId5" tooltip="Fruits"/>
              </a:rPr>
              <a:t>fruits</a:t>
            </a:r>
            <a:r>
              <a:rPr lang="en-US" dirty="0" smtClean="0"/>
              <a:t> including the </a:t>
            </a:r>
            <a:r>
              <a:rPr lang="en-US" dirty="0" smtClean="0">
                <a:hlinkClick r:id="rId6" tooltip="Papaya"/>
              </a:rPr>
              <a:t>papaya</a:t>
            </a:r>
            <a:r>
              <a:rPr lang="en-US" dirty="0" smtClean="0"/>
              <a:t>, </a:t>
            </a:r>
            <a:r>
              <a:rPr lang="en-US" dirty="0" smtClean="0">
                <a:hlinkClick r:id="rId7" tooltip="Pineapple"/>
              </a:rPr>
              <a:t>pineapple</a:t>
            </a:r>
            <a:r>
              <a:rPr lang="en-US" dirty="0" smtClean="0"/>
              <a:t>, </a:t>
            </a:r>
            <a:r>
              <a:rPr lang="en-US" dirty="0" smtClean="0">
                <a:hlinkClick r:id="rId8" tooltip="Common fig"/>
              </a:rPr>
              <a:t>fig</a:t>
            </a:r>
            <a:r>
              <a:rPr lang="en-US" dirty="0" smtClean="0"/>
              <a:t> and </a:t>
            </a:r>
            <a:r>
              <a:rPr lang="en-US" dirty="0" smtClean="0">
                <a:hlinkClick r:id="rId9" tooltip="Kiwifruit"/>
              </a:rPr>
              <a:t>kiwifruit</a:t>
            </a:r>
            <a:r>
              <a:rPr lang="en-US" dirty="0" smtClean="0"/>
              <a:t>.</a:t>
            </a:r>
          </a:p>
          <a:p>
            <a:endParaRPr lang="en-US" b="1" dirty="0" smtClean="0"/>
          </a:p>
          <a:p>
            <a:r>
              <a:rPr lang="en-US" b="1" dirty="0" smtClean="0"/>
              <a:t>Aspartic proteases</a:t>
            </a:r>
            <a:r>
              <a:rPr lang="en-US" dirty="0" smtClean="0"/>
              <a:t> are a </a:t>
            </a:r>
            <a:r>
              <a:rPr lang="en-US" dirty="0" smtClean="0">
                <a:hlinkClick r:id="rId10" tooltip="Protein family"/>
              </a:rPr>
              <a:t>family</a:t>
            </a:r>
            <a:r>
              <a:rPr lang="en-US" dirty="0" smtClean="0"/>
              <a:t> of </a:t>
            </a:r>
            <a:r>
              <a:rPr lang="en-US" dirty="0" smtClean="0">
                <a:hlinkClick r:id="rId11" tooltip="Protease"/>
              </a:rPr>
              <a:t>protease</a:t>
            </a:r>
            <a:r>
              <a:rPr lang="en-US" dirty="0" smtClean="0"/>
              <a:t> </a:t>
            </a:r>
            <a:r>
              <a:rPr lang="en-US" dirty="0" smtClean="0">
                <a:hlinkClick r:id="rId12" tooltip="Enzymes"/>
              </a:rPr>
              <a:t>enzymes</a:t>
            </a:r>
            <a:r>
              <a:rPr lang="en-US" dirty="0" smtClean="0"/>
              <a:t> that use an </a:t>
            </a:r>
            <a:r>
              <a:rPr lang="en-US" dirty="0" smtClean="0">
                <a:hlinkClick r:id="rId13" tooltip="Aspartate"/>
              </a:rPr>
              <a:t>aspartate</a:t>
            </a:r>
            <a:r>
              <a:rPr lang="en-US" dirty="0" smtClean="0"/>
              <a:t> residue for catalysis of their peptide substrates.</a:t>
            </a:r>
          </a:p>
          <a:p>
            <a:endParaRPr lang="en-US" b="1" dirty="0" smtClean="0"/>
          </a:p>
          <a:p>
            <a:r>
              <a:rPr lang="en-US" b="1" dirty="0" smtClean="0"/>
              <a:t>AAA</a:t>
            </a:r>
            <a:r>
              <a:rPr lang="en-US" dirty="0" smtClean="0"/>
              <a:t> or </a:t>
            </a:r>
            <a:r>
              <a:rPr lang="en-US" b="1" dirty="0" smtClean="0"/>
              <a:t>AAA+</a:t>
            </a:r>
            <a:r>
              <a:rPr lang="en-US" dirty="0" smtClean="0"/>
              <a:t> is an abbreviation for </a:t>
            </a:r>
            <a:r>
              <a:rPr lang="en-US" b="1" dirty="0" err="1" smtClean="0"/>
              <a:t>ATPases</a:t>
            </a:r>
            <a:r>
              <a:rPr lang="en-US" b="1" dirty="0" smtClean="0"/>
              <a:t> Associated with diverse cellular Activities</a:t>
            </a:r>
            <a:r>
              <a:rPr lang="en-US" dirty="0" smtClean="0"/>
              <a:t>. This is a large, functionally diverse </a:t>
            </a:r>
            <a:r>
              <a:rPr lang="en-US" dirty="0" smtClean="0">
                <a:hlinkClick r:id="rId10" tooltip="Protein family"/>
              </a:rPr>
              <a:t>protein family</a:t>
            </a:r>
            <a:r>
              <a:rPr lang="en-US" dirty="0" smtClean="0"/>
              <a:t> belonging to the AAA+ superfamily of ring-shaped </a:t>
            </a:r>
            <a:r>
              <a:rPr lang="en-US" dirty="0" smtClean="0">
                <a:hlinkClick r:id="rId14" tooltip="P-loop"/>
              </a:rPr>
              <a:t>P-loop</a:t>
            </a:r>
            <a:r>
              <a:rPr lang="en-US" dirty="0" smtClean="0"/>
              <a:t> </a:t>
            </a:r>
            <a:r>
              <a:rPr lang="en-US" dirty="0" smtClean="0">
                <a:hlinkClick r:id="rId15" tooltip="Nucleoside triphosphate"/>
              </a:rPr>
              <a:t>NTPases</a:t>
            </a:r>
            <a:r>
              <a:rPr lang="en-US" dirty="0" smtClean="0"/>
              <a:t>, which exert their activity through the energy-dependent remodeling or translocation of macromolecules.</a:t>
            </a:r>
          </a:p>
          <a:p>
            <a:endParaRPr lang="en-US" b="1" dirty="0" smtClean="0"/>
          </a:p>
          <a:p>
            <a:r>
              <a:rPr lang="en-US" b="1" dirty="0" err="1" smtClean="0"/>
              <a:t>Cadherins</a:t>
            </a:r>
            <a:r>
              <a:rPr lang="en-US" dirty="0" smtClean="0"/>
              <a:t> (named for "calcium-dependent adhesion") are a class of type-1 </a:t>
            </a:r>
            <a:r>
              <a:rPr lang="en-US" dirty="0" smtClean="0">
                <a:hlinkClick r:id="rId16" tooltip="Transmembrane protein"/>
              </a:rPr>
              <a:t>transmembrane proteins</a:t>
            </a:r>
            <a:r>
              <a:rPr lang="en-US" dirty="0" smtClean="0"/>
              <a:t>. They play important roles in </a:t>
            </a:r>
            <a:r>
              <a:rPr lang="en-US" dirty="0" smtClean="0">
                <a:hlinkClick r:id="rId17" tooltip="Cell adhesion"/>
              </a:rPr>
              <a:t>cell adhesion</a:t>
            </a:r>
            <a:r>
              <a:rPr lang="en-US" dirty="0" smtClean="0"/>
              <a:t>, forming </a:t>
            </a:r>
            <a:r>
              <a:rPr lang="en-US" dirty="0" smtClean="0">
                <a:hlinkClick r:id="rId18" tooltip="Adherens junction"/>
              </a:rPr>
              <a:t>adherens junctions</a:t>
            </a:r>
            <a:r>
              <a:rPr lang="en-US" dirty="0" smtClean="0"/>
              <a:t> to bind cells within tissues together. They are dependent on </a:t>
            </a:r>
            <a:r>
              <a:rPr lang="en-US" dirty="0" smtClean="0">
                <a:hlinkClick r:id="rId19" tooltip="Calcium"/>
              </a:rPr>
              <a:t>calcium</a:t>
            </a:r>
            <a:r>
              <a:rPr lang="en-US" dirty="0" smtClean="0"/>
              <a:t> (Ca</a:t>
            </a:r>
            <a:r>
              <a:rPr lang="en-US" baseline="30000" dirty="0" smtClean="0"/>
              <a:t>2+</a:t>
            </a:r>
            <a:r>
              <a:rPr lang="en-US" dirty="0" smtClean="0"/>
              <a:t>) </a:t>
            </a:r>
            <a:r>
              <a:rPr lang="en-US" dirty="0" smtClean="0">
                <a:hlinkClick r:id="rId20" tooltip="Ion"/>
              </a:rPr>
              <a:t>ions</a:t>
            </a:r>
            <a:r>
              <a:rPr lang="en-US" dirty="0" smtClean="0"/>
              <a:t> to function, hence their name.</a:t>
            </a:r>
          </a:p>
          <a:p>
            <a:endParaRPr lang="en-US" dirty="0" smtClean="0"/>
          </a:p>
          <a:p>
            <a:r>
              <a:rPr lang="en-US" b="1" dirty="0" smtClean="0"/>
              <a:t>Trypsin</a:t>
            </a:r>
            <a:r>
              <a:rPr lang="en-US" dirty="0" smtClean="0"/>
              <a:t> (</a:t>
            </a:r>
            <a:r>
              <a:rPr lang="en-US" dirty="0" smtClean="0">
                <a:hlinkClick r:id="rId21" tooltip="Enzyme Commission number"/>
              </a:rPr>
              <a:t>EC</a:t>
            </a:r>
            <a:r>
              <a:rPr lang="en-US" dirty="0" smtClean="0"/>
              <a:t> </a:t>
            </a:r>
            <a:r>
              <a:rPr lang="en-US" dirty="0" smtClean="0">
                <a:hlinkClick r:id="rId22"/>
              </a:rPr>
              <a:t>3.4.21.4</a:t>
            </a:r>
            <a:r>
              <a:rPr lang="en-US" dirty="0" smtClean="0"/>
              <a:t>) is a </a:t>
            </a:r>
            <a:r>
              <a:rPr lang="en-US" dirty="0" smtClean="0">
                <a:hlinkClick r:id="rId23" tooltip="Serine protease"/>
              </a:rPr>
              <a:t>serine protease</a:t>
            </a:r>
            <a:r>
              <a:rPr lang="en-US" dirty="0" smtClean="0"/>
              <a:t> from the </a:t>
            </a:r>
            <a:r>
              <a:rPr lang="en-US" dirty="0" smtClean="0">
                <a:hlinkClick r:id="rId24" tooltip="PA clan"/>
              </a:rPr>
              <a:t>PA clan</a:t>
            </a:r>
            <a:r>
              <a:rPr lang="en-US" dirty="0" smtClean="0"/>
              <a:t> superfamily, found in the </a:t>
            </a:r>
            <a:r>
              <a:rPr lang="en-US" dirty="0" smtClean="0">
                <a:hlinkClick r:id="rId25" tooltip="Digestive system"/>
              </a:rPr>
              <a:t>digestive system</a:t>
            </a:r>
            <a:r>
              <a:rPr lang="en-US" dirty="0" smtClean="0"/>
              <a:t> of many </a:t>
            </a:r>
            <a:r>
              <a:rPr lang="en-US" dirty="0" smtClean="0">
                <a:hlinkClick r:id="rId26" tooltip="Vertebrates"/>
              </a:rPr>
              <a:t>vertebrates</a:t>
            </a:r>
            <a:r>
              <a:rPr lang="en-US" dirty="0" smtClean="0"/>
              <a:t>, where it </a:t>
            </a:r>
            <a:r>
              <a:rPr lang="en-US" dirty="0" smtClean="0">
                <a:hlinkClick r:id="rId27" tooltip="Hydrolyse"/>
              </a:rPr>
              <a:t>hydrolyses</a:t>
            </a:r>
            <a:r>
              <a:rPr lang="en-US" dirty="0" smtClean="0"/>
              <a:t> </a:t>
            </a:r>
            <a:r>
              <a:rPr lang="en-US" dirty="0" smtClean="0">
                <a:hlinkClick r:id="rId4" tooltip="Protein"/>
              </a:rPr>
              <a:t>proteins</a:t>
            </a:r>
            <a:r>
              <a:rPr lang="en-US" dirty="0" smtClean="0"/>
              <a: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Glutathione S-</a:t>
            </a:r>
            <a:r>
              <a:rPr lang="en-US" b="1" dirty="0" err="1" smtClean="0"/>
              <a:t>transferase</a:t>
            </a:r>
            <a:r>
              <a:rPr lang="en-US" b="1" baseline="0" dirty="0" smtClean="0"/>
              <a:t>. [Expanded only in free-living] </a:t>
            </a:r>
            <a:r>
              <a:rPr lang="en-US" dirty="0" smtClean="0"/>
              <a:t>GST conjugates reduced </a:t>
            </a:r>
            <a:r>
              <a:rPr lang="en-US" dirty="0" smtClean="0">
                <a:hlinkClick r:id="rId28" tooltip="Glutathione"/>
              </a:rPr>
              <a:t>glutathione</a:t>
            </a:r>
            <a:r>
              <a:rPr lang="en-US" dirty="0" smtClean="0"/>
              <a:t> to a variety of targets including S-</a:t>
            </a:r>
            <a:r>
              <a:rPr lang="en-US" dirty="0" smtClean="0">
                <a:hlinkClick r:id="rId29" tooltip="Crystallin"/>
              </a:rPr>
              <a:t>crystallin</a:t>
            </a:r>
            <a:r>
              <a:rPr lang="en-US" dirty="0" smtClean="0"/>
              <a:t> from </a:t>
            </a:r>
            <a:r>
              <a:rPr lang="en-US" dirty="0" smtClean="0">
                <a:hlinkClick r:id="rId30" tooltip="Squid"/>
              </a:rPr>
              <a:t>squid</a:t>
            </a:r>
            <a:r>
              <a:rPr lang="en-US" dirty="0" smtClean="0"/>
              <a:t>, the eukaryotic </a:t>
            </a:r>
            <a:r>
              <a:rPr lang="en-US" dirty="0" smtClean="0">
                <a:hlinkClick r:id="rId31" tooltip="Elongation factor"/>
              </a:rPr>
              <a:t>elongation factor</a:t>
            </a:r>
            <a:r>
              <a:rPr lang="en-US" dirty="0" smtClean="0"/>
              <a:t> 1-gamma, the HSP26 family of </a:t>
            </a:r>
            <a:r>
              <a:rPr lang="en-US" dirty="0" smtClean="0">
                <a:hlinkClick r:id="rId32" tooltip="Heat shock protein"/>
              </a:rPr>
              <a:t>stress-related proteins</a:t>
            </a:r>
            <a:r>
              <a:rPr lang="en-US" dirty="0" smtClean="0"/>
              <a:t> and </a:t>
            </a:r>
            <a:r>
              <a:rPr lang="en-US" dirty="0" smtClean="0">
                <a:hlinkClick r:id="rId33" tooltip="Auxin"/>
              </a:rPr>
              <a:t>auxin</a:t>
            </a:r>
            <a:r>
              <a:rPr lang="en-US" dirty="0" smtClean="0"/>
              <a:t>-regulated proteins in plants.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smtClean="0"/>
              <a:t>Acyltransferase</a:t>
            </a:r>
            <a:r>
              <a:rPr lang="en-US" b="1" baseline="0" dirty="0" smtClean="0"/>
              <a:t> </a:t>
            </a:r>
            <a:r>
              <a:rPr lang="en-US" dirty="0" smtClean="0"/>
              <a:t>This family contains </a:t>
            </a:r>
            <a:r>
              <a:rPr lang="en-US" dirty="0" smtClean="0">
                <a:hlinkClick r:id="rId34" tooltip="Acyltransferase"/>
              </a:rPr>
              <a:t>acyltransferases</a:t>
            </a:r>
            <a:r>
              <a:rPr lang="en-US" dirty="0" smtClean="0"/>
              <a:t> involved in </a:t>
            </a:r>
            <a:r>
              <a:rPr lang="en-US" dirty="0" smtClean="0">
                <a:hlinkClick r:id="rId35" tooltip="Phospholipid"/>
              </a:rPr>
              <a:t>phospholipid</a:t>
            </a:r>
            <a:r>
              <a:rPr lang="en-US" dirty="0" smtClean="0"/>
              <a:t> biosynthesis and proteins of unknown function.</a:t>
            </a:r>
            <a:r>
              <a:rPr lang="en-US" baseline="30000" dirty="0" smtClean="0">
                <a:hlinkClick r:id="rId36"/>
              </a:rPr>
              <a:t>[1]</a:t>
            </a:r>
            <a:r>
              <a:rPr lang="en-US" dirty="0" smtClean="0"/>
              <a:t> This family also includes </a:t>
            </a:r>
            <a:r>
              <a:rPr lang="en-US" dirty="0" smtClean="0">
                <a:hlinkClick r:id="rId37" tooltip="Tafazzin"/>
              </a:rPr>
              <a:t>tafazzin</a:t>
            </a:r>
            <a:r>
              <a:rPr lang="en-US" dirty="0" smtClean="0"/>
              <a:t>,</a:t>
            </a:r>
            <a:r>
              <a:rPr lang="en-US" baseline="30000" dirty="0" smtClean="0">
                <a:hlinkClick r:id="rId38"/>
              </a:rPr>
              <a:t>[2]</a:t>
            </a:r>
            <a:r>
              <a:rPr lang="en-US" dirty="0" smtClean="0"/>
              <a:t> the </a:t>
            </a:r>
            <a:r>
              <a:rPr lang="en-US" dirty="0" smtClean="0">
                <a:hlinkClick r:id="rId39" tooltip="Barth syndrome"/>
              </a:rPr>
              <a:t>Barth syndrome</a:t>
            </a:r>
            <a:r>
              <a:rPr lang="en-US" dirty="0" smtClean="0"/>
              <a:t> gene.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14</a:t>
            </a:fld>
            <a:endParaRPr lang="en-US"/>
          </a:p>
        </p:txBody>
      </p:sp>
    </p:spTree>
    <p:extLst>
      <p:ext uri="{BB962C8B-B14F-4D97-AF65-F5344CB8AC3E}">
        <p14:creationId xmlns:p14="http://schemas.microsoft.com/office/powerpoint/2010/main" val="4087094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Transthyretin</a:t>
            </a:r>
            <a:r>
              <a:rPr lang="en-US" dirty="0" smtClean="0"/>
              <a:t> is a thyroid hormone-binding protein that transports </a:t>
            </a:r>
            <a:r>
              <a:rPr lang="en-US" dirty="0" err="1" smtClean="0"/>
              <a:t>thyroxine</a:t>
            </a:r>
            <a:r>
              <a:rPr lang="en-US" dirty="0" smtClean="0"/>
              <a:t> from the bloodstream to the brain</a:t>
            </a:r>
          </a:p>
          <a:p>
            <a:endParaRPr lang="en-US" dirty="0" smtClean="0"/>
          </a:p>
          <a:p>
            <a:r>
              <a:rPr lang="en-US" b="1" dirty="0" smtClean="0"/>
              <a:t>Triglyceride lipases</a:t>
            </a:r>
            <a:r>
              <a:rPr lang="en-US" dirty="0" smtClean="0"/>
              <a:t> are </a:t>
            </a:r>
            <a:r>
              <a:rPr lang="en-US" dirty="0" smtClean="0">
                <a:hlinkClick r:id="rId3" tooltip="Lipase"/>
              </a:rPr>
              <a:t>lipases</a:t>
            </a:r>
            <a:r>
              <a:rPr lang="en-US" dirty="0" smtClean="0"/>
              <a:t> that </a:t>
            </a:r>
            <a:r>
              <a:rPr lang="en-US" dirty="0" err="1" smtClean="0"/>
              <a:t>hydrolyse</a:t>
            </a:r>
            <a:r>
              <a:rPr lang="en-US" dirty="0" smtClean="0"/>
              <a:t> ester linkages of </a:t>
            </a:r>
            <a:r>
              <a:rPr lang="en-US" dirty="0" smtClean="0">
                <a:hlinkClick r:id="rId4" tooltip="Triglycerides"/>
              </a:rPr>
              <a:t>triglycerides</a:t>
            </a:r>
            <a:endParaRPr lang="en-US" dirty="0" smtClean="0"/>
          </a:p>
          <a:p>
            <a:r>
              <a:rPr lang="en-US" dirty="0" smtClean="0"/>
              <a:t>(enriched in free-living)</a:t>
            </a:r>
          </a:p>
          <a:p>
            <a:endParaRPr lang="en-US" dirty="0" smtClean="0"/>
          </a:p>
          <a:p>
            <a:r>
              <a:rPr lang="en-US" b="1" dirty="0" err="1" smtClean="0"/>
              <a:t>Zona</a:t>
            </a:r>
            <a:r>
              <a:rPr lang="en-US" b="1" dirty="0" smtClean="0"/>
              <a:t> </a:t>
            </a:r>
            <a:r>
              <a:rPr lang="en-US" b="1" dirty="0" err="1" smtClean="0"/>
              <a:t>pellucida</a:t>
            </a:r>
            <a:r>
              <a:rPr lang="en-US" b="1" dirty="0" smtClean="0"/>
              <a:t>-like domain</a:t>
            </a:r>
            <a:r>
              <a:rPr lang="en-US" dirty="0" smtClean="0"/>
              <a:t> (ZP domain / ZP-like domain) is a </a:t>
            </a:r>
            <a:r>
              <a:rPr lang="en-US" dirty="0" smtClean="0">
                <a:hlinkClick r:id="rId5" tooltip="Protein family"/>
              </a:rPr>
              <a:t>family of evolutionarily related proteins</a:t>
            </a:r>
            <a:r>
              <a:rPr lang="en-US" dirty="0" smtClean="0"/>
              <a:t>.</a:t>
            </a:r>
            <a:r>
              <a:rPr lang="en-US" baseline="30000" dirty="0" smtClean="0">
                <a:hlinkClick r:id="rId6"/>
              </a:rPr>
              <a:t>[1]</a:t>
            </a:r>
            <a:r>
              <a:rPr lang="en-US" baseline="30000" dirty="0" smtClean="0">
                <a:hlinkClick r:id="rId7"/>
              </a:rPr>
              <a:t>[2]</a:t>
            </a:r>
            <a:r>
              <a:rPr lang="en-US" baseline="0" dirty="0" smtClean="0"/>
              <a:t> </a:t>
            </a:r>
            <a:r>
              <a:rPr lang="en-US" dirty="0" smtClean="0"/>
              <a:t>A large domain, containing around 260 amino acids, has been </a:t>
            </a:r>
            <a:r>
              <a:rPr lang="en-US" dirty="0" err="1" smtClean="0"/>
              <a:t>recognised</a:t>
            </a:r>
            <a:r>
              <a:rPr lang="en-US" dirty="0" smtClean="0"/>
              <a:t> in a variety of receptor-like eukaryotic </a:t>
            </a:r>
            <a:r>
              <a:rPr lang="en-US" dirty="0" smtClean="0">
                <a:hlinkClick r:id="rId8" tooltip="Glycoprotein"/>
              </a:rPr>
              <a:t>glycoproteins</a:t>
            </a:r>
            <a:endParaRPr lang="en-US" dirty="0" smtClean="0"/>
          </a:p>
          <a:p>
            <a:endParaRPr lang="en-US" dirty="0" smtClean="0"/>
          </a:p>
          <a:p>
            <a:r>
              <a:rPr lang="en-US" b="1" dirty="0" smtClean="0"/>
              <a:t>alpha/beta hydrolase fold</a:t>
            </a:r>
            <a:r>
              <a:rPr lang="en-US" dirty="0" smtClean="0"/>
              <a:t> is common to a number of </a:t>
            </a:r>
            <a:r>
              <a:rPr lang="en-US" dirty="0" smtClean="0">
                <a:hlinkClick r:id="rId9" tooltip="Hydrolytic enzymes"/>
              </a:rPr>
              <a:t>hydrolytic enzymes</a:t>
            </a:r>
            <a:r>
              <a:rPr lang="en-US" dirty="0" smtClean="0"/>
              <a:t> of widely differing phylogenetic origin and catalytic function. The alpha/beta hydrolase fold includes </a:t>
            </a:r>
            <a:r>
              <a:rPr lang="en-US" dirty="0" smtClean="0">
                <a:hlinkClick r:id="rId10" tooltip="Proteases"/>
              </a:rPr>
              <a:t>proteases</a:t>
            </a:r>
            <a:r>
              <a:rPr lang="en-US" dirty="0" smtClean="0"/>
              <a:t>, </a:t>
            </a:r>
            <a:r>
              <a:rPr lang="en-US" dirty="0" smtClean="0">
                <a:hlinkClick r:id="rId11" tooltip="Lipases"/>
              </a:rPr>
              <a:t>lipases</a:t>
            </a:r>
            <a:r>
              <a:rPr lang="en-US" dirty="0" smtClean="0"/>
              <a:t>, </a:t>
            </a:r>
            <a:r>
              <a:rPr lang="en-US" dirty="0" smtClean="0">
                <a:hlinkClick r:id="rId12" tooltip="Peroxidases"/>
              </a:rPr>
              <a:t>peroxidases</a:t>
            </a:r>
            <a:r>
              <a:rPr lang="en-US" dirty="0" smtClean="0"/>
              <a:t>, </a:t>
            </a:r>
            <a:r>
              <a:rPr lang="en-US" dirty="0" smtClean="0">
                <a:hlinkClick r:id="rId13" tooltip="Esterases"/>
              </a:rPr>
              <a:t>esterases</a:t>
            </a:r>
            <a:r>
              <a:rPr lang="en-US" dirty="0" smtClean="0"/>
              <a:t>, </a:t>
            </a:r>
            <a:r>
              <a:rPr lang="en-US" dirty="0" smtClean="0">
                <a:hlinkClick r:id="rId14" tooltip="Epoxide hydrolase"/>
              </a:rPr>
              <a:t>epoxide hydrolases</a:t>
            </a:r>
            <a:r>
              <a:rPr lang="en-US" dirty="0" smtClean="0"/>
              <a:t> and </a:t>
            </a:r>
            <a:r>
              <a:rPr lang="en-US" dirty="0" smtClean="0">
                <a:hlinkClick r:id="rId15" tooltip="Dehalogenase"/>
              </a:rPr>
              <a:t>dehalogenases</a:t>
            </a:r>
            <a:r>
              <a:rPr lang="en-US" dirty="0" smtClean="0"/>
              <a:t>.</a:t>
            </a:r>
            <a:r>
              <a:rPr lang="en-US" baseline="30000" dirty="0" smtClean="0">
                <a:hlinkClick r:id="rId16"/>
              </a:rPr>
              <a:t>[3]</a:t>
            </a:r>
            <a:endParaRPr lang="en-US" dirty="0" smtClean="0"/>
          </a:p>
          <a:p>
            <a:r>
              <a:rPr lang="en-US" dirty="0" smtClean="0"/>
              <a:t>(not particularly</a:t>
            </a:r>
            <a:r>
              <a:rPr lang="en-US" baseline="0" dirty="0" smtClean="0"/>
              <a:t> enriched in parasitic species)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DB module </a:t>
            </a:r>
            <a:r>
              <a:rPr lang="en-US" dirty="0" smtClean="0"/>
              <a:t>This domain has no known function. It is found in several C. </a:t>
            </a:r>
            <a:r>
              <a:rPr lang="en-US" dirty="0" err="1" smtClean="0"/>
              <a:t>elegans</a:t>
            </a:r>
            <a:r>
              <a:rPr lang="en-US" dirty="0" smtClean="0"/>
              <a:t> proteins. This domain is found associated with </a:t>
            </a:r>
            <a:r>
              <a:rPr lang="en-US" dirty="0" err="1" smtClean="0"/>
              <a:t>ig</a:t>
            </a:r>
            <a:r>
              <a:rPr lang="en-US" dirty="0" smtClean="0"/>
              <a:t> </a:t>
            </a:r>
            <a:r>
              <a:rPr lang="en-US" dirty="0" smtClean="0">
                <a:hlinkClick r:id="rId17"/>
              </a:rPr>
              <a:t>PF00047</a:t>
            </a:r>
            <a:r>
              <a:rPr lang="en-US" dirty="0" smtClean="0"/>
              <a:t> and fn3 </a:t>
            </a:r>
            <a:r>
              <a:rPr lang="en-US" dirty="0" smtClean="0">
                <a:hlinkClick r:id="rId18"/>
              </a:rPr>
              <a:t>PF00041</a:t>
            </a:r>
            <a:r>
              <a:rPr lang="en-US" dirty="0" smtClean="0"/>
              <a:t> domains, as well as in some lipases </a:t>
            </a:r>
            <a:r>
              <a:rPr lang="en-US" dirty="0" smtClean="0">
                <a:hlinkClick r:id="rId19"/>
              </a:rPr>
              <a:t>PF00657</a:t>
            </a:r>
            <a:r>
              <a:rPr lang="en-US" dirty="0" smtClean="0"/>
              <a:t>.</a:t>
            </a:r>
          </a:p>
          <a:p>
            <a:endParaRPr lang="en-US" baseline="0" dirty="0" smtClean="0"/>
          </a:p>
          <a:p>
            <a:r>
              <a:rPr lang="en-US" b="1" dirty="0" err="1" smtClean="0"/>
              <a:t>Stichodactyla</a:t>
            </a:r>
            <a:r>
              <a:rPr lang="en-US" b="1" dirty="0" smtClean="0"/>
              <a:t> toxin</a:t>
            </a:r>
            <a:r>
              <a:rPr lang="en-US" dirty="0" smtClean="0"/>
              <a:t> (</a:t>
            </a:r>
            <a:r>
              <a:rPr lang="en-US" dirty="0" err="1" smtClean="0"/>
              <a:t>ShK</a:t>
            </a:r>
            <a:r>
              <a:rPr lang="en-US" dirty="0" smtClean="0"/>
              <a:t>) is a </a:t>
            </a:r>
            <a:r>
              <a:rPr lang="en-US" dirty="0" smtClean="0">
                <a:hlinkClick r:id="rId20" tooltip="Peptide"/>
              </a:rPr>
              <a:t>peptide</a:t>
            </a:r>
            <a:r>
              <a:rPr lang="en-US" dirty="0" smtClean="0"/>
              <a:t> </a:t>
            </a:r>
            <a:r>
              <a:rPr lang="en-US" dirty="0" smtClean="0">
                <a:hlinkClick r:id="rId21" tooltip="Toxin"/>
              </a:rPr>
              <a:t>toxin</a:t>
            </a:r>
            <a:r>
              <a:rPr lang="en-US" dirty="0" smtClean="0"/>
              <a:t> that blocks the </a:t>
            </a:r>
            <a:r>
              <a:rPr lang="en-US" dirty="0" smtClean="0">
                <a:hlinkClick r:id="rId22" tooltip="Voltage-gated potassium channel"/>
              </a:rPr>
              <a:t>voltage-gated potassium channels</a:t>
            </a:r>
            <a:r>
              <a:rPr lang="en-US" dirty="0" smtClean="0"/>
              <a:t>: </a:t>
            </a:r>
            <a:r>
              <a:rPr lang="en-US" dirty="0" smtClean="0">
                <a:hlinkClick r:id="rId23" tooltip="Kv1.1"/>
              </a:rPr>
              <a:t>K</a:t>
            </a:r>
            <a:r>
              <a:rPr lang="en-US" baseline="-25000" dirty="0" smtClean="0">
                <a:hlinkClick r:id="rId23" tooltip="Kv1.1"/>
              </a:rPr>
              <a:t>v</a:t>
            </a:r>
            <a:r>
              <a:rPr lang="en-US" dirty="0" smtClean="0">
                <a:hlinkClick r:id="rId23" tooltip="Kv1.1"/>
              </a:rPr>
              <a:t>1.1</a:t>
            </a:r>
            <a:r>
              <a:rPr lang="en-US" dirty="0" smtClean="0"/>
              <a:t>, </a:t>
            </a:r>
            <a:r>
              <a:rPr lang="en-US" dirty="0" smtClean="0">
                <a:hlinkClick r:id="rId24" tooltip="KCNA3"/>
              </a:rPr>
              <a:t>K</a:t>
            </a:r>
            <a:r>
              <a:rPr lang="en-US" baseline="-25000" dirty="0" smtClean="0">
                <a:hlinkClick r:id="rId24" tooltip="KCNA3"/>
              </a:rPr>
              <a:t>v</a:t>
            </a:r>
            <a:r>
              <a:rPr lang="en-US" dirty="0" smtClean="0">
                <a:hlinkClick r:id="rId24" tooltip="KCNA3"/>
              </a:rPr>
              <a:t>1.3</a:t>
            </a:r>
            <a:r>
              <a:rPr lang="en-US" dirty="0" smtClean="0"/>
              <a:t>, </a:t>
            </a:r>
            <a:r>
              <a:rPr lang="en-US" dirty="0" smtClean="0">
                <a:hlinkClick r:id="rId25" tooltip="Kv1.6"/>
              </a:rPr>
              <a:t>K</a:t>
            </a:r>
            <a:r>
              <a:rPr lang="en-US" baseline="-25000" dirty="0" smtClean="0">
                <a:hlinkClick r:id="rId25" tooltip="Kv1.6"/>
              </a:rPr>
              <a:t>v</a:t>
            </a:r>
            <a:r>
              <a:rPr lang="en-US" dirty="0" smtClean="0">
                <a:hlinkClick r:id="rId25" tooltip="Kv1.6"/>
              </a:rPr>
              <a:t>1.6</a:t>
            </a:r>
            <a:r>
              <a:rPr lang="en-US" dirty="0" smtClean="0"/>
              <a:t>, </a:t>
            </a:r>
            <a:r>
              <a:rPr lang="en-US" dirty="0" smtClean="0">
                <a:hlinkClick r:id="rId26" tooltip="KCNC2"/>
              </a:rPr>
              <a:t>K</a:t>
            </a:r>
            <a:r>
              <a:rPr lang="en-US" baseline="-25000" dirty="0" smtClean="0">
                <a:hlinkClick r:id="rId26" tooltip="KCNC2"/>
              </a:rPr>
              <a:t>v</a:t>
            </a:r>
            <a:r>
              <a:rPr lang="en-US" dirty="0" smtClean="0">
                <a:hlinkClick r:id="rId26" tooltip="KCNC2"/>
              </a:rPr>
              <a:t>3.2</a:t>
            </a:r>
            <a:r>
              <a:rPr lang="en-US" dirty="0" smtClean="0"/>
              <a:t> and </a:t>
            </a:r>
            <a:r>
              <a:rPr lang="en-US" dirty="0" smtClean="0">
                <a:hlinkClick r:id="rId27" tooltip="KCNN4"/>
              </a:rPr>
              <a:t>K</a:t>
            </a:r>
            <a:r>
              <a:rPr lang="en-US" baseline="-25000" dirty="0" smtClean="0">
                <a:hlinkClick r:id="rId27" tooltip="KCNN4"/>
              </a:rPr>
              <a:t>Ca</a:t>
            </a:r>
            <a:r>
              <a:rPr lang="en-US" dirty="0" smtClean="0">
                <a:hlinkClick r:id="rId27" tooltip="KCNN4"/>
              </a:rPr>
              <a:t>3.1</a:t>
            </a:r>
            <a:r>
              <a:rPr lang="en-US" dirty="0" smtClean="0"/>
              <a:t>.</a:t>
            </a:r>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smtClean="0"/>
              <a:t>Acyltransferase</a:t>
            </a:r>
            <a:r>
              <a:rPr lang="en-US" b="1" baseline="0" dirty="0" smtClean="0"/>
              <a:t> </a:t>
            </a:r>
            <a:r>
              <a:rPr lang="en-US" dirty="0" smtClean="0"/>
              <a:t>This family contains </a:t>
            </a:r>
            <a:r>
              <a:rPr lang="en-US" dirty="0" smtClean="0">
                <a:hlinkClick r:id="rId28" tooltip="Acyltransferase"/>
              </a:rPr>
              <a:t>acyltransferases</a:t>
            </a:r>
            <a:r>
              <a:rPr lang="en-US" dirty="0" smtClean="0"/>
              <a:t> involved in </a:t>
            </a:r>
            <a:r>
              <a:rPr lang="en-US" dirty="0" smtClean="0">
                <a:hlinkClick r:id="rId29" tooltip="Phospholipid"/>
              </a:rPr>
              <a:t>phospholipid</a:t>
            </a:r>
            <a:r>
              <a:rPr lang="en-US" dirty="0" smtClean="0"/>
              <a:t> biosynthesis and proteins of unknown function.</a:t>
            </a:r>
            <a:r>
              <a:rPr lang="en-US" baseline="30000" dirty="0" smtClean="0">
                <a:hlinkClick r:id="rId30"/>
              </a:rPr>
              <a:t>[1]</a:t>
            </a:r>
            <a:r>
              <a:rPr lang="en-US" dirty="0" smtClean="0"/>
              <a:t> This family also includes </a:t>
            </a:r>
            <a:r>
              <a:rPr lang="en-US" dirty="0" smtClean="0">
                <a:hlinkClick r:id="rId31" tooltip="Tafazzin"/>
              </a:rPr>
              <a:t>tafazzin</a:t>
            </a:r>
            <a:r>
              <a:rPr lang="en-US" dirty="0" smtClean="0"/>
              <a:t>,</a:t>
            </a:r>
            <a:r>
              <a:rPr lang="en-US" baseline="30000" dirty="0" smtClean="0">
                <a:hlinkClick r:id="rId32"/>
              </a:rPr>
              <a:t>[2]</a:t>
            </a:r>
            <a:r>
              <a:rPr lang="en-US" dirty="0" smtClean="0"/>
              <a:t> the </a:t>
            </a:r>
            <a:r>
              <a:rPr lang="en-US" dirty="0" smtClean="0">
                <a:hlinkClick r:id="rId33" tooltip="Barth syndrome"/>
              </a:rPr>
              <a:t>Barth syndrome</a:t>
            </a:r>
            <a:r>
              <a:rPr lang="en-US" dirty="0" smtClean="0"/>
              <a:t> gene.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Ground-like domain</a:t>
            </a:r>
            <a:r>
              <a:rPr lang="en-US" b="1" baseline="0" dirty="0" smtClean="0"/>
              <a:t>. </a:t>
            </a:r>
            <a:r>
              <a:rPr lang="en-US" dirty="0" smtClean="0"/>
              <a:t>This family consists of the ground-like domain and is specific to </a:t>
            </a:r>
            <a:r>
              <a:rPr lang="en-US" dirty="0" err="1" smtClean="0"/>
              <a:t>C.elegans</a:t>
            </a:r>
            <a:r>
              <a:rPr lang="en-US" dirty="0" smtClean="0"/>
              <a:t>. It has been proposed that the ground-like domain containing proteins may bind and modulate the activity of Patched-like membrane molecules, reminiscent of the modulating activities of neuropeptides </a:t>
            </a:r>
            <a:endParaRPr lang="en-US" baseline="0"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Papain,</a:t>
            </a:r>
            <a:r>
              <a:rPr lang="en-US" b="1" baseline="0" dirty="0" smtClean="0"/>
              <a:t> </a:t>
            </a:r>
            <a:r>
              <a:rPr lang="en-US" b="1" dirty="0" smtClean="0"/>
              <a:t>Cysteine proteases</a:t>
            </a:r>
            <a:r>
              <a:rPr lang="en-US" dirty="0" smtClean="0"/>
              <a:t>, also known as </a:t>
            </a:r>
            <a:r>
              <a:rPr lang="en-US" b="1" dirty="0" err="1" smtClean="0"/>
              <a:t>thiol</a:t>
            </a:r>
            <a:r>
              <a:rPr lang="en-US" b="1" dirty="0" smtClean="0"/>
              <a:t> proteases</a:t>
            </a:r>
            <a:r>
              <a:rPr lang="en-US" dirty="0" smtClean="0"/>
              <a:t>, are </a:t>
            </a:r>
            <a:r>
              <a:rPr lang="en-US" dirty="0" smtClean="0">
                <a:hlinkClick r:id="rId34" tooltip="Enzyme"/>
              </a:rPr>
              <a:t>enzymes</a:t>
            </a:r>
            <a:r>
              <a:rPr lang="en-US" dirty="0" smtClean="0"/>
              <a:t> that degrade </a:t>
            </a:r>
            <a:r>
              <a:rPr lang="en-US" dirty="0" smtClean="0">
                <a:hlinkClick r:id="rId35" tooltip="Protein"/>
              </a:rPr>
              <a:t>proteins</a:t>
            </a:r>
            <a:r>
              <a:rPr lang="en-US" dirty="0" smtClean="0"/>
              <a:t>. Cysteine proteases are commonly encountered in </a:t>
            </a:r>
            <a:r>
              <a:rPr lang="en-US" dirty="0" smtClean="0">
                <a:hlinkClick r:id="rId36" tooltip="Fruits"/>
              </a:rPr>
              <a:t>fruits</a:t>
            </a:r>
            <a:r>
              <a:rPr lang="en-US" dirty="0" smtClean="0"/>
              <a:t> including the </a:t>
            </a:r>
            <a:r>
              <a:rPr lang="en-US" dirty="0" smtClean="0">
                <a:hlinkClick r:id="rId37" tooltip="Papaya"/>
              </a:rPr>
              <a:t>papaya</a:t>
            </a:r>
            <a:r>
              <a:rPr lang="en-US" dirty="0" smtClean="0"/>
              <a:t>, </a:t>
            </a:r>
            <a:r>
              <a:rPr lang="en-US" dirty="0" smtClean="0">
                <a:hlinkClick r:id="rId38" tooltip="Pineapple"/>
              </a:rPr>
              <a:t>pineapple</a:t>
            </a:r>
            <a:r>
              <a:rPr lang="en-US" dirty="0" smtClean="0"/>
              <a:t>, </a:t>
            </a:r>
            <a:r>
              <a:rPr lang="en-US" dirty="0" smtClean="0">
                <a:hlinkClick r:id="rId39" tooltip="Common fig"/>
              </a:rPr>
              <a:t>fig</a:t>
            </a:r>
            <a:r>
              <a:rPr lang="en-US" dirty="0" smtClean="0"/>
              <a:t> and </a:t>
            </a:r>
            <a:r>
              <a:rPr lang="en-US" dirty="0" smtClean="0">
                <a:hlinkClick r:id="rId40" tooltip="Kiwifruit"/>
              </a:rPr>
              <a:t>kiwifruit</a:t>
            </a:r>
            <a:r>
              <a:rPr lang="en-US" dirty="0" smtClean="0"/>
              <a:t>.</a:t>
            </a:r>
          </a:p>
          <a:p>
            <a:endParaRPr lang="en-US" dirty="0" smtClean="0"/>
          </a:p>
          <a:p>
            <a:r>
              <a:rPr lang="en-US" b="1" dirty="0" err="1" smtClean="0"/>
              <a:t>Carboxylesterase</a:t>
            </a:r>
            <a:r>
              <a:rPr lang="en-US" b="1" dirty="0" smtClean="0"/>
              <a:t>, type B</a:t>
            </a:r>
            <a:r>
              <a:rPr lang="en-US" dirty="0" smtClean="0"/>
              <a:t> is a </a:t>
            </a:r>
            <a:r>
              <a:rPr lang="en-US" dirty="0" smtClean="0">
                <a:hlinkClick r:id="rId5" tooltip="Protein family"/>
              </a:rPr>
              <a:t>family of evolutionarily related proteins</a:t>
            </a:r>
            <a:r>
              <a:rPr lang="en-US" dirty="0" smtClean="0"/>
              <a:t>. As is the case for lipases and serine proteases, the catalytic apparatus of </a:t>
            </a:r>
            <a:r>
              <a:rPr lang="en-US" dirty="0" err="1" smtClean="0"/>
              <a:t>esterases</a:t>
            </a:r>
            <a:r>
              <a:rPr lang="en-US" dirty="0" smtClean="0"/>
              <a:t> involves three residues (catalytic triad): a serine, a glutamate or aspartate and a </a:t>
            </a:r>
            <a:r>
              <a:rPr lang="en-US" dirty="0" err="1" smtClean="0"/>
              <a:t>histidine</a:t>
            </a:r>
            <a:r>
              <a:rPr lang="en-US" dirty="0" smtClean="0"/>
              <a:t>. This family belongs to the superfamily of proteins with the </a:t>
            </a:r>
            <a:r>
              <a:rPr lang="en-US" dirty="0" smtClean="0">
                <a:hlinkClick r:id="rId41" tooltip="Alpha/beta hydrolase fold"/>
              </a:rPr>
              <a:t>Alpha/beta hydrolase fold</a:t>
            </a:r>
            <a:r>
              <a:rPr lang="en-US" dirty="0" smtClean="0"/>
              <a:t>.</a:t>
            </a:r>
          </a:p>
          <a:p>
            <a:endParaRPr lang="en-US" dirty="0" smtClean="0"/>
          </a:p>
          <a:p>
            <a:r>
              <a:rPr lang="en-US" b="1" dirty="0" err="1" smtClean="0"/>
              <a:t>Cadherins</a:t>
            </a:r>
            <a:r>
              <a:rPr lang="en-US" dirty="0" smtClean="0"/>
              <a:t> (named for "calcium-dependent adhesion") are a class of type-1 </a:t>
            </a:r>
            <a:r>
              <a:rPr lang="en-US" dirty="0" smtClean="0">
                <a:hlinkClick r:id="rId42" tooltip="Transmembrane protein"/>
              </a:rPr>
              <a:t>transmembrane proteins</a:t>
            </a:r>
            <a:r>
              <a:rPr lang="en-US" dirty="0" smtClean="0"/>
              <a:t>. They play important roles in </a:t>
            </a:r>
            <a:r>
              <a:rPr lang="en-US" dirty="0" smtClean="0">
                <a:hlinkClick r:id="rId43" tooltip="Cell adhesion"/>
              </a:rPr>
              <a:t>cell adhesion</a:t>
            </a:r>
            <a:r>
              <a:rPr lang="en-US" dirty="0" smtClean="0"/>
              <a:t>, forming </a:t>
            </a:r>
            <a:r>
              <a:rPr lang="en-US" dirty="0" smtClean="0">
                <a:hlinkClick r:id="rId44" tooltip="Adherens junction"/>
              </a:rPr>
              <a:t>adherens junctions</a:t>
            </a:r>
            <a:r>
              <a:rPr lang="en-US" dirty="0" smtClean="0"/>
              <a:t> to bind cells within tissues together. They are dependent on </a:t>
            </a:r>
            <a:r>
              <a:rPr lang="en-US" dirty="0" smtClean="0">
                <a:hlinkClick r:id="rId45" tooltip="Calcium"/>
              </a:rPr>
              <a:t>calcium</a:t>
            </a:r>
            <a:r>
              <a:rPr lang="en-US" dirty="0" smtClean="0"/>
              <a:t> (Ca</a:t>
            </a:r>
            <a:r>
              <a:rPr lang="en-US" baseline="30000" dirty="0" smtClean="0"/>
              <a:t>2+</a:t>
            </a:r>
            <a:r>
              <a:rPr lang="en-US" dirty="0" smtClean="0"/>
              <a:t>) </a:t>
            </a:r>
            <a:r>
              <a:rPr lang="en-US" dirty="0" smtClean="0">
                <a:hlinkClick r:id="rId46" tooltip="Ion"/>
              </a:rPr>
              <a:t>ions</a:t>
            </a:r>
            <a:r>
              <a:rPr lang="en-US" dirty="0" smtClean="0"/>
              <a:t> to function, hence their name.</a:t>
            </a:r>
          </a:p>
          <a:p>
            <a:endParaRPr lang="en-US" dirty="0" smtClean="0"/>
          </a:p>
          <a:p>
            <a:r>
              <a:rPr lang="en-US" b="1" dirty="0" smtClean="0"/>
              <a:t>Trypsin</a:t>
            </a:r>
            <a:r>
              <a:rPr lang="en-US" dirty="0" smtClean="0"/>
              <a:t> (</a:t>
            </a:r>
            <a:r>
              <a:rPr lang="en-US" dirty="0" smtClean="0">
                <a:hlinkClick r:id="rId47" tooltip="Enzyme Commission number"/>
              </a:rPr>
              <a:t>EC</a:t>
            </a:r>
            <a:r>
              <a:rPr lang="en-US" dirty="0" smtClean="0"/>
              <a:t> </a:t>
            </a:r>
            <a:r>
              <a:rPr lang="en-US" dirty="0" smtClean="0">
                <a:hlinkClick r:id="rId48"/>
              </a:rPr>
              <a:t>3.4.21.4</a:t>
            </a:r>
            <a:r>
              <a:rPr lang="en-US" dirty="0" smtClean="0"/>
              <a:t>) is a </a:t>
            </a:r>
            <a:r>
              <a:rPr lang="en-US" dirty="0" smtClean="0">
                <a:hlinkClick r:id="rId49" tooltip="Serine protease"/>
              </a:rPr>
              <a:t>serine protease</a:t>
            </a:r>
            <a:r>
              <a:rPr lang="en-US" dirty="0" smtClean="0"/>
              <a:t> from the </a:t>
            </a:r>
            <a:r>
              <a:rPr lang="en-US" dirty="0" smtClean="0">
                <a:hlinkClick r:id="rId50" tooltip="PA clan"/>
              </a:rPr>
              <a:t>PA clan</a:t>
            </a:r>
            <a:r>
              <a:rPr lang="en-US" dirty="0" smtClean="0"/>
              <a:t> superfamily, found in the </a:t>
            </a:r>
            <a:r>
              <a:rPr lang="en-US" dirty="0" smtClean="0">
                <a:hlinkClick r:id="rId51" tooltip="Digestive system"/>
              </a:rPr>
              <a:t>digestive system</a:t>
            </a:r>
            <a:r>
              <a:rPr lang="en-US" dirty="0" smtClean="0"/>
              <a:t> of many </a:t>
            </a:r>
            <a:r>
              <a:rPr lang="en-US" dirty="0" smtClean="0">
                <a:hlinkClick r:id="rId52" tooltip="Vertebrates"/>
              </a:rPr>
              <a:t>vertebrates</a:t>
            </a:r>
            <a:r>
              <a:rPr lang="en-US" dirty="0" smtClean="0"/>
              <a:t>, where it </a:t>
            </a:r>
            <a:r>
              <a:rPr lang="en-US" dirty="0" smtClean="0">
                <a:hlinkClick r:id="rId53" tooltip="Hydrolyse"/>
              </a:rPr>
              <a:t>hydrolyses</a:t>
            </a:r>
            <a:r>
              <a:rPr lang="en-US" dirty="0" smtClean="0"/>
              <a:t> </a:t>
            </a:r>
            <a:r>
              <a:rPr lang="en-US" dirty="0" smtClean="0">
                <a:hlinkClick r:id="rId35" tooltip="Protein"/>
              </a:rPr>
              <a:t>proteins</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15</a:t>
            </a:fld>
            <a:endParaRPr lang="en-US"/>
          </a:p>
        </p:txBody>
      </p:sp>
    </p:spTree>
    <p:extLst>
      <p:ext uri="{BB962C8B-B14F-4D97-AF65-F5344CB8AC3E}">
        <p14:creationId xmlns:p14="http://schemas.microsoft.com/office/powerpoint/2010/main" val="2878116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FKBP</a:t>
            </a:r>
            <a:r>
              <a:rPr lang="en-US" dirty="0" smtClean="0"/>
              <a:t>, or </a:t>
            </a:r>
            <a:r>
              <a:rPr lang="en-US" b="1" dirty="0" smtClean="0"/>
              <a:t>FK506 binding protein</a:t>
            </a:r>
            <a:r>
              <a:rPr lang="en-US" dirty="0" smtClean="0"/>
              <a:t>, is a family of </a:t>
            </a:r>
            <a:r>
              <a:rPr lang="en-US" dirty="0" smtClean="0">
                <a:hlinkClick r:id="rId3" tooltip="Protein"/>
              </a:rPr>
              <a:t>proteins</a:t>
            </a:r>
            <a:r>
              <a:rPr lang="en-US" dirty="0" smtClean="0"/>
              <a:t> that have </a:t>
            </a:r>
            <a:r>
              <a:rPr lang="en-US" dirty="0" smtClean="0">
                <a:hlinkClick r:id="rId4" tooltip="Prolyl isomerase"/>
              </a:rPr>
              <a:t>prolyl isomerase</a:t>
            </a:r>
            <a:r>
              <a:rPr lang="en-US" dirty="0" smtClean="0"/>
              <a:t> activity and are related to the </a:t>
            </a:r>
            <a:r>
              <a:rPr lang="en-US" dirty="0" smtClean="0">
                <a:hlinkClick r:id="rId5" tooltip="Cyclophilin"/>
              </a:rPr>
              <a:t>cyclophilins</a:t>
            </a:r>
            <a:r>
              <a:rPr lang="en-US" dirty="0" smtClean="0"/>
              <a:t> in function, though not in </a:t>
            </a:r>
            <a:r>
              <a:rPr lang="en-US" dirty="0" smtClean="0">
                <a:hlinkClick r:id="rId6" tooltip="Primary structure"/>
              </a:rPr>
              <a:t>amino acid sequence</a:t>
            </a:r>
            <a:r>
              <a:rPr lang="en-US" dirty="0" smtClean="0"/>
              <a:t>. FKBPs belong to the </a:t>
            </a:r>
            <a:r>
              <a:rPr lang="en-US" dirty="0" smtClean="0">
                <a:hlinkClick r:id="rId7" tooltip="Immunophilin"/>
              </a:rPr>
              <a:t>immunophilin</a:t>
            </a:r>
            <a:r>
              <a:rPr lang="en-US" dirty="0" smtClean="0"/>
              <a:t> family.</a:t>
            </a:r>
          </a:p>
          <a:p>
            <a:r>
              <a:rPr lang="en-US" b="1" dirty="0" err="1" smtClean="0"/>
              <a:t>Thioredoxin</a:t>
            </a:r>
            <a:r>
              <a:rPr lang="en-US" dirty="0" smtClean="0"/>
              <a:t> is a class of small </a:t>
            </a:r>
            <a:r>
              <a:rPr lang="en-US" dirty="0" smtClean="0">
                <a:hlinkClick r:id="rId8" tooltip="Redox"/>
              </a:rPr>
              <a:t>redox</a:t>
            </a:r>
            <a:r>
              <a:rPr lang="en-US" dirty="0" smtClean="0"/>
              <a:t> </a:t>
            </a:r>
            <a:r>
              <a:rPr lang="en-US" dirty="0" smtClean="0">
                <a:hlinkClick r:id="rId3" tooltip="Protein"/>
              </a:rPr>
              <a:t>proteins</a:t>
            </a:r>
            <a:r>
              <a:rPr lang="en-US" dirty="0" smtClean="0"/>
              <a:t> known to be present in all </a:t>
            </a:r>
            <a:r>
              <a:rPr lang="en-US" dirty="0" smtClean="0">
                <a:hlinkClick r:id="rId9" tooltip="Organism"/>
              </a:rPr>
              <a:t>organisms</a:t>
            </a:r>
            <a:r>
              <a:rPr lang="en-US" dirty="0" smtClean="0"/>
              <a:t>. It plays a role in many important </a:t>
            </a:r>
            <a:r>
              <a:rPr lang="en-US" dirty="0" smtClean="0">
                <a:hlinkClick r:id="rId10" tooltip="Biological process"/>
              </a:rPr>
              <a:t>biological processes</a:t>
            </a:r>
            <a:r>
              <a:rPr lang="en-US" dirty="0" smtClean="0"/>
              <a:t>, including </a:t>
            </a:r>
            <a:r>
              <a:rPr lang="en-US" dirty="0" smtClean="0">
                <a:hlinkClick r:id="rId11" tooltip="Redox signaling"/>
              </a:rPr>
              <a:t>redox signaling</a:t>
            </a:r>
            <a:r>
              <a:rPr lang="en-US" dirty="0" smtClean="0"/>
              <a:t>.</a:t>
            </a:r>
          </a:p>
          <a:p>
            <a:r>
              <a:rPr lang="en-US" b="1" dirty="0" smtClean="0"/>
              <a:t>MD-2-related lipid-recognition (ML) domain</a:t>
            </a:r>
            <a:r>
              <a:rPr lang="en-US" dirty="0" smtClean="0"/>
              <a:t> is implicated in lipid recognition, particularly in the recognition of pathogen related products. It has an immunoglobulin-like beta-sandwich fold similar to that of </a:t>
            </a:r>
            <a:r>
              <a:rPr lang="en-US" dirty="0" smtClean="0">
                <a:hlinkClick r:id="rId12" tooltip="Immunoglobulin E-set domain (page does not exist)"/>
              </a:rPr>
              <a:t>immunoglobulin E-set domains</a:t>
            </a:r>
            <a:r>
              <a:rPr lang="en-US" dirty="0" smtClean="0"/>
              <a:t>. </a:t>
            </a:r>
          </a:p>
          <a:p>
            <a:r>
              <a:rPr lang="en-US" b="1" dirty="0" smtClean="0"/>
              <a:t>DB module </a:t>
            </a:r>
            <a:r>
              <a:rPr lang="en-US" dirty="0" smtClean="0"/>
              <a:t>This domain has no known function. It is found in several C. </a:t>
            </a:r>
            <a:r>
              <a:rPr lang="en-US" dirty="0" err="1" smtClean="0"/>
              <a:t>elegans</a:t>
            </a:r>
            <a:r>
              <a:rPr lang="en-US" dirty="0" smtClean="0"/>
              <a:t> proteins. This domain is found associated with </a:t>
            </a:r>
            <a:r>
              <a:rPr lang="en-US" dirty="0" err="1" smtClean="0"/>
              <a:t>ig</a:t>
            </a:r>
            <a:r>
              <a:rPr lang="en-US" dirty="0" smtClean="0"/>
              <a:t> </a:t>
            </a:r>
            <a:r>
              <a:rPr lang="en-US" dirty="0" smtClean="0">
                <a:hlinkClick r:id="rId13"/>
              </a:rPr>
              <a:t>PF00047</a:t>
            </a:r>
            <a:r>
              <a:rPr lang="en-US" dirty="0" smtClean="0"/>
              <a:t> and fn3 </a:t>
            </a:r>
            <a:r>
              <a:rPr lang="en-US" dirty="0" smtClean="0">
                <a:hlinkClick r:id="rId14"/>
              </a:rPr>
              <a:t>PF00041</a:t>
            </a:r>
            <a:r>
              <a:rPr lang="en-US" dirty="0" smtClean="0"/>
              <a:t> domains, as well as in some lipases </a:t>
            </a:r>
            <a:r>
              <a:rPr lang="en-US" dirty="0" smtClean="0">
                <a:hlinkClick r:id="rId15"/>
              </a:rPr>
              <a:t>PF00657</a:t>
            </a:r>
            <a:r>
              <a:rPr lang="en-US" dirty="0" smtClean="0"/>
              <a:t>.</a:t>
            </a:r>
          </a:p>
          <a:p>
            <a:r>
              <a:rPr lang="en-US" dirty="0" smtClean="0"/>
              <a:t>Hint module: This is an alignment of the Hint module in the Hedgehog proteins. It does not include any </a:t>
            </a:r>
            <a:r>
              <a:rPr lang="en-US" dirty="0" err="1" smtClean="0"/>
              <a:t>Inteins</a:t>
            </a:r>
            <a:r>
              <a:rPr lang="en-US" dirty="0" smtClean="0"/>
              <a:t> which also possess the Hint module.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Destabilase</a:t>
            </a:r>
            <a:r>
              <a:rPr lang="en-US" dirty="0" smtClean="0"/>
              <a:t>: </a:t>
            </a:r>
            <a:r>
              <a:rPr lang="en-US" dirty="0" err="1" smtClean="0"/>
              <a:t>Destabilase</a:t>
            </a:r>
            <a:r>
              <a:rPr lang="en-US" dirty="0" smtClean="0"/>
              <a:t> is an </a:t>
            </a:r>
            <a:r>
              <a:rPr lang="en-US" dirty="0" err="1" smtClean="0"/>
              <a:t>endo</a:t>
            </a:r>
            <a:r>
              <a:rPr lang="en-US" dirty="0" smtClean="0"/>
              <a:t>-epsilon(gamma-</a:t>
            </a:r>
            <a:r>
              <a:rPr lang="en-US" dirty="0" err="1" smtClean="0"/>
              <a:t>Glu</a:t>
            </a:r>
            <a:r>
              <a:rPr lang="en-US" dirty="0" smtClean="0"/>
              <a:t>)-Lys </a:t>
            </a:r>
            <a:r>
              <a:rPr lang="en-US" dirty="0" err="1" smtClean="0"/>
              <a:t>isopeptidase</a:t>
            </a:r>
            <a:r>
              <a:rPr lang="en-US" dirty="0" smtClean="0"/>
              <a:t>, which cleaves </a:t>
            </a:r>
            <a:r>
              <a:rPr lang="en-US" dirty="0" err="1" smtClean="0"/>
              <a:t>isopeptide</a:t>
            </a:r>
            <a:r>
              <a:rPr lang="en-US" dirty="0" smtClean="0"/>
              <a:t> bonds formed by </a:t>
            </a:r>
            <a:r>
              <a:rPr lang="en-US" dirty="0" err="1" smtClean="0"/>
              <a:t>transglutaminase</a:t>
            </a:r>
            <a:r>
              <a:rPr lang="en-US" dirty="0" smtClean="0"/>
              <a:t> (Factor </a:t>
            </a:r>
            <a:r>
              <a:rPr lang="en-US" dirty="0" err="1" smtClean="0"/>
              <a:t>XIIIa</a:t>
            </a:r>
            <a:r>
              <a:rPr lang="en-US" dirty="0" smtClean="0"/>
              <a:t>) between glutamine gamma-</a:t>
            </a:r>
            <a:r>
              <a:rPr lang="en-US" dirty="0" err="1" smtClean="0"/>
              <a:t>carboxamide</a:t>
            </a:r>
            <a:r>
              <a:rPr lang="en-US" dirty="0" smtClean="0"/>
              <a:t> and the epsilon-amino group of lysine [</a:t>
            </a:r>
            <a:r>
              <a:rPr lang="en-US" dirty="0" smtClean="0">
                <a:hlinkClick r:id="rId16"/>
              </a:rPr>
              <a:t>1</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b="1" dirty="0" err="1" smtClean="0"/>
              <a:t>cystatins</a:t>
            </a:r>
            <a:r>
              <a:rPr lang="en-US" dirty="0" smtClean="0"/>
              <a:t> are a family of </a:t>
            </a:r>
            <a:r>
              <a:rPr lang="en-US" dirty="0" smtClean="0">
                <a:hlinkClick r:id="rId17" tooltip="Cysteine"/>
              </a:rPr>
              <a:t>cysteine</a:t>
            </a:r>
            <a:r>
              <a:rPr lang="en-US" dirty="0" smtClean="0"/>
              <a:t> </a:t>
            </a:r>
            <a:r>
              <a:rPr lang="en-US" dirty="0" smtClean="0">
                <a:hlinkClick r:id="rId18" tooltip="Protease inhibitor (biology)"/>
              </a:rPr>
              <a:t>protease inhibitors</a:t>
            </a:r>
            <a:r>
              <a:rPr lang="en-US" dirty="0" smtClean="0"/>
              <a:t> which share a sequence </a:t>
            </a:r>
            <a:r>
              <a:rPr lang="en-US" dirty="0" smtClean="0">
                <a:hlinkClick r:id="rId19" tooltip="Homology (biology)"/>
              </a:rPr>
              <a:t>homology</a:t>
            </a:r>
            <a:r>
              <a:rPr lang="en-US" dirty="0" smtClean="0"/>
              <a:t> and a common </a:t>
            </a:r>
            <a:r>
              <a:rPr lang="en-US" dirty="0" smtClean="0">
                <a:hlinkClick r:id="rId20" tooltip="Protein tertiary structure"/>
              </a:rPr>
              <a:t>tertiary structure</a:t>
            </a:r>
            <a:r>
              <a:rPr lang="en-US" dirty="0" smtClean="0"/>
              <a:t> of an alpha helix lying on top of an anti-parallel beta strand.</a:t>
            </a:r>
          </a:p>
          <a:p>
            <a:r>
              <a:rPr lang="en-US" b="1" dirty="0" smtClean="0"/>
              <a:t>emp24/gp25L/p24 family/GOLD</a:t>
            </a:r>
            <a:r>
              <a:rPr lang="en-US" b="1" baseline="0" dirty="0" smtClean="0"/>
              <a:t> </a:t>
            </a:r>
            <a:r>
              <a:rPr lang="en-US" dirty="0" smtClean="0"/>
              <a:t>Members of this family are implicated in bringing cargo forward from the ER and binding to coat proteins by their cytoplasmic domains.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Ribophorin</a:t>
            </a:r>
            <a:r>
              <a:rPr lang="en-US" dirty="0" smtClean="0"/>
              <a:t> I is an essential subunit of </a:t>
            </a:r>
            <a:r>
              <a:rPr lang="en-US" dirty="0" err="1" smtClean="0"/>
              <a:t>oligosaccharyltransferase</a:t>
            </a:r>
            <a:r>
              <a:rPr lang="en-US" dirty="0" smtClean="0"/>
              <a:t> (OST), which is also known as </a:t>
            </a:r>
            <a:r>
              <a:rPr lang="en-US" dirty="0" err="1" smtClean="0"/>
              <a:t>Dolichyl</a:t>
            </a:r>
            <a:r>
              <a:rPr lang="en-US" dirty="0" smtClean="0"/>
              <a:t>-</a:t>
            </a:r>
            <a:r>
              <a:rPr lang="en-US" dirty="0" err="1" smtClean="0"/>
              <a:t>diphosphooligosaccharide</a:t>
            </a:r>
            <a:r>
              <a:rPr lang="en-US" dirty="0" smtClean="0"/>
              <a:t>--protein </a:t>
            </a:r>
            <a:r>
              <a:rPr lang="en-US" dirty="0" err="1" smtClean="0"/>
              <a:t>glycosyltransferase</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smtClean="0"/>
              <a:t>Lamanins</a:t>
            </a:r>
            <a:r>
              <a:rPr lang="en-US" dirty="0" smtClean="0"/>
              <a:t> are major proteins in the </a:t>
            </a:r>
            <a:r>
              <a:rPr lang="en-US" dirty="0" smtClean="0">
                <a:hlinkClick r:id="rId21" tooltip="Basal lamina"/>
              </a:rPr>
              <a:t>basal lamina</a:t>
            </a:r>
            <a:r>
              <a:rPr lang="en-US" dirty="0" smtClean="0"/>
              <a:t> (one of the layers of the </a:t>
            </a:r>
            <a:r>
              <a:rPr lang="en-US" dirty="0" smtClean="0">
                <a:hlinkClick r:id="rId22" tooltip="Basement membrane"/>
              </a:rPr>
              <a:t>basement membrane</a:t>
            </a:r>
            <a:r>
              <a:rPr lang="en-US" dirty="0" smtClean="0"/>
              <a:t>), a protein network foundation for most cells and organs. influencing cell differentiation, migration, and adhesion, as well as phenotype and survival.</a:t>
            </a:r>
            <a:r>
              <a:rPr lang="en-US" baseline="30000" dirty="0" smtClean="0">
                <a:hlinkClick r:id="rId23"/>
              </a:rPr>
              <a:t>[1]</a:t>
            </a:r>
            <a:endParaRPr lang="en-US" baseline="30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Serine incorporator:</a:t>
            </a:r>
            <a:r>
              <a:rPr lang="en-US" baseline="0" dirty="0" smtClean="0"/>
              <a:t> </a:t>
            </a:r>
            <a:r>
              <a:rPr lang="en-US" dirty="0" smtClean="0"/>
              <a:t>This is a family of eukaryotic membrane proteins which incorporate serine into membranes and facilitate the synthesis of the serine-derived lipids </a:t>
            </a:r>
            <a:r>
              <a:rPr lang="en-US" dirty="0" err="1" smtClean="0"/>
              <a:t>phosphatidylserine</a:t>
            </a:r>
            <a:r>
              <a:rPr lang="en-US" dirty="0" smtClean="0"/>
              <a:t> and </a:t>
            </a:r>
            <a:r>
              <a:rPr lang="en-US" dirty="0" err="1" smtClean="0"/>
              <a:t>sphingolipid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Gamma interferon inducible</a:t>
            </a:r>
            <a:r>
              <a:rPr lang="en-US" b="1" baseline="0" dirty="0" smtClean="0"/>
              <a:t> </a:t>
            </a:r>
            <a:r>
              <a:rPr lang="en-US" dirty="0" smtClean="0"/>
              <a:t>This family includes the two </a:t>
            </a:r>
            <a:r>
              <a:rPr lang="en-US" dirty="0" err="1" smtClean="0"/>
              <a:t>characterised</a:t>
            </a:r>
            <a:r>
              <a:rPr lang="en-US" dirty="0" smtClean="0"/>
              <a:t> human gamma-interferon-inducible </a:t>
            </a:r>
            <a:r>
              <a:rPr lang="en-US" dirty="0" err="1" smtClean="0"/>
              <a:t>lysosomal</a:t>
            </a:r>
            <a:r>
              <a:rPr lang="en-US" dirty="0" smtClean="0"/>
              <a:t> </a:t>
            </a:r>
            <a:r>
              <a:rPr lang="en-US" dirty="0" err="1" smtClean="0"/>
              <a:t>thiol</a:t>
            </a:r>
            <a:r>
              <a:rPr lang="en-US" dirty="0" smtClean="0"/>
              <a:t> </a:t>
            </a:r>
            <a:r>
              <a:rPr lang="en-US" dirty="0" err="1" smtClean="0"/>
              <a:t>reductase</a:t>
            </a:r>
            <a:r>
              <a:rPr lang="en-US" dirty="0" smtClean="0"/>
              <a:t> (GILT) sequences</a:t>
            </a:r>
          </a:p>
          <a:p>
            <a:r>
              <a:rPr lang="en-US" dirty="0" err="1" smtClean="0"/>
              <a:t>Transthyretin</a:t>
            </a:r>
            <a:r>
              <a:rPr lang="en-US" dirty="0" smtClean="0"/>
              <a:t> is a thyroid hormone-binding protein that transports </a:t>
            </a:r>
            <a:r>
              <a:rPr lang="en-US" dirty="0" err="1" smtClean="0"/>
              <a:t>thyroxine</a:t>
            </a:r>
            <a:r>
              <a:rPr lang="en-US" dirty="0" smtClean="0"/>
              <a:t> from the bloodstream to the brain</a:t>
            </a:r>
          </a:p>
          <a:p>
            <a:r>
              <a:rPr lang="en-US" b="1" dirty="0" smtClean="0"/>
              <a:t>C-type </a:t>
            </a:r>
            <a:r>
              <a:rPr lang="en-US" b="1" dirty="0" err="1" smtClean="0"/>
              <a:t>lectin</a:t>
            </a:r>
            <a:r>
              <a:rPr lang="en-US" dirty="0" smtClean="0"/>
              <a:t> (CLEC) is a type of carbohydrate-binding </a:t>
            </a:r>
            <a:r>
              <a:rPr lang="en-US" dirty="0" smtClean="0">
                <a:hlinkClick r:id="rId24" tooltip="Protein domain"/>
              </a:rPr>
              <a:t>protein domain</a:t>
            </a:r>
            <a:r>
              <a:rPr lang="en-US" dirty="0" smtClean="0"/>
              <a:t> known as a </a:t>
            </a:r>
            <a:r>
              <a:rPr lang="en-US" dirty="0" smtClean="0">
                <a:hlinkClick r:id="rId25" tooltip="Lectin"/>
              </a:rPr>
              <a:t>lectin</a:t>
            </a:r>
            <a:r>
              <a:rPr lang="en-US" dirty="0" smtClean="0"/>
              <a:t>.</a:t>
            </a:r>
            <a:r>
              <a:rPr lang="en-US" baseline="30000" dirty="0" smtClean="0">
                <a:hlinkClick r:id="rId26"/>
              </a:rPr>
              <a:t>[2]</a:t>
            </a:r>
            <a:r>
              <a:rPr lang="en-US" dirty="0" smtClean="0"/>
              <a:t> The C-type designation is from their requirement for </a:t>
            </a:r>
            <a:r>
              <a:rPr lang="en-US" dirty="0" smtClean="0">
                <a:hlinkClick r:id="rId27" tooltip="Calcium"/>
              </a:rPr>
              <a:t>calcium</a:t>
            </a:r>
            <a:r>
              <a:rPr lang="en-US" dirty="0" smtClean="0"/>
              <a:t> for binding.</a:t>
            </a:r>
            <a:r>
              <a:rPr lang="en-US" baseline="30000" dirty="0" smtClean="0">
                <a:hlinkClick r:id="rId28"/>
              </a:rPr>
              <a:t>[3]</a:t>
            </a:r>
            <a:r>
              <a:rPr lang="en-US" dirty="0" smtClean="0"/>
              <a:t> Proteins that contain C-type </a:t>
            </a:r>
            <a:r>
              <a:rPr lang="en-US" dirty="0" err="1" smtClean="0"/>
              <a:t>lectin</a:t>
            </a:r>
            <a:r>
              <a:rPr lang="en-US" dirty="0" smtClean="0"/>
              <a:t> domains have a diverse range of functions including cell-cell adhesion, immune response to pathogens and apoptosis.</a:t>
            </a:r>
            <a:r>
              <a:rPr lang="en-US" baseline="30000" dirty="0" smtClean="0">
                <a:hlinkClick r:id="rId29"/>
              </a:rPr>
              <a:t>[4]</a:t>
            </a:r>
            <a:r>
              <a:rPr lang="en-US" baseline="30000" dirty="0" smtClean="0">
                <a:hlinkClick r:id="rId30"/>
              </a:rPr>
              <a:t>[5]</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9D8344C-1C22-4F4E-BA1A-D84FA896CDF1}" type="slidenum">
              <a:rPr lang="en-US" smtClean="0"/>
              <a:t>16</a:t>
            </a:fld>
            <a:endParaRPr lang="en-US"/>
          </a:p>
        </p:txBody>
      </p:sp>
    </p:spTree>
    <p:extLst>
      <p:ext uri="{BB962C8B-B14F-4D97-AF65-F5344CB8AC3E}">
        <p14:creationId xmlns:p14="http://schemas.microsoft.com/office/powerpoint/2010/main" val="2878116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3BAEEDC-B372-3147-B24D-12CD3CEFEF7F}" type="datetimeFigureOut">
              <a:rPr lang="en-US" smtClean="0"/>
              <a:t>18/05/2015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3898321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3BAEEDC-B372-3147-B24D-12CD3CEFEF7F}" type="datetimeFigureOut">
              <a:rPr lang="en-US" smtClean="0"/>
              <a:t>18/05/2015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3189710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3BAEEDC-B372-3147-B24D-12CD3CEFEF7F}" type="datetimeFigureOut">
              <a:rPr lang="en-US" smtClean="0"/>
              <a:t>18/05/2015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1635091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3BAEEDC-B372-3147-B24D-12CD3CEFEF7F}" type="datetimeFigureOut">
              <a:rPr lang="en-US" smtClean="0"/>
              <a:t>18/05/2015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1585977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3BAEEDC-B372-3147-B24D-12CD3CEFEF7F}" type="datetimeFigureOut">
              <a:rPr lang="en-US" smtClean="0"/>
              <a:t>18/05/2015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240689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3BAEEDC-B372-3147-B24D-12CD3CEFEF7F}" type="datetimeFigureOut">
              <a:rPr lang="en-US" smtClean="0"/>
              <a:t>18/05/2015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811731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3BAEEDC-B372-3147-B24D-12CD3CEFEF7F}" type="datetimeFigureOut">
              <a:rPr lang="en-US" smtClean="0"/>
              <a:t>18/05/2015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1627482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3BAEEDC-B372-3147-B24D-12CD3CEFEF7F}" type="datetimeFigureOut">
              <a:rPr lang="en-US" smtClean="0"/>
              <a:t>18/05/2015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1569851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BAEEDC-B372-3147-B24D-12CD3CEFEF7F}" type="datetimeFigureOut">
              <a:rPr lang="en-US" smtClean="0"/>
              <a:t>18/05/2015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2943038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3BAEEDC-B372-3147-B24D-12CD3CEFEF7F}" type="datetimeFigureOut">
              <a:rPr lang="en-US" smtClean="0"/>
              <a:t>18/05/2015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97260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3BAEEDC-B372-3147-B24D-12CD3CEFEF7F}" type="datetimeFigureOut">
              <a:rPr lang="en-US" smtClean="0"/>
              <a:t>18/05/2015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6F6BFE-6E86-6749-A799-42864DA2CEC0}" type="slidenum">
              <a:rPr lang="en-US" smtClean="0"/>
              <a:t>‹#›</a:t>
            </a:fld>
            <a:endParaRPr lang="en-US"/>
          </a:p>
        </p:txBody>
      </p:sp>
    </p:spTree>
    <p:extLst>
      <p:ext uri="{BB962C8B-B14F-4D97-AF65-F5344CB8AC3E}">
        <p14:creationId xmlns:p14="http://schemas.microsoft.com/office/powerpoint/2010/main" val="20172396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AEEDC-B372-3147-B24D-12CD3CEFEF7F}" type="datetimeFigureOut">
              <a:rPr lang="en-US" smtClean="0"/>
              <a:t>18/05/2015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6F6BFE-6E86-6749-A799-42864DA2CEC0}" type="slidenum">
              <a:rPr lang="en-US" smtClean="0"/>
              <a:t>‹#›</a:t>
            </a:fld>
            <a:endParaRPr lang="en-US"/>
          </a:p>
        </p:txBody>
      </p:sp>
    </p:spTree>
    <p:extLst>
      <p:ext uri="{BB962C8B-B14F-4D97-AF65-F5344CB8AC3E}">
        <p14:creationId xmlns:p14="http://schemas.microsoft.com/office/powerpoint/2010/main" val="2284962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genomebiology.com/2012/13/10/R10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9" Type="http://schemas.openxmlformats.org/officeDocument/2006/relationships/hyperlink" Target="http://en.wikipedia.org/wiki/Extracellular" TargetMode="External"/><Relationship Id="rId20" Type="http://schemas.openxmlformats.org/officeDocument/2006/relationships/hyperlink" Target="http://en.wikipedia.org/wiki/Polymer" TargetMode="External"/><Relationship Id="rId21" Type="http://schemas.openxmlformats.org/officeDocument/2006/relationships/image" Target="../media/image23.png"/><Relationship Id="rId22" Type="http://schemas.openxmlformats.org/officeDocument/2006/relationships/image" Target="../media/image24.png"/><Relationship Id="rId23" Type="http://schemas.openxmlformats.org/officeDocument/2006/relationships/image" Target="../media/image25.png"/><Relationship Id="rId10" Type="http://schemas.openxmlformats.org/officeDocument/2006/relationships/hyperlink" Target="http://en.wikipedia.org/wiki/Protein" TargetMode="External"/><Relationship Id="rId11" Type="http://schemas.openxmlformats.org/officeDocument/2006/relationships/hyperlink" Target="http://en.wikipedia.org/wiki/Proteins" TargetMode="External"/><Relationship Id="rId12" Type="http://schemas.openxmlformats.org/officeDocument/2006/relationships/hyperlink" Target="http://en.wikipedia.org/wiki/Protease" TargetMode="External"/><Relationship Id="rId13" Type="http://schemas.openxmlformats.org/officeDocument/2006/relationships/hyperlink" Target="http://en.wikipedia.org/wiki/Secreted" TargetMode="External"/><Relationship Id="rId14" Type="http://schemas.openxmlformats.org/officeDocument/2006/relationships/hyperlink" Target="http://en.wikipedia.org/wiki/Cell_membrane" TargetMode="External"/><Relationship Id="rId15" Type="http://schemas.openxmlformats.org/officeDocument/2006/relationships/hyperlink" Target="http://en.wikipedia.org/wiki/Protein_domains" TargetMode="External"/><Relationship Id="rId16" Type="http://schemas.openxmlformats.org/officeDocument/2006/relationships/hyperlink" Target="http://en.wikipedia.org/wiki/Snake" TargetMode="External"/><Relationship Id="rId17" Type="http://schemas.openxmlformats.org/officeDocument/2006/relationships/hyperlink" Target="http://en.wikipedia.org/wiki/Venom_(poison)" TargetMode="External"/><Relationship Id="rId18" Type="http://schemas.openxmlformats.org/officeDocument/2006/relationships/hyperlink" Target="http://en.wikipedia.org/wiki/Peptide_bond" TargetMode="External"/><Relationship Id="rId19" Type="http://schemas.openxmlformats.org/officeDocument/2006/relationships/hyperlink" Target="http://en.wikipedia.org/wiki/Insulin" TargetMode="External"/><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hyperlink" Target="http://en.wikipedia.org/wiki/Metallopeptidase" TargetMode="External"/><Relationship Id="rId4" Type="http://schemas.openxmlformats.org/officeDocument/2006/relationships/hyperlink" Target="http://en.wikipedia.org/wiki/MEROPS" TargetMode="External"/><Relationship Id="rId5" Type="http://schemas.openxmlformats.org/officeDocument/2006/relationships/hyperlink" Target="http://pfam.xfam.org/family/PF01400%23cite_note-pmid7670368-2" TargetMode="External"/><Relationship Id="rId6" Type="http://schemas.openxmlformats.org/officeDocument/2006/relationships/hyperlink" Target="http://en.wikipedia.org/wiki/Gene_activation" TargetMode="External"/><Relationship Id="rId7" Type="http://schemas.openxmlformats.org/officeDocument/2006/relationships/hyperlink" Target="http://en.wikipedia.org/wiki/Cell_growth" TargetMode="External"/><Relationship Id="rId8" Type="http://schemas.openxmlformats.org/officeDocument/2006/relationships/hyperlink" Target="http://en.wikipedia.org/wiki/Polypeptid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9" Type="http://schemas.openxmlformats.org/officeDocument/2006/relationships/hyperlink" Target="http://en.wikipedia.org/wiki/Protein" TargetMode="External"/><Relationship Id="rId20" Type="http://schemas.openxmlformats.org/officeDocument/2006/relationships/hyperlink" Target="http://en.wikipedia.org/wiki/Zymogen" TargetMode="External"/><Relationship Id="rId21" Type="http://schemas.openxmlformats.org/officeDocument/2006/relationships/hyperlink" Target="http://en.wikipedia.org/wiki/Cholecystokinin" TargetMode="External"/><Relationship Id="rId22" Type="http://schemas.openxmlformats.org/officeDocument/2006/relationships/hyperlink" Target="http://en.wikipedia.org/wiki/Pancreatic_duct" TargetMode="External"/><Relationship Id="rId23" Type="http://schemas.openxmlformats.org/officeDocument/2006/relationships/hyperlink" Target="http://en.wikipedia.org/wiki/Enteropeptidase" TargetMode="External"/><Relationship Id="rId24" Type="http://schemas.openxmlformats.org/officeDocument/2006/relationships/hyperlink" Target="http://en.wikipedia.org/wiki/Proteolytic_cleavage" TargetMode="External"/><Relationship Id="rId25" Type="http://schemas.openxmlformats.org/officeDocument/2006/relationships/image" Target="../media/image27.png"/><Relationship Id="rId26" Type="http://schemas.openxmlformats.org/officeDocument/2006/relationships/image" Target="../media/image28.png"/><Relationship Id="rId27" Type="http://schemas.openxmlformats.org/officeDocument/2006/relationships/image" Target="../media/image29.png"/><Relationship Id="rId28" Type="http://schemas.openxmlformats.org/officeDocument/2006/relationships/image" Target="../media/image30.png"/><Relationship Id="rId10" Type="http://schemas.openxmlformats.org/officeDocument/2006/relationships/hyperlink" Target="http://pfam.xfam.org/family/PF00089%23cite_note-pmid7845208-2" TargetMode="External"/><Relationship Id="rId11" Type="http://schemas.openxmlformats.org/officeDocument/2006/relationships/hyperlink" Target="http://pfam.xfam.org/family/PF00089%23cite_note-3" TargetMode="External"/><Relationship Id="rId12" Type="http://schemas.openxmlformats.org/officeDocument/2006/relationships/hyperlink" Target="http://en.wikipedia.org/wiki/Pancreas" TargetMode="External"/><Relationship Id="rId13" Type="http://schemas.openxmlformats.org/officeDocument/2006/relationships/hyperlink" Target="http://en.wikipedia.org/wiki/Proenzyme" TargetMode="External"/><Relationship Id="rId14" Type="http://schemas.openxmlformats.org/officeDocument/2006/relationships/hyperlink" Target="http://en.wikipedia.org/wiki/Trypsinogen" TargetMode="External"/><Relationship Id="rId15" Type="http://schemas.openxmlformats.org/officeDocument/2006/relationships/hyperlink" Target="http://en.wikipedia.org/wiki/Duodenum" TargetMode="External"/><Relationship Id="rId16" Type="http://schemas.openxmlformats.org/officeDocument/2006/relationships/hyperlink" Target="http://en.wikipedia.org/wiki/Catalysis" TargetMode="External"/><Relationship Id="rId17" Type="http://schemas.openxmlformats.org/officeDocument/2006/relationships/hyperlink" Target="http://en.wikipedia.org/wiki/Hydrolysis" TargetMode="External"/><Relationship Id="rId18" Type="http://schemas.openxmlformats.org/officeDocument/2006/relationships/hyperlink" Target="http://en.wikipedia.org/wiki/Peptide_bonds" TargetMode="External"/><Relationship Id="rId19" Type="http://schemas.openxmlformats.org/officeDocument/2006/relationships/hyperlink" Target="http://en.wikipedia.org/wiki/Small_intestine" TargetMode="External"/><Relationship Id="rId1" Type="http://schemas.openxmlformats.org/officeDocument/2006/relationships/slideLayout" Target="../slideLayouts/slideLayout2.xml"/><Relationship Id="rId2" Type="http://schemas.openxmlformats.org/officeDocument/2006/relationships/hyperlink" Target="http://en.wikipedia.org/wiki/Enzyme_Commission_number" TargetMode="External"/><Relationship Id="rId3" Type="http://schemas.openxmlformats.org/officeDocument/2006/relationships/hyperlink" Target="http://enzyme.expasy.org/EC/3.4.21.4" TargetMode="External"/><Relationship Id="rId4" Type="http://schemas.openxmlformats.org/officeDocument/2006/relationships/hyperlink" Target="http://en.wikipedia.org/wiki/Serine_protease" TargetMode="External"/><Relationship Id="rId5" Type="http://schemas.openxmlformats.org/officeDocument/2006/relationships/hyperlink" Target="http://en.wikipedia.org/wiki/PA_clan" TargetMode="External"/><Relationship Id="rId6" Type="http://schemas.openxmlformats.org/officeDocument/2006/relationships/hyperlink" Target="http://en.wikipedia.org/wiki/Digestive_system" TargetMode="External"/><Relationship Id="rId7" Type="http://schemas.openxmlformats.org/officeDocument/2006/relationships/hyperlink" Target="http://en.wikipedia.org/wiki/Vertebrates" TargetMode="External"/><Relationship Id="rId8" Type="http://schemas.openxmlformats.org/officeDocument/2006/relationships/hyperlink" Target="http://en.wikipedia.org/wiki/Hydrolys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1" Type="http://schemas.openxmlformats.org/officeDocument/2006/relationships/hyperlink" Target="http://en.wikipedia.org/wiki/Pineapple" TargetMode="External"/><Relationship Id="rId12" Type="http://schemas.openxmlformats.org/officeDocument/2006/relationships/hyperlink" Target="http://en.wikipedia.org/wiki/Common_fig" TargetMode="External"/><Relationship Id="rId13" Type="http://schemas.openxmlformats.org/officeDocument/2006/relationships/hyperlink" Target="http://en.wikipedia.org/wiki/Kiwifruit" TargetMode="External"/><Relationship Id="rId14" Type="http://schemas.openxmlformats.org/officeDocument/2006/relationships/image" Target="../media/image32.png"/><Relationship Id="rId15" Type="http://schemas.openxmlformats.org/officeDocument/2006/relationships/image" Target="../media/image33.png"/><Relationship Id="rId1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hyperlink" Target="http://en.wikipedia.org/wiki/Enzyme" TargetMode="External"/><Relationship Id="rId3" Type="http://schemas.openxmlformats.org/officeDocument/2006/relationships/hyperlink" Target="http://en.wikipedia.org/wiki/Protein" TargetMode="External"/><Relationship Id="rId4" Type="http://schemas.openxmlformats.org/officeDocument/2006/relationships/hyperlink" Target="http://en.wikipedia.org/wiki/Catalysis" TargetMode="External"/><Relationship Id="rId5" Type="http://schemas.openxmlformats.org/officeDocument/2006/relationships/hyperlink" Target="http://en.wikipedia.org/wiki/Nucleophile" TargetMode="External"/><Relationship Id="rId6" Type="http://schemas.openxmlformats.org/officeDocument/2006/relationships/hyperlink" Target="http://en.wikipedia.org/wiki/Cysteine" TargetMode="External"/><Relationship Id="rId7" Type="http://schemas.openxmlformats.org/officeDocument/2006/relationships/hyperlink" Target="http://en.wikipedia.org/wiki/Thiol" TargetMode="External"/><Relationship Id="rId8" Type="http://schemas.openxmlformats.org/officeDocument/2006/relationships/hyperlink" Target="http://en.wikipedia.org/wiki/Catalytic_triad" TargetMode="External"/><Relationship Id="rId9" Type="http://schemas.openxmlformats.org/officeDocument/2006/relationships/hyperlink" Target="http://en.wikipedia.org/wiki/Fruits" TargetMode="External"/><Relationship Id="rId10" Type="http://schemas.openxmlformats.org/officeDocument/2006/relationships/hyperlink" Target="http://en.wikipedia.org/wiki/Papaya"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1" Type="http://schemas.openxmlformats.org/officeDocument/2006/relationships/hyperlink" Target="http://enzyme.expasy.org/EC/3.4.23." TargetMode="External"/><Relationship Id="rId12" Type="http://schemas.openxmlformats.org/officeDocument/2006/relationships/hyperlink" Target="http://pfam.xfam.org/family/PF00026%23cite_note-PUB00006548-2" TargetMode="External"/><Relationship Id="rId13" Type="http://schemas.openxmlformats.org/officeDocument/2006/relationships/hyperlink" Target="http://pfam.xfam.org/family/PF00026%23cite_note-PUB00020023-3" TargetMode="External"/><Relationship Id="rId14" Type="http://schemas.openxmlformats.org/officeDocument/2006/relationships/hyperlink" Target="http://pfam.xfam.org/family/PF00026%23cite_note-PUB00035904-4" TargetMode="External"/><Relationship Id="rId15" Type="http://schemas.openxmlformats.org/officeDocument/2006/relationships/hyperlink" Target="http://pfam.xfam.org/family/PF00026%23cite_note-PUB00014343-5" TargetMode="External"/><Relationship Id="rId1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hyperlink" Target="http://en.wikipedia.org/wiki/Protein_family" TargetMode="External"/><Relationship Id="rId4" Type="http://schemas.openxmlformats.org/officeDocument/2006/relationships/hyperlink" Target="http://en.wikipedia.org/wiki/Protease" TargetMode="External"/><Relationship Id="rId5" Type="http://schemas.openxmlformats.org/officeDocument/2006/relationships/hyperlink" Target="http://en.wikipedia.org/wiki/Enzymes" TargetMode="External"/><Relationship Id="rId6" Type="http://schemas.openxmlformats.org/officeDocument/2006/relationships/hyperlink" Target="http://en.wikipedia.org/wiki/Aspartate" TargetMode="External"/><Relationship Id="rId7" Type="http://schemas.openxmlformats.org/officeDocument/2006/relationships/hyperlink" Target="http://en.wikipedia.org/wiki/Active_site" TargetMode="External"/><Relationship Id="rId8" Type="http://schemas.openxmlformats.org/officeDocument/2006/relationships/hyperlink" Target="http://en.wikipedia.org/wiki/PH" TargetMode="External"/><Relationship Id="rId9" Type="http://schemas.openxmlformats.org/officeDocument/2006/relationships/hyperlink" Target="http://en.wikipedia.org/wiki/Pepstatin" TargetMode="External"/><Relationship Id="rId10" Type="http://schemas.openxmlformats.org/officeDocument/2006/relationships/hyperlink" Target="http://en.wikipedia.org/wiki/Enzyme_Commission_number"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9" Type="http://schemas.openxmlformats.org/officeDocument/2006/relationships/hyperlink" Target="http://en.wikipedia.org/wiki/Mammalian" TargetMode="External"/><Relationship Id="rId20" Type="http://schemas.openxmlformats.org/officeDocument/2006/relationships/hyperlink" Target="http://en.wikipedia.org/wiki/Ion_channel" TargetMode="External"/><Relationship Id="rId21" Type="http://schemas.openxmlformats.org/officeDocument/2006/relationships/hyperlink" Target="http://en.wikipedia.org/wiki/Fertility" TargetMode="External"/><Relationship Id="rId22" Type="http://schemas.openxmlformats.org/officeDocument/2006/relationships/hyperlink" Target="http://en.wikipedia.org/wiki/Tumour" TargetMode="External"/><Relationship Id="rId23" Type="http://schemas.openxmlformats.org/officeDocument/2006/relationships/hyperlink" Target="http://en.wikipedia.org/wiki/Oncogenic" TargetMode="External"/><Relationship Id="rId24" Type="http://schemas.openxmlformats.org/officeDocument/2006/relationships/hyperlink" Target="http://en.wikipedia.org/wiki/Prostate" TargetMode="External"/><Relationship Id="rId25" Type="http://schemas.openxmlformats.org/officeDocument/2006/relationships/hyperlink" Target="http://en.wikipedia.org/wiki/Fertilisation" TargetMode="External"/><Relationship Id="rId26" Type="http://schemas.openxmlformats.org/officeDocument/2006/relationships/hyperlink" Target="http://en.wikipedia.org/wiki/Mammalia" TargetMode="External"/><Relationship Id="rId27" Type="http://schemas.openxmlformats.org/officeDocument/2006/relationships/hyperlink" Target="http://en.wikipedia.org/wiki/Venom_(poison)" TargetMode="External"/><Relationship Id="rId28" Type="http://schemas.openxmlformats.org/officeDocument/2006/relationships/hyperlink" Target="http://en.wikipedia.org/wiki/Reptiles" TargetMode="External"/><Relationship Id="rId29" Type="http://schemas.openxmlformats.org/officeDocument/2006/relationships/hyperlink" Target="http://en.wikipedia.org/wiki/Ryanodine_receptor" TargetMode="External"/><Relationship Id="rId30" Type="http://schemas.openxmlformats.org/officeDocument/2006/relationships/hyperlink" Target="http://en.wikipedia.org/wiki/Cell_signalling" TargetMode="External"/><Relationship Id="rId31" Type="http://schemas.openxmlformats.org/officeDocument/2006/relationships/hyperlink" Target="http://pfam.xfam.org/family/PF00188%23cite_note-pmid16339766-5" TargetMode="External"/><Relationship Id="rId32" Type="http://schemas.openxmlformats.org/officeDocument/2006/relationships/image" Target="../media/image40.png"/><Relationship Id="rId10" Type="http://schemas.openxmlformats.org/officeDocument/2006/relationships/hyperlink" Target="http://en.wikipedia.org/wiki/GLIPR1" TargetMode="External"/><Relationship Id="rId11" Type="http://schemas.openxmlformats.org/officeDocument/2006/relationships/hyperlink" Target="http://en.wikipedia.org/wiki/Peptidase_inhibitor" TargetMode="External"/><Relationship Id="rId12" Type="http://schemas.openxmlformats.org/officeDocument/2006/relationships/hyperlink" Target="http://en.wikipedia.org/wiki/Cysteine-rich_secretory_proteins" TargetMode="External"/><Relationship Id="rId13" Type="http://schemas.openxmlformats.org/officeDocument/2006/relationships/hyperlink" Target="http://en.wikipedia.org/wiki/LCCL_domain" TargetMode="External"/><Relationship Id="rId14" Type="http://schemas.openxmlformats.org/officeDocument/2006/relationships/hyperlink" Target="http://en.wikipedia.org/wiki/Secreted" TargetMode="External"/><Relationship Id="rId15" Type="http://schemas.openxmlformats.org/officeDocument/2006/relationships/hyperlink" Target="http://en.wikipedia.org/wiki/Endocrine" TargetMode="External"/><Relationship Id="rId16" Type="http://schemas.openxmlformats.org/officeDocument/2006/relationships/hyperlink" Target="http://en.wikipedia.org/wiki/Paracrine" TargetMode="External"/><Relationship Id="rId17" Type="http://schemas.openxmlformats.org/officeDocument/2006/relationships/hyperlink" Target="http://en.wikipedia.org/wiki/Extracellular_matrix" TargetMode="External"/><Relationship Id="rId18" Type="http://schemas.openxmlformats.org/officeDocument/2006/relationships/hyperlink" Target="http://en.wikipedia.org/wiki/Morphogenesis" TargetMode="External"/><Relationship Id="rId19" Type="http://schemas.openxmlformats.org/officeDocument/2006/relationships/hyperlink" Target="http://en.wikipedia.org/wiki/Proteases" TargetMode="External"/><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hyperlink" Target="http://en.wikipedia.org/wiki/Proteins" TargetMode="External"/><Relationship Id="rId4" Type="http://schemas.openxmlformats.org/officeDocument/2006/relationships/hyperlink" Target="http://en.wikipedia.org/wiki/Prokaryotes" TargetMode="External"/><Relationship Id="rId5" Type="http://schemas.openxmlformats.org/officeDocument/2006/relationships/hyperlink" Target="http://en.wikipedia.org/wiki/Vertebrate" TargetMode="External"/><Relationship Id="rId6" Type="http://schemas.openxmlformats.org/officeDocument/2006/relationships/hyperlink" Target="http://en.wikipedia.org/wiki/Eukaryotes" TargetMode="External"/><Relationship Id="rId7" Type="http://schemas.openxmlformats.org/officeDocument/2006/relationships/hyperlink" Target="http://pfam.xfam.org/family/PF00188%23cite_note-pubmed12625841-1" TargetMode="External"/><Relationship Id="rId8" Type="http://schemas.openxmlformats.org/officeDocument/2006/relationships/hyperlink" Target="http://pfam.xfam.org/family/PF00188%23cite_note-pubmed12759345-2"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20" Type="http://schemas.openxmlformats.org/officeDocument/2006/relationships/hyperlink" Target="http://en.wikipedia.org/wiki/Beta-propeller" TargetMode="External"/><Relationship Id="rId21" Type="http://schemas.openxmlformats.org/officeDocument/2006/relationships/hyperlink" Target="http://en.wikipedia.org/wiki/Protein_domain" TargetMode="External"/><Relationship Id="rId22" Type="http://schemas.openxmlformats.org/officeDocument/2006/relationships/hyperlink" Target="http://en.wikipedia.org/wiki/MATH" TargetMode="External"/><Relationship Id="rId23" Type="http://schemas.openxmlformats.org/officeDocument/2006/relationships/hyperlink" Target="http://en.wikipedia.org/wiki/Molecular_biology" TargetMode="External"/><Relationship Id="rId24" Type="http://schemas.openxmlformats.org/officeDocument/2006/relationships/hyperlink" Target="http://en.wikipedia.org/wiki/Binding_domain" TargetMode="External"/><Relationship Id="rId25" Type="http://schemas.openxmlformats.org/officeDocument/2006/relationships/hyperlink" Target="http://en.wikipedia.org/wiki/Homology_(biology)" TargetMode="External"/><Relationship Id="rId26" Type="http://schemas.openxmlformats.org/officeDocument/2006/relationships/hyperlink" Target="http://en.wikipedia.org/wiki/Intracellular" TargetMode="External"/><Relationship Id="rId27" Type="http://schemas.openxmlformats.org/officeDocument/2006/relationships/hyperlink" Target="http://en.wikipedia.org/wiki/TNF_receptor_associated_factor" TargetMode="External"/><Relationship Id="rId28" Type="http://schemas.openxmlformats.org/officeDocument/2006/relationships/hyperlink" Target="http://en.wikipedia.org/wiki/Extracellular" TargetMode="External"/><Relationship Id="rId29" Type="http://schemas.openxmlformats.org/officeDocument/2006/relationships/hyperlink" Target="http://en.wikipedia.org/wiki/Meprin_A" TargetMode="External"/><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hyperlink" Target="http://en.wikipedia.org/wiki/Structural_domain" TargetMode="External"/><Relationship Id="rId4" Type="http://schemas.openxmlformats.org/officeDocument/2006/relationships/hyperlink" Target="http://en.wikipedia.org/wiki/Protein" TargetMode="External"/><Relationship Id="rId5" Type="http://schemas.openxmlformats.org/officeDocument/2006/relationships/hyperlink" Target="http://en.wikipedia.org/wiki/BTB/POZ_domain%23cite_note-pmid7938017-2" TargetMode="External"/><Relationship Id="rId30" Type="http://schemas.openxmlformats.org/officeDocument/2006/relationships/hyperlink" Target="http://en.wikipedia.org/wiki/MEP1B" TargetMode="External"/><Relationship Id="rId31" Type="http://schemas.openxmlformats.org/officeDocument/2006/relationships/hyperlink" Target="http://en.wikipedia.org/wiki/Mammalia" TargetMode="External"/><Relationship Id="rId32" Type="http://schemas.openxmlformats.org/officeDocument/2006/relationships/hyperlink" Target="http://en.wikipedia.org/wiki/Astacin" TargetMode="External"/><Relationship Id="rId9" Type="http://schemas.openxmlformats.org/officeDocument/2006/relationships/hyperlink" Target="http://en.wikipedia.org/wiki/Kelch_motif" TargetMode="External"/><Relationship Id="rId6" Type="http://schemas.openxmlformats.org/officeDocument/2006/relationships/hyperlink" Target="http://en.wikipedia.org/wiki/BTB/POZ_domain%23cite_note-pmid7958847-3" TargetMode="External"/><Relationship Id="rId7" Type="http://schemas.openxmlformats.org/officeDocument/2006/relationships/hyperlink" Target="http://en.wikipedia.org/wiki/N-terminus" TargetMode="External"/><Relationship Id="rId8" Type="http://schemas.openxmlformats.org/officeDocument/2006/relationships/hyperlink" Target="http://en.wikipedia.org/wiki/Zinc_finger" TargetMode="External"/><Relationship Id="rId33" Type="http://schemas.openxmlformats.org/officeDocument/2006/relationships/hyperlink" Target="http://en.wikipedia.org/wiki/Pathology" TargetMode="External"/><Relationship Id="rId10" Type="http://schemas.openxmlformats.org/officeDocument/2006/relationships/hyperlink" Target="http://en.wikipedia.org/wiki/Histone_deacetylase" TargetMode="External"/><Relationship Id="rId11" Type="http://schemas.openxmlformats.org/officeDocument/2006/relationships/hyperlink" Target="http://en.wikipedia.org/wiki/Nuclear_receptor_co-repressor_1" TargetMode="External"/><Relationship Id="rId12" Type="http://schemas.openxmlformats.org/officeDocument/2006/relationships/hyperlink" Target="http://en.wikipedia.org/wiki/Nuclear_receptor_co-repressor_2" TargetMode="External"/><Relationship Id="rId13" Type="http://schemas.openxmlformats.org/officeDocument/2006/relationships/hyperlink" Target="http://en.wikipedia.org/wiki/Protein_sequence" TargetMode="External"/><Relationship Id="rId14" Type="http://schemas.openxmlformats.org/officeDocument/2006/relationships/hyperlink" Target="http://en.wikipedia.org/wiki/Bacteria" TargetMode="External"/><Relationship Id="rId15" Type="http://schemas.openxmlformats.org/officeDocument/2006/relationships/hyperlink" Target="http://en.wikipedia.org/wiki/Eukaryotes" TargetMode="External"/><Relationship Id="rId16" Type="http://schemas.openxmlformats.org/officeDocument/2006/relationships/hyperlink" Target="http://en.wikipedia.org/wiki/Kelch_motif%23cite_note-pmid10603472-2" TargetMode="External"/><Relationship Id="rId17" Type="http://schemas.openxmlformats.org/officeDocument/2006/relationships/hyperlink" Target="http://en.wikipedia.org/wiki/Amino_acid" TargetMode="External"/><Relationship Id="rId18" Type="http://schemas.openxmlformats.org/officeDocument/2006/relationships/hyperlink" Target="http://en.wikipedia.org/wiki/Protein_folding" TargetMode="External"/><Relationship Id="rId19" Type="http://schemas.openxmlformats.org/officeDocument/2006/relationships/hyperlink" Target="http://en.wikipedia.org/wiki/Solenoid_protein_domain"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hyperlink" Target="http://pfam.xfam.org/family/PF00576%23ref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hyperlink" Target="http://en.wikipedia.org/wiki/Sushi_domain%23cite_note-isbn0-12-586585-6-2"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29279"/>
            <a:ext cx="7772400" cy="1470025"/>
          </a:xfrm>
        </p:spPr>
        <p:txBody>
          <a:bodyPr>
            <a:normAutofit fontScale="90000"/>
          </a:bodyPr>
          <a:lstStyle/>
          <a:p>
            <a:r>
              <a:rPr lang="en-US" dirty="0" smtClean="0"/>
              <a:t>50HG Project</a:t>
            </a:r>
            <a:br>
              <a:rPr lang="en-US" dirty="0" smtClean="0"/>
            </a:br>
            <a:r>
              <a:rPr lang="en-US" dirty="0" smtClean="0"/>
              <a:t>Mining the ~100K </a:t>
            </a:r>
            <a:r>
              <a:rPr lang="en-US" dirty="0" err="1" smtClean="0"/>
              <a:t>Compara</a:t>
            </a:r>
            <a:r>
              <a:rPr lang="en-US" dirty="0" smtClean="0"/>
              <a:t> families</a:t>
            </a:r>
            <a:endParaRPr lang="en-US" dirty="0"/>
          </a:p>
        </p:txBody>
      </p:sp>
      <p:sp>
        <p:nvSpPr>
          <p:cNvPr id="3" name="Subtitle 2"/>
          <p:cNvSpPr>
            <a:spLocks noGrp="1"/>
          </p:cNvSpPr>
          <p:nvPr>
            <p:ph type="subTitle" idx="1"/>
          </p:nvPr>
        </p:nvSpPr>
        <p:spPr>
          <a:xfrm>
            <a:off x="1371600" y="4404966"/>
            <a:ext cx="6400800" cy="1752600"/>
          </a:xfrm>
        </p:spPr>
        <p:txBody>
          <a:bodyPr/>
          <a:lstStyle/>
          <a:p>
            <a:r>
              <a:rPr lang="en-US" dirty="0" smtClean="0"/>
              <a:t>Diogo </a:t>
            </a:r>
          </a:p>
          <a:p>
            <a:r>
              <a:rPr lang="en-US" dirty="0" smtClean="0"/>
              <a:t>14-May-2015</a:t>
            </a:r>
            <a:endParaRPr lang="en-US" dirty="0"/>
          </a:p>
        </p:txBody>
      </p:sp>
      <p:pic>
        <p:nvPicPr>
          <p:cNvPr id="4" name="Content Placeholder 3" descr="BSP2014tree.gif"/>
          <p:cNvPicPr>
            <a:picLocks noChangeAspect="1"/>
          </p:cNvPicPr>
          <p:nvPr/>
        </p:nvPicPr>
        <p:blipFill>
          <a:blip r:embed="rId2" cstate="email">
            <a:extLst>
              <a:ext uri="{28A0092B-C50C-407E-A947-70E740481C1C}">
                <a14:useLocalDpi xmlns:a14="http://schemas.microsoft.com/office/drawing/2010/main"/>
              </a:ext>
            </a:extLst>
          </a:blip>
          <a:srcRect l="-36165" r="-36165"/>
          <a:stretch>
            <a:fillRect/>
          </a:stretch>
        </p:blipFill>
        <p:spPr>
          <a:xfrm>
            <a:off x="2032898" y="0"/>
            <a:ext cx="4888777" cy="2688639"/>
          </a:xfrm>
          <a:prstGeom prst="rect">
            <a:avLst/>
          </a:prstGeom>
        </p:spPr>
      </p:pic>
    </p:spTree>
    <p:extLst>
      <p:ext uri="{BB962C8B-B14F-4D97-AF65-F5344CB8AC3E}">
        <p14:creationId xmlns:p14="http://schemas.microsoft.com/office/powerpoint/2010/main" val="23189671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dirty="0" err="1" smtClean="0"/>
              <a:t>RNAi</a:t>
            </a:r>
            <a:r>
              <a:rPr lang="en-US" sz="2800" dirty="0" smtClean="0"/>
              <a:t> presence in 50HG – from C. </a:t>
            </a:r>
            <a:r>
              <a:rPr lang="en-US" sz="2800" dirty="0" err="1" smtClean="0"/>
              <a:t>elegans</a:t>
            </a:r>
            <a:r>
              <a:rPr lang="en-US" sz="2800" dirty="0" smtClean="0"/>
              <a:t> </a:t>
            </a:r>
            <a:r>
              <a:rPr lang="en-US" sz="2800" dirty="0" err="1" smtClean="0"/>
              <a:t>orthology</a:t>
            </a:r>
            <a:endParaRPr lang="en-US" sz="2800" dirty="0"/>
          </a:p>
        </p:txBody>
      </p:sp>
      <p:grpSp>
        <p:nvGrpSpPr>
          <p:cNvPr id="3" name="Group 2"/>
          <p:cNvGrpSpPr/>
          <p:nvPr/>
        </p:nvGrpSpPr>
        <p:grpSpPr>
          <a:xfrm>
            <a:off x="2032000" y="3113190"/>
            <a:ext cx="6978311" cy="3624400"/>
            <a:chOff x="79379" y="1276554"/>
            <a:chExt cx="9064620" cy="5556498"/>
          </a:xfrm>
        </p:grpSpPr>
        <p:pic>
          <p:nvPicPr>
            <p:cNvPr id="7" name="Picture 6"/>
            <p:cNvPicPr>
              <a:picLocks noChangeAspect="1"/>
            </p:cNvPicPr>
            <p:nvPr/>
          </p:nvPicPr>
          <p:blipFill>
            <a:blip r:embed="rId2"/>
            <a:stretch>
              <a:fillRect/>
            </a:stretch>
          </p:blipFill>
          <p:spPr>
            <a:xfrm>
              <a:off x="1533658" y="1360112"/>
              <a:ext cx="7610341" cy="5389232"/>
            </a:xfrm>
            <a:prstGeom prst="rect">
              <a:avLst/>
            </a:prstGeom>
          </p:spPr>
        </p:pic>
        <p:grpSp>
          <p:nvGrpSpPr>
            <p:cNvPr id="14" name="Group 13"/>
            <p:cNvGrpSpPr/>
            <p:nvPr/>
          </p:nvGrpSpPr>
          <p:grpSpPr>
            <a:xfrm>
              <a:off x="79379" y="2640423"/>
              <a:ext cx="1445497" cy="3237862"/>
              <a:chOff x="802124" y="2577753"/>
              <a:chExt cx="1445497" cy="3237862"/>
            </a:xfrm>
          </p:grpSpPr>
          <p:sp>
            <p:nvSpPr>
              <p:cNvPr id="6" name="Rounded Rectangle 5"/>
              <p:cNvSpPr/>
              <p:nvPr/>
            </p:nvSpPr>
            <p:spPr>
              <a:xfrm>
                <a:off x="802124" y="2577753"/>
                <a:ext cx="1437138" cy="547305"/>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700" dirty="0" smtClean="0"/>
                  <a:t>Small RNA biosynthesis</a:t>
                </a:r>
                <a:endParaRPr lang="en-US" sz="700" dirty="0"/>
              </a:p>
            </p:txBody>
          </p:sp>
          <p:sp>
            <p:nvSpPr>
              <p:cNvPr id="8" name="Rounded Rectangle 7"/>
              <p:cNvSpPr/>
              <p:nvPr/>
            </p:nvSpPr>
            <p:spPr>
              <a:xfrm>
                <a:off x="802124" y="3409159"/>
                <a:ext cx="1437138" cy="65174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700" dirty="0" err="1" smtClean="0"/>
                  <a:t>RNAi</a:t>
                </a:r>
                <a:r>
                  <a:rPr lang="en-US" sz="700" dirty="0" smtClean="0"/>
                  <a:t> inhibitors</a:t>
                </a:r>
                <a:endParaRPr lang="en-US" sz="700" dirty="0"/>
              </a:p>
            </p:txBody>
          </p:sp>
          <p:sp>
            <p:nvSpPr>
              <p:cNvPr id="9" name="Rounded Rectangle 8"/>
              <p:cNvSpPr/>
              <p:nvPr/>
            </p:nvSpPr>
            <p:spPr>
              <a:xfrm>
                <a:off x="810483" y="4052546"/>
                <a:ext cx="1437138" cy="2089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600" dirty="0" smtClean="0"/>
                  <a:t>RISC - </a:t>
                </a:r>
                <a:r>
                  <a:rPr lang="en-US" sz="600" dirty="0" err="1" smtClean="0"/>
                  <a:t>argonautes</a:t>
                </a:r>
                <a:endParaRPr lang="en-US" sz="600" dirty="0"/>
              </a:p>
            </p:txBody>
          </p:sp>
          <p:sp>
            <p:nvSpPr>
              <p:cNvPr id="10" name="Rounded Rectangle 9"/>
              <p:cNvSpPr/>
              <p:nvPr/>
            </p:nvSpPr>
            <p:spPr>
              <a:xfrm>
                <a:off x="802124" y="3154301"/>
                <a:ext cx="1437138" cy="27156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 dirty="0" err="1" smtClean="0"/>
                  <a:t>siRNA</a:t>
                </a:r>
                <a:r>
                  <a:rPr lang="en-US" sz="400" dirty="0" smtClean="0"/>
                  <a:t> secondary amplification</a:t>
                </a:r>
                <a:endParaRPr lang="en-US" sz="400" dirty="0"/>
              </a:p>
            </p:txBody>
          </p:sp>
          <p:sp>
            <p:nvSpPr>
              <p:cNvPr id="11" name="Rounded Rectangle 10"/>
              <p:cNvSpPr/>
              <p:nvPr/>
            </p:nvSpPr>
            <p:spPr>
              <a:xfrm>
                <a:off x="810483" y="4278966"/>
                <a:ext cx="1437138" cy="233151"/>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600" dirty="0" smtClean="0"/>
                  <a:t>RISC components</a:t>
                </a:r>
                <a:endParaRPr lang="en-US" sz="600" dirty="0"/>
              </a:p>
            </p:txBody>
          </p:sp>
          <p:sp>
            <p:nvSpPr>
              <p:cNvPr id="12" name="Rounded Rectangle 11"/>
              <p:cNvSpPr/>
              <p:nvPr/>
            </p:nvSpPr>
            <p:spPr>
              <a:xfrm>
                <a:off x="810483" y="4512118"/>
                <a:ext cx="1437138" cy="99433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700" dirty="0" smtClean="0"/>
                  <a:t>Nuclear effectors</a:t>
                </a:r>
                <a:endParaRPr lang="en-US" sz="700" dirty="0"/>
              </a:p>
            </p:txBody>
          </p:sp>
          <p:sp>
            <p:nvSpPr>
              <p:cNvPr id="13" name="Rounded Rectangle 12"/>
              <p:cNvSpPr/>
              <p:nvPr/>
            </p:nvSpPr>
            <p:spPr>
              <a:xfrm>
                <a:off x="810483" y="5506450"/>
                <a:ext cx="1437138" cy="30916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400" dirty="0" err="1" smtClean="0"/>
                  <a:t>dsRNA</a:t>
                </a:r>
                <a:r>
                  <a:rPr lang="en-US" sz="400" dirty="0" smtClean="0"/>
                  <a:t> uptake and spreading</a:t>
                </a:r>
                <a:endParaRPr lang="en-US" sz="400" dirty="0"/>
              </a:p>
            </p:txBody>
          </p:sp>
        </p:grpSp>
        <p:pic>
          <p:nvPicPr>
            <p:cNvPr id="4" name="Picture 3"/>
            <p:cNvPicPr>
              <a:picLocks noChangeAspect="1"/>
            </p:cNvPicPr>
            <p:nvPr/>
          </p:nvPicPr>
          <p:blipFill>
            <a:blip r:embed="rId3"/>
            <a:stretch>
              <a:fillRect/>
            </a:stretch>
          </p:blipFill>
          <p:spPr>
            <a:xfrm>
              <a:off x="157169" y="1276554"/>
              <a:ext cx="1177579" cy="979715"/>
            </a:xfrm>
            <a:prstGeom prst="rect">
              <a:avLst/>
            </a:prstGeom>
          </p:spPr>
        </p:pic>
        <p:sp>
          <p:nvSpPr>
            <p:cNvPr id="5" name="TextBox 4"/>
            <p:cNvSpPr txBox="1"/>
            <p:nvPr/>
          </p:nvSpPr>
          <p:spPr>
            <a:xfrm>
              <a:off x="7352801" y="6199346"/>
              <a:ext cx="1704511" cy="63370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600" dirty="0" smtClean="0"/>
                <a:t>Note: Gene names here are just example from a C. </a:t>
              </a:r>
              <a:r>
                <a:rPr lang="en-US" sz="600" dirty="0" err="1" smtClean="0"/>
                <a:t>elegans</a:t>
              </a:r>
              <a:r>
                <a:rPr lang="en-US" sz="600" dirty="0" smtClean="0"/>
                <a:t> gene in family </a:t>
              </a:r>
              <a:endParaRPr lang="en-US" sz="600" dirty="0"/>
            </a:p>
          </p:txBody>
        </p:sp>
      </p:grpSp>
      <p:sp>
        <p:nvSpPr>
          <p:cNvPr id="15" name="TextBox 14"/>
          <p:cNvSpPr txBox="1"/>
          <p:nvPr/>
        </p:nvSpPr>
        <p:spPr>
          <a:xfrm>
            <a:off x="208886" y="1051086"/>
            <a:ext cx="8747220" cy="2062103"/>
          </a:xfrm>
          <a:prstGeom prst="rect">
            <a:avLst/>
          </a:prstGeom>
          <a:noFill/>
        </p:spPr>
        <p:txBody>
          <a:bodyPr wrap="square" rtlCol="0">
            <a:spAutoFit/>
          </a:bodyPr>
          <a:lstStyle/>
          <a:p>
            <a:pPr marL="285750" indent="-285750">
              <a:buFont typeface="Arial"/>
              <a:buChar char="•"/>
            </a:pPr>
            <a:r>
              <a:rPr lang="en-US" sz="1600" dirty="0" smtClean="0"/>
              <a:t>This is based on </a:t>
            </a:r>
            <a:r>
              <a:rPr lang="en-US" sz="1600" dirty="0" err="1" smtClean="0"/>
              <a:t>orthology</a:t>
            </a:r>
            <a:r>
              <a:rPr lang="en-US" sz="1600" dirty="0" smtClean="0"/>
              <a:t> with C. </a:t>
            </a:r>
            <a:r>
              <a:rPr lang="en-US" sz="1600" dirty="0" err="1" smtClean="0"/>
              <a:t>elegans</a:t>
            </a:r>
            <a:r>
              <a:rPr lang="en-US" sz="1600" dirty="0" smtClean="0"/>
              <a:t>, so phylogenetic distance plays a part in these findings.</a:t>
            </a:r>
          </a:p>
          <a:p>
            <a:pPr marL="285750" indent="-285750">
              <a:buFont typeface="Arial"/>
              <a:buChar char="•"/>
            </a:pPr>
            <a:r>
              <a:rPr lang="en-US" sz="1600" dirty="0" smtClean="0"/>
              <a:t>Small RNA biosynthesis (e.g. dicer, </a:t>
            </a:r>
            <a:r>
              <a:rPr lang="en-US" sz="1600" dirty="0" err="1" smtClean="0"/>
              <a:t>drosha</a:t>
            </a:r>
            <a:r>
              <a:rPr lang="en-US" sz="1600" dirty="0" smtClean="0"/>
              <a:t>, pasha, </a:t>
            </a:r>
            <a:r>
              <a:rPr lang="en-US" sz="1600" dirty="0" err="1" smtClean="0"/>
              <a:t>exporin</a:t>
            </a:r>
            <a:r>
              <a:rPr lang="en-US" sz="1600" dirty="0" smtClean="0"/>
              <a:t>) is mostly conserved in all </a:t>
            </a:r>
            <a:r>
              <a:rPr lang="en-US" sz="1600" dirty="0" err="1" smtClean="0"/>
              <a:t>helminths</a:t>
            </a:r>
            <a:r>
              <a:rPr lang="en-US" sz="1600" dirty="0" smtClean="0"/>
              <a:t>, except rde-4.</a:t>
            </a:r>
          </a:p>
          <a:p>
            <a:pPr marL="285750" indent="-285750">
              <a:buFont typeface="Arial"/>
              <a:buChar char="•"/>
            </a:pPr>
            <a:r>
              <a:rPr lang="en-US" sz="1600" dirty="0" err="1" smtClean="0"/>
              <a:t>Argonautes</a:t>
            </a:r>
            <a:r>
              <a:rPr lang="en-US" sz="1600" dirty="0" smtClean="0"/>
              <a:t>/</a:t>
            </a:r>
            <a:r>
              <a:rPr lang="en-US" sz="1600" dirty="0" err="1" smtClean="0"/>
              <a:t>piwi</a:t>
            </a:r>
            <a:r>
              <a:rPr lang="en-US" sz="1600" dirty="0" smtClean="0"/>
              <a:t> not found in most </a:t>
            </a:r>
            <a:r>
              <a:rPr lang="en-US" sz="1600" dirty="0" err="1" smtClean="0"/>
              <a:t>platyhelminths</a:t>
            </a:r>
            <a:r>
              <a:rPr lang="en-US" sz="1600" dirty="0" smtClean="0"/>
              <a:t> and clade IV.  (Loss of </a:t>
            </a:r>
            <a:r>
              <a:rPr lang="en-US" sz="1600" dirty="0" err="1" smtClean="0"/>
              <a:t>Piwi</a:t>
            </a:r>
            <a:r>
              <a:rPr lang="en-US" sz="1600" dirty="0" smtClean="0"/>
              <a:t> </a:t>
            </a:r>
            <a:r>
              <a:rPr lang="en-US" sz="1600" dirty="0" err="1" smtClean="0"/>
              <a:t>Argonautes</a:t>
            </a:r>
            <a:r>
              <a:rPr lang="en-US" sz="1600" dirty="0" smtClean="0"/>
              <a:t> in </a:t>
            </a:r>
            <a:r>
              <a:rPr lang="en-US" sz="1600" dirty="0" err="1" smtClean="0"/>
              <a:t>Platyhelminths</a:t>
            </a:r>
            <a:r>
              <a:rPr lang="en-US" sz="1600" dirty="0" smtClean="0"/>
              <a:t> - and some nematodes-  is documented)</a:t>
            </a:r>
          </a:p>
          <a:p>
            <a:pPr marL="285750" indent="-285750">
              <a:buFont typeface="Arial"/>
              <a:buChar char="•"/>
            </a:pPr>
            <a:r>
              <a:rPr lang="en-US" sz="1600" dirty="0" err="1" smtClean="0"/>
              <a:t>Platyhelminths</a:t>
            </a:r>
            <a:r>
              <a:rPr lang="en-US" sz="1600" dirty="0" smtClean="0"/>
              <a:t> missing some RISC components</a:t>
            </a:r>
          </a:p>
          <a:p>
            <a:pPr marL="285750" indent="-285750">
              <a:buFont typeface="Arial"/>
              <a:buChar char="•"/>
            </a:pPr>
            <a:r>
              <a:rPr lang="en-US" sz="1600" dirty="0"/>
              <a:t>L</a:t>
            </a:r>
            <a:r>
              <a:rPr lang="en-US" sz="1600" dirty="0" smtClean="0"/>
              <a:t>arge </a:t>
            </a:r>
            <a:r>
              <a:rPr lang="en-US" sz="1600" dirty="0" err="1"/>
              <a:t>piwi</a:t>
            </a:r>
            <a:r>
              <a:rPr lang="en-US" sz="1600" dirty="0"/>
              <a:t> domain expansion in </a:t>
            </a:r>
            <a:r>
              <a:rPr lang="en-US" sz="1600" dirty="0" err="1" smtClean="0"/>
              <a:t>Trichinella</a:t>
            </a:r>
            <a:r>
              <a:rPr lang="en-US" sz="1600" dirty="0" smtClean="0"/>
              <a:t> </a:t>
            </a:r>
            <a:r>
              <a:rPr lang="en-US" sz="1600" dirty="0" err="1" smtClean="0"/>
              <a:t>spiralis</a:t>
            </a:r>
            <a:endParaRPr lang="en-US" sz="1600" dirty="0" smtClean="0"/>
          </a:p>
          <a:p>
            <a:pPr marL="285750" indent="-285750">
              <a:buFont typeface="Arial"/>
              <a:buChar char="•"/>
            </a:pPr>
            <a:endParaRPr lang="en-US" sz="1600" dirty="0"/>
          </a:p>
        </p:txBody>
      </p:sp>
      <p:sp>
        <p:nvSpPr>
          <p:cNvPr id="16" name="Rectangle 15"/>
          <p:cNvSpPr/>
          <p:nvPr/>
        </p:nvSpPr>
        <p:spPr>
          <a:xfrm>
            <a:off x="0" y="5067162"/>
            <a:ext cx="1658761" cy="1615827"/>
          </a:xfrm>
          <a:prstGeom prst="rect">
            <a:avLst/>
          </a:prstGeom>
        </p:spPr>
        <p:txBody>
          <a:bodyPr wrap="square">
            <a:spAutoFit/>
          </a:bodyPr>
          <a:lstStyle/>
          <a:p>
            <a:r>
              <a:rPr lang="en-US" sz="1100" dirty="0"/>
              <a:t>C. </a:t>
            </a:r>
            <a:r>
              <a:rPr lang="en-US" sz="1100" dirty="0" err="1"/>
              <a:t>elegans</a:t>
            </a:r>
            <a:r>
              <a:rPr lang="en-US" sz="1100" dirty="0"/>
              <a:t> specific </a:t>
            </a:r>
            <a:r>
              <a:rPr lang="en-US" sz="1100" dirty="0" smtClean="0"/>
              <a:t>genes</a:t>
            </a:r>
            <a:endParaRPr lang="en-US" sz="1100" dirty="0"/>
          </a:p>
          <a:p>
            <a:r>
              <a:rPr lang="en-US" sz="1100" dirty="0"/>
              <a:t>rde-2</a:t>
            </a:r>
          </a:p>
          <a:p>
            <a:r>
              <a:rPr lang="en-US" sz="1100" dirty="0"/>
              <a:t>eri-3</a:t>
            </a:r>
          </a:p>
          <a:p>
            <a:r>
              <a:rPr lang="en-US" sz="1100" dirty="0"/>
              <a:t>eri-6/7</a:t>
            </a:r>
          </a:p>
          <a:p>
            <a:r>
              <a:rPr lang="en-US" sz="1100" dirty="0"/>
              <a:t>lin-15b</a:t>
            </a:r>
          </a:p>
          <a:p>
            <a:r>
              <a:rPr lang="tr-TR" sz="1100" dirty="0"/>
              <a:t>ekl-5</a:t>
            </a:r>
          </a:p>
          <a:p>
            <a:r>
              <a:rPr lang="fi-FI" sz="1100" dirty="0"/>
              <a:t>mut-16</a:t>
            </a:r>
          </a:p>
          <a:p>
            <a:r>
              <a:rPr lang="fi-FI" sz="1100" dirty="0"/>
              <a:t>rsd-2</a:t>
            </a:r>
          </a:p>
          <a:p>
            <a:r>
              <a:rPr lang="fi-FI" sz="1100" dirty="0"/>
              <a:t>rsd-6</a:t>
            </a:r>
          </a:p>
        </p:txBody>
      </p:sp>
      <p:sp>
        <p:nvSpPr>
          <p:cNvPr id="17" name="TextBox 16"/>
          <p:cNvSpPr txBox="1"/>
          <p:nvPr/>
        </p:nvSpPr>
        <p:spPr>
          <a:xfrm>
            <a:off x="3796465" y="2840545"/>
            <a:ext cx="264302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Figure for all 91 </a:t>
            </a:r>
            <a:r>
              <a:rPr lang="en-US" sz="1400" dirty="0" err="1" smtClean="0"/>
              <a:t>Compara</a:t>
            </a:r>
            <a:r>
              <a:rPr lang="en-US" sz="1400" dirty="0" smtClean="0"/>
              <a:t> species</a:t>
            </a:r>
            <a:endParaRPr lang="en-US" sz="1400" dirty="0"/>
          </a:p>
        </p:txBody>
      </p:sp>
    </p:spTree>
    <p:extLst>
      <p:ext uri="{BB962C8B-B14F-4D97-AF65-F5344CB8AC3E}">
        <p14:creationId xmlns:p14="http://schemas.microsoft.com/office/powerpoint/2010/main" val="21022723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dirty="0" err="1" smtClean="0"/>
              <a:t>Piwi</a:t>
            </a:r>
            <a:r>
              <a:rPr lang="en-US" sz="2800" dirty="0" smtClean="0"/>
              <a:t> </a:t>
            </a:r>
            <a:r>
              <a:rPr lang="en-US" sz="2800" dirty="0" err="1" smtClean="0"/>
              <a:t>Argonautes</a:t>
            </a:r>
            <a:r>
              <a:rPr lang="en-US" sz="2800" dirty="0" smtClean="0"/>
              <a:t> in Nematodes and Platyhelminthes</a:t>
            </a:r>
            <a:endParaRPr lang="en-US" sz="2800" dirty="0"/>
          </a:p>
        </p:txBody>
      </p:sp>
      <p:sp>
        <p:nvSpPr>
          <p:cNvPr id="15" name="TextBox 14"/>
          <p:cNvSpPr txBox="1"/>
          <p:nvPr/>
        </p:nvSpPr>
        <p:spPr>
          <a:xfrm>
            <a:off x="208886" y="976384"/>
            <a:ext cx="8639540" cy="338554"/>
          </a:xfrm>
          <a:prstGeom prst="rect">
            <a:avLst/>
          </a:prstGeom>
          <a:noFill/>
        </p:spPr>
        <p:txBody>
          <a:bodyPr wrap="square" rtlCol="0">
            <a:spAutoFit/>
          </a:bodyPr>
          <a:lstStyle/>
          <a:p>
            <a:pPr marL="285750" indent="-285750">
              <a:buFont typeface="Arial"/>
              <a:buChar char="•"/>
            </a:pPr>
            <a:r>
              <a:rPr lang="en-US" sz="1600" dirty="0" err="1" smtClean="0"/>
              <a:t>Piwi</a:t>
            </a:r>
            <a:r>
              <a:rPr lang="en-US" sz="1600" dirty="0" smtClean="0"/>
              <a:t> </a:t>
            </a:r>
            <a:r>
              <a:rPr lang="en-US" sz="1600" dirty="0" err="1" smtClean="0"/>
              <a:t>Argonautes</a:t>
            </a:r>
            <a:r>
              <a:rPr lang="en-US" sz="1600" dirty="0" smtClean="0"/>
              <a:t> involved in </a:t>
            </a:r>
            <a:r>
              <a:rPr lang="en-US" sz="1600" dirty="0" err="1" smtClean="0"/>
              <a:t>RNAi</a:t>
            </a:r>
            <a:r>
              <a:rPr lang="en-US" sz="1600" dirty="0" smtClean="0"/>
              <a:t> and </a:t>
            </a:r>
            <a:r>
              <a:rPr lang="en-US" sz="1600" dirty="0" err="1" smtClean="0"/>
              <a:t>piRNA’s</a:t>
            </a:r>
            <a:r>
              <a:rPr lang="en-US" sz="1600" dirty="0" smtClean="0"/>
              <a:t> transposable-element defense. </a:t>
            </a:r>
          </a:p>
        </p:txBody>
      </p:sp>
      <p:grpSp>
        <p:nvGrpSpPr>
          <p:cNvPr id="5" name="Group 4"/>
          <p:cNvGrpSpPr/>
          <p:nvPr/>
        </p:nvGrpSpPr>
        <p:grpSpPr>
          <a:xfrm>
            <a:off x="100432" y="1498786"/>
            <a:ext cx="4460155" cy="4310788"/>
            <a:chOff x="100432" y="1839086"/>
            <a:chExt cx="4460155" cy="4310788"/>
          </a:xfrm>
        </p:grpSpPr>
        <p:pic>
          <p:nvPicPr>
            <p:cNvPr id="18" name="Picture 17"/>
            <p:cNvPicPr>
              <a:picLocks noChangeAspect="1"/>
            </p:cNvPicPr>
            <p:nvPr/>
          </p:nvPicPr>
          <p:blipFill>
            <a:blip r:embed="rId3"/>
            <a:stretch>
              <a:fillRect/>
            </a:stretch>
          </p:blipFill>
          <p:spPr>
            <a:xfrm>
              <a:off x="100432" y="1839086"/>
              <a:ext cx="4460155" cy="393373"/>
            </a:xfrm>
            <a:prstGeom prst="rect">
              <a:avLst/>
            </a:prstGeom>
          </p:spPr>
        </p:pic>
        <p:pic>
          <p:nvPicPr>
            <p:cNvPr id="19" name="Picture 18"/>
            <p:cNvPicPr>
              <a:picLocks noChangeAspect="1"/>
            </p:cNvPicPr>
            <p:nvPr/>
          </p:nvPicPr>
          <p:blipFill>
            <a:blip r:embed="rId4"/>
            <a:stretch>
              <a:fillRect/>
            </a:stretch>
          </p:blipFill>
          <p:spPr>
            <a:xfrm>
              <a:off x="275896" y="2371471"/>
              <a:ext cx="3759027" cy="3778403"/>
            </a:xfrm>
            <a:prstGeom prst="rect">
              <a:avLst/>
            </a:prstGeom>
          </p:spPr>
        </p:pic>
        <p:sp>
          <p:nvSpPr>
            <p:cNvPr id="3" name="Rectangle 2"/>
            <p:cNvSpPr/>
            <p:nvPr/>
          </p:nvSpPr>
          <p:spPr>
            <a:xfrm>
              <a:off x="1034281" y="2047793"/>
              <a:ext cx="3192307" cy="369332"/>
            </a:xfrm>
            <a:prstGeom prst="rect">
              <a:avLst/>
            </a:prstGeom>
          </p:spPr>
          <p:txBody>
            <a:bodyPr wrap="square">
              <a:spAutoFit/>
            </a:bodyPr>
            <a:lstStyle/>
            <a:p>
              <a:r>
                <a:rPr lang="cs-CZ" sz="900" dirty="0"/>
                <a:t>Mol </a:t>
              </a:r>
              <a:r>
                <a:rPr lang="cs-CZ" sz="900" dirty="0" err="1"/>
                <a:t>Phylogenet</a:t>
              </a:r>
              <a:r>
                <a:rPr lang="cs-CZ" sz="900" dirty="0"/>
                <a:t> </a:t>
              </a:r>
              <a:r>
                <a:rPr lang="cs-CZ" sz="900" dirty="0" err="1"/>
                <a:t>Evol</a:t>
              </a:r>
              <a:r>
                <a:rPr lang="cs-CZ" sz="900" dirty="0"/>
                <a:t>. 2013 Mar;66(3):1050-4. </a:t>
              </a:r>
              <a:r>
                <a:rPr lang="cs-CZ" sz="900" dirty="0" err="1"/>
                <a:t>doi</a:t>
              </a:r>
              <a:r>
                <a:rPr lang="cs-CZ" sz="900" dirty="0"/>
                <a:t>: 10.1016/j.ympev.2012.11.014. </a:t>
              </a:r>
              <a:r>
                <a:rPr lang="cs-CZ" sz="900" dirty="0" err="1"/>
                <a:t>Epub</a:t>
              </a:r>
              <a:r>
                <a:rPr lang="cs-CZ" sz="900" dirty="0"/>
                <a:t> 2012 Dec 2.</a:t>
              </a:r>
              <a:endParaRPr lang="en-US" sz="900" dirty="0"/>
            </a:p>
          </p:txBody>
        </p:sp>
      </p:grpSp>
      <p:sp>
        <p:nvSpPr>
          <p:cNvPr id="9" name="TextBox 8"/>
          <p:cNvSpPr txBox="1"/>
          <p:nvPr/>
        </p:nvSpPr>
        <p:spPr>
          <a:xfrm>
            <a:off x="75532" y="5989196"/>
            <a:ext cx="419255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200" dirty="0"/>
              <a:t>No </a:t>
            </a:r>
            <a:r>
              <a:rPr lang="en-US" sz="1200" dirty="0" err="1"/>
              <a:t>Piwi</a:t>
            </a:r>
            <a:r>
              <a:rPr lang="en-US" sz="1200" dirty="0"/>
              <a:t> AGOs found in parasitic flatworms (e.g. </a:t>
            </a:r>
            <a:r>
              <a:rPr lang="en-US" sz="1200" dirty="0" err="1"/>
              <a:t>Schisto</a:t>
            </a:r>
            <a:r>
              <a:rPr lang="en-US" sz="1200" dirty="0"/>
              <a:t>, </a:t>
            </a:r>
            <a:r>
              <a:rPr lang="en-US" sz="1200" dirty="0" err="1"/>
              <a:t>Echinococcus</a:t>
            </a:r>
            <a:r>
              <a:rPr lang="en-US" sz="1200" dirty="0"/>
              <a:t>) </a:t>
            </a:r>
          </a:p>
          <a:p>
            <a:r>
              <a:rPr lang="en-US" sz="1200" dirty="0" err="1" smtClean="0"/>
              <a:t>Planaria</a:t>
            </a:r>
            <a:r>
              <a:rPr lang="en-US" sz="1200" dirty="0" smtClean="0"/>
              <a:t> has clade V </a:t>
            </a:r>
            <a:r>
              <a:rPr lang="en-US" sz="1200" dirty="0" err="1" smtClean="0"/>
              <a:t>piwi</a:t>
            </a:r>
            <a:r>
              <a:rPr lang="en-US" sz="1200" dirty="0" smtClean="0"/>
              <a:t> </a:t>
            </a:r>
            <a:r>
              <a:rPr lang="en-US" sz="1200" dirty="0" err="1" smtClean="0"/>
              <a:t>argonautes</a:t>
            </a:r>
            <a:r>
              <a:rPr lang="en-US" sz="1200" dirty="0" smtClean="0"/>
              <a:t> (we also found that). </a:t>
            </a:r>
          </a:p>
        </p:txBody>
      </p:sp>
      <p:grpSp>
        <p:nvGrpSpPr>
          <p:cNvPr id="6" name="Group 5"/>
          <p:cNvGrpSpPr/>
          <p:nvPr/>
        </p:nvGrpSpPr>
        <p:grpSpPr>
          <a:xfrm>
            <a:off x="4284691" y="1426954"/>
            <a:ext cx="4859309" cy="4885408"/>
            <a:chOff x="4284691" y="1426954"/>
            <a:chExt cx="4859309" cy="4885408"/>
          </a:xfrm>
        </p:grpSpPr>
        <p:pic>
          <p:nvPicPr>
            <p:cNvPr id="16" name="Picture 15"/>
            <p:cNvPicPr>
              <a:picLocks noChangeAspect="1"/>
            </p:cNvPicPr>
            <p:nvPr/>
          </p:nvPicPr>
          <p:blipFill>
            <a:blip r:embed="rId5"/>
            <a:stretch>
              <a:fillRect/>
            </a:stretch>
          </p:blipFill>
          <p:spPr>
            <a:xfrm>
              <a:off x="4284691" y="2731051"/>
              <a:ext cx="4859309" cy="3581311"/>
            </a:xfrm>
            <a:prstGeom prst="rect">
              <a:avLst/>
            </a:prstGeom>
          </p:spPr>
        </p:pic>
        <p:pic>
          <p:nvPicPr>
            <p:cNvPr id="17" name="Picture 16"/>
            <p:cNvPicPr>
              <a:picLocks noChangeAspect="1"/>
            </p:cNvPicPr>
            <p:nvPr/>
          </p:nvPicPr>
          <p:blipFill>
            <a:blip r:embed="rId6"/>
            <a:stretch>
              <a:fillRect/>
            </a:stretch>
          </p:blipFill>
          <p:spPr>
            <a:xfrm>
              <a:off x="5295697" y="1426954"/>
              <a:ext cx="3092286" cy="1075255"/>
            </a:xfrm>
            <a:prstGeom prst="rect">
              <a:avLst/>
            </a:prstGeom>
          </p:spPr>
        </p:pic>
        <p:sp>
          <p:nvSpPr>
            <p:cNvPr id="4" name="Rectangle 3"/>
            <p:cNvSpPr/>
            <p:nvPr/>
          </p:nvSpPr>
          <p:spPr>
            <a:xfrm>
              <a:off x="5295697" y="2502209"/>
              <a:ext cx="3488305" cy="253916"/>
            </a:xfrm>
            <a:prstGeom prst="rect">
              <a:avLst/>
            </a:prstGeom>
          </p:spPr>
          <p:txBody>
            <a:bodyPr wrap="square">
              <a:spAutoFit/>
            </a:bodyPr>
            <a:lstStyle/>
            <a:p>
              <a:r>
                <a:rPr lang="en-US" sz="1050" dirty="0"/>
                <a:t> February 10, </a:t>
              </a:r>
              <a:r>
                <a:rPr lang="en-US" sz="1050" dirty="0" smtClean="0"/>
                <a:t>2015    </a:t>
              </a:r>
              <a:r>
                <a:rPr lang="en-US" sz="1050" dirty="0"/>
                <a:t>DOI: 10.1371/journal.pbio.1002061</a:t>
              </a:r>
            </a:p>
          </p:txBody>
        </p:sp>
      </p:grpSp>
      <p:sp>
        <p:nvSpPr>
          <p:cNvPr id="14" name="TextBox 13"/>
          <p:cNvSpPr txBox="1"/>
          <p:nvPr/>
        </p:nvSpPr>
        <p:spPr>
          <a:xfrm>
            <a:off x="4583413" y="6328962"/>
            <a:ext cx="4560587" cy="27699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200" dirty="0" smtClean="0"/>
              <a:t>Loss of </a:t>
            </a:r>
            <a:r>
              <a:rPr lang="en-US" sz="1200" dirty="0" err="1" smtClean="0"/>
              <a:t>Piwi</a:t>
            </a:r>
            <a:r>
              <a:rPr lang="en-US" sz="1200" dirty="0" smtClean="0"/>
              <a:t> AGOs in most nematodes (we also found that)</a:t>
            </a:r>
            <a:endParaRPr lang="en-US" sz="1200" dirty="0"/>
          </a:p>
        </p:txBody>
      </p:sp>
    </p:spTree>
    <p:extLst>
      <p:ext uri="{BB962C8B-B14F-4D97-AF65-F5344CB8AC3E}">
        <p14:creationId xmlns:p14="http://schemas.microsoft.com/office/powerpoint/2010/main" val="2120418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11097" y="1135703"/>
            <a:ext cx="5632903" cy="5722298"/>
          </a:xfrm>
          <a:prstGeom prst="rect">
            <a:avLst/>
          </a:prstGeom>
        </p:spPr>
      </p:pic>
      <p:sp>
        <p:nvSpPr>
          <p:cNvPr id="15" name="TextBox 14"/>
          <p:cNvSpPr txBox="1"/>
          <p:nvPr/>
        </p:nvSpPr>
        <p:spPr>
          <a:xfrm>
            <a:off x="75639" y="1016631"/>
            <a:ext cx="3444693" cy="3446072"/>
          </a:xfrm>
          <a:prstGeom prst="rect">
            <a:avLst/>
          </a:prstGeom>
          <a:noFill/>
        </p:spPr>
        <p:txBody>
          <a:bodyPr wrap="square" rtlCol="0">
            <a:spAutoFit/>
          </a:bodyPr>
          <a:lstStyle/>
          <a:p>
            <a:pPr marL="285750" indent="-285750">
              <a:lnSpc>
                <a:spcPct val="120000"/>
              </a:lnSpc>
              <a:buFont typeface="Arial"/>
              <a:buChar char="•"/>
            </a:pPr>
            <a:r>
              <a:rPr lang="en-US" sz="1400" dirty="0" smtClean="0"/>
              <a:t>Looking for other (potential/diverged) </a:t>
            </a:r>
            <a:r>
              <a:rPr lang="en-US" sz="1400" dirty="0" err="1" smtClean="0"/>
              <a:t>RNAi</a:t>
            </a:r>
            <a:r>
              <a:rPr lang="en-US" sz="1400" dirty="0" smtClean="0"/>
              <a:t>-related families that are not found looking at C. </a:t>
            </a:r>
            <a:r>
              <a:rPr lang="en-US" sz="1400" dirty="0" err="1" smtClean="0"/>
              <a:t>elegans</a:t>
            </a:r>
            <a:r>
              <a:rPr lang="en-US" sz="1400" dirty="0" smtClean="0"/>
              <a:t> </a:t>
            </a:r>
            <a:r>
              <a:rPr lang="en-US" sz="1400" dirty="0" err="1" smtClean="0"/>
              <a:t>orthologs</a:t>
            </a:r>
            <a:r>
              <a:rPr lang="en-US" sz="1400" dirty="0" smtClean="0"/>
              <a:t>. </a:t>
            </a:r>
          </a:p>
          <a:p>
            <a:pPr marL="285750" indent="-285750">
              <a:lnSpc>
                <a:spcPct val="120000"/>
              </a:lnSpc>
              <a:buFont typeface="Arial"/>
              <a:buChar char="•"/>
            </a:pPr>
            <a:r>
              <a:rPr lang="en-US" sz="1400" dirty="0" smtClean="0"/>
              <a:t>Instead: looking </a:t>
            </a:r>
            <a:r>
              <a:rPr lang="en-US" sz="1400" dirty="0"/>
              <a:t>for families with similar (</a:t>
            </a:r>
            <a:r>
              <a:rPr lang="en-US" sz="1400" dirty="0" err="1"/>
              <a:t>pfam</a:t>
            </a:r>
            <a:r>
              <a:rPr lang="en-US" sz="1400" dirty="0"/>
              <a:t>) domain presence as the C. </a:t>
            </a:r>
            <a:r>
              <a:rPr lang="en-US" sz="1400" dirty="0" err="1"/>
              <a:t>elegans</a:t>
            </a:r>
            <a:r>
              <a:rPr lang="en-US" sz="1400" dirty="0"/>
              <a:t>-based families (e.g. C. </a:t>
            </a:r>
            <a:r>
              <a:rPr lang="en-US" sz="1400" dirty="0" err="1"/>
              <a:t>elegans</a:t>
            </a:r>
            <a:r>
              <a:rPr lang="en-US" sz="1400" dirty="0"/>
              <a:t> </a:t>
            </a:r>
            <a:r>
              <a:rPr lang="en-US" sz="1400" dirty="0" err="1"/>
              <a:t>Piwi</a:t>
            </a:r>
            <a:r>
              <a:rPr lang="en-US" sz="1400" dirty="0"/>
              <a:t> </a:t>
            </a:r>
            <a:r>
              <a:rPr lang="en-US" sz="1400" dirty="0" err="1"/>
              <a:t>argonautes</a:t>
            </a:r>
            <a:r>
              <a:rPr lang="en-US" sz="1400" dirty="0"/>
              <a:t> have </a:t>
            </a:r>
            <a:r>
              <a:rPr lang="en-US" sz="1400" dirty="0" err="1"/>
              <a:t>piwi</a:t>
            </a:r>
            <a:r>
              <a:rPr lang="en-US" sz="1400" dirty="0"/>
              <a:t> domain and PAZ domain)</a:t>
            </a:r>
            <a:r>
              <a:rPr lang="en-US" sz="1400" dirty="0" smtClean="0"/>
              <a:t>. </a:t>
            </a:r>
            <a:r>
              <a:rPr lang="en-US" sz="1400" u="sng" dirty="0" smtClean="0"/>
              <a:t>This was not done extensively.</a:t>
            </a:r>
            <a:endParaRPr lang="en-US" sz="1400" u="sng" dirty="0"/>
          </a:p>
          <a:p>
            <a:pPr marL="285750" indent="-285750">
              <a:lnSpc>
                <a:spcPct val="120000"/>
              </a:lnSpc>
              <a:buFont typeface="Arial"/>
              <a:buChar char="•"/>
            </a:pPr>
            <a:r>
              <a:rPr lang="en-US" sz="1400" dirty="0" smtClean="0"/>
              <a:t>Reminder: </a:t>
            </a:r>
            <a:r>
              <a:rPr lang="en-US" sz="1400" dirty="0" err="1" smtClean="0"/>
              <a:t>Platyhelminths</a:t>
            </a:r>
            <a:r>
              <a:rPr lang="en-US" sz="1400" dirty="0" smtClean="0"/>
              <a:t> missing in </a:t>
            </a:r>
            <a:r>
              <a:rPr lang="en-US" sz="1400" dirty="0" err="1" smtClean="0"/>
              <a:t>Argonautes</a:t>
            </a:r>
            <a:r>
              <a:rPr lang="en-US" sz="1400" dirty="0" smtClean="0"/>
              <a:t>, rde-4, some RISC components</a:t>
            </a:r>
            <a:endParaRPr lang="en-US" sz="1400" dirty="0"/>
          </a:p>
          <a:p>
            <a:pPr>
              <a:lnSpc>
                <a:spcPct val="120000"/>
              </a:lnSpc>
            </a:pPr>
            <a:endParaRPr lang="en-US" sz="1400" dirty="0" smtClean="0"/>
          </a:p>
        </p:txBody>
      </p:sp>
      <p:sp>
        <p:nvSpPr>
          <p:cNvPr id="2" name="Title 1"/>
          <p:cNvSpPr>
            <a:spLocks noGrp="1"/>
          </p:cNvSpPr>
          <p:nvPr>
            <p:ph type="title"/>
          </p:nvPr>
        </p:nvSpPr>
        <p:spPr>
          <a:xfrm>
            <a:off x="457200" y="-100269"/>
            <a:ext cx="8229600" cy="1143000"/>
          </a:xfrm>
        </p:spPr>
        <p:txBody>
          <a:bodyPr>
            <a:normAutofit/>
          </a:bodyPr>
          <a:lstStyle/>
          <a:p>
            <a:r>
              <a:rPr lang="en-US" sz="2800" dirty="0" err="1" smtClean="0"/>
              <a:t>RNAi</a:t>
            </a:r>
            <a:r>
              <a:rPr lang="en-US" sz="2800" dirty="0" smtClean="0"/>
              <a:t> presence in 50HG – looking for the missing pieces</a:t>
            </a:r>
            <a:endParaRPr lang="en-US" sz="2800" dirty="0"/>
          </a:p>
        </p:txBody>
      </p:sp>
      <p:sp>
        <p:nvSpPr>
          <p:cNvPr id="6" name="TextBox 5"/>
          <p:cNvSpPr txBox="1"/>
          <p:nvPr/>
        </p:nvSpPr>
        <p:spPr>
          <a:xfrm>
            <a:off x="75639" y="4170924"/>
            <a:ext cx="3825579" cy="26704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20000"/>
              </a:lnSpc>
            </a:pPr>
            <a:r>
              <a:rPr lang="en-US" sz="1400" u="sng" dirty="0" err="1" smtClean="0"/>
              <a:t>Platyhelminth</a:t>
            </a:r>
            <a:r>
              <a:rPr lang="en-US" sz="1400" u="sng" dirty="0" smtClean="0"/>
              <a:t>-(almost)specific </a:t>
            </a:r>
            <a:r>
              <a:rPr lang="en-US" sz="1400" u="sng" dirty="0" err="1" smtClean="0"/>
              <a:t>Piwi</a:t>
            </a:r>
            <a:r>
              <a:rPr lang="en-US" sz="1400" u="sng" dirty="0" smtClean="0"/>
              <a:t> AGO family. (not described in literature, parasitic </a:t>
            </a:r>
            <a:r>
              <a:rPr lang="en-US" sz="1400" u="sng" dirty="0" err="1" smtClean="0"/>
              <a:t>platyhelminths</a:t>
            </a:r>
            <a:r>
              <a:rPr lang="en-US" sz="1400" u="sng" dirty="0" smtClean="0"/>
              <a:t> having </a:t>
            </a:r>
            <a:r>
              <a:rPr lang="en-US" sz="1400" u="sng" dirty="0" err="1" smtClean="0"/>
              <a:t>piwi</a:t>
            </a:r>
            <a:r>
              <a:rPr lang="en-US" sz="1400" u="sng" dirty="0"/>
              <a:t> </a:t>
            </a:r>
            <a:r>
              <a:rPr lang="en-US" sz="1400" u="sng" dirty="0" smtClean="0"/>
              <a:t>AGOs)</a:t>
            </a:r>
          </a:p>
          <a:p>
            <a:pPr>
              <a:lnSpc>
                <a:spcPct val="120000"/>
              </a:lnSpc>
            </a:pPr>
            <a:endParaRPr lang="en-US" sz="1400" dirty="0" smtClean="0"/>
          </a:p>
          <a:p>
            <a:pPr>
              <a:lnSpc>
                <a:spcPct val="120000"/>
              </a:lnSpc>
            </a:pPr>
            <a:r>
              <a:rPr lang="en-US" sz="1400" dirty="0" err="1" smtClean="0"/>
              <a:t>Platyhelminth</a:t>
            </a:r>
            <a:r>
              <a:rPr lang="en-US" sz="1400" dirty="0" smtClean="0"/>
              <a:t>-specific NRDE-like family (RISC-complex), rde-4-like family (dicer-complex), vig-1-like family (RISC component).</a:t>
            </a:r>
          </a:p>
          <a:p>
            <a:pPr>
              <a:lnSpc>
                <a:spcPct val="120000"/>
              </a:lnSpc>
            </a:pPr>
            <a:endParaRPr lang="en-US" sz="1400" dirty="0" smtClean="0"/>
          </a:p>
          <a:p>
            <a:pPr>
              <a:lnSpc>
                <a:spcPct val="120000"/>
              </a:lnSpc>
            </a:pPr>
            <a:r>
              <a:rPr lang="en-US" sz="1400" dirty="0" smtClean="0"/>
              <a:t>Nematode and </a:t>
            </a:r>
            <a:r>
              <a:rPr lang="en-US" sz="1400" dirty="0" err="1" smtClean="0"/>
              <a:t>platyhelminth</a:t>
            </a:r>
            <a:r>
              <a:rPr lang="en-US" sz="1400" dirty="0" smtClean="0"/>
              <a:t> families are often separate.</a:t>
            </a:r>
            <a:endParaRPr lang="en-US" sz="1400" dirty="0"/>
          </a:p>
        </p:txBody>
      </p:sp>
    </p:spTree>
    <p:extLst>
      <p:ext uri="{BB962C8B-B14F-4D97-AF65-F5344CB8AC3E}">
        <p14:creationId xmlns:p14="http://schemas.microsoft.com/office/powerpoint/2010/main" val="1591274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1"/>
            <a:ext cx="8229600" cy="1143000"/>
          </a:xfrm>
        </p:spPr>
        <p:txBody>
          <a:bodyPr>
            <a:normAutofit/>
          </a:bodyPr>
          <a:lstStyle/>
          <a:p>
            <a:r>
              <a:rPr lang="en-US" sz="4000" dirty="0" smtClean="0"/>
              <a:t>Families of Interest</a:t>
            </a:r>
            <a:endParaRPr lang="en-US" sz="4000" dirty="0"/>
          </a:p>
        </p:txBody>
      </p:sp>
      <p:sp>
        <p:nvSpPr>
          <p:cNvPr id="3" name="Content Placeholder 2"/>
          <p:cNvSpPr>
            <a:spLocks noGrp="1"/>
          </p:cNvSpPr>
          <p:nvPr>
            <p:ph idx="1"/>
          </p:nvPr>
        </p:nvSpPr>
        <p:spPr>
          <a:xfrm>
            <a:off x="125332" y="846615"/>
            <a:ext cx="8881847" cy="6011385"/>
          </a:xfrm>
        </p:spPr>
        <p:txBody>
          <a:bodyPr anchor="t">
            <a:normAutofit fontScale="55000" lnSpcReduction="20000"/>
          </a:bodyPr>
          <a:lstStyle/>
          <a:p>
            <a:pPr>
              <a:lnSpc>
                <a:spcPct val="140000"/>
              </a:lnSpc>
            </a:pPr>
            <a:r>
              <a:rPr lang="en-US" dirty="0"/>
              <a:t>Rankings:</a:t>
            </a:r>
          </a:p>
          <a:p>
            <a:pPr lvl="1">
              <a:lnSpc>
                <a:spcPct val="140000"/>
              </a:lnSpc>
            </a:pPr>
            <a:r>
              <a:rPr lang="en-US" dirty="0"/>
              <a:t>All families with &gt; 100 genes </a:t>
            </a:r>
            <a:r>
              <a:rPr lang="en-US" dirty="0">
                <a:solidFill>
                  <a:srgbClr val="558ED5"/>
                </a:solidFill>
              </a:rPr>
              <a:t>(DONE)</a:t>
            </a:r>
            <a:endParaRPr lang="en-US" dirty="0"/>
          </a:p>
          <a:p>
            <a:pPr lvl="1">
              <a:lnSpc>
                <a:spcPct val="140000"/>
              </a:lnSpc>
            </a:pPr>
            <a:r>
              <a:rPr lang="en-US" dirty="0"/>
              <a:t>Most variable gene distributions (variation coefficient) </a:t>
            </a:r>
            <a:r>
              <a:rPr lang="en-US" dirty="0">
                <a:solidFill>
                  <a:srgbClr val="558ED5"/>
                </a:solidFill>
              </a:rPr>
              <a:t>(DONE, top20)</a:t>
            </a:r>
          </a:p>
          <a:p>
            <a:pPr lvl="1">
              <a:lnSpc>
                <a:spcPct val="140000"/>
              </a:lnSpc>
            </a:pPr>
            <a:r>
              <a:rPr lang="en-US" dirty="0"/>
              <a:t>Families with signal peptide </a:t>
            </a:r>
            <a:r>
              <a:rPr lang="en-US" dirty="0">
                <a:solidFill>
                  <a:srgbClr val="558ED5"/>
                </a:solidFill>
              </a:rPr>
              <a:t>(DONE, &gt;100 genes &gt;40% </a:t>
            </a:r>
            <a:r>
              <a:rPr lang="en-US" dirty="0" err="1">
                <a:solidFill>
                  <a:srgbClr val="558ED5"/>
                </a:solidFill>
              </a:rPr>
              <a:t>SignalP</a:t>
            </a:r>
            <a:r>
              <a:rPr lang="en-US" dirty="0">
                <a:solidFill>
                  <a:srgbClr val="558ED5"/>
                </a:solidFill>
              </a:rPr>
              <a:t>)</a:t>
            </a:r>
          </a:p>
          <a:p>
            <a:pPr>
              <a:lnSpc>
                <a:spcPct val="140000"/>
              </a:lnSpc>
            </a:pPr>
            <a:r>
              <a:rPr lang="en-US" dirty="0" smtClean="0"/>
              <a:t>Families </a:t>
            </a:r>
            <a:r>
              <a:rPr lang="en-US" dirty="0" smtClean="0"/>
              <a:t>of interest:</a:t>
            </a:r>
          </a:p>
          <a:p>
            <a:pPr lvl="1">
              <a:lnSpc>
                <a:spcPct val="140000"/>
              </a:lnSpc>
            </a:pPr>
            <a:r>
              <a:rPr lang="en-US" dirty="0" err="1" smtClean="0"/>
              <a:t>Astacins</a:t>
            </a:r>
            <a:r>
              <a:rPr lang="en-US" dirty="0" smtClean="0"/>
              <a:t> </a:t>
            </a:r>
            <a:r>
              <a:rPr lang="en-US" dirty="0" smtClean="0">
                <a:solidFill>
                  <a:schemeClr val="tx2">
                    <a:lumMod val="60000"/>
                    <a:lumOff val="40000"/>
                  </a:schemeClr>
                </a:solidFill>
              </a:rPr>
              <a:t>(</a:t>
            </a:r>
            <a:r>
              <a:rPr lang="en-US" dirty="0" smtClean="0">
                <a:solidFill>
                  <a:schemeClr val="tx2">
                    <a:lumMod val="60000"/>
                    <a:lumOff val="40000"/>
                  </a:schemeClr>
                </a:solidFill>
              </a:rPr>
              <a:t>DONE)</a:t>
            </a:r>
            <a:endParaRPr lang="en-US" dirty="0" smtClean="0">
              <a:solidFill>
                <a:schemeClr val="tx2">
                  <a:lumMod val="60000"/>
                  <a:lumOff val="40000"/>
                </a:schemeClr>
              </a:solidFill>
            </a:endParaRPr>
          </a:p>
          <a:p>
            <a:pPr lvl="1">
              <a:lnSpc>
                <a:spcPct val="140000"/>
              </a:lnSpc>
            </a:pPr>
            <a:r>
              <a:rPr lang="en-US" dirty="0" smtClean="0"/>
              <a:t>BTB/POZ domain </a:t>
            </a:r>
            <a:r>
              <a:rPr lang="en-US" dirty="0" smtClean="0">
                <a:solidFill>
                  <a:srgbClr val="558ED5"/>
                </a:solidFill>
              </a:rPr>
              <a:t>(DONE)</a:t>
            </a:r>
            <a:endParaRPr lang="en-US" dirty="0">
              <a:solidFill>
                <a:srgbClr val="558ED5"/>
              </a:solidFill>
            </a:endParaRPr>
          </a:p>
          <a:p>
            <a:pPr lvl="1">
              <a:lnSpc>
                <a:spcPct val="140000"/>
              </a:lnSpc>
            </a:pPr>
            <a:r>
              <a:rPr lang="en-US" dirty="0" smtClean="0"/>
              <a:t>SCP/TAPS/CAP-domain (</a:t>
            </a:r>
            <a:r>
              <a:rPr lang="en-US" dirty="0"/>
              <a:t>Cysteine-rich secretory protein family (PF00188)</a:t>
            </a:r>
            <a:r>
              <a:rPr lang="en-US" dirty="0" smtClean="0"/>
              <a:t>) </a:t>
            </a:r>
            <a:r>
              <a:rPr lang="en-US" dirty="0" smtClean="0">
                <a:solidFill>
                  <a:srgbClr val="558ED5"/>
                </a:solidFill>
              </a:rPr>
              <a:t>(</a:t>
            </a:r>
            <a:r>
              <a:rPr lang="en-US" dirty="0" smtClean="0">
                <a:solidFill>
                  <a:srgbClr val="558ED5"/>
                </a:solidFill>
              </a:rPr>
              <a:t>DONE)</a:t>
            </a:r>
            <a:endParaRPr lang="en-US" dirty="0" smtClean="0">
              <a:solidFill>
                <a:srgbClr val="558ED5"/>
              </a:solidFill>
            </a:endParaRPr>
          </a:p>
          <a:p>
            <a:pPr lvl="1">
              <a:lnSpc>
                <a:spcPct val="140000"/>
              </a:lnSpc>
            </a:pPr>
            <a:r>
              <a:rPr lang="en-US" dirty="0" err="1" smtClean="0">
                <a:solidFill>
                  <a:srgbClr val="000000"/>
                </a:solidFill>
              </a:rPr>
              <a:t>Transthyretin</a:t>
            </a:r>
            <a:r>
              <a:rPr lang="en-US" dirty="0" smtClean="0">
                <a:solidFill>
                  <a:srgbClr val="000000"/>
                </a:solidFill>
              </a:rPr>
              <a:t> </a:t>
            </a:r>
            <a:r>
              <a:rPr lang="en-US" dirty="0">
                <a:solidFill>
                  <a:srgbClr val="000000"/>
                </a:solidFill>
              </a:rPr>
              <a:t>families </a:t>
            </a:r>
            <a:r>
              <a:rPr lang="en-US" dirty="0" smtClean="0">
                <a:solidFill>
                  <a:schemeClr val="accent1"/>
                </a:solidFill>
              </a:rPr>
              <a:t>(DONE)</a:t>
            </a:r>
            <a:endParaRPr lang="en-US" dirty="0">
              <a:solidFill>
                <a:schemeClr val="accent1"/>
              </a:solidFill>
            </a:endParaRPr>
          </a:p>
          <a:p>
            <a:pPr lvl="1">
              <a:lnSpc>
                <a:spcPct val="140000"/>
              </a:lnSpc>
            </a:pPr>
            <a:r>
              <a:rPr lang="en-US" dirty="0">
                <a:solidFill>
                  <a:srgbClr val="000000"/>
                </a:solidFill>
              </a:rPr>
              <a:t>Trypsin families </a:t>
            </a:r>
            <a:r>
              <a:rPr lang="en-US" dirty="0" smtClean="0">
                <a:solidFill>
                  <a:schemeClr val="tx2">
                    <a:lumMod val="60000"/>
                    <a:lumOff val="40000"/>
                  </a:schemeClr>
                </a:solidFill>
              </a:rPr>
              <a:t>(DONE)</a:t>
            </a:r>
            <a:endParaRPr lang="en-US" dirty="0" smtClean="0">
              <a:solidFill>
                <a:schemeClr val="tx2">
                  <a:lumMod val="60000"/>
                  <a:lumOff val="40000"/>
                </a:schemeClr>
              </a:solidFill>
            </a:endParaRPr>
          </a:p>
          <a:p>
            <a:pPr lvl="1">
              <a:lnSpc>
                <a:spcPct val="140000"/>
              </a:lnSpc>
            </a:pPr>
            <a:r>
              <a:rPr lang="en-US" dirty="0">
                <a:solidFill>
                  <a:srgbClr val="000000"/>
                </a:solidFill>
              </a:rPr>
              <a:t>Sushi domains </a:t>
            </a:r>
            <a:r>
              <a:rPr lang="en-US" dirty="0" smtClean="0">
                <a:solidFill>
                  <a:srgbClr val="558ED5"/>
                </a:solidFill>
              </a:rPr>
              <a:t>(DONE)</a:t>
            </a:r>
          </a:p>
          <a:p>
            <a:pPr lvl="1">
              <a:lnSpc>
                <a:spcPct val="140000"/>
              </a:lnSpc>
            </a:pPr>
            <a:r>
              <a:rPr lang="en-US" dirty="0" smtClean="0"/>
              <a:t>Papain cysteine protease</a:t>
            </a:r>
            <a:r>
              <a:rPr lang="en-US" dirty="0" smtClean="0">
                <a:solidFill>
                  <a:srgbClr val="558ED5"/>
                </a:solidFill>
              </a:rPr>
              <a:t> (DONE)</a:t>
            </a:r>
          </a:p>
          <a:p>
            <a:pPr lvl="1">
              <a:lnSpc>
                <a:spcPct val="140000"/>
              </a:lnSpc>
            </a:pPr>
            <a:r>
              <a:rPr lang="en-US" dirty="0" err="1" smtClean="0">
                <a:solidFill>
                  <a:srgbClr val="000000"/>
                </a:solidFill>
              </a:rPr>
              <a:t>Aspartyl</a:t>
            </a:r>
            <a:r>
              <a:rPr lang="en-US" dirty="0" smtClean="0">
                <a:solidFill>
                  <a:srgbClr val="000000"/>
                </a:solidFill>
              </a:rPr>
              <a:t> protease </a:t>
            </a:r>
            <a:r>
              <a:rPr lang="en-US" dirty="0" smtClean="0">
                <a:solidFill>
                  <a:srgbClr val="558ED5"/>
                </a:solidFill>
              </a:rPr>
              <a:t>(DONE)</a:t>
            </a:r>
          </a:p>
          <a:p>
            <a:pPr lvl="1">
              <a:lnSpc>
                <a:spcPct val="140000"/>
              </a:lnSpc>
            </a:pPr>
            <a:r>
              <a:rPr lang="en-US" dirty="0" smtClean="0">
                <a:solidFill>
                  <a:srgbClr val="558ED5"/>
                </a:solidFill>
              </a:rPr>
              <a:t>Others: </a:t>
            </a:r>
            <a:r>
              <a:rPr lang="en-US" b="1" dirty="0"/>
              <a:t>Check ML domain, Hint, </a:t>
            </a:r>
            <a:r>
              <a:rPr lang="en-US" b="1" dirty="0" err="1"/>
              <a:t>Serpin</a:t>
            </a:r>
            <a:r>
              <a:rPr lang="en-US" b="1" dirty="0"/>
              <a:t> , </a:t>
            </a:r>
            <a:r>
              <a:rPr lang="en-US" b="1" dirty="0" err="1"/>
              <a:t>ShK</a:t>
            </a:r>
            <a:r>
              <a:rPr lang="en-US" b="1" dirty="0"/>
              <a:t> domain-like, </a:t>
            </a:r>
            <a:r>
              <a:rPr lang="en-US" b="1" dirty="0" err="1"/>
              <a:t>Annexin</a:t>
            </a:r>
            <a:r>
              <a:rPr lang="en-US" b="1" dirty="0"/>
              <a:t>, Core-2/I-Branching enzyme</a:t>
            </a:r>
            <a:endParaRPr lang="en-US" dirty="0" smtClean="0">
              <a:solidFill>
                <a:srgbClr val="558ED5"/>
              </a:solidFill>
            </a:endParaRPr>
          </a:p>
          <a:p>
            <a:pPr>
              <a:lnSpc>
                <a:spcPct val="140000"/>
              </a:lnSpc>
            </a:pPr>
            <a:r>
              <a:rPr lang="en-US" dirty="0" smtClean="0">
                <a:solidFill>
                  <a:srgbClr val="000000"/>
                </a:solidFill>
              </a:rPr>
              <a:t>Topics of interest:</a:t>
            </a:r>
          </a:p>
          <a:p>
            <a:pPr lvl="1">
              <a:lnSpc>
                <a:spcPct val="140000"/>
              </a:lnSpc>
            </a:pPr>
            <a:r>
              <a:rPr lang="en-US" dirty="0" smtClean="0">
                <a:solidFill>
                  <a:srgbClr val="000000"/>
                </a:solidFill>
              </a:rPr>
              <a:t>Proteins </a:t>
            </a:r>
            <a:r>
              <a:rPr lang="en-US" dirty="0" smtClean="0">
                <a:solidFill>
                  <a:srgbClr val="000000"/>
                </a:solidFill>
              </a:rPr>
              <a:t>involved in </a:t>
            </a:r>
            <a:r>
              <a:rPr lang="en-US" dirty="0" err="1" smtClean="0">
                <a:solidFill>
                  <a:srgbClr val="000000"/>
                </a:solidFill>
              </a:rPr>
              <a:t>RNAi</a:t>
            </a:r>
            <a:r>
              <a:rPr lang="en-US" dirty="0" smtClean="0">
                <a:solidFill>
                  <a:srgbClr val="000000"/>
                </a:solidFill>
              </a:rPr>
              <a:t> </a:t>
            </a:r>
            <a:r>
              <a:rPr lang="en-US" dirty="0" smtClean="0">
                <a:solidFill>
                  <a:schemeClr val="tx2">
                    <a:lumMod val="60000"/>
                    <a:lumOff val="40000"/>
                  </a:schemeClr>
                </a:solidFill>
              </a:rPr>
              <a:t>(DONE, based on Dalzell/McVeigh review)</a:t>
            </a:r>
          </a:p>
          <a:p>
            <a:pPr lvl="1">
              <a:lnSpc>
                <a:spcPct val="140000"/>
              </a:lnSpc>
            </a:pPr>
            <a:r>
              <a:rPr lang="en-US" dirty="0">
                <a:solidFill>
                  <a:srgbClr val="000000"/>
                </a:solidFill>
              </a:rPr>
              <a:t>DNA methylation families MB1, MB2 </a:t>
            </a:r>
            <a:r>
              <a:rPr lang="en-US" dirty="0" smtClean="0">
                <a:solidFill>
                  <a:srgbClr val="000000"/>
                </a:solidFill>
              </a:rPr>
              <a:t>(</a:t>
            </a:r>
            <a:r>
              <a:rPr lang="en-US" dirty="0" smtClean="0">
                <a:solidFill>
                  <a:srgbClr val="558ED5"/>
                </a:solidFill>
              </a:rPr>
              <a:t>TO DO </a:t>
            </a:r>
            <a:r>
              <a:rPr lang="en-US" dirty="0" smtClean="0">
                <a:solidFill>
                  <a:srgbClr val="000000"/>
                </a:solidFill>
              </a:rPr>
              <a:t>, </a:t>
            </a:r>
            <a:r>
              <a:rPr lang="en-US" dirty="0">
                <a:solidFill>
                  <a:srgbClr val="000000"/>
                </a:solidFill>
              </a:rPr>
              <a:t>mostly is not present in nematodes, but see this </a:t>
            </a:r>
            <a:r>
              <a:rPr lang="en-US" dirty="0">
                <a:solidFill>
                  <a:srgbClr val="000000"/>
                </a:solidFill>
                <a:hlinkClick r:id="rId3"/>
              </a:rPr>
              <a:t>http://genomebiology.com/2012/13/10/R100</a:t>
            </a:r>
            <a:r>
              <a:rPr lang="en-US" dirty="0">
                <a:solidFill>
                  <a:srgbClr val="000000"/>
                </a:solidFill>
              </a:rPr>
              <a:t>, and also </a:t>
            </a:r>
            <a:r>
              <a:rPr lang="en-US" dirty="0" err="1"/>
              <a:t>Schisto</a:t>
            </a:r>
            <a:r>
              <a:rPr lang="en-US" dirty="0"/>
              <a:t> has SmDnmt2</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3726711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547188"/>
            <a:ext cx="240926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Filtering: families with &gt; 100 genes</a:t>
            </a:r>
            <a:endParaRPr lang="en-US" sz="1200" dirty="0"/>
          </a:p>
        </p:txBody>
      </p:sp>
      <p:sp>
        <p:nvSpPr>
          <p:cNvPr id="9" name="Title 1"/>
          <p:cNvSpPr>
            <a:spLocks noGrp="1"/>
          </p:cNvSpPr>
          <p:nvPr>
            <p:ph type="title"/>
          </p:nvPr>
        </p:nvSpPr>
        <p:spPr>
          <a:xfrm>
            <a:off x="192175" y="-150404"/>
            <a:ext cx="8764872" cy="1143000"/>
          </a:xfrm>
        </p:spPr>
        <p:txBody>
          <a:bodyPr>
            <a:normAutofit/>
          </a:bodyPr>
          <a:lstStyle/>
          <a:p>
            <a:r>
              <a:rPr lang="en-US" sz="2800" dirty="0" smtClean="0"/>
              <a:t>Top 20 families sorted by Variation Coefficient</a:t>
            </a:r>
            <a:endParaRPr lang="en-US" sz="2800" dirty="0"/>
          </a:p>
        </p:txBody>
      </p:sp>
      <p:sp>
        <p:nvSpPr>
          <p:cNvPr id="11" name="TextBox 10"/>
          <p:cNvSpPr txBox="1"/>
          <p:nvPr/>
        </p:nvSpPr>
        <p:spPr>
          <a:xfrm>
            <a:off x="133686" y="4921550"/>
            <a:ext cx="2605468" cy="116955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Many protease families expanded in parasitic species.</a:t>
            </a:r>
            <a:endParaRPr lang="en-US" sz="1400" dirty="0"/>
          </a:p>
          <a:p>
            <a:r>
              <a:rPr lang="en-US" sz="1400" dirty="0" smtClean="0"/>
              <a:t>However, several families are expanded in free-living-species (bottom half of plot).</a:t>
            </a:r>
            <a:endParaRPr lang="en-US" sz="1400" dirty="0"/>
          </a:p>
        </p:txBody>
      </p:sp>
      <p:sp>
        <p:nvSpPr>
          <p:cNvPr id="12" name="TextBox 11"/>
          <p:cNvSpPr txBox="1"/>
          <p:nvPr/>
        </p:nvSpPr>
        <p:spPr>
          <a:xfrm>
            <a:off x="27965" y="1554173"/>
            <a:ext cx="2381304"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Top 20 families of &gt;100 genes sorted by Variation coefficient. </a:t>
            </a:r>
            <a:endParaRPr lang="en-US" sz="1400" dirty="0"/>
          </a:p>
        </p:txBody>
      </p:sp>
      <p:sp>
        <p:nvSpPr>
          <p:cNvPr id="3" name="TextBox 2"/>
          <p:cNvSpPr txBox="1"/>
          <p:nvPr/>
        </p:nvSpPr>
        <p:spPr>
          <a:xfrm>
            <a:off x="1352979" y="700208"/>
            <a:ext cx="6549069" cy="58477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Variation Coefficient = </a:t>
            </a:r>
            <a:r>
              <a:rPr lang="en-US" sz="1600" dirty="0" err="1" smtClean="0"/>
              <a:t>stdev</a:t>
            </a:r>
            <a:r>
              <a:rPr lang="en-US" sz="1600" dirty="0" smtClean="0"/>
              <a:t> of genes per species / mean genes per species</a:t>
            </a:r>
          </a:p>
          <a:p>
            <a:r>
              <a:rPr lang="en-US" sz="1600" dirty="0" smtClean="0"/>
              <a:t>(measure to pinpoint species/clade-specific expansions)</a:t>
            </a:r>
            <a:endParaRPr lang="en-US" sz="1600" dirty="0"/>
          </a:p>
        </p:txBody>
      </p:sp>
      <p:grpSp>
        <p:nvGrpSpPr>
          <p:cNvPr id="26" name="Group 25"/>
          <p:cNvGrpSpPr/>
          <p:nvPr/>
        </p:nvGrpSpPr>
        <p:grpSpPr>
          <a:xfrm>
            <a:off x="1864301" y="1488197"/>
            <a:ext cx="7155192" cy="5602970"/>
            <a:chOff x="1980340" y="1255029"/>
            <a:chExt cx="7155192" cy="5602970"/>
          </a:xfrm>
        </p:grpSpPr>
        <p:pic>
          <p:nvPicPr>
            <p:cNvPr id="6" name="Picture 5"/>
            <p:cNvPicPr>
              <a:picLocks noChangeAspect="1"/>
            </p:cNvPicPr>
            <p:nvPr/>
          </p:nvPicPr>
          <p:blipFill>
            <a:blip r:embed="rId3"/>
            <a:stretch>
              <a:fillRect/>
            </a:stretch>
          </p:blipFill>
          <p:spPr>
            <a:xfrm>
              <a:off x="3268133" y="1255029"/>
              <a:ext cx="5867399" cy="5602970"/>
            </a:xfrm>
            <a:prstGeom prst="rect">
              <a:avLst/>
            </a:prstGeom>
          </p:spPr>
        </p:pic>
        <p:cxnSp>
          <p:nvCxnSpPr>
            <p:cNvPr id="10" name="Straight Arrow Connector 9"/>
            <p:cNvCxnSpPr/>
            <p:nvPr/>
          </p:nvCxnSpPr>
          <p:spPr>
            <a:xfrm>
              <a:off x="2998220" y="2578811"/>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980340" y="2436293"/>
              <a:ext cx="1119480" cy="246221"/>
            </a:xfrm>
            <a:prstGeom prst="rect">
              <a:avLst/>
            </a:prstGeom>
          </p:spPr>
          <p:txBody>
            <a:bodyPr wrap="none">
              <a:spAutoFit/>
            </a:bodyPr>
            <a:lstStyle/>
            <a:p>
              <a:r>
                <a:rPr lang="en-US" sz="1000" dirty="0" smtClean="0"/>
                <a:t>Cysteine protease</a:t>
              </a:r>
              <a:endParaRPr lang="en-US" sz="1000" dirty="0"/>
            </a:p>
          </p:txBody>
        </p:sp>
        <p:cxnSp>
          <p:nvCxnSpPr>
            <p:cNvPr id="14" name="Straight Arrow Connector 13"/>
            <p:cNvCxnSpPr/>
            <p:nvPr/>
          </p:nvCxnSpPr>
          <p:spPr>
            <a:xfrm>
              <a:off x="3002751" y="2922738"/>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980340" y="2774727"/>
              <a:ext cx="1119480" cy="246221"/>
            </a:xfrm>
            <a:prstGeom prst="rect">
              <a:avLst/>
            </a:prstGeom>
          </p:spPr>
          <p:txBody>
            <a:bodyPr wrap="none">
              <a:spAutoFit/>
            </a:bodyPr>
            <a:lstStyle/>
            <a:p>
              <a:r>
                <a:rPr lang="en-US" sz="1000" dirty="0" smtClean="0"/>
                <a:t>Cysteine protease</a:t>
              </a:r>
              <a:endParaRPr lang="en-US" sz="1000" dirty="0"/>
            </a:p>
          </p:txBody>
        </p:sp>
        <p:sp>
          <p:nvSpPr>
            <p:cNvPr id="16" name="Rectangle 15"/>
            <p:cNvSpPr/>
            <p:nvPr/>
          </p:nvSpPr>
          <p:spPr>
            <a:xfrm>
              <a:off x="1980340" y="2603877"/>
              <a:ext cx="1099066" cy="246221"/>
            </a:xfrm>
            <a:prstGeom prst="rect">
              <a:avLst/>
            </a:prstGeom>
          </p:spPr>
          <p:txBody>
            <a:bodyPr wrap="none">
              <a:spAutoFit/>
            </a:bodyPr>
            <a:lstStyle/>
            <a:p>
              <a:r>
                <a:rPr lang="en-US" sz="1000" dirty="0" smtClean="0"/>
                <a:t>Aspartic protease</a:t>
              </a:r>
              <a:endParaRPr lang="en-US" sz="1000" dirty="0"/>
            </a:p>
          </p:txBody>
        </p:sp>
        <p:cxnSp>
          <p:nvCxnSpPr>
            <p:cNvPr id="17" name="Straight Arrow Connector 16"/>
            <p:cNvCxnSpPr/>
            <p:nvPr/>
          </p:nvCxnSpPr>
          <p:spPr>
            <a:xfrm>
              <a:off x="3002453" y="2739677"/>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2026003" y="3112156"/>
              <a:ext cx="1072078" cy="246221"/>
            </a:xfrm>
            <a:prstGeom prst="rect">
              <a:avLst/>
            </a:prstGeom>
          </p:spPr>
          <p:txBody>
            <a:bodyPr wrap="none">
              <a:spAutoFit/>
            </a:bodyPr>
            <a:lstStyle/>
            <a:p>
              <a:r>
                <a:rPr lang="en-US" sz="1000" dirty="0" smtClean="0"/>
                <a:t>BTB/POZ domain</a:t>
              </a:r>
              <a:endParaRPr lang="en-US" sz="1000" dirty="0"/>
            </a:p>
          </p:txBody>
        </p:sp>
        <p:cxnSp>
          <p:nvCxnSpPr>
            <p:cNvPr id="19" name="Straight Arrow Connector 18"/>
            <p:cNvCxnSpPr/>
            <p:nvPr/>
          </p:nvCxnSpPr>
          <p:spPr>
            <a:xfrm>
              <a:off x="2998220" y="3249440"/>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2154423" y="3288896"/>
              <a:ext cx="879280" cy="246221"/>
            </a:xfrm>
            <a:prstGeom prst="rect">
              <a:avLst/>
            </a:prstGeom>
          </p:spPr>
          <p:txBody>
            <a:bodyPr wrap="none">
              <a:spAutoFit/>
            </a:bodyPr>
            <a:lstStyle/>
            <a:p>
              <a:r>
                <a:rPr lang="en-US" sz="1000" dirty="0" smtClean="0"/>
                <a:t>Cell adhesion</a:t>
              </a:r>
              <a:endParaRPr lang="en-US" sz="1000" dirty="0"/>
            </a:p>
          </p:txBody>
        </p:sp>
        <p:cxnSp>
          <p:nvCxnSpPr>
            <p:cNvPr id="21" name="Straight Arrow Connector 20"/>
            <p:cNvCxnSpPr/>
            <p:nvPr/>
          </p:nvCxnSpPr>
          <p:spPr>
            <a:xfrm>
              <a:off x="2992203" y="3435041"/>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2028162" y="3800413"/>
              <a:ext cx="1003575" cy="246221"/>
            </a:xfrm>
            <a:prstGeom prst="rect">
              <a:avLst/>
            </a:prstGeom>
          </p:spPr>
          <p:txBody>
            <a:bodyPr wrap="none">
              <a:spAutoFit/>
            </a:bodyPr>
            <a:lstStyle/>
            <a:p>
              <a:r>
                <a:rPr lang="en-US" sz="1000" dirty="0" smtClean="0"/>
                <a:t>Serine protease</a:t>
              </a:r>
              <a:endParaRPr lang="en-US" sz="1000" dirty="0"/>
            </a:p>
          </p:txBody>
        </p:sp>
        <p:cxnSp>
          <p:nvCxnSpPr>
            <p:cNvPr id="23" name="Straight Arrow Connector 22"/>
            <p:cNvCxnSpPr/>
            <p:nvPr/>
          </p:nvCxnSpPr>
          <p:spPr>
            <a:xfrm>
              <a:off x="2971799" y="3944347"/>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13572" y="4264142"/>
              <a:ext cx="818165" cy="246221"/>
            </a:xfrm>
            <a:prstGeom prst="rect">
              <a:avLst/>
            </a:prstGeom>
          </p:spPr>
          <p:txBody>
            <a:bodyPr wrap="none">
              <a:spAutoFit/>
            </a:bodyPr>
            <a:lstStyle/>
            <a:p>
              <a:r>
                <a:rPr lang="en-US" sz="1000" dirty="0" smtClean="0"/>
                <a:t>CAP domain</a:t>
              </a:r>
              <a:endParaRPr lang="en-US" sz="1000" dirty="0"/>
            </a:p>
          </p:txBody>
        </p:sp>
        <p:cxnSp>
          <p:nvCxnSpPr>
            <p:cNvPr id="25" name="Straight Arrow Connector 24"/>
            <p:cNvCxnSpPr/>
            <p:nvPr/>
          </p:nvCxnSpPr>
          <p:spPr>
            <a:xfrm>
              <a:off x="2981620" y="4412153"/>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stretch>
              <a:fillRect/>
            </a:stretch>
          </p:blipFill>
          <p:spPr>
            <a:xfrm>
              <a:off x="2568751" y="1412520"/>
              <a:ext cx="699382" cy="880317"/>
            </a:xfrm>
            <a:prstGeom prst="rect">
              <a:avLst/>
            </a:prstGeom>
          </p:spPr>
        </p:pic>
      </p:grpSp>
      <p:sp>
        <p:nvSpPr>
          <p:cNvPr id="28" name="Rectangle 27"/>
          <p:cNvSpPr/>
          <p:nvPr/>
        </p:nvSpPr>
        <p:spPr>
          <a:xfrm>
            <a:off x="736066" y="3977460"/>
            <a:ext cx="1215398"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000" dirty="0" smtClean="0"/>
              <a:t>Family described in Bernardo’s paper?</a:t>
            </a:r>
            <a:endParaRPr lang="en-US" sz="1000" dirty="0"/>
          </a:p>
        </p:txBody>
      </p:sp>
    </p:spTree>
    <p:extLst>
      <p:ext uri="{BB962C8B-B14F-4D97-AF65-F5344CB8AC3E}">
        <p14:creationId xmlns:p14="http://schemas.microsoft.com/office/powerpoint/2010/main" val="2379002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27675" y="1156128"/>
            <a:ext cx="6053413" cy="5668058"/>
          </a:xfrm>
          <a:prstGeom prst="rect">
            <a:avLst/>
          </a:prstGeom>
        </p:spPr>
      </p:pic>
      <p:sp>
        <p:nvSpPr>
          <p:cNvPr id="5" name="TextBox 4"/>
          <p:cNvSpPr txBox="1"/>
          <p:nvPr/>
        </p:nvSpPr>
        <p:spPr>
          <a:xfrm>
            <a:off x="0" y="6547188"/>
            <a:ext cx="240926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Filtering: families with &gt; 100 genes</a:t>
            </a:r>
            <a:endParaRPr lang="en-US" sz="1200" dirty="0"/>
          </a:p>
        </p:txBody>
      </p:sp>
      <p:sp>
        <p:nvSpPr>
          <p:cNvPr id="9" name="Title 1"/>
          <p:cNvSpPr>
            <a:spLocks noGrp="1"/>
          </p:cNvSpPr>
          <p:nvPr>
            <p:ph type="title"/>
          </p:nvPr>
        </p:nvSpPr>
        <p:spPr>
          <a:xfrm>
            <a:off x="482266" y="-150404"/>
            <a:ext cx="8229600" cy="1143000"/>
          </a:xfrm>
        </p:spPr>
        <p:txBody>
          <a:bodyPr>
            <a:normAutofit/>
          </a:bodyPr>
          <a:lstStyle/>
          <a:p>
            <a:r>
              <a:rPr lang="en-US" sz="2800" dirty="0" smtClean="0"/>
              <a:t>Families with </a:t>
            </a:r>
            <a:r>
              <a:rPr lang="en-US" sz="2800" dirty="0"/>
              <a:t>signal peptide above </a:t>
            </a:r>
            <a:r>
              <a:rPr lang="en-US" sz="2800" dirty="0" smtClean="0"/>
              <a:t>40%</a:t>
            </a:r>
            <a:endParaRPr lang="en-US" sz="2800" dirty="0"/>
          </a:p>
        </p:txBody>
      </p:sp>
      <p:sp>
        <p:nvSpPr>
          <p:cNvPr id="8" name="TextBox 7"/>
          <p:cNvSpPr txBox="1"/>
          <p:nvPr/>
        </p:nvSpPr>
        <p:spPr>
          <a:xfrm>
            <a:off x="133686" y="1007583"/>
            <a:ext cx="2258871"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Families of &gt;100 </a:t>
            </a:r>
            <a:r>
              <a:rPr lang="en-US" sz="1400" dirty="0"/>
              <a:t>genes where % genes with signal peptide &gt;= </a:t>
            </a:r>
            <a:r>
              <a:rPr lang="en-US" sz="1400" dirty="0" smtClean="0"/>
              <a:t>40</a:t>
            </a:r>
            <a:r>
              <a:rPr lang="en-US" sz="1400" dirty="0"/>
              <a:t>%. </a:t>
            </a:r>
          </a:p>
        </p:txBody>
      </p:sp>
      <p:sp>
        <p:nvSpPr>
          <p:cNvPr id="24" name="TextBox 23"/>
          <p:cNvSpPr txBox="1"/>
          <p:nvPr/>
        </p:nvSpPr>
        <p:spPr>
          <a:xfrm>
            <a:off x="62345" y="4626404"/>
            <a:ext cx="1615477" cy="116955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Total 25 large families with &gt;40% genes with signal peptide. Several protease families.</a:t>
            </a:r>
            <a:endParaRPr lang="en-US" sz="1400" dirty="0"/>
          </a:p>
        </p:txBody>
      </p:sp>
      <p:pic>
        <p:nvPicPr>
          <p:cNvPr id="25" name="Picture 24"/>
          <p:cNvPicPr>
            <a:picLocks noChangeAspect="1"/>
          </p:cNvPicPr>
          <p:nvPr/>
        </p:nvPicPr>
        <p:blipFill>
          <a:blip r:embed="rId4"/>
          <a:stretch>
            <a:fillRect/>
          </a:stretch>
        </p:blipFill>
        <p:spPr>
          <a:xfrm>
            <a:off x="2409268" y="765371"/>
            <a:ext cx="699382" cy="880317"/>
          </a:xfrm>
          <a:prstGeom prst="rect">
            <a:avLst/>
          </a:prstGeom>
        </p:spPr>
      </p:pic>
      <p:sp>
        <p:nvSpPr>
          <p:cNvPr id="26" name="Rectangle 25"/>
          <p:cNvSpPr/>
          <p:nvPr/>
        </p:nvSpPr>
        <p:spPr>
          <a:xfrm>
            <a:off x="2228804" y="2341859"/>
            <a:ext cx="564440" cy="246221"/>
          </a:xfrm>
          <a:prstGeom prst="rect">
            <a:avLst/>
          </a:prstGeom>
        </p:spPr>
        <p:txBody>
          <a:bodyPr wrap="none">
            <a:spAutoFit/>
          </a:bodyPr>
          <a:lstStyle/>
          <a:p>
            <a:r>
              <a:rPr lang="en-US" sz="1000" dirty="0" err="1" smtClean="0"/>
              <a:t>Astacin</a:t>
            </a:r>
            <a:endParaRPr lang="en-US" sz="1000" dirty="0"/>
          </a:p>
        </p:txBody>
      </p:sp>
      <p:cxnSp>
        <p:nvCxnSpPr>
          <p:cNvPr id="27" name="Straight Arrow Connector 26"/>
          <p:cNvCxnSpPr/>
          <p:nvPr/>
        </p:nvCxnSpPr>
        <p:spPr>
          <a:xfrm>
            <a:off x="2731341" y="2481792"/>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906701" y="2481791"/>
            <a:ext cx="886543" cy="246221"/>
          </a:xfrm>
          <a:prstGeom prst="rect">
            <a:avLst/>
          </a:prstGeom>
        </p:spPr>
        <p:txBody>
          <a:bodyPr wrap="none">
            <a:spAutoFit/>
          </a:bodyPr>
          <a:lstStyle/>
          <a:p>
            <a:r>
              <a:rPr lang="en-US" sz="1000" dirty="0" err="1" smtClean="0"/>
              <a:t>Transthyretin</a:t>
            </a:r>
            <a:endParaRPr lang="en-US" sz="1000" dirty="0"/>
          </a:p>
        </p:txBody>
      </p:sp>
      <p:cxnSp>
        <p:nvCxnSpPr>
          <p:cNvPr id="29" name="Straight Arrow Connector 28"/>
          <p:cNvCxnSpPr/>
          <p:nvPr/>
        </p:nvCxnSpPr>
        <p:spPr>
          <a:xfrm>
            <a:off x="2731341" y="2634192"/>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93477" y="2634191"/>
            <a:ext cx="1103825" cy="246221"/>
          </a:xfrm>
          <a:prstGeom prst="rect">
            <a:avLst/>
          </a:prstGeom>
        </p:spPr>
        <p:txBody>
          <a:bodyPr wrap="none">
            <a:spAutoFit/>
          </a:bodyPr>
          <a:lstStyle/>
          <a:p>
            <a:r>
              <a:rPr lang="en-US" sz="1000" dirty="0" err="1" smtClean="0"/>
              <a:t>Aspartyl</a:t>
            </a:r>
            <a:r>
              <a:rPr lang="en-US" sz="1000" dirty="0" smtClean="0"/>
              <a:t> protease</a:t>
            </a:r>
            <a:endParaRPr lang="en-US" sz="1000" dirty="0"/>
          </a:p>
        </p:txBody>
      </p:sp>
      <p:cxnSp>
        <p:nvCxnSpPr>
          <p:cNvPr id="31" name="Straight Arrow Connector 30"/>
          <p:cNvCxnSpPr/>
          <p:nvPr/>
        </p:nvCxnSpPr>
        <p:spPr>
          <a:xfrm>
            <a:off x="2739154" y="2772370"/>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1991244" y="3163267"/>
            <a:ext cx="818165" cy="246221"/>
          </a:xfrm>
          <a:prstGeom prst="rect">
            <a:avLst/>
          </a:prstGeom>
        </p:spPr>
        <p:txBody>
          <a:bodyPr wrap="none">
            <a:spAutoFit/>
          </a:bodyPr>
          <a:lstStyle/>
          <a:p>
            <a:r>
              <a:rPr lang="en-US" sz="1000" dirty="0" smtClean="0"/>
              <a:t>CAP domain</a:t>
            </a:r>
            <a:endParaRPr lang="en-US" sz="1000" dirty="0"/>
          </a:p>
        </p:txBody>
      </p:sp>
      <p:cxnSp>
        <p:nvCxnSpPr>
          <p:cNvPr id="33" name="Straight Arrow Connector 32"/>
          <p:cNvCxnSpPr/>
          <p:nvPr/>
        </p:nvCxnSpPr>
        <p:spPr>
          <a:xfrm>
            <a:off x="2731341" y="3314382"/>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1345972" y="3438777"/>
            <a:ext cx="1463437" cy="246221"/>
          </a:xfrm>
          <a:prstGeom prst="rect">
            <a:avLst/>
          </a:prstGeom>
        </p:spPr>
        <p:txBody>
          <a:bodyPr wrap="none">
            <a:spAutoFit/>
          </a:bodyPr>
          <a:lstStyle/>
          <a:p>
            <a:r>
              <a:rPr lang="en-US" sz="1000" dirty="0" smtClean="0"/>
              <a:t>Serine </a:t>
            </a:r>
            <a:r>
              <a:rPr lang="en-US" sz="1000" dirty="0" err="1" smtClean="0"/>
              <a:t>carboxypeptidase</a:t>
            </a:r>
            <a:endParaRPr lang="en-US" sz="1000" dirty="0"/>
          </a:p>
        </p:txBody>
      </p:sp>
      <p:cxnSp>
        <p:nvCxnSpPr>
          <p:cNvPr id="35" name="Straight Arrow Connector 34"/>
          <p:cNvCxnSpPr/>
          <p:nvPr/>
        </p:nvCxnSpPr>
        <p:spPr>
          <a:xfrm>
            <a:off x="2748161" y="3567712"/>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583337" y="3597860"/>
            <a:ext cx="2253479" cy="246221"/>
          </a:xfrm>
          <a:prstGeom prst="rect">
            <a:avLst/>
          </a:prstGeom>
        </p:spPr>
        <p:txBody>
          <a:bodyPr wrap="none">
            <a:spAutoFit/>
          </a:bodyPr>
          <a:lstStyle/>
          <a:p>
            <a:r>
              <a:rPr lang="en-US" sz="1000" dirty="0" smtClean="0"/>
              <a:t>Domain common in hydrolytic enzymes</a:t>
            </a:r>
            <a:endParaRPr lang="en-US" sz="1000" dirty="0"/>
          </a:p>
        </p:txBody>
      </p:sp>
      <p:cxnSp>
        <p:nvCxnSpPr>
          <p:cNvPr id="37" name="Straight Arrow Connector 36"/>
          <p:cNvCxnSpPr/>
          <p:nvPr/>
        </p:nvCxnSpPr>
        <p:spPr>
          <a:xfrm>
            <a:off x="2752394" y="3730222"/>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917742" y="3842512"/>
            <a:ext cx="1910774" cy="246221"/>
          </a:xfrm>
          <a:prstGeom prst="rect">
            <a:avLst/>
          </a:prstGeom>
        </p:spPr>
        <p:txBody>
          <a:bodyPr wrap="none">
            <a:spAutoFit/>
          </a:bodyPr>
          <a:lstStyle/>
          <a:p>
            <a:r>
              <a:rPr lang="en-US" sz="1000" dirty="0" smtClean="0"/>
              <a:t>Peptide toxin; blocks </a:t>
            </a:r>
            <a:r>
              <a:rPr lang="en-US" sz="1000" dirty="0" err="1" smtClean="0"/>
              <a:t>Kv</a:t>
            </a:r>
            <a:r>
              <a:rPr lang="en-US" sz="1000" dirty="0" smtClean="0"/>
              <a:t> channels</a:t>
            </a:r>
            <a:endParaRPr lang="en-US" sz="1000" dirty="0"/>
          </a:p>
        </p:txBody>
      </p:sp>
      <p:cxnSp>
        <p:nvCxnSpPr>
          <p:cNvPr id="39" name="Straight Arrow Connector 38"/>
          <p:cNvCxnSpPr/>
          <p:nvPr/>
        </p:nvCxnSpPr>
        <p:spPr>
          <a:xfrm>
            <a:off x="2748161" y="3982223"/>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1365079" y="3993417"/>
            <a:ext cx="1463437" cy="246221"/>
          </a:xfrm>
          <a:prstGeom prst="rect">
            <a:avLst/>
          </a:prstGeom>
        </p:spPr>
        <p:txBody>
          <a:bodyPr wrap="none">
            <a:spAutoFit/>
          </a:bodyPr>
          <a:lstStyle/>
          <a:p>
            <a:r>
              <a:rPr lang="en-US" sz="1000" dirty="0" smtClean="0"/>
              <a:t>Serine </a:t>
            </a:r>
            <a:r>
              <a:rPr lang="en-US" sz="1000" dirty="0" err="1" smtClean="0"/>
              <a:t>carboxypeptidase</a:t>
            </a:r>
            <a:endParaRPr lang="en-US" sz="1000" dirty="0"/>
          </a:p>
        </p:txBody>
      </p:sp>
      <p:cxnSp>
        <p:nvCxnSpPr>
          <p:cNvPr id="41" name="Straight Arrow Connector 40"/>
          <p:cNvCxnSpPr/>
          <p:nvPr/>
        </p:nvCxnSpPr>
        <p:spPr>
          <a:xfrm>
            <a:off x="2756627" y="4156527"/>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2739641" y="4951645"/>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1677822" y="4810900"/>
            <a:ext cx="1119480" cy="246221"/>
          </a:xfrm>
          <a:prstGeom prst="rect">
            <a:avLst/>
          </a:prstGeom>
        </p:spPr>
        <p:txBody>
          <a:bodyPr wrap="none">
            <a:spAutoFit/>
          </a:bodyPr>
          <a:lstStyle/>
          <a:p>
            <a:r>
              <a:rPr lang="en-US" sz="1000" dirty="0" smtClean="0"/>
              <a:t>Cysteine protease</a:t>
            </a:r>
            <a:endParaRPr lang="en-US" sz="1000" dirty="0"/>
          </a:p>
        </p:txBody>
      </p:sp>
      <p:sp>
        <p:nvSpPr>
          <p:cNvPr id="44" name="Rectangle 43"/>
          <p:cNvSpPr/>
          <p:nvPr/>
        </p:nvSpPr>
        <p:spPr>
          <a:xfrm>
            <a:off x="1730622" y="5086410"/>
            <a:ext cx="1119480" cy="246221"/>
          </a:xfrm>
          <a:prstGeom prst="rect">
            <a:avLst/>
          </a:prstGeom>
        </p:spPr>
        <p:txBody>
          <a:bodyPr wrap="none">
            <a:spAutoFit/>
          </a:bodyPr>
          <a:lstStyle/>
          <a:p>
            <a:r>
              <a:rPr lang="en-US" sz="1000" dirty="0" smtClean="0"/>
              <a:t>Cysteine protease</a:t>
            </a:r>
            <a:endParaRPr lang="en-US" sz="1000" dirty="0"/>
          </a:p>
        </p:txBody>
      </p:sp>
      <p:cxnSp>
        <p:nvCxnSpPr>
          <p:cNvPr id="45" name="Straight Arrow Connector 44"/>
          <p:cNvCxnSpPr/>
          <p:nvPr/>
        </p:nvCxnSpPr>
        <p:spPr>
          <a:xfrm>
            <a:off x="2739154" y="5213720"/>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1722184" y="5248039"/>
            <a:ext cx="1103825" cy="246221"/>
          </a:xfrm>
          <a:prstGeom prst="rect">
            <a:avLst/>
          </a:prstGeom>
        </p:spPr>
        <p:txBody>
          <a:bodyPr wrap="none">
            <a:spAutoFit/>
          </a:bodyPr>
          <a:lstStyle/>
          <a:p>
            <a:r>
              <a:rPr lang="en-US" sz="1000" dirty="0" err="1" smtClean="0"/>
              <a:t>Aspartyl</a:t>
            </a:r>
            <a:r>
              <a:rPr lang="en-US" sz="1000" dirty="0" smtClean="0"/>
              <a:t> protease</a:t>
            </a:r>
            <a:endParaRPr lang="en-US" sz="1000" dirty="0"/>
          </a:p>
        </p:txBody>
      </p:sp>
      <p:cxnSp>
        <p:nvCxnSpPr>
          <p:cNvPr id="47" name="Straight Arrow Connector 46"/>
          <p:cNvCxnSpPr/>
          <p:nvPr/>
        </p:nvCxnSpPr>
        <p:spPr>
          <a:xfrm>
            <a:off x="2753762" y="5395408"/>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1812990" y="5668711"/>
            <a:ext cx="1003575" cy="246221"/>
          </a:xfrm>
          <a:prstGeom prst="rect">
            <a:avLst/>
          </a:prstGeom>
        </p:spPr>
        <p:txBody>
          <a:bodyPr wrap="none">
            <a:spAutoFit/>
          </a:bodyPr>
          <a:lstStyle/>
          <a:p>
            <a:r>
              <a:rPr lang="en-US" sz="1000" dirty="0" smtClean="0"/>
              <a:t>Serine protease</a:t>
            </a:r>
            <a:endParaRPr lang="en-US" sz="1000" dirty="0"/>
          </a:p>
        </p:txBody>
      </p:sp>
      <p:cxnSp>
        <p:nvCxnSpPr>
          <p:cNvPr id="49" name="Straight Arrow Connector 48"/>
          <p:cNvCxnSpPr/>
          <p:nvPr/>
        </p:nvCxnSpPr>
        <p:spPr>
          <a:xfrm>
            <a:off x="2756627" y="5812645"/>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349229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547188"/>
            <a:ext cx="240926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Filtering: families with &gt; 100 genes</a:t>
            </a:r>
            <a:endParaRPr lang="en-US" sz="1200" dirty="0"/>
          </a:p>
        </p:txBody>
      </p:sp>
      <p:sp>
        <p:nvSpPr>
          <p:cNvPr id="7" name="TextBox 6"/>
          <p:cNvSpPr txBox="1"/>
          <p:nvPr/>
        </p:nvSpPr>
        <p:spPr>
          <a:xfrm>
            <a:off x="-2444302" y="2791478"/>
            <a:ext cx="2381304" cy="2246769"/>
          </a:xfrm>
          <a:prstGeom prst="rect">
            <a:avLst/>
          </a:prstGeom>
          <a:noFill/>
        </p:spPr>
        <p:txBody>
          <a:bodyPr wrap="square" rtlCol="0">
            <a:spAutoFit/>
          </a:bodyPr>
          <a:lstStyle/>
          <a:p>
            <a:r>
              <a:rPr lang="en-US" sz="1400" dirty="0" smtClean="0"/>
              <a:t>Column </a:t>
            </a:r>
            <a:r>
              <a:rPr lang="en-US" sz="1400" dirty="0" err="1" smtClean="0"/>
              <a:t>dendrogram</a:t>
            </a:r>
            <a:r>
              <a:rPr lang="en-US" sz="1400" dirty="0" smtClean="0"/>
              <a:t> -&gt; species tree</a:t>
            </a:r>
          </a:p>
          <a:p>
            <a:r>
              <a:rPr lang="en-US" sz="1400" dirty="0" smtClean="0"/>
              <a:t>Row </a:t>
            </a:r>
            <a:r>
              <a:rPr lang="en-US" sz="1400" dirty="0" err="1" smtClean="0"/>
              <a:t>dendrogram</a:t>
            </a:r>
            <a:r>
              <a:rPr lang="en-US" sz="1400" dirty="0" smtClean="0"/>
              <a:t> -&gt; </a:t>
            </a:r>
            <a:r>
              <a:rPr lang="en-US" sz="1400" dirty="0" err="1"/>
              <a:t>distfun</a:t>
            </a:r>
            <a:r>
              <a:rPr lang="en-US" sz="1400" dirty="0"/>
              <a:t> = </a:t>
            </a:r>
            <a:r>
              <a:rPr lang="en-US" sz="1400" dirty="0" err="1"/>
              <a:t>dist</a:t>
            </a:r>
            <a:r>
              <a:rPr lang="en-US" sz="1400" dirty="0" smtClean="0"/>
              <a:t>, </a:t>
            </a:r>
            <a:r>
              <a:rPr lang="en-US" sz="1400" dirty="0" err="1"/>
              <a:t>hclustfun</a:t>
            </a:r>
            <a:r>
              <a:rPr lang="en-US" sz="1400" dirty="0"/>
              <a:t> = </a:t>
            </a:r>
            <a:r>
              <a:rPr lang="en-US" sz="1400" dirty="0" err="1" smtClean="0"/>
              <a:t>hclust</a:t>
            </a:r>
            <a:endParaRPr lang="en-US" sz="1400" dirty="0" smtClean="0"/>
          </a:p>
          <a:p>
            <a:endParaRPr lang="en-US" sz="1400" dirty="0"/>
          </a:p>
          <a:p>
            <a:r>
              <a:rPr lang="en-US" sz="1400" dirty="0" smtClean="0"/>
              <a:t>Species coloring -&gt; </a:t>
            </a:r>
          </a:p>
          <a:p>
            <a:r>
              <a:rPr lang="en-US" sz="1400" dirty="0" smtClean="0"/>
              <a:t>dark colors = parasitic</a:t>
            </a:r>
          </a:p>
          <a:p>
            <a:r>
              <a:rPr lang="en-US" sz="1400" dirty="0" smtClean="0"/>
              <a:t>lighter colors = free-living</a:t>
            </a:r>
          </a:p>
          <a:p>
            <a:endParaRPr lang="en-US" sz="1400" dirty="0"/>
          </a:p>
          <a:p>
            <a:r>
              <a:rPr lang="en-US" sz="1400" b="1" dirty="0" smtClean="0"/>
              <a:t>Scale -&gt; plain values</a:t>
            </a:r>
            <a:endParaRPr lang="en-US" sz="1400" b="1" dirty="0"/>
          </a:p>
        </p:txBody>
      </p:sp>
      <p:sp>
        <p:nvSpPr>
          <p:cNvPr id="9" name="Title 1"/>
          <p:cNvSpPr>
            <a:spLocks noGrp="1"/>
          </p:cNvSpPr>
          <p:nvPr>
            <p:ph type="title"/>
          </p:nvPr>
        </p:nvSpPr>
        <p:spPr>
          <a:xfrm>
            <a:off x="482266" y="-150404"/>
            <a:ext cx="8229600" cy="1143000"/>
          </a:xfrm>
        </p:spPr>
        <p:txBody>
          <a:bodyPr>
            <a:normAutofit/>
          </a:bodyPr>
          <a:lstStyle/>
          <a:p>
            <a:r>
              <a:rPr lang="en-US" sz="2800" dirty="0" smtClean="0"/>
              <a:t>Families with </a:t>
            </a:r>
            <a:r>
              <a:rPr lang="en-US" sz="2800" dirty="0"/>
              <a:t>signal peptide above 50</a:t>
            </a:r>
            <a:r>
              <a:rPr lang="en-US" sz="2800" dirty="0" smtClean="0"/>
              <a:t>% - all species</a:t>
            </a:r>
            <a:endParaRPr lang="en-US" sz="2800" dirty="0"/>
          </a:p>
        </p:txBody>
      </p:sp>
      <p:pic>
        <p:nvPicPr>
          <p:cNvPr id="2" name="Picture 1"/>
          <p:cNvPicPr>
            <a:picLocks noChangeAspect="1"/>
          </p:cNvPicPr>
          <p:nvPr/>
        </p:nvPicPr>
        <p:blipFill>
          <a:blip r:embed="rId3"/>
          <a:stretch>
            <a:fillRect/>
          </a:stretch>
        </p:blipFill>
        <p:spPr>
          <a:xfrm>
            <a:off x="2673745" y="766847"/>
            <a:ext cx="6445190" cy="6091153"/>
          </a:xfrm>
          <a:prstGeom prst="rect">
            <a:avLst/>
          </a:prstGeom>
        </p:spPr>
      </p:pic>
      <p:sp>
        <p:nvSpPr>
          <p:cNvPr id="8" name="TextBox 7"/>
          <p:cNvSpPr txBox="1"/>
          <p:nvPr/>
        </p:nvSpPr>
        <p:spPr>
          <a:xfrm>
            <a:off x="150397" y="1394360"/>
            <a:ext cx="2765655" cy="95410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Using ranking from all species</a:t>
            </a:r>
          </a:p>
          <a:p>
            <a:r>
              <a:rPr lang="en-US" sz="1400" dirty="0" smtClean="0"/>
              <a:t>Families of &gt;100 </a:t>
            </a:r>
            <a:r>
              <a:rPr lang="en-US" sz="1400" dirty="0"/>
              <a:t>genes where % genes with signal peptide &gt;= 50%. Total </a:t>
            </a:r>
            <a:r>
              <a:rPr lang="en-US" sz="1400" dirty="0" smtClean="0"/>
              <a:t>of 32 families</a:t>
            </a:r>
            <a:endParaRPr lang="en-US" sz="1400" dirty="0"/>
          </a:p>
        </p:txBody>
      </p:sp>
      <p:sp>
        <p:nvSpPr>
          <p:cNvPr id="3" name="Rectangle 2"/>
          <p:cNvSpPr/>
          <p:nvPr/>
        </p:nvSpPr>
        <p:spPr>
          <a:xfrm>
            <a:off x="1160907" y="2348467"/>
            <a:ext cx="2335007" cy="246221"/>
          </a:xfrm>
          <a:prstGeom prst="rect">
            <a:avLst/>
          </a:prstGeom>
        </p:spPr>
        <p:txBody>
          <a:bodyPr wrap="none">
            <a:spAutoFit/>
          </a:bodyPr>
          <a:lstStyle/>
          <a:p>
            <a:r>
              <a:rPr lang="en-US" sz="1000" dirty="0"/>
              <a:t>recognition of pathogen related products</a:t>
            </a:r>
          </a:p>
        </p:txBody>
      </p:sp>
      <p:cxnSp>
        <p:nvCxnSpPr>
          <p:cNvPr id="6" name="Straight Arrow Connector 5"/>
          <p:cNvCxnSpPr/>
          <p:nvPr/>
        </p:nvCxnSpPr>
        <p:spPr>
          <a:xfrm>
            <a:off x="3352763" y="2709333"/>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447014" y="2489199"/>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419459" y="2577754"/>
            <a:ext cx="1915909" cy="246221"/>
          </a:xfrm>
          <a:prstGeom prst="rect">
            <a:avLst/>
          </a:prstGeom>
        </p:spPr>
        <p:txBody>
          <a:bodyPr wrap="none">
            <a:spAutoFit/>
          </a:bodyPr>
          <a:lstStyle/>
          <a:p>
            <a:r>
              <a:rPr lang="en-US" sz="1000" dirty="0" smtClean="0"/>
              <a:t>Link to MEROPS hedgehog family</a:t>
            </a:r>
            <a:endParaRPr lang="en-US" sz="1000" dirty="0"/>
          </a:p>
        </p:txBody>
      </p:sp>
      <p:sp>
        <p:nvSpPr>
          <p:cNvPr id="15" name="Rectangle 14"/>
          <p:cNvSpPr/>
          <p:nvPr/>
        </p:nvSpPr>
        <p:spPr>
          <a:xfrm>
            <a:off x="2682212" y="2791478"/>
            <a:ext cx="844652" cy="246221"/>
          </a:xfrm>
          <a:prstGeom prst="rect">
            <a:avLst/>
          </a:prstGeom>
        </p:spPr>
        <p:txBody>
          <a:bodyPr wrap="none">
            <a:spAutoFit/>
          </a:bodyPr>
          <a:lstStyle/>
          <a:p>
            <a:r>
              <a:rPr lang="en-US" sz="1000" dirty="0" err="1" smtClean="0"/>
              <a:t>isopeptidase</a:t>
            </a:r>
            <a:endParaRPr lang="en-US" sz="1000" dirty="0"/>
          </a:p>
        </p:txBody>
      </p:sp>
      <p:cxnSp>
        <p:nvCxnSpPr>
          <p:cNvPr id="16" name="Straight Arrow Connector 15"/>
          <p:cNvCxnSpPr/>
          <p:nvPr/>
        </p:nvCxnSpPr>
        <p:spPr>
          <a:xfrm>
            <a:off x="3446513" y="2946399"/>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860043" y="3050054"/>
            <a:ext cx="1644338" cy="246221"/>
          </a:xfrm>
          <a:prstGeom prst="rect">
            <a:avLst/>
          </a:prstGeom>
        </p:spPr>
        <p:txBody>
          <a:bodyPr wrap="none">
            <a:spAutoFit/>
          </a:bodyPr>
          <a:lstStyle/>
          <a:p>
            <a:r>
              <a:rPr lang="en-US" sz="1000" dirty="0" smtClean="0"/>
              <a:t>Cysteine protease inhibitors</a:t>
            </a:r>
            <a:endParaRPr lang="en-US" sz="1000" dirty="0"/>
          </a:p>
        </p:txBody>
      </p:sp>
      <p:cxnSp>
        <p:nvCxnSpPr>
          <p:cNvPr id="18" name="Straight Arrow Connector 17"/>
          <p:cNvCxnSpPr/>
          <p:nvPr/>
        </p:nvCxnSpPr>
        <p:spPr>
          <a:xfrm>
            <a:off x="3446513" y="3191937"/>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301173" y="3259711"/>
            <a:ext cx="2199256" cy="253916"/>
          </a:xfrm>
          <a:prstGeom prst="rect">
            <a:avLst/>
          </a:prstGeom>
        </p:spPr>
        <p:txBody>
          <a:bodyPr wrap="none">
            <a:spAutoFit/>
          </a:bodyPr>
          <a:lstStyle/>
          <a:p>
            <a:r>
              <a:rPr lang="en-US" sz="1050" dirty="0"/>
              <a:t>Tissue inhibitor of metalloproteinase</a:t>
            </a:r>
          </a:p>
        </p:txBody>
      </p:sp>
      <p:cxnSp>
        <p:nvCxnSpPr>
          <p:cNvPr id="20" name="Straight Arrow Connector 19"/>
          <p:cNvCxnSpPr/>
          <p:nvPr/>
        </p:nvCxnSpPr>
        <p:spPr>
          <a:xfrm>
            <a:off x="3425345" y="3403603"/>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413111" y="4326470"/>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430157" y="4555070"/>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609371" y="4178126"/>
            <a:ext cx="886543" cy="246221"/>
          </a:xfrm>
          <a:prstGeom prst="rect">
            <a:avLst/>
          </a:prstGeom>
        </p:spPr>
        <p:txBody>
          <a:bodyPr wrap="none">
            <a:spAutoFit/>
          </a:bodyPr>
          <a:lstStyle/>
          <a:p>
            <a:r>
              <a:rPr lang="en-US" sz="1000" dirty="0" err="1" smtClean="0"/>
              <a:t>Transthyretin</a:t>
            </a:r>
            <a:endParaRPr lang="en-US" sz="1000" dirty="0"/>
          </a:p>
        </p:txBody>
      </p:sp>
      <p:sp>
        <p:nvSpPr>
          <p:cNvPr id="25" name="Rectangle 24"/>
          <p:cNvSpPr/>
          <p:nvPr/>
        </p:nvSpPr>
        <p:spPr>
          <a:xfrm>
            <a:off x="2627211" y="4414636"/>
            <a:ext cx="886543" cy="246221"/>
          </a:xfrm>
          <a:prstGeom prst="rect">
            <a:avLst/>
          </a:prstGeom>
        </p:spPr>
        <p:txBody>
          <a:bodyPr wrap="none">
            <a:spAutoFit/>
          </a:bodyPr>
          <a:lstStyle/>
          <a:p>
            <a:r>
              <a:rPr lang="en-US" sz="1000" dirty="0" err="1" smtClean="0"/>
              <a:t>Transthyretin</a:t>
            </a:r>
            <a:endParaRPr lang="en-US" sz="1000" dirty="0"/>
          </a:p>
        </p:txBody>
      </p:sp>
      <p:sp>
        <p:nvSpPr>
          <p:cNvPr id="26" name="Rectangle 25"/>
          <p:cNvSpPr/>
          <p:nvPr/>
        </p:nvSpPr>
        <p:spPr>
          <a:xfrm>
            <a:off x="2585701" y="5560019"/>
            <a:ext cx="886543" cy="246221"/>
          </a:xfrm>
          <a:prstGeom prst="rect">
            <a:avLst/>
          </a:prstGeom>
        </p:spPr>
        <p:txBody>
          <a:bodyPr wrap="none">
            <a:spAutoFit/>
          </a:bodyPr>
          <a:lstStyle/>
          <a:p>
            <a:r>
              <a:rPr lang="en-US" sz="1000" dirty="0" err="1" smtClean="0"/>
              <a:t>Transthyretin</a:t>
            </a:r>
            <a:endParaRPr lang="en-US" sz="1000" dirty="0"/>
          </a:p>
        </p:txBody>
      </p:sp>
      <p:cxnSp>
        <p:nvCxnSpPr>
          <p:cNvPr id="27" name="Straight Arrow Connector 26"/>
          <p:cNvCxnSpPr/>
          <p:nvPr/>
        </p:nvCxnSpPr>
        <p:spPr>
          <a:xfrm>
            <a:off x="3447520" y="5708363"/>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2949314" y="5322209"/>
            <a:ext cx="564440" cy="246221"/>
          </a:xfrm>
          <a:prstGeom prst="rect">
            <a:avLst/>
          </a:prstGeom>
        </p:spPr>
        <p:txBody>
          <a:bodyPr wrap="none">
            <a:spAutoFit/>
          </a:bodyPr>
          <a:lstStyle/>
          <a:p>
            <a:r>
              <a:rPr lang="en-US" sz="1000" dirty="0" err="1" smtClean="0"/>
              <a:t>Astacin</a:t>
            </a:r>
            <a:endParaRPr lang="en-US" sz="1000" dirty="0"/>
          </a:p>
        </p:txBody>
      </p:sp>
      <p:cxnSp>
        <p:nvCxnSpPr>
          <p:cNvPr id="29" name="Straight Arrow Connector 28"/>
          <p:cNvCxnSpPr/>
          <p:nvPr/>
        </p:nvCxnSpPr>
        <p:spPr>
          <a:xfrm>
            <a:off x="3451851" y="5462142"/>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2686216" y="5199098"/>
            <a:ext cx="818165" cy="246221"/>
          </a:xfrm>
          <a:prstGeom prst="rect">
            <a:avLst/>
          </a:prstGeom>
        </p:spPr>
        <p:txBody>
          <a:bodyPr wrap="none">
            <a:spAutoFit/>
          </a:bodyPr>
          <a:lstStyle/>
          <a:p>
            <a:r>
              <a:rPr lang="en-US" sz="1000" dirty="0" smtClean="0"/>
              <a:t>CAP domain</a:t>
            </a:r>
            <a:endParaRPr lang="en-US" sz="1000" dirty="0"/>
          </a:p>
        </p:txBody>
      </p:sp>
      <p:cxnSp>
        <p:nvCxnSpPr>
          <p:cNvPr id="31" name="Straight Arrow Connector 30"/>
          <p:cNvCxnSpPr/>
          <p:nvPr/>
        </p:nvCxnSpPr>
        <p:spPr>
          <a:xfrm>
            <a:off x="3426313" y="5350213"/>
            <a:ext cx="296334" cy="8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2274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859828" y="82293"/>
            <a:ext cx="2063797" cy="1547848"/>
          </a:xfrm>
          <a:prstGeom prst="rect">
            <a:avLst/>
          </a:prstGeom>
        </p:spPr>
      </p:pic>
      <p:sp>
        <p:nvSpPr>
          <p:cNvPr id="2" name="Title 1"/>
          <p:cNvSpPr>
            <a:spLocks noGrp="1"/>
          </p:cNvSpPr>
          <p:nvPr>
            <p:ph type="title"/>
          </p:nvPr>
        </p:nvSpPr>
        <p:spPr>
          <a:xfrm>
            <a:off x="457200" y="140945"/>
            <a:ext cx="8229600" cy="1143000"/>
          </a:xfrm>
        </p:spPr>
        <p:txBody>
          <a:bodyPr>
            <a:normAutofit/>
          </a:bodyPr>
          <a:lstStyle/>
          <a:p>
            <a:r>
              <a:rPr lang="en-US" sz="3600" dirty="0" smtClean="0"/>
              <a:t>Families of interest</a:t>
            </a:r>
            <a:br>
              <a:rPr lang="en-US" sz="3600" dirty="0" smtClean="0"/>
            </a:br>
            <a:r>
              <a:rPr lang="en-US" sz="3200" dirty="0" err="1" smtClean="0"/>
              <a:t>Astacins</a:t>
            </a:r>
            <a:endParaRPr lang="en-US" sz="3600" dirty="0"/>
          </a:p>
        </p:txBody>
      </p:sp>
      <p:sp>
        <p:nvSpPr>
          <p:cNvPr id="3" name="Content Placeholder 2"/>
          <p:cNvSpPr>
            <a:spLocks noGrp="1"/>
          </p:cNvSpPr>
          <p:nvPr>
            <p:ph idx="1"/>
          </p:nvPr>
        </p:nvSpPr>
        <p:spPr>
          <a:xfrm>
            <a:off x="214892" y="1366238"/>
            <a:ext cx="8357804" cy="5059351"/>
          </a:xfrm>
        </p:spPr>
        <p:txBody>
          <a:bodyPr>
            <a:normAutofit/>
          </a:bodyPr>
          <a:lstStyle/>
          <a:p>
            <a:pPr>
              <a:lnSpc>
                <a:spcPct val="130000"/>
              </a:lnSpc>
            </a:pPr>
            <a:r>
              <a:rPr lang="en-US" sz="1400" dirty="0"/>
              <a:t>In molecular biology, </a:t>
            </a:r>
            <a:r>
              <a:rPr lang="en-US" sz="1400" b="1" dirty="0" err="1"/>
              <a:t>astacin</a:t>
            </a:r>
            <a:r>
              <a:rPr lang="en-US" sz="1400" dirty="0"/>
              <a:t> is a family of </a:t>
            </a:r>
            <a:r>
              <a:rPr lang="en-US" sz="1400" dirty="0">
                <a:hlinkClick r:id="rId3" tooltip="Metallopeptidase"/>
              </a:rPr>
              <a:t>metallopeptidases</a:t>
            </a:r>
            <a:r>
              <a:rPr lang="en-US" sz="1400" dirty="0"/>
              <a:t>. These </a:t>
            </a:r>
            <a:r>
              <a:rPr lang="en-US" sz="1400" dirty="0" err="1"/>
              <a:t>metallopeptidases</a:t>
            </a:r>
            <a:r>
              <a:rPr lang="en-US" sz="1400" dirty="0"/>
              <a:t> belong to the </a:t>
            </a:r>
            <a:r>
              <a:rPr lang="en-US" sz="1400" dirty="0">
                <a:hlinkClick r:id="rId4" tooltip="MEROPS"/>
              </a:rPr>
              <a:t>MEROPS</a:t>
            </a:r>
            <a:r>
              <a:rPr lang="en-US" sz="1400" dirty="0"/>
              <a:t> peptidase family M12, subfamily </a:t>
            </a:r>
            <a:r>
              <a:rPr lang="en-US" sz="1400" dirty="0" smtClean="0"/>
              <a:t>M12A.</a:t>
            </a:r>
          </a:p>
          <a:p>
            <a:pPr>
              <a:lnSpc>
                <a:spcPct val="130000"/>
              </a:lnSpc>
            </a:pPr>
            <a:r>
              <a:rPr lang="en-US" sz="1400" dirty="0" smtClean="0"/>
              <a:t>The </a:t>
            </a:r>
            <a:r>
              <a:rPr lang="en-US" sz="1400" dirty="0" err="1"/>
              <a:t>astacin</a:t>
            </a:r>
            <a:r>
              <a:rPr lang="en-US" sz="1400" dirty="0"/>
              <a:t> family of </a:t>
            </a:r>
            <a:r>
              <a:rPr lang="en-US" sz="1400" dirty="0" err="1"/>
              <a:t>metalloendopeptidases</a:t>
            </a:r>
            <a:r>
              <a:rPr lang="en-US" sz="1400" dirty="0"/>
              <a:t> (EC 3.4.24.21) encompasses a range of proteins found in hydra to humans, in mature and developmental systems.</a:t>
            </a:r>
            <a:r>
              <a:rPr lang="en-US" sz="1400" baseline="30000" dirty="0">
                <a:hlinkClick r:id="rId5"/>
              </a:rPr>
              <a:t>[2]</a:t>
            </a:r>
            <a:r>
              <a:rPr lang="en-US" sz="1400" dirty="0"/>
              <a:t> Their functions include </a:t>
            </a:r>
            <a:r>
              <a:rPr lang="en-US" sz="1400" dirty="0">
                <a:hlinkClick r:id="rId6" tooltip="Gene activation"/>
              </a:rPr>
              <a:t>activation</a:t>
            </a:r>
            <a:r>
              <a:rPr lang="en-US" sz="1400" dirty="0"/>
              <a:t> of </a:t>
            </a:r>
            <a:r>
              <a:rPr lang="en-US" sz="1400" dirty="0">
                <a:hlinkClick r:id="rId7" tooltip="Cell growth"/>
              </a:rPr>
              <a:t>growth</a:t>
            </a:r>
            <a:r>
              <a:rPr lang="en-US" sz="1400" dirty="0"/>
              <a:t> factors, degradation of </a:t>
            </a:r>
            <a:r>
              <a:rPr lang="en-US" sz="1400" dirty="0">
                <a:hlinkClick r:id="rId8" tooltip="Polypeptides"/>
              </a:rPr>
              <a:t>polypeptides</a:t>
            </a:r>
            <a:r>
              <a:rPr lang="en-US" sz="1400" dirty="0"/>
              <a:t>, and processing of </a:t>
            </a:r>
            <a:r>
              <a:rPr lang="en-US" sz="1400" dirty="0">
                <a:hlinkClick r:id="rId9" tooltip="Extracellular"/>
              </a:rPr>
              <a:t>extracellular</a:t>
            </a:r>
            <a:r>
              <a:rPr lang="en-US" sz="1400" dirty="0"/>
              <a:t> </a:t>
            </a:r>
            <a:r>
              <a:rPr lang="en-US" sz="1400" dirty="0">
                <a:hlinkClick r:id="rId10" tooltip="Protein"/>
              </a:rPr>
              <a:t>proteins</a:t>
            </a:r>
            <a:r>
              <a:rPr lang="en-US" sz="1400" dirty="0"/>
              <a:t>.</a:t>
            </a:r>
            <a:r>
              <a:rPr lang="en-US" sz="1400" baseline="30000" dirty="0">
                <a:hlinkClick r:id="rId5"/>
              </a:rPr>
              <a:t>[2]</a:t>
            </a:r>
            <a:r>
              <a:rPr lang="en-US" sz="1400" dirty="0"/>
              <a:t> The </a:t>
            </a:r>
            <a:r>
              <a:rPr lang="en-US" sz="1400" dirty="0">
                <a:hlinkClick r:id="rId11" tooltip="Proteins"/>
              </a:rPr>
              <a:t>proteins</a:t>
            </a:r>
            <a:r>
              <a:rPr lang="en-US" sz="1400" dirty="0"/>
              <a:t> are </a:t>
            </a:r>
            <a:r>
              <a:rPr lang="en-US" sz="1400" dirty="0" err="1"/>
              <a:t>synthesised</a:t>
            </a:r>
            <a:r>
              <a:rPr lang="en-US" sz="1400" dirty="0"/>
              <a:t> with N-terminal signal and pro-enzyme sequences, and many contain multiple domains C-terminal to the </a:t>
            </a:r>
            <a:r>
              <a:rPr lang="en-US" sz="1400" dirty="0">
                <a:hlinkClick r:id="rId12" tooltip="Protease"/>
              </a:rPr>
              <a:t>protease</a:t>
            </a:r>
            <a:r>
              <a:rPr lang="en-US" sz="1400" dirty="0"/>
              <a:t> domain. They are either </a:t>
            </a:r>
            <a:r>
              <a:rPr lang="en-US" sz="1400" dirty="0">
                <a:hlinkClick r:id="rId13" tooltip="Secreted"/>
              </a:rPr>
              <a:t>secreted</a:t>
            </a:r>
            <a:r>
              <a:rPr lang="en-US" sz="1400" dirty="0"/>
              <a:t> from cells, or are associated with the </a:t>
            </a:r>
            <a:r>
              <a:rPr lang="en-US" sz="1400" dirty="0">
                <a:hlinkClick r:id="rId14" tooltip="Cell membrane"/>
              </a:rPr>
              <a:t>plasma membrane</a:t>
            </a:r>
            <a:r>
              <a:rPr lang="en-US" sz="1400" dirty="0"/>
              <a:t>.</a:t>
            </a:r>
          </a:p>
          <a:p>
            <a:pPr>
              <a:lnSpc>
                <a:spcPct val="130000"/>
              </a:lnSpc>
            </a:pPr>
            <a:r>
              <a:rPr lang="en-US" sz="1400" dirty="0" err="1" smtClean="0"/>
              <a:t>Astacin</a:t>
            </a:r>
            <a:r>
              <a:rPr lang="en-US" sz="1400" dirty="0" smtClean="0"/>
              <a:t> </a:t>
            </a:r>
            <a:r>
              <a:rPr lang="en-US" sz="1400" dirty="0"/>
              <a:t>protease </a:t>
            </a:r>
            <a:r>
              <a:rPr lang="en-US" sz="1400" dirty="0">
                <a:hlinkClick r:id="rId15" tooltip="Protein domains"/>
              </a:rPr>
              <a:t>domains</a:t>
            </a:r>
            <a:r>
              <a:rPr lang="en-US" sz="1400" dirty="0"/>
              <a:t> also share common features with </a:t>
            </a:r>
            <a:r>
              <a:rPr lang="en-US" sz="1400" dirty="0" err="1"/>
              <a:t>serralysins</a:t>
            </a:r>
            <a:r>
              <a:rPr lang="en-US" sz="1400" dirty="0"/>
              <a:t>, matrix </a:t>
            </a:r>
            <a:r>
              <a:rPr lang="en-US" sz="1400" dirty="0" err="1"/>
              <a:t>metalloendopeptidases</a:t>
            </a:r>
            <a:r>
              <a:rPr lang="en-US" sz="1400" dirty="0"/>
              <a:t>, and </a:t>
            </a:r>
            <a:r>
              <a:rPr lang="en-US" sz="1400" dirty="0">
                <a:hlinkClick r:id="rId16" tooltip="Snake"/>
              </a:rPr>
              <a:t>snake</a:t>
            </a:r>
            <a:r>
              <a:rPr lang="en-US" sz="1400" dirty="0"/>
              <a:t> </a:t>
            </a:r>
            <a:r>
              <a:rPr lang="en-US" sz="1400" dirty="0">
                <a:hlinkClick r:id="rId17" tooltip="Venom (poison)"/>
              </a:rPr>
              <a:t>venom</a:t>
            </a:r>
            <a:r>
              <a:rPr lang="en-US" sz="1400" dirty="0"/>
              <a:t> proteases; they cleave </a:t>
            </a:r>
            <a:r>
              <a:rPr lang="en-US" sz="1400" dirty="0">
                <a:hlinkClick r:id="rId18" tooltip="Peptide bond"/>
              </a:rPr>
              <a:t>peptide bonds</a:t>
            </a:r>
            <a:r>
              <a:rPr lang="en-US" sz="1400" dirty="0"/>
              <a:t> in </a:t>
            </a:r>
            <a:r>
              <a:rPr lang="en-US" sz="1400" dirty="0">
                <a:hlinkClick r:id="rId8" tooltip="Polypeptides"/>
              </a:rPr>
              <a:t>polypeptides</a:t>
            </a:r>
            <a:r>
              <a:rPr lang="en-US" sz="1400" dirty="0"/>
              <a:t> such as </a:t>
            </a:r>
            <a:r>
              <a:rPr lang="en-US" sz="1400" dirty="0">
                <a:hlinkClick r:id="rId19" tooltip="Insulin"/>
              </a:rPr>
              <a:t>insulin</a:t>
            </a:r>
            <a:r>
              <a:rPr lang="en-US" sz="1400" dirty="0"/>
              <a:t> B </a:t>
            </a:r>
            <a:r>
              <a:rPr lang="en-US" sz="1400" dirty="0">
                <a:hlinkClick r:id="rId20" tooltip="Polymer"/>
              </a:rPr>
              <a:t>chain</a:t>
            </a:r>
            <a:r>
              <a:rPr lang="en-US" sz="1400" dirty="0"/>
              <a:t> and </a:t>
            </a:r>
            <a:r>
              <a:rPr lang="en-US" sz="1400" dirty="0" err="1"/>
              <a:t>bradykinin</a:t>
            </a:r>
            <a:r>
              <a:rPr lang="en-US" sz="1400" dirty="0"/>
              <a:t>, and in proteins such as casein and gelatin; and they have </a:t>
            </a:r>
            <a:r>
              <a:rPr lang="en-US" sz="1400" dirty="0" err="1"/>
              <a:t>arylamidase</a:t>
            </a:r>
            <a:r>
              <a:rPr lang="en-US" sz="1400" dirty="0"/>
              <a:t> activity.</a:t>
            </a:r>
            <a:r>
              <a:rPr lang="en-US" sz="1400" baseline="30000" dirty="0">
                <a:hlinkClick r:id="rId5"/>
              </a:rPr>
              <a:t>[2</a:t>
            </a:r>
            <a:r>
              <a:rPr lang="en-US" sz="1400" baseline="30000" dirty="0" smtClean="0">
                <a:hlinkClick r:id="rId5"/>
              </a:rPr>
              <a:t>]</a:t>
            </a:r>
            <a:endParaRPr lang="en-US" sz="1400" dirty="0"/>
          </a:p>
        </p:txBody>
      </p:sp>
      <p:sp>
        <p:nvSpPr>
          <p:cNvPr id="4" name="TextBox 3"/>
          <p:cNvSpPr txBox="1"/>
          <p:nvPr/>
        </p:nvSpPr>
        <p:spPr>
          <a:xfrm>
            <a:off x="7740284" y="4094329"/>
            <a:ext cx="11833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Source: </a:t>
            </a:r>
            <a:r>
              <a:rPr lang="en-US" sz="1400" dirty="0" err="1" smtClean="0"/>
              <a:t>pfam</a:t>
            </a:r>
            <a:endParaRPr lang="en-US" sz="1400" dirty="0"/>
          </a:p>
        </p:txBody>
      </p:sp>
      <p:pic>
        <p:nvPicPr>
          <p:cNvPr id="12" name="Picture 11"/>
          <p:cNvPicPr>
            <a:picLocks noChangeAspect="1"/>
          </p:cNvPicPr>
          <p:nvPr/>
        </p:nvPicPr>
        <p:blipFill>
          <a:blip r:embed="rId21"/>
          <a:stretch>
            <a:fillRect/>
          </a:stretch>
        </p:blipFill>
        <p:spPr>
          <a:xfrm>
            <a:off x="125331" y="5991089"/>
            <a:ext cx="4538901" cy="594532"/>
          </a:xfrm>
          <a:prstGeom prst="rect">
            <a:avLst/>
          </a:prstGeom>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a:blip r:embed="rId22"/>
          <a:stretch>
            <a:fillRect/>
          </a:stretch>
        </p:blipFill>
        <p:spPr>
          <a:xfrm>
            <a:off x="125332" y="4608522"/>
            <a:ext cx="5113538" cy="638425"/>
          </a:xfrm>
          <a:prstGeom prst="rect">
            <a:avLst/>
          </a:prstGeom>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23"/>
          <a:stretch>
            <a:fillRect/>
          </a:stretch>
        </p:blipFill>
        <p:spPr>
          <a:xfrm>
            <a:off x="4784542" y="5422512"/>
            <a:ext cx="4139083" cy="72096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941626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656149" y="765484"/>
            <a:ext cx="6389502" cy="6092515"/>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600" dirty="0" err="1" smtClean="0"/>
              <a:t>Astacins</a:t>
            </a:r>
            <a:endParaRPr lang="en-US" sz="3600" dirty="0"/>
          </a:p>
        </p:txBody>
      </p:sp>
      <p:sp>
        <p:nvSpPr>
          <p:cNvPr id="10" name="TextBox 9"/>
          <p:cNvSpPr txBox="1"/>
          <p:nvPr/>
        </p:nvSpPr>
        <p:spPr>
          <a:xfrm>
            <a:off x="150397" y="2402890"/>
            <a:ext cx="2422747" cy="1569660"/>
          </a:xfrm>
          <a:prstGeom prst="rect">
            <a:avLst/>
          </a:prstGeom>
          <a:noFill/>
        </p:spPr>
        <p:txBody>
          <a:bodyPr wrap="square" rtlCol="0">
            <a:spAutoFit/>
          </a:bodyPr>
          <a:lstStyle/>
          <a:p>
            <a:r>
              <a:rPr lang="en-US" sz="1200" dirty="0" smtClean="0"/>
              <a:t>Column </a:t>
            </a:r>
            <a:r>
              <a:rPr lang="en-US" sz="1200" dirty="0" err="1" smtClean="0"/>
              <a:t>dendrogram</a:t>
            </a:r>
            <a:r>
              <a:rPr lang="en-US" sz="1200" dirty="0" smtClean="0"/>
              <a:t> -&gt; species tree</a:t>
            </a:r>
          </a:p>
          <a:p>
            <a:r>
              <a:rPr lang="en-US" sz="1200" dirty="0" smtClean="0"/>
              <a:t>Row </a:t>
            </a:r>
            <a:r>
              <a:rPr lang="en-US" sz="1200" dirty="0" err="1" smtClean="0"/>
              <a:t>dendrogram</a:t>
            </a:r>
            <a:r>
              <a:rPr lang="en-US" sz="1200" dirty="0" smtClean="0"/>
              <a:t> -&gt; </a:t>
            </a:r>
            <a:r>
              <a:rPr lang="en-US" sz="1200" dirty="0" err="1"/>
              <a:t>distfun</a:t>
            </a:r>
            <a:r>
              <a:rPr lang="en-US" sz="1200" dirty="0"/>
              <a:t> = </a:t>
            </a:r>
            <a:r>
              <a:rPr lang="en-US" sz="1200" dirty="0" err="1"/>
              <a:t>dist</a:t>
            </a:r>
            <a:r>
              <a:rPr lang="en-US" sz="1200" dirty="0" smtClean="0"/>
              <a:t>, </a:t>
            </a:r>
            <a:r>
              <a:rPr lang="en-US" sz="1200" dirty="0" err="1"/>
              <a:t>hclustfun</a:t>
            </a:r>
            <a:r>
              <a:rPr lang="en-US" sz="1200" dirty="0"/>
              <a:t> = </a:t>
            </a:r>
            <a:r>
              <a:rPr lang="en-US" sz="1200" dirty="0" err="1" smtClean="0"/>
              <a:t>hclust</a:t>
            </a:r>
            <a:endParaRPr lang="en-US" sz="1200" dirty="0" smtClean="0"/>
          </a:p>
          <a:p>
            <a:endParaRPr lang="en-US" sz="1200" dirty="0"/>
          </a:p>
          <a:p>
            <a:r>
              <a:rPr lang="en-US" sz="1200" dirty="0" smtClean="0"/>
              <a:t>Species coloring -&gt; dark colors = parasitic, lighter colors = free-living</a:t>
            </a:r>
          </a:p>
          <a:p>
            <a:endParaRPr lang="en-US" sz="1200" dirty="0"/>
          </a:p>
          <a:p>
            <a:r>
              <a:rPr lang="en-US" sz="1200" b="1" dirty="0" smtClean="0"/>
              <a:t>Scale -&gt; plain values</a:t>
            </a:r>
            <a:endParaRPr lang="en-US" sz="1200" b="1" dirty="0"/>
          </a:p>
        </p:txBody>
      </p:sp>
      <p:sp>
        <p:nvSpPr>
          <p:cNvPr id="7" name="TextBox 6"/>
          <p:cNvSpPr txBox="1"/>
          <p:nvPr/>
        </p:nvSpPr>
        <p:spPr>
          <a:xfrm>
            <a:off x="150396" y="1202094"/>
            <a:ext cx="2422747"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33-species families of any size where there is at least 5 genes with “</a:t>
            </a:r>
            <a:r>
              <a:rPr lang="en-US" sz="1400" dirty="0" err="1" smtClean="0"/>
              <a:t>Astacin</a:t>
            </a:r>
            <a:r>
              <a:rPr lang="en-US" sz="1400" dirty="0" smtClean="0"/>
              <a:t>” </a:t>
            </a:r>
            <a:r>
              <a:rPr lang="en-US" sz="1400" dirty="0" err="1" smtClean="0"/>
              <a:t>pfams</a:t>
            </a:r>
            <a:r>
              <a:rPr lang="en-US" sz="1400" dirty="0" smtClean="0"/>
              <a:t>. </a:t>
            </a:r>
            <a:endParaRPr lang="en-US" sz="1400" dirty="0"/>
          </a:p>
        </p:txBody>
      </p:sp>
      <p:sp>
        <p:nvSpPr>
          <p:cNvPr id="5" name="TextBox 4"/>
          <p:cNvSpPr txBox="1"/>
          <p:nvPr/>
        </p:nvSpPr>
        <p:spPr>
          <a:xfrm>
            <a:off x="117197" y="4523583"/>
            <a:ext cx="2505751" cy="20420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3625 </a:t>
            </a:r>
            <a:r>
              <a:rPr lang="en-US" sz="1400" dirty="0" err="1" smtClean="0"/>
              <a:t>Astacin</a:t>
            </a:r>
            <a:r>
              <a:rPr lang="en-US" sz="1400" dirty="0" smtClean="0"/>
              <a:t> genes in 27 families.</a:t>
            </a:r>
          </a:p>
          <a:p>
            <a:pPr>
              <a:lnSpc>
                <a:spcPct val="130000"/>
              </a:lnSpc>
            </a:pPr>
            <a:r>
              <a:rPr lang="en-US" sz="1400" dirty="0" smtClean="0"/>
              <a:t>Several clade/species-specific </a:t>
            </a:r>
            <a:r>
              <a:rPr lang="en-US" sz="1400" dirty="0" err="1" smtClean="0"/>
              <a:t>Astacin</a:t>
            </a:r>
            <a:r>
              <a:rPr lang="en-US" sz="1400" dirty="0" smtClean="0"/>
              <a:t> expansions (including literature-described </a:t>
            </a:r>
            <a:r>
              <a:rPr lang="en-US" sz="1400" dirty="0" err="1" smtClean="0"/>
              <a:t>Necator</a:t>
            </a:r>
            <a:r>
              <a:rPr lang="en-US" sz="1400" dirty="0" smtClean="0"/>
              <a:t>, </a:t>
            </a:r>
            <a:r>
              <a:rPr lang="en-US" sz="1400" dirty="0" err="1" smtClean="0"/>
              <a:t>Ancylostoma</a:t>
            </a:r>
            <a:r>
              <a:rPr lang="en-US" sz="1400" dirty="0" smtClean="0"/>
              <a:t>, </a:t>
            </a:r>
            <a:r>
              <a:rPr lang="en-US" sz="1400" dirty="0" err="1" smtClean="0"/>
              <a:t>Strongyloides</a:t>
            </a:r>
            <a:r>
              <a:rPr lang="en-US" sz="1400" dirty="0" smtClean="0"/>
              <a:t>). A single </a:t>
            </a:r>
            <a:r>
              <a:rPr lang="en-US" sz="1400" dirty="0" err="1" smtClean="0"/>
              <a:t>platyhelminthic</a:t>
            </a:r>
            <a:r>
              <a:rPr lang="en-US" sz="1400" dirty="0" smtClean="0"/>
              <a:t> family.</a:t>
            </a:r>
            <a:endParaRPr lang="en-US" sz="1400" dirty="0"/>
          </a:p>
        </p:txBody>
      </p:sp>
    </p:spTree>
    <p:extLst>
      <p:ext uri="{BB962C8B-B14F-4D97-AF65-F5344CB8AC3E}">
        <p14:creationId xmlns:p14="http://schemas.microsoft.com/office/powerpoint/2010/main" val="13425791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08186" y="1315416"/>
            <a:ext cx="8714814" cy="4525963"/>
          </a:xfrm>
        </p:spPr>
        <p:txBody>
          <a:bodyPr>
            <a:normAutofit/>
          </a:bodyPr>
          <a:lstStyle/>
          <a:p>
            <a:pPr>
              <a:lnSpc>
                <a:spcPct val="110000"/>
              </a:lnSpc>
            </a:pPr>
            <a:r>
              <a:rPr lang="en-US" sz="1400" b="1" dirty="0"/>
              <a:t>Trypsin</a:t>
            </a:r>
            <a:r>
              <a:rPr lang="en-US" sz="1400" dirty="0"/>
              <a:t> (</a:t>
            </a:r>
            <a:r>
              <a:rPr lang="en-US" sz="1400" dirty="0">
                <a:hlinkClick r:id="rId2" tooltip="Enzyme Commission number"/>
              </a:rPr>
              <a:t>EC</a:t>
            </a:r>
            <a:r>
              <a:rPr lang="en-US" sz="1400" dirty="0"/>
              <a:t> </a:t>
            </a:r>
            <a:r>
              <a:rPr lang="en-US" sz="1400" dirty="0">
                <a:hlinkClick r:id="rId3"/>
              </a:rPr>
              <a:t>3.4.21.4</a:t>
            </a:r>
            <a:r>
              <a:rPr lang="en-US" sz="1400" dirty="0"/>
              <a:t>) is a </a:t>
            </a:r>
            <a:r>
              <a:rPr lang="en-US" sz="1400" dirty="0">
                <a:hlinkClick r:id="rId4" tooltip="Serine protease"/>
              </a:rPr>
              <a:t>serine protease</a:t>
            </a:r>
            <a:r>
              <a:rPr lang="en-US" sz="1400" dirty="0"/>
              <a:t> from the </a:t>
            </a:r>
            <a:r>
              <a:rPr lang="en-US" sz="1400" dirty="0">
                <a:hlinkClick r:id="rId5" tooltip="PA clan"/>
              </a:rPr>
              <a:t>PA clan</a:t>
            </a:r>
            <a:r>
              <a:rPr lang="en-US" sz="1400" dirty="0"/>
              <a:t> superfamily, found in the </a:t>
            </a:r>
            <a:r>
              <a:rPr lang="en-US" sz="1400" dirty="0">
                <a:hlinkClick r:id="rId6" tooltip="Digestive system"/>
              </a:rPr>
              <a:t>digestive system</a:t>
            </a:r>
            <a:r>
              <a:rPr lang="en-US" sz="1400" dirty="0"/>
              <a:t> of many </a:t>
            </a:r>
            <a:r>
              <a:rPr lang="en-US" sz="1400" dirty="0">
                <a:hlinkClick r:id="rId7" tooltip="Vertebrates"/>
              </a:rPr>
              <a:t>vertebrates</a:t>
            </a:r>
            <a:r>
              <a:rPr lang="en-US" sz="1400" dirty="0"/>
              <a:t>, where it </a:t>
            </a:r>
            <a:r>
              <a:rPr lang="en-US" sz="1400" dirty="0">
                <a:hlinkClick r:id="rId8" tooltip="Hydrolyse"/>
              </a:rPr>
              <a:t>hydrolyses</a:t>
            </a:r>
            <a:r>
              <a:rPr lang="en-US" sz="1400" dirty="0"/>
              <a:t> </a:t>
            </a:r>
            <a:r>
              <a:rPr lang="en-US" sz="1400" dirty="0">
                <a:hlinkClick r:id="rId9" tooltip="Protein"/>
              </a:rPr>
              <a:t>proteins</a:t>
            </a:r>
            <a:r>
              <a:rPr lang="en-US" sz="1400" dirty="0"/>
              <a:t>.</a:t>
            </a:r>
            <a:r>
              <a:rPr lang="en-US" sz="1400" baseline="30000" dirty="0">
                <a:hlinkClick r:id="rId10"/>
              </a:rPr>
              <a:t>[2]</a:t>
            </a:r>
            <a:r>
              <a:rPr lang="en-US" sz="1400" baseline="30000" dirty="0">
                <a:hlinkClick r:id="rId11"/>
              </a:rPr>
              <a:t>[3]</a:t>
            </a:r>
            <a:r>
              <a:rPr lang="en-US" sz="1400" dirty="0"/>
              <a:t> Trypsin is produced in the </a:t>
            </a:r>
            <a:r>
              <a:rPr lang="en-US" sz="1400" dirty="0">
                <a:hlinkClick r:id="rId12" tooltip="Pancreas"/>
              </a:rPr>
              <a:t>pancreas</a:t>
            </a:r>
            <a:r>
              <a:rPr lang="en-US" sz="1400" dirty="0"/>
              <a:t> as the inactive </a:t>
            </a:r>
            <a:r>
              <a:rPr lang="en-US" sz="1400" dirty="0">
                <a:hlinkClick r:id="rId13" tooltip="Proenzyme"/>
              </a:rPr>
              <a:t>proenzyme</a:t>
            </a:r>
            <a:r>
              <a:rPr lang="en-US" sz="1400" dirty="0"/>
              <a:t> </a:t>
            </a:r>
            <a:r>
              <a:rPr lang="en-US" sz="1400" dirty="0">
                <a:hlinkClick r:id="rId14" tooltip="Trypsinogen"/>
              </a:rPr>
              <a:t>trypsinogen</a:t>
            </a:r>
            <a:r>
              <a:rPr lang="en-US" sz="1400" dirty="0"/>
              <a:t>. </a:t>
            </a:r>
            <a:endParaRPr lang="en-US" sz="1400" dirty="0" smtClean="0"/>
          </a:p>
          <a:p>
            <a:pPr>
              <a:lnSpc>
                <a:spcPct val="110000"/>
              </a:lnSpc>
            </a:pPr>
            <a:r>
              <a:rPr lang="en-US" sz="1400" dirty="0" smtClean="0"/>
              <a:t>In </a:t>
            </a:r>
            <a:r>
              <a:rPr lang="en-US" sz="1400" dirty="0"/>
              <a:t>the </a:t>
            </a:r>
            <a:r>
              <a:rPr lang="en-US" sz="1400" dirty="0">
                <a:hlinkClick r:id="rId15" tooltip="Duodenum"/>
              </a:rPr>
              <a:t>duodenum</a:t>
            </a:r>
            <a:r>
              <a:rPr lang="en-US" sz="1400" dirty="0"/>
              <a:t>, trypsin </a:t>
            </a:r>
            <a:r>
              <a:rPr lang="en-US" sz="1400" dirty="0">
                <a:hlinkClick r:id="rId16" tooltip="Catalysis"/>
              </a:rPr>
              <a:t>catalyzes</a:t>
            </a:r>
            <a:r>
              <a:rPr lang="en-US" sz="1400" dirty="0"/>
              <a:t> the </a:t>
            </a:r>
            <a:r>
              <a:rPr lang="en-US" sz="1400" dirty="0">
                <a:hlinkClick r:id="rId17" tooltip="Hydrolysis"/>
              </a:rPr>
              <a:t>hydrolysis</a:t>
            </a:r>
            <a:r>
              <a:rPr lang="en-US" sz="1400" dirty="0"/>
              <a:t> of </a:t>
            </a:r>
            <a:r>
              <a:rPr lang="en-US" sz="1400" dirty="0">
                <a:hlinkClick r:id="rId18" tooltip="Peptide bonds"/>
              </a:rPr>
              <a:t>peptide bonds</a:t>
            </a:r>
            <a:r>
              <a:rPr lang="en-US" sz="1400" dirty="0"/>
              <a:t>, breaking down proteins into smaller peptides. The peptide products are then further hydrolyzed into amino acids via other proteases, rendering them available for absorption into the blood stream. </a:t>
            </a:r>
            <a:r>
              <a:rPr lang="en-US" sz="1400" dirty="0" err="1"/>
              <a:t>Tryptic</a:t>
            </a:r>
            <a:r>
              <a:rPr lang="en-US" sz="1400" dirty="0"/>
              <a:t> digestion is a necessary step in protein absorption as proteins are generally too large to be absorbed through the lining of the </a:t>
            </a:r>
            <a:r>
              <a:rPr lang="en-US" sz="1400" dirty="0">
                <a:hlinkClick r:id="rId19" tooltip="Small intestine"/>
              </a:rPr>
              <a:t>small intestine</a:t>
            </a:r>
            <a:r>
              <a:rPr lang="en-US" sz="1400" dirty="0"/>
              <a:t>.</a:t>
            </a:r>
          </a:p>
          <a:p>
            <a:pPr>
              <a:lnSpc>
                <a:spcPct val="110000"/>
              </a:lnSpc>
            </a:pPr>
            <a:r>
              <a:rPr lang="en-US" sz="1400" dirty="0"/>
              <a:t>Trypsin is produced in the </a:t>
            </a:r>
            <a:r>
              <a:rPr lang="en-US" sz="1400" dirty="0">
                <a:hlinkClick r:id="rId12" tooltip="Pancreas"/>
              </a:rPr>
              <a:t>pancreas</a:t>
            </a:r>
            <a:r>
              <a:rPr lang="en-US" sz="1400" dirty="0"/>
              <a:t>, in the form of the inactive </a:t>
            </a:r>
            <a:r>
              <a:rPr lang="en-US" sz="1400" dirty="0">
                <a:hlinkClick r:id="rId20" tooltip="Zymogen"/>
              </a:rPr>
              <a:t>zymogen</a:t>
            </a:r>
            <a:r>
              <a:rPr lang="en-US" sz="1400" dirty="0"/>
              <a:t> </a:t>
            </a:r>
            <a:r>
              <a:rPr lang="en-US" sz="1400" dirty="0">
                <a:hlinkClick r:id="rId14" tooltip="Trypsinogen"/>
              </a:rPr>
              <a:t>trypsinogen</a:t>
            </a:r>
            <a:r>
              <a:rPr lang="en-US" sz="1400" dirty="0"/>
              <a:t>. When the pancreas is stimulated by </a:t>
            </a:r>
            <a:r>
              <a:rPr lang="en-US" sz="1400" dirty="0">
                <a:hlinkClick r:id="rId21" tooltip="Cholecystokinin"/>
              </a:rPr>
              <a:t>cholecystokinin</a:t>
            </a:r>
            <a:r>
              <a:rPr lang="en-US" sz="1400" dirty="0"/>
              <a:t>, it is then secreted into the first part of the small intestine (the </a:t>
            </a:r>
            <a:r>
              <a:rPr lang="en-US" sz="1400" dirty="0">
                <a:hlinkClick r:id="rId15" tooltip="Duodenum"/>
              </a:rPr>
              <a:t>duodenum</a:t>
            </a:r>
            <a:r>
              <a:rPr lang="en-US" sz="1400" dirty="0"/>
              <a:t>) via the </a:t>
            </a:r>
            <a:r>
              <a:rPr lang="en-US" sz="1400" dirty="0">
                <a:hlinkClick r:id="rId22" tooltip="Pancreatic duct"/>
              </a:rPr>
              <a:t>pancreatic duct</a:t>
            </a:r>
            <a:r>
              <a:rPr lang="en-US" sz="1400" dirty="0"/>
              <a:t>. Once in the small intestine, the enzyme </a:t>
            </a:r>
            <a:r>
              <a:rPr lang="en-US" sz="1400" dirty="0">
                <a:hlinkClick r:id="rId23" tooltip="Enteropeptidase"/>
              </a:rPr>
              <a:t>enteropeptidase</a:t>
            </a:r>
            <a:r>
              <a:rPr lang="en-US" sz="1400" dirty="0"/>
              <a:t> activates it into trypsin by </a:t>
            </a:r>
            <a:r>
              <a:rPr lang="en-US" sz="1400" dirty="0">
                <a:hlinkClick r:id="rId24" tooltip="Proteolytic cleavage"/>
              </a:rPr>
              <a:t>proteolytic cleavage</a:t>
            </a:r>
            <a:r>
              <a:rPr lang="en-US" sz="1400" dirty="0"/>
              <a:t>. Auto catalysis can happen with trypsin with </a:t>
            </a:r>
            <a:r>
              <a:rPr lang="en-US" sz="1400" dirty="0" err="1"/>
              <a:t>trypsinogen</a:t>
            </a:r>
            <a:r>
              <a:rPr lang="en-US" sz="1400" dirty="0"/>
              <a:t> as the substrate. This activation mechanism is common for most serine proteases, and serves to prevent </a:t>
            </a:r>
            <a:r>
              <a:rPr lang="en-US" sz="1400" dirty="0" err="1"/>
              <a:t>autodegradation</a:t>
            </a:r>
            <a:r>
              <a:rPr lang="en-US" sz="1400" dirty="0"/>
              <a:t> of the pancreas.</a:t>
            </a:r>
          </a:p>
          <a:p>
            <a:pPr>
              <a:lnSpc>
                <a:spcPct val="110000"/>
              </a:lnSpc>
            </a:pPr>
            <a:endParaRPr lang="en-US" sz="1400" dirty="0"/>
          </a:p>
        </p:txBody>
      </p:sp>
      <p:sp>
        <p:nvSpPr>
          <p:cNvPr id="2" name="Title 1"/>
          <p:cNvSpPr>
            <a:spLocks noGrp="1"/>
          </p:cNvSpPr>
          <p:nvPr>
            <p:ph type="title"/>
          </p:nvPr>
        </p:nvSpPr>
        <p:spPr>
          <a:xfrm>
            <a:off x="457200" y="140945"/>
            <a:ext cx="8229600" cy="1143000"/>
          </a:xfrm>
        </p:spPr>
        <p:txBody>
          <a:bodyPr>
            <a:normAutofit/>
          </a:bodyPr>
          <a:lstStyle/>
          <a:p>
            <a:r>
              <a:rPr lang="en-US" sz="3600" dirty="0" smtClean="0"/>
              <a:t>Families of interest</a:t>
            </a:r>
            <a:br>
              <a:rPr lang="en-US" sz="3600" dirty="0" smtClean="0"/>
            </a:br>
            <a:r>
              <a:rPr lang="en-US" sz="3200" dirty="0" smtClean="0"/>
              <a:t>Trypsin domain</a:t>
            </a:r>
            <a:endParaRPr lang="en-US" sz="3600" dirty="0"/>
          </a:p>
        </p:txBody>
      </p:sp>
      <p:sp>
        <p:nvSpPr>
          <p:cNvPr id="4" name="TextBox 3"/>
          <p:cNvSpPr txBox="1"/>
          <p:nvPr/>
        </p:nvSpPr>
        <p:spPr>
          <a:xfrm>
            <a:off x="8165319" y="4098310"/>
            <a:ext cx="11833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Source: </a:t>
            </a:r>
            <a:r>
              <a:rPr lang="en-US" sz="1400" dirty="0" err="1" smtClean="0"/>
              <a:t>pfam</a:t>
            </a:r>
            <a:endParaRPr lang="en-US" sz="1400" dirty="0"/>
          </a:p>
        </p:txBody>
      </p:sp>
      <p:pic>
        <p:nvPicPr>
          <p:cNvPr id="3" name="Picture 2"/>
          <p:cNvPicPr>
            <a:picLocks noChangeAspect="1"/>
          </p:cNvPicPr>
          <p:nvPr/>
        </p:nvPicPr>
        <p:blipFill>
          <a:blip r:embed="rId25"/>
          <a:stretch>
            <a:fillRect/>
          </a:stretch>
        </p:blipFill>
        <p:spPr>
          <a:xfrm>
            <a:off x="7496087" y="298804"/>
            <a:ext cx="1190713" cy="893035"/>
          </a:xfrm>
          <a:prstGeom prst="rect">
            <a:avLst/>
          </a:prstGeom>
        </p:spPr>
      </p:pic>
      <p:pic>
        <p:nvPicPr>
          <p:cNvPr id="7" name="Picture 6"/>
          <p:cNvPicPr>
            <a:picLocks noChangeAspect="1"/>
          </p:cNvPicPr>
          <p:nvPr/>
        </p:nvPicPr>
        <p:blipFill>
          <a:blip r:embed="rId26"/>
          <a:stretch>
            <a:fillRect/>
          </a:stretch>
        </p:blipFill>
        <p:spPr>
          <a:xfrm>
            <a:off x="9047507" y="1504057"/>
            <a:ext cx="4047513" cy="886439"/>
          </a:xfrm>
          <a:prstGeom prst="rect">
            <a:avLst/>
          </a:prstGeom>
        </p:spPr>
      </p:pic>
      <p:pic>
        <p:nvPicPr>
          <p:cNvPr id="8" name="Picture 7"/>
          <p:cNvPicPr>
            <a:picLocks noChangeAspect="1"/>
          </p:cNvPicPr>
          <p:nvPr/>
        </p:nvPicPr>
        <p:blipFill>
          <a:blip r:embed="rId27"/>
          <a:stretch>
            <a:fillRect/>
          </a:stretch>
        </p:blipFill>
        <p:spPr>
          <a:xfrm>
            <a:off x="378926" y="5934667"/>
            <a:ext cx="4113918" cy="574772"/>
          </a:xfrm>
          <a:prstGeom prst="rect">
            <a:avLst/>
          </a:prstGeom>
        </p:spPr>
      </p:pic>
      <p:sp>
        <p:nvSpPr>
          <p:cNvPr id="10" name="Rectangle 9"/>
          <p:cNvSpPr/>
          <p:nvPr/>
        </p:nvSpPr>
        <p:spPr>
          <a:xfrm>
            <a:off x="2939382" y="6305867"/>
            <a:ext cx="6085943" cy="430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100" dirty="0" smtClean="0"/>
              <a:t>“These </a:t>
            </a:r>
            <a:r>
              <a:rPr lang="en-US" sz="1100" dirty="0"/>
              <a:t>experiments suggest that in order to parasitize a host, a nematode </a:t>
            </a:r>
            <a:r>
              <a:rPr lang="en-US" sz="1100" dirty="0" smtClean="0"/>
              <a:t>requires </a:t>
            </a:r>
            <a:r>
              <a:rPr lang="en-US" sz="1100" dirty="0"/>
              <a:t>a complement of protease inhibitors that interact strongly with those host proteases that are in their environment</a:t>
            </a:r>
            <a:r>
              <a:rPr lang="en-US" sz="1100" dirty="0" smtClean="0"/>
              <a:t>.”</a:t>
            </a:r>
            <a:endParaRPr lang="en-US" sz="1100" dirty="0"/>
          </a:p>
        </p:txBody>
      </p:sp>
      <p:sp>
        <p:nvSpPr>
          <p:cNvPr id="6" name="TextBox 5"/>
          <p:cNvSpPr txBox="1"/>
          <p:nvPr/>
        </p:nvSpPr>
        <p:spPr>
          <a:xfrm>
            <a:off x="75692" y="5668055"/>
            <a:ext cx="1850246" cy="369332"/>
          </a:xfrm>
          <a:prstGeom prst="rect">
            <a:avLst/>
          </a:prstGeom>
          <a:noFill/>
        </p:spPr>
        <p:txBody>
          <a:bodyPr wrap="square" rtlCol="0">
            <a:spAutoFit/>
          </a:bodyPr>
          <a:lstStyle/>
          <a:p>
            <a:r>
              <a:rPr lang="en-US" dirty="0" smtClean="0"/>
              <a:t>Inhibitors:</a:t>
            </a:r>
            <a:endParaRPr lang="en-US" dirty="0"/>
          </a:p>
        </p:txBody>
      </p:sp>
      <p:sp>
        <p:nvSpPr>
          <p:cNvPr id="11" name="Rectangle 10"/>
          <p:cNvSpPr/>
          <p:nvPr/>
        </p:nvSpPr>
        <p:spPr>
          <a:xfrm>
            <a:off x="4178064" y="5241215"/>
            <a:ext cx="4744936" cy="60016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100" dirty="0" smtClean="0"/>
              <a:t>“Our </a:t>
            </a:r>
            <a:r>
              <a:rPr lang="en-US" sz="1100" dirty="0"/>
              <a:t>data showed that transcripts in the T. </a:t>
            </a:r>
            <a:r>
              <a:rPr lang="en-US" sz="1100" dirty="0" err="1"/>
              <a:t>muris</a:t>
            </a:r>
            <a:r>
              <a:rPr lang="en-US" sz="1100" dirty="0"/>
              <a:t> anterior region were dominated by chymotrypsin A–like serine proteases and by protease inhibitors with similarity to secretory leukocyte peptidase inhibitor (SLPI</a:t>
            </a:r>
            <a:r>
              <a:rPr lang="en-US" sz="1100" dirty="0" smtClean="0"/>
              <a:t>)”</a:t>
            </a:r>
            <a:endParaRPr lang="en-US" sz="1100" dirty="0"/>
          </a:p>
        </p:txBody>
      </p:sp>
      <p:pic>
        <p:nvPicPr>
          <p:cNvPr id="12" name="Picture 11"/>
          <p:cNvPicPr>
            <a:picLocks noChangeAspect="1"/>
          </p:cNvPicPr>
          <p:nvPr/>
        </p:nvPicPr>
        <p:blipFill>
          <a:blip r:embed="rId28"/>
          <a:stretch>
            <a:fillRect/>
          </a:stretch>
        </p:blipFill>
        <p:spPr>
          <a:xfrm>
            <a:off x="155833" y="4406087"/>
            <a:ext cx="4104688" cy="985831"/>
          </a:xfrm>
          <a:prstGeom prst="rect">
            <a:avLst/>
          </a:prstGeom>
        </p:spPr>
      </p:pic>
    </p:spTree>
    <p:extLst>
      <p:ext uri="{BB962C8B-B14F-4D97-AF65-F5344CB8AC3E}">
        <p14:creationId xmlns:p14="http://schemas.microsoft.com/office/powerpoint/2010/main" val="39329176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741" y="13203"/>
            <a:ext cx="4064259" cy="2190320"/>
          </a:xfrm>
        </p:spPr>
        <p:txBody>
          <a:bodyPr/>
          <a:lstStyle/>
          <a:p>
            <a:r>
              <a:rPr lang="en-US" dirty="0" smtClean="0"/>
              <a:t>“</a:t>
            </a:r>
            <a:r>
              <a:rPr lang="en-US" dirty="0" err="1" smtClean="0"/>
              <a:t>Phylogenomic</a:t>
            </a:r>
            <a:r>
              <a:rPr lang="en-US" dirty="0" smtClean="0"/>
              <a:t>”</a:t>
            </a:r>
            <a:br>
              <a:rPr lang="en-US" dirty="0" smtClean="0"/>
            </a:br>
            <a:r>
              <a:rPr lang="en-US" dirty="0" smtClean="0"/>
              <a:t>tree</a:t>
            </a:r>
            <a:endParaRPr lang="en-US" dirty="0"/>
          </a:p>
        </p:txBody>
      </p:sp>
      <p:pic>
        <p:nvPicPr>
          <p:cNvPr id="4" name="Content Placeholder 3" descr="BSP2014tree.gif"/>
          <p:cNvPicPr>
            <a:picLocks noGrp="1" noChangeAspect="1"/>
          </p:cNvPicPr>
          <p:nvPr>
            <p:ph idx="1"/>
          </p:nvPr>
        </p:nvPicPr>
        <p:blipFill>
          <a:blip r:embed="rId2" cstate="email">
            <a:extLst>
              <a:ext uri="{28A0092B-C50C-407E-A947-70E740481C1C}">
                <a14:useLocalDpi xmlns:a14="http://schemas.microsoft.com/office/drawing/2010/main"/>
              </a:ext>
            </a:extLst>
          </a:blip>
          <a:srcRect l="-36165" r="-36165"/>
          <a:stretch>
            <a:fillRect/>
          </a:stretch>
        </p:blipFill>
        <p:spPr>
          <a:xfrm>
            <a:off x="-2977925" y="191408"/>
            <a:ext cx="12121925" cy="6666592"/>
          </a:xfrm>
        </p:spPr>
      </p:pic>
      <p:sp>
        <p:nvSpPr>
          <p:cNvPr id="3" name="TextBox 2"/>
          <p:cNvSpPr txBox="1"/>
          <p:nvPr/>
        </p:nvSpPr>
        <p:spPr>
          <a:xfrm>
            <a:off x="5987479" y="5451447"/>
            <a:ext cx="3056365" cy="1077218"/>
          </a:xfrm>
          <a:prstGeom prst="rect">
            <a:avLst/>
          </a:prstGeom>
          <a:noFill/>
        </p:spPr>
        <p:txBody>
          <a:bodyPr wrap="square" rtlCol="0">
            <a:spAutoFit/>
          </a:bodyPr>
          <a:lstStyle/>
          <a:p>
            <a:r>
              <a:rPr lang="en-US" sz="1600" b="1" dirty="0" smtClean="0"/>
              <a:t>50HG Project. Total 91 species:</a:t>
            </a:r>
          </a:p>
          <a:p>
            <a:r>
              <a:rPr lang="en-US" sz="1600" dirty="0" smtClean="0"/>
              <a:t>- 56 </a:t>
            </a:r>
            <a:r>
              <a:rPr lang="en-US" sz="1600" dirty="0"/>
              <a:t>Nematodes (4 Free-living</a:t>
            </a:r>
            <a:r>
              <a:rPr lang="en-US" sz="1600" dirty="0" smtClean="0"/>
              <a:t>)</a:t>
            </a:r>
          </a:p>
          <a:p>
            <a:r>
              <a:rPr lang="en-US" sz="1600" dirty="0" smtClean="0"/>
              <a:t>- 25 </a:t>
            </a:r>
            <a:r>
              <a:rPr lang="en-US" sz="1600" dirty="0" err="1" smtClean="0"/>
              <a:t>Platyhelminths</a:t>
            </a:r>
            <a:r>
              <a:rPr lang="en-US" sz="1600" dirty="0" smtClean="0"/>
              <a:t> (1 Free-living)</a:t>
            </a:r>
          </a:p>
          <a:p>
            <a:r>
              <a:rPr lang="en-US" sz="1600" dirty="0" smtClean="0"/>
              <a:t>- 10 Free-living </a:t>
            </a:r>
            <a:r>
              <a:rPr lang="en-US" sz="1600" dirty="0" err="1" smtClean="0"/>
              <a:t>Outgroups</a:t>
            </a:r>
            <a:endParaRPr lang="en-US" sz="1600" dirty="0" smtClean="0"/>
          </a:p>
        </p:txBody>
      </p:sp>
    </p:spTree>
    <p:extLst>
      <p:ext uri="{BB962C8B-B14F-4D97-AF65-F5344CB8AC3E}">
        <p14:creationId xmlns:p14="http://schemas.microsoft.com/office/powerpoint/2010/main" val="3280889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71961" y="835830"/>
            <a:ext cx="6272039" cy="6022170"/>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600" dirty="0" smtClean="0"/>
              <a:t>Trypsin families</a:t>
            </a:r>
            <a:endParaRPr lang="en-US" sz="3600" dirty="0"/>
          </a:p>
        </p:txBody>
      </p:sp>
      <p:sp>
        <p:nvSpPr>
          <p:cNvPr id="10" name="TextBox 9"/>
          <p:cNvSpPr txBox="1"/>
          <p:nvPr/>
        </p:nvSpPr>
        <p:spPr>
          <a:xfrm>
            <a:off x="150396" y="2116014"/>
            <a:ext cx="2966186" cy="1569660"/>
          </a:xfrm>
          <a:prstGeom prst="rect">
            <a:avLst/>
          </a:prstGeom>
          <a:noFill/>
        </p:spPr>
        <p:txBody>
          <a:bodyPr wrap="square" rtlCol="0">
            <a:spAutoFit/>
          </a:bodyPr>
          <a:lstStyle/>
          <a:p>
            <a:r>
              <a:rPr lang="en-US" sz="1200" dirty="0" smtClean="0"/>
              <a:t>Column </a:t>
            </a:r>
            <a:r>
              <a:rPr lang="en-US" sz="1200" dirty="0" err="1" smtClean="0"/>
              <a:t>dendrogram</a:t>
            </a:r>
            <a:r>
              <a:rPr lang="en-US" sz="1200" dirty="0" smtClean="0"/>
              <a:t> -&gt; species tree</a:t>
            </a:r>
          </a:p>
          <a:p>
            <a:r>
              <a:rPr lang="en-US" sz="1200" dirty="0" smtClean="0"/>
              <a:t>Row </a:t>
            </a:r>
            <a:r>
              <a:rPr lang="en-US" sz="1200" dirty="0" err="1" smtClean="0"/>
              <a:t>dendrogram</a:t>
            </a:r>
            <a:r>
              <a:rPr lang="en-US" sz="1200" dirty="0" smtClean="0"/>
              <a:t> -&gt; </a:t>
            </a:r>
            <a:r>
              <a:rPr lang="en-US" sz="1200" dirty="0" err="1"/>
              <a:t>distfun</a:t>
            </a:r>
            <a:r>
              <a:rPr lang="en-US" sz="1200" dirty="0"/>
              <a:t> = </a:t>
            </a:r>
            <a:r>
              <a:rPr lang="en-US" sz="1200" dirty="0" err="1"/>
              <a:t>dist</a:t>
            </a:r>
            <a:r>
              <a:rPr lang="en-US" sz="1200" dirty="0" smtClean="0"/>
              <a:t>, </a:t>
            </a:r>
            <a:r>
              <a:rPr lang="en-US" sz="1200" dirty="0" err="1"/>
              <a:t>hclustfun</a:t>
            </a:r>
            <a:r>
              <a:rPr lang="en-US" sz="1200" dirty="0"/>
              <a:t> = </a:t>
            </a:r>
            <a:r>
              <a:rPr lang="en-US" sz="1200" dirty="0" err="1" smtClean="0"/>
              <a:t>hclust</a:t>
            </a:r>
            <a:endParaRPr lang="en-US" sz="1200" dirty="0" smtClean="0"/>
          </a:p>
          <a:p>
            <a:endParaRPr lang="en-US" sz="1200" dirty="0"/>
          </a:p>
          <a:p>
            <a:r>
              <a:rPr lang="en-US" sz="1200" dirty="0" smtClean="0"/>
              <a:t>Species coloring -&gt; dark colors = parasitic, lighter colors = free-living</a:t>
            </a:r>
          </a:p>
          <a:p>
            <a:endParaRPr lang="en-US" sz="1200" dirty="0"/>
          </a:p>
          <a:p>
            <a:r>
              <a:rPr lang="en-US" sz="1200" b="1" dirty="0" smtClean="0"/>
              <a:t>Scale -&gt; plain values</a:t>
            </a:r>
            <a:endParaRPr lang="en-US" sz="1200" b="1" dirty="0"/>
          </a:p>
        </p:txBody>
      </p:sp>
      <p:sp>
        <p:nvSpPr>
          <p:cNvPr id="8" name="TextBox 7"/>
          <p:cNvSpPr txBox="1"/>
          <p:nvPr/>
        </p:nvSpPr>
        <p:spPr>
          <a:xfrm>
            <a:off x="150396" y="1202094"/>
            <a:ext cx="2621959"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33-species families of any size where there is at least 5 genes with </a:t>
            </a:r>
            <a:r>
              <a:rPr lang="en-US" sz="1400" dirty="0" smtClean="0"/>
              <a:t>“Trypsin;” </a:t>
            </a:r>
            <a:r>
              <a:rPr lang="en-US" sz="1400" dirty="0" err="1" smtClean="0"/>
              <a:t>pfams</a:t>
            </a:r>
            <a:r>
              <a:rPr lang="en-US" sz="1400" dirty="0" smtClean="0"/>
              <a:t>. </a:t>
            </a:r>
            <a:endParaRPr lang="en-US" sz="1400" dirty="0"/>
          </a:p>
        </p:txBody>
      </p:sp>
      <p:sp>
        <p:nvSpPr>
          <p:cNvPr id="9" name="TextBox 8"/>
          <p:cNvSpPr txBox="1"/>
          <p:nvPr/>
        </p:nvSpPr>
        <p:spPr>
          <a:xfrm>
            <a:off x="133796" y="4840804"/>
            <a:ext cx="2621959" cy="148194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a:t>
            </a:r>
            <a:r>
              <a:rPr lang="en-US" sz="1400" dirty="0" smtClean="0"/>
              <a:t>of 501 genes in 23 families.</a:t>
            </a:r>
          </a:p>
          <a:p>
            <a:pPr>
              <a:lnSpc>
                <a:spcPct val="130000"/>
              </a:lnSpc>
            </a:pPr>
            <a:r>
              <a:rPr lang="en-US" sz="1400" dirty="0" smtClean="0"/>
              <a:t>Seems particularly expanded in clade I species.</a:t>
            </a:r>
            <a:endParaRPr lang="en-US" sz="1400" dirty="0"/>
          </a:p>
          <a:p>
            <a:pPr>
              <a:lnSpc>
                <a:spcPct val="130000"/>
              </a:lnSpc>
            </a:pPr>
            <a:r>
              <a:rPr lang="en-US" sz="1400" u="sng" dirty="0" smtClean="0"/>
              <a:t>Note: there is also &gt;40 Trypsin inhibitor families in our database</a:t>
            </a:r>
            <a:endParaRPr lang="en-US" sz="1400" u="sng" dirty="0"/>
          </a:p>
        </p:txBody>
      </p:sp>
    </p:spTree>
    <p:extLst>
      <p:ext uri="{BB962C8B-B14F-4D97-AF65-F5344CB8AC3E}">
        <p14:creationId xmlns:p14="http://schemas.microsoft.com/office/powerpoint/2010/main" val="25448088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08186" y="1315416"/>
            <a:ext cx="8714814" cy="4525963"/>
          </a:xfrm>
        </p:spPr>
        <p:txBody>
          <a:bodyPr>
            <a:normAutofit/>
          </a:bodyPr>
          <a:lstStyle/>
          <a:p>
            <a:r>
              <a:rPr lang="en-US" sz="1400" b="1" dirty="0"/>
              <a:t>Cysteine proteases</a:t>
            </a:r>
            <a:r>
              <a:rPr lang="en-US" sz="1400" dirty="0"/>
              <a:t>, also known as </a:t>
            </a:r>
            <a:r>
              <a:rPr lang="en-US" sz="1400" b="1" dirty="0" err="1"/>
              <a:t>thiol</a:t>
            </a:r>
            <a:r>
              <a:rPr lang="en-US" sz="1400" b="1" dirty="0"/>
              <a:t> proteases</a:t>
            </a:r>
            <a:r>
              <a:rPr lang="en-US" sz="1400" dirty="0"/>
              <a:t>, are </a:t>
            </a:r>
            <a:r>
              <a:rPr lang="en-US" sz="1400" dirty="0">
                <a:hlinkClick r:id="rId2" tooltip="Enzyme"/>
              </a:rPr>
              <a:t>enzymes</a:t>
            </a:r>
            <a:r>
              <a:rPr lang="en-US" sz="1400" dirty="0"/>
              <a:t> that degrade </a:t>
            </a:r>
            <a:r>
              <a:rPr lang="en-US" sz="1400" dirty="0">
                <a:hlinkClick r:id="rId3" tooltip="Protein"/>
              </a:rPr>
              <a:t>proteins</a:t>
            </a:r>
            <a:r>
              <a:rPr lang="en-US" sz="1400" dirty="0"/>
              <a:t>. These proteases share a common </a:t>
            </a:r>
            <a:r>
              <a:rPr lang="en-US" sz="1400" dirty="0">
                <a:hlinkClick r:id="rId4" tooltip="Catalysis"/>
              </a:rPr>
              <a:t>catalytic mechanism</a:t>
            </a:r>
            <a:r>
              <a:rPr lang="en-US" sz="1400" dirty="0"/>
              <a:t> that involves a </a:t>
            </a:r>
            <a:r>
              <a:rPr lang="en-US" sz="1400" dirty="0">
                <a:hlinkClick r:id="rId5" tooltip="Nucleophile"/>
              </a:rPr>
              <a:t>nucleophilic</a:t>
            </a:r>
            <a:r>
              <a:rPr lang="en-US" sz="1400" dirty="0"/>
              <a:t> </a:t>
            </a:r>
            <a:r>
              <a:rPr lang="en-US" sz="1400" dirty="0">
                <a:hlinkClick r:id="rId6" tooltip="Cysteine"/>
              </a:rPr>
              <a:t>cysteine</a:t>
            </a:r>
            <a:r>
              <a:rPr lang="en-US" sz="1400" dirty="0"/>
              <a:t> </a:t>
            </a:r>
            <a:r>
              <a:rPr lang="en-US" sz="1400" dirty="0">
                <a:hlinkClick r:id="rId7" tooltip="Thiol"/>
              </a:rPr>
              <a:t>thiol</a:t>
            </a:r>
            <a:r>
              <a:rPr lang="en-US" sz="1400" dirty="0"/>
              <a:t> in a </a:t>
            </a:r>
            <a:r>
              <a:rPr lang="en-US" sz="1400" dirty="0">
                <a:hlinkClick r:id="rId8" tooltip="Catalytic triad"/>
              </a:rPr>
              <a:t>catalytic triad</a:t>
            </a:r>
            <a:r>
              <a:rPr lang="en-US" sz="1400" dirty="0"/>
              <a:t> or dyad.</a:t>
            </a:r>
          </a:p>
          <a:p>
            <a:r>
              <a:rPr lang="en-US" sz="1400" dirty="0"/>
              <a:t>Cysteine proteases are commonly encountered in </a:t>
            </a:r>
            <a:r>
              <a:rPr lang="en-US" sz="1400" dirty="0">
                <a:hlinkClick r:id="rId9" tooltip="Fruits"/>
              </a:rPr>
              <a:t>fruits</a:t>
            </a:r>
            <a:r>
              <a:rPr lang="en-US" sz="1400" dirty="0"/>
              <a:t> including the </a:t>
            </a:r>
            <a:r>
              <a:rPr lang="en-US" sz="1400" dirty="0">
                <a:hlinkClick r:id="rId10" tooltip="Papaya"/>
              </a:rPr>
              <a:t>papaya</a:t>
            </a:r>
            <a:r>
              <a:rPr lang="en-US" sz="1400" dirty="0"/>
              <a:t>, </a:t>
            </a:r>
            <a:r>
              <a:rPr lang="en-US" sz="1400" dirty="0">
                <a:hlinkClick r:id="rId11" tooltip="Pineapple"/>
              </a:rPr>
              <a:t>pineapple</a:t>
            </a:r>
            <a:r>
              <a:rPr lang="en-US" sz="1400" dirty="0"/>
              <a:t>, </a:t>
            </a:r>
            <a:r>
              <a:rPr lang="en-US" sz="1400" dirty="0">
                <a:hlinkClick r:id="rId12" tooltip="Common fig"/>
              </a:rPr>
              <a:t>fig</a:t>
            </a:r>
            <a:r>
              <a:rPr lang="en-US" sz="1400" dirty="0"/>
              <a:t> and </a:t>
            </a:r>
            <a:r>
              <a:rPr lang="en-US" sz="1400" dirty="0">
                <a:hlinkClick r:id="rId13" tooltip="Kiwifruit"/>
              </a:rPr>
              <a:t>kiwifruit</a:t>
            </a:r>
            <a:r>
              <a:rPr lang="en-US" sz="1400" dirty="0"/>
              <a:t>. </a:t>
            </a:r>
          </a:p>
        </p:txBody>
      </p:sp>
      <p:sp>
        <p:nvSpPr>
          <p:cNvPr id="2" name="Title 1"/>
          <p:cNvSpPr>
            <a:spLocks noGrp="1"/>
          </p:cNvSpPr>
          <p:nvPr>
            <p:ph type="title"/>
          </p:nvPr>
        </p:nvSpPr>
        <p:spPr>
          <a:xfrm>
            <a:off x="457200" y="140945"/>
            <a:ext cx="8229600" cy="1143000"/>
          </a:xfrm>
        </p:spPr>
        <p:txBody>
          <a:bodyPr>
            <a:normAutofit/>
          </a:bodyPr>
          <a:lstStyle/>
          <a:p>
            <a:r>
              <a:rPr lang="en-US" sz="3600" dirty="0" smtClean="0"/>
              <a:t>Families of interest</a:t>
            </a:r>
            <a:br>
              <a:rPr lang="en-US" sz="3600" dirty="0" smtClean="0"/>
            </a:br>
            <a:r>
              <a:rPr lang="en-US" sz="3200" dirty="0" smtClean="0"/>
              <a:t>Papain family cysteine protease (</a:t>
            </a:r>
            <a:r>
              <a:rPr lang="en-US" sz="3200" dirty="0" err="1" smtClean="0"/>
              <a:t>cathepsins</a:t>
            </a:r>
            <a:r>
              <a:rPr lang="en-US" sz="3200" dirty="0" smtClean="0"/>
              <a:t>)</a:t>
            </a:r>
            <a:endParaRPr lang="en-US" sz="3600" dirty="0"/>
          </a:p>
        </p:txBody>
      </p:sp>
      <p:sp>
        <p:nvSpPr>
          <p:cNvPr id="4" name="TextBox 3"/>
          <p:cNvSpPr txBox="1"/>
          <p:nvPr/>
        </p:nvSpPr>
        <p:spPr>
          <a:xfrm>
            <a:off x="7960659" y="2146476"/>
            <a:ext cx="11833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Source: </a:t>
            </a:r>
            <a:r>
              <a:rPr lang="en-US" sz="1400" dirty="0" err="1" smtClean="0"/>
              <a:t>pfam</a:t>
            </a:r>
            <a:endParaRPr lang="en-US" sz="1400" dirty="0"/>
          </a:p>
        </p:txBody>
      </p:sp>
      <p:pic>
        <p:nvPicPr>
          <p:cNvPr id="6" name="Picture 5"/>
          <p:cNvPicPr>
            <a:picLocks noChangeAspect="1"/>
          </p:cNvPicPr>
          <p:nvPr/>
        </p:nvPicPr>
        <p:blipFill>
          <a:blip r:embed="rId14"/>
          <a:stretch>
            <a:fillRect/>
          </a:stretch>
        </p:blipFill>
        <p:spPr>
          <a:xfrm>
            <a:off x="7778646" y="65247"/>
            <a:ext cx="1220046" cy="826304"/>
          </a:xfrm>
          <a:prstGeom prst="rect">
            <a:avLst/>
          </a:prstGeom>
        </p:spPr>
      </p:pic>
      <p:sp>
        <p:nvSpPr>
          <p:cNvPr id="9" name="Rectangle 8"/>
          <p:cNvSpPr/>
          <p:nvPr/>
        </p:nvSpPr>
        <p:spPr>
          <a:xfrm>
            <a:off x="370049" y="3305448"/>
            <a:ext cx="8184478"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smtClean="0"/>
              <a:t>“</a:t>
            </a:r>
            <a:r>
              <a:rPr lang="en-US" sz="1400" dirty="0" err="1" smtClean="0"/>
              <a:t>Helminth</a:t>
            </a:r>
            <a:r>
              <a:rPr lang="en-US" sz="1400" dirty="0" smtClean="0"/>
              <a:t> </a:t>
            </a:r>
            <a:r>
              <a:rPr lang="en-US" sz="1400" dirty="0"/>
              <a:t>pathogens express papain-like cysteine peptidases, termed </a:t>
            </a:r>
            <a:r>
              <a:rPr lang="en-US" sz="1400" dirty="0" err="1"/>
              <a:t>cathepsins</a:t>
            </a:r>
            <a:r>
              <a:rPr lang="en-US" sz="1400" dirty="0"/>
              <a:t>, which have important roles in virulence, including host entry, tissue migration and the suppression of host immune responses. The liver fluke </a:t>
            </a:r>
            <a:r>
              <a:rPr lang="en-US" sz="1400" dirty="0" err="1"/>
              <a:t>Fasciola</a:t>
            </a:r>
            <a:r>
              <a:rPr lang="en-US" sz="1400" dirty="0"/>
              <a:t> hepatica, an emerging human pathogen, expresses the largest </a:t>
            </a:r>
            <a:r>
              <a:rPr lang="en-US" sz="1400" dirty="0" err="1"/>
              <a:t>cathepsin</a:t>
            </a:r>
            <a:r>
              <a:rPr lang="en-US" sz="1400" dirty="0"/>
              <a:t> L cysteine protease family yet described. </a:t>
            </a:r>
            <a:endParaRPr lang="en-US" sz="1400" dirty="0" smtClean="0"/>
          </a:p>
          <a:p>
            <a:r>
              <a:rPr lang="en-US" sz="1400" dirty="0" smtClean="0"/>
              <a:t>(</a:t>
            </a:r>
            <a:r>
              <a:rPr lang="en-US" sz="1400" dirty="0"/>
              <a:t>…) </a:t>
            </a:r>
            <a:r>
              <a:rPr lang="en-US" sz="1400" dirty="0" smtClean="0"/>
              <a:t>The </a:t>
            </a:r>
            <a:r>
              <a:rPr lang="en-US" sz="1400" dirty="0"/>
              <a:t>developmentally regulated expression of these proteases correlates with the passage of the parasite through host tissues and its encounters with different host macromolecules</a:t>
            </a:r>
            <a:r>
              <a:rPr lang="en-US" sz="1400" dirty="0" smtClean="0"/>
              <a:t>.</a:t>
            </a:r>
          </a:p>
        </p:txBody>
      </p:sp>
      <p:pic>
        <p:nvPicPr>
          <p:cNvPr id="11" name="Picture 10"/>
          <p:cNvPicPr>
            <a:picLocks noChangeAspect="1"/>
          </p:cNvPicPr>
          <p:nvPr/>
        </p:nvPicPr>
        <p:blipFill>
          <a:blip r:embed="rId15"/>
          <a:stretch>
            <a:fillRect/>
          </a:stretch>
        </p:blipFill>
        <p:spPr>
          <a:xfrm>
            <a:off x="370049" y="2233078"/>
            <a:ext cx="4535205" cy="935737"/>
          </a:xfrm>
          <a:prstGeom prst="rect">
            <a:avLst/>
          </a:prstGeom>
        </p:spPr>
      </p:pic>
      <p:pic>
        <p:nvPicPr>
          <p:cNvPr id="12" name="Picture 11"/>
          <p:cNvPicPr>
            <a:picLocks noChangeAspect="1"/>
          </p:cNvPicPr>
          <p:nvPr/>
        </p:nvPicPr>
        <p:blipFill>
          <a:blip r:embed="rId16"/>
          <a:stretch>
            <a:fillRect/>
          </a:stretch>
        </p:blipFill>
        <p:spPr>
          <a:xfrm>
            <a:off x="208186" y="5002096"/>
            <a:ext cx="4451103" cy="975910"/>
          </a:xfrm>
          <a:prstGeom prst="rect">
            <a:avLst/>
          </a:prstGeom>
        </p:spPr>
      </p:pic>
    </p:spTree>
    <p:extLst>
      <p:ext uri="{BB962C8B-B14F-4D97-AF65-F5344CB8AC3E}">
        <p14:creationId xmlns:p14="http://schemas.microsoft.com/office/powerpoint/2010/main" val="1081565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21764" y="933660"/>
            <a:ext cx="6222236" cy="5924340"/>
          </a:xfrm>
          <a:prstGeom prst="rect">
            <a:avLst/>
          </a:prstGeom>
        </p:spPr>
      </p:pic>
      <p:sp>
        <p:nvSpPr>
          <p:cNvPr id="2" name="Title 1"/>
          <p:cNvSpPr>
            <a:spLocks noGrp="1"/>
          </p:cNvSpPr>
          <p:nvPr>
            <p:ph type="title"/>
          </p:nvPr>
        </p:nvSpPr>
        <p:spPr>
          <a:xfrm>
            <a:off x="482266" y="-150404"/>
            <a:ext cx="8229600" cy="1143000"/>
          </a:xfrm>
        </p:spPr>
        <p:txBody>
          <a:bodyPr>
            <a:normAutofit fontScale="90000"/>
          </a:bodyPr>
          <a:lstStyle/>
          <a:p>
            <a:r>
              <a:rPr lang="en-US" sz="3600" dirty="0" smtClean="0"/>
              <a:t>Papain cysteine protease (</a:t>
            </a:r>
            <a:r>
              <a:rPr lang="en-US" sz="3600" dirty="0" err="1" smtClean="0"/>
              <a:t>cathepsin</a:t>
            </a:r>
            <a:r>
              <a:rPr lang="en-US" sz="3600" dirty="0" smtClean="0"/>
              <a:t>) families</a:t>
            </a:r>
            <a:endParaRPr lang="en-US" sz="3600" dirty="0"/>
          </a:p>
        </p:txBody>
      </p:sp>
      <p:sp>
        <p:nvSpPr>
          <p:cNvPr id="10" name="TextBox 9"/>
          <p:cNvSpPr txBox="1"/>
          <p:nvPr/>
        </p:nvSpPr>
        <p:spPr>
          <a:xfrm>
            <a:off x="150396" y="2116014"/>
            <a:ext cx="2966186" cy="1569660"/>
          </a:xfrm>
          <a:prstGeom prst="rect">
            <a:avLst/>
          </a:prstGeom>
          <a:noFill/>
        </p:spPr>
        <p:txBody>
          <a:bodyPr wrap="square" rtlCol="0">
            <a:spAutoFit/>
          </a:bodyPr>
          <a:lstStyle/>
          <a:p>
            <a:r>
              <a:rPr lang="en-US" sz="1200" dirty="0" smtClean="0"/>
              <a:t>Column </a:t>
            </a:r>
            <a:r>
              <a:rPr lang="en-US" sz="1200" dirty="0" err="1" smtClean="0"/>
              <a:t>dendrogram</a:t>
            </a:r>
            <a:r>
              <a:rPr lang="en-US" sz="1200" dirty="0" smtClean="0"/>
              <a:t> -&gt; species tree</a:t>
            </a:r>
          </a:p>
          <a:p>
            <a:r>
              <a:rPr lang="en-US" sz="1200" dirty="0" smtClean="0"/>
              <a:t>Row </a:t>
            </a:r>
            <a:r>
              <a:rPr lang="en-US" sz="1200" dirty="0" err="1" smtClean="0"/>
              <a:t>dendrogram</a:t>
            </a:r>
            <a:r>
              <a:rPr lang="en-US" sz="1200" dirty="0" smtClean="0"/>
              <a:t> -&gt; </a:t>
            </a:r>
            <a:r>
              <a:rPr lang="en-US" sz="1200" dirty="0" err="1"/>
              <a:t>distfun</a:t>
            </a:r>
            <a:r>
              <a:rPr lang="en-US" sz="1200" dirty="0"/>
              <a:t> = </a:t>
            </a:r>
            <a:r>
              <a:rPr lang="en-US" sz="1200" dirty="0" err="1"/>
              <a:t>dist</a:t>
            </a:r>
            <a:r>
              <a:rPr lang="en-US" sz="1200" dirty="0" smtClean="0"/>
              <a:t>, </a:t>
            </a:r>
            <a:r>
              <a:rPr lang="en-US" sz="1200" dirty="0" err="1"/>
              <a:t>hclustfun</a:t>
            </a:r>
            <a:r>
              <a:rPr lang="en-US" sz="1200" dirty="0"/>
              <a:t> = </a:t>
            </a:r>
            <a:r>
              <a:rPr lang="en-US" sz="1200" dirty="0" err="1" smtClean="0"/>
              <a:t>hclust</a:t>
            </a:r>
            <a:endParaRPr lang="en-US" sz="1200" dirty="0" smtClean="0"/>
          </a:p>
          <a:p>
            <a:endParaRPr lang="en-US" sz="1200" dirty="0"/>
          </a:p>
          <a:p>
            <a:r>
              <a:rPr lang="en-US" sz="1200" dirty="0" smtClean="0"/>
              <a:t>Species coloring -&gt; dark colors = parasitic, lighter colors = free-living</a:t>
            </a:r>
          </a:p>
          <a:p>
            <a:endParaRPr lang="en-US" sz="1200" dirty="0"/>
          </a:p>
          <a:p>
            <a:r>
              <a:rPr lang="en-US" sz="1200" b="1" dirty="0" smtClean="0"/>
              <a:t>Scale -&gt; plain values</a:t>
            </a:r>
            <a:endParaRPr lang="en-US" sz="1200" b="1" dirty="0"/>
          </a:p>
        </p:txBody>
      </p:sp>
      <p:sp>
        <p:nvSpPr>
          <p:cNvPr id="8" name="TextBox 7"/>
          <p:cNvSpPr txBox="1"/>
          <p:nvPr/>
        </p:nvSpPr>
        <p:spPr>
          <a:xfrm>
            <a:off x="150396" y="1202094"/>
            <a:ext cx="2621959"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33-species families of any size where there is at least 5 genes with </a:t>
            </a:r>
            <a:r>
              <a:rPr lang="en-US" sz="1400" dirty="0" smtClean="0"/>
              <a:t>“Papain” </a:t>
            </a:r>
            <a:r>
              <a:rPr lang="en-US" sz="1400" dirty="0" err="1" smtClean="0"/>
              <a:t>pfams</a:t>
            </a:r>
            <a:r>
              <a:rPr lang="en-US" sz="1400" dirty="0" smtClean="0"/>
              <a:t>. </a:t>
            </a:r>
            <a:endParaRPr lang="en-US" sz="1400" dirty="0"/>
          </a:p>
        </p:txBody>
      </p:sp>
      <p:sp>
        <p:nvSpPr>
          <p:cNvPr id="9" name="TextBox 8"/>
          <p:cNvSpPr txBox="1"/>
          <p:nvPr/>
        </p:nvSpPr>
        <p:spPr>
          <a:xfrm>
            <a:off x="133796" y="4840804"/>
            <a:ext cx="2621959" cy="148194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a:t>
            </a:r>
            <a:r>
              <a:rPr lang="en-US" sz="1400" dirty="0" smtClean="0"/>
              <a:t>of 698 genes in 11 families.</a:t>
            </a:r>
          </a:p>
          <a:p>
            <a:pPr>
              <a:lnSpc>
                <a:spcPct val="130000"/>
              </a:lnSpc>
            </a:pPr>
            <a:r>
              <a:rPr lang="en-US" sz="1400" dirty="0" smtClean="0"/>
              <a:t>Some </a:t>
            </a:r>
            <a:r>
              <a:rPr lang="en-US" sz="1400" dirty="0" err="1" smtClean="0"/>
              <a:t>Fasciola</a:t>
            </a:r>
            <a:r>
              <a:rPr lang="en-US" sz="1400" dirty="0" smtClean="0"/>
              <a:t> genes as described in  literature. Particularly expanded in </a:t>
            </a:r>
            <a:r>
              <a:rPr lang="en-US" sz="1400" dirty="0" err="1" smtClean="0"/>
              <a:t>Haemonchus</a:t>
            </a:r>
            <a:r>
              <a:rPr lang="en-US" sz="1400" dirty="0" smtClean="0"/>
              <a:t> and </a:t>
            </a:r>
            <a:r>
              <a:rPr lang="en-US" sz="1400" dirty="0" err="1" smtClean="0"/>
              <a:t>Ancylostoma</a:t>
            </a:r>
            <a:r>
              <a:rPr lang="en-US" sz="1400" dirty="0" smtClean="0"/>
              <a:t>.</a:t>
            </a:r>
            <a:endParaRPr lang="en-US" sz="1400" dirty="0" smtClean="0"/>
          </a:p>
        </p:txBody>
      </p:sp>
    </p:spTree>
    <p:extLst>
      <p:ext uri="{BB962C8B-B14F-4D97-AF65-F5344CB8AC3E}">
        <p14:creationId xmlns:p14="http://schemas.microsoft.com/office/powerpoint/2010/main" val="131972033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50314" y="0"/>
            <a:ext cx="1405493" cy="1054119"/>
          </a:xfrm>
          <a:prstGeom prst="rect">
            <a:avLst/>
          </a:prstGeom>
        </p:spPr>
      </p:pic>
      <p:sp>
        <p:nvSpPr>
          <p:cNvPr id="5" name="Content Placeholder 4"/>
          <p:cNvSpPr>
            <a:spLocks noGrp="1"/>
          </p:cNvSpPr>
          <p:nvPr>
            <p:ph idx="1"/>
          </p:nvPr>
        </p:nvSpPr>
        <p:spPr>
          <a:xfrm>
            <a:off x="208185" y="1384396"/>
            <a:ext cx="8656711" cy="4525963"/>
          </a:xfrm>
        </p:spPr>
        <p:txBody>
          <a:bodyPr>
            <a:normAutofit/>
          </a:bodyPr>
          <a:lstStyle/>
          <a:p>
            <a:pPr>
              <a:lnSpc>
                <a:spcPct val="110000"/>
              </a:lnSpc>
            </a:pPr>
            <a:r>
              <a:rPr lang="en-US" sz="1400" b="1" dirty="0"/>
              <a:t>Aspartic proteases</a:t>
            </a:r>
            <a:r>
              <a:rPr lang="en-US" sz="1400" dirty="0"/>
              <a:t> are a </a:t>
            </a:r>
            <a:r>
              <a:rPr lang="en-US" sz="1400" dirty="0">
                <a:hlinkClick r:id="rId3" tooltip="Protein family"/>
              </a:rPr>
              <a:t>family</a:t>
            </a:r>
            <a:r>
              <a:rPr lang="en-US" sz="1400" dirty="0"/>
              <a:t> of </a:t>
            </a:r>
            <a:r>
              <a:rPr lang="en-US" sz="1400" dirty="0">
                <a:hlinkClick r:id="rId4" tooltip="Protease"/>
              </a:rPr>
              <a:t>protease</a:t>
            </a:r>
            <a:r>
              <a:rPr lang="en-US" sz="1400" dirty="0"/>
              <a:t> </a:t>
            </a:r>
            <a:r>
              <a:rPr lang="en-US" sz="1400" dirty="0">
                <a:hlinkClick r:id="rId5" tooltip="Enzymes"/>
              </a:rPr>
              <a:t>enzymes</a:t>
            </a:r>
            <a:r>
              <a:rPr lang="en-US" sz="1400" dirty="0"/>
              <a:t> that use an </a:t>
            </a:r>
            <a:r>
              <a:rPr lang="en-US" sz="1400" dirty="0">
                <a:hlinkClick r:id="rId6" tooltip="Aspartate"/>
              </a:rPr>
              <a:t>aspartate</a:t>
            </a:r>
            <a:r>
              <a:rPr lang="en-US" sz="1400" dirty="0"/>
              <a:t> residue for catalysis of their peptide substrates. In general, they have two highly conserved </a:t>
            </a:r>
            <a:r>
              <a:rPr lang="en-US" sz="1400" dirty="0">
                <a:hlinkClick r:id="rId6" tooltip="Aspartate"/>
              </a:rPr>
              <a:t>aspartates</a:t>
            </a:r>
            <a:r>
              <a:rPr lang="en-US" sz="1400" dirty="0"/>
              <a:t> in the </a:t>
            </a:r>
            <a:r>
              <a:rPr lang="en-US" sz="1400" dirty="0">
                <a:hlinkClick r:id="rId7" tooltip="Active site"/>
              </a:rPr>
              <a:t>active site</a:t>
            </a:r>
            <a:r>
              <a:rPr lang="en-US" sz="1400" dirty="0"/>
              <a:t> and are optimally active at acidic </a:t>
            </a:r>
            <a:r>
              <a:rPr lang="en-US" sz="1400" dirty="0" err="1">
                <a:hlinkClick r:id="rId8" tooltip="PH"/>
              </a:rPr>
              <a:t>pH</a:t>
            </a:r>
            <a:r>
              <a:rPr lang="en-US" sz="1400" dirty="0" err="1"/>
              <a:t>.</a:t>
            </a:r>
            <a:r>
              <a:rPr lang="en-US" sz="1400" dirty="0"/>
              <a:t> Nearly all known </a:t>
            </a:r>
            <a:r>
              <a:rPr lang="en-US" sz="1400" dirty="0" err="1"/>
              <a:t>aspartyl</a:t>
            </a:r>
            <a:r>
              <a:rPr lang="en-US" sz="1400" dirty="0"/>
              <a:t> proteases are inhibited by </a:t>
            </a:r>
            <a:r>
              <a:rPr lang="en-US" sz="1400" dirty="0">
                <a:hlinkClick r:id="rId9" tooltip="Pepstatin"/>
              </a:rPr>
              <a:t>pepstatin</a:t>
            </a:r>
            <a:r>
              <a:rPr lang="en-US" sz="1400" dirty="0"/>
              <a:t>.</a:t>
            </a:r>
          </a:p>
          <a:p>
            <a:pPr>
              <a:lnSpc>
                <a:spcPct val="110000"/>
              </a:lnSpc>
            </a:pPr>
            <a:r>
              <a:rPr lang="en-US" sz="1400" dirty="0"/>
              <a:t>Aspartic </a:t>
            </a:r>
            <a:r>
              <a:rPr lang="en-US" sz="1400" dirty="0" err="1"/>
              <a:t>endopeptidases</a:t>
            </a:r>
            <a:r>
              <a:rPr lang="en-US" sz="1400" dirty="0"/>
              <a:t> </a:t>
            </a:r>
            <a:r>
              <a:rPr lang="en-US" sz="1400" dirty="0">
                <a:hlinkClick r:id="rId10" tooltip="Enzyme Commission number"/>
              </a:rPr>
              <a:t>EC</a:t>
            </a:r>
            <a:r>
              <a:rPr lang="en-US" sz="1400" dirty="0"/>
              <a:t> </a:t>
            </a:r>
            <a:r>
              <a:rPr lang="en-US" sz="1400" dirty="0">
                <a:hlinkClick r:id="rId11"/>
              </a:rPr>
              <a:t>3.4.23.</a:t>
            </a:r>
            <a:r>
              <a:rPr lang="en-US" sz="1400" dirty="0"/>
              <a:t> of vertebrate, fungal and retroviral origin have been </a:t>
            </a:r>
            <a:r>
              <a:rPr lang="en-US" sz="1400" dirty="0" err="1"/>
              <a:t>characterised</a:t>
            </a:r>
            <a:r>
              <a:rPr lang="en-US" sz="1400" dirty="0"/>
              <a:t>.</a:t>
            </a:r>
            <a:r>
              <a:rPr lang="en-US" sz="1400" baseline="30000" dirty="0">
                <a:hlinkClick r:id="rId12"/>
              </a:rPr>
              <a:t>[2]</a:t>
            </a:r>
            <a:r>
              <a:rPr lang="en-US" sz="1400" dirty="0"/>
              <a:t> More recently, aspartic </a:t>
            </a:r>
            <a:r>
              <a:rPr lang="en-US" sz="1400" dirty="0" err="1"/>
              <a:t>endopeptidases</a:t>
            </a:r>
            <a:r>
              <a:rPr lang="en-US" sz="1400" dirty="0"/>
              <a:t> associated with the processing of bacterial type 4 </a:t>
            </a:r>
            <a:r>
              <a:rPr lang="en-US" sz="1400" dirty="0" err="1"/>
              <a:t>prepilin</a:t>
            </a:r>
            <a:r>
              <a:rPr lang="en-US" sz="1400" baseline="30000" dirty="0">
                <a:hlinkClick r:id="rId13"/>
              </a:rPr>
              <a:t>[3]</a:t>
            </a:r>
            <a:r>
              <a:rPr lang="en-US" sz="1400" dirty="0"/>
              <a:t> and </a:t>
            </a:r>
            <a:r>
              <a:rPr lang="en-US" sz="1400" dirty="0" err="1"/>
              <a:t>archaean</a:t>
            </a:r>
            <a:r>
              <a:rPr lang="en-US" sz="1400" dirty="0"/>
              <a:t> </a:t>
            </a:r>
            <a:r>
              <a:rPr lang="en-US" sz="1400" dirty="0" err="1"/>
              <a:t>preflagellin</a:t>
            </a:r>
            <a:r>
              <a:rPr lang="en-US" sz="1400" dirty="0"/>
              <a:t> have been described.</a:t>
            </a:r>
            <a:r>
              <a:rPr lang="en-US" sz="1400" baseline="30000" dirty="0">
                <a:hlinkClick r:id="rId14"/>
              </a:rPr>
              <a:t>[4]</a:t>
            </a:r>
            <a:r>
              <a:rPr lang="en-US" sz="1400" baseline="30000" dirty="0">
                <a:hlinkClick r:id="rId15"/>
              </a:rPr>
              <a:t>[5]</a:t>
            </a:r>
            <a:endParaRPr lang="en-US" sz="1400" dirty="0"/>
          </a:p>
          <a:p>
            <a:pPr>
              <a:lnSpc>
                <a:spcPct val="110000"/>
              </a:lnSpc>
            </a:pPr>
            <a:endParaRPr lang="en-US" sz="1400" dirty="0"/>
          </a:p>
        </p:txBody>
      </p:sp>
      <p:sp>
        <p:nvSpPr>
          <p:cNvPr id="2" name="Title 1"/>
          <p:cNvSpPr>
            <a:spLocks noGrp="1"/>
          </p:cNvSpPr>
          <p:nvPr>
            <p:ph type="title"/>
          </p:nvPr>
        </p:nvSpPr>
        <p:spPr>
          <a:xfrm>
            <a:off x="457200" y="140945"/>
            <a:ext cx="8229600" cy="1143000"/>
          </a:xfrm>
        </p:spPr>
        <p:txBody>
          <a:bodyPr>
            <a:normAutofit/>
          </a:bodyPr>
          <a:lstStyle/>
          <a:p>
            <a:r>
              <a:rPr lang="en-US" sz="3600" dirty="0" smtClean="0"/>
              <a:t>Families of interest</a:t>
            </a:r>
            <a:br>
              <a:rPr lang="en-US" sz="3600" dirty="0" smtClean="0"/>
            </a:br>
            <a:r>
              <a:rPr lang="en-US" sz="3200" dirty="0" smtClean="0"/>
              <a:t>Eukaryotic </a:t>
            </a:r>
            <a:r>
              <a:rPr lang="en-US" sz="3200" dirty="0" err="1" smtClean="0"/>
              <a:t>Aspartyl</a:t>
            </a:r>
            <a:r>
              <a:rPr lang="en-US" sz="3200" dirty="0" smtClean="0"/>
              <a:t> protease (</a:t>
            </a:r>
            <a:r>
              <a:rPr lang="en-US" sz="3200" dirty="0" err="1" smtClean="0"/>
              <a:t>cathepsin</a:t>
            </a:r>
            <a:r>
              <a:rPr lang="en-US" sz="3200" dirty="0" smtClean="0"/>
              <a:t>)</a:t>
            </a:r>
            <a:endParaRPr lang="en-US" sz="3600" dirty="0"/>
          </a:p>
        </p:txBody>
      </p:sp>
      <p:sp>
        <p:nvSpPr>
          <p:cNvPr id="4" name="TextBox 3"/>
          <p:cNvSpPr txBox="1"/>
          <p:nvPr/>
        </p:nvSpPr>
        <p:spPr>
          <a:xfrm>
            <a:off x="7747959" y="2839923"/>
            <a:ext cx="11833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Source: </a:t>
            </a:r>
            <a:r>
              <a:rPr lang="en-US" sz="1400" dirty="0" err="1" smtClean="0"/>
              <a:t>pfam</a:t>
            </a:r>
            <a:endParaRPr lang="en-US" sz="1400" dirty="0"/>
          </a:p>
        </p:txBody>
      </p:sp>
      <p:sp>
        <p:nvSpPr>
          <p:cNvPr id="7" name="Rectangle 6"/>
          <p:cNvSpPr/>
          <p:nvPr/>
        </p:nvSpPr>
        <p:spPr>
          <a:xfrm>
            <a:off x="274589" y="4106644"/>
            <a:ext cx="8656711" cy="26776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Tx/>
              <a:buChar char="-"/>
            </a:pPr>
            <a:r>
              <a:rPr lang="en-US" sz="1400" dirty="0" smtClean="0"/>
              <a:t>“Aspartic </a:t>
            </a:r>
            <a:r>
              <a:rPr lang="en-US" sz="1400" dirty="0"/>
              <a:t>proteases are known to play </a:t>
            </a:r>
            <a:r>
              <a:rPr lang="en-US" sz="1400" dirty="0" smtClean="0"/>
              <a:t>an important </a:t>
            </a:r>
            <a:r>
              <a:rPr lang="en-US" sz="1400" dirty="0"/>
              <a:t>role in </a:t>
            </a:r>
            <a:r>
              <a:rPr lang="en-US" sz="1400" dirty="0" smtClean="0"/>
              <a:t>the </a:t>
            </a:r>
            <a:r>
              <a:rPr lang="en-US" sz="1400" dirty="0"/>
              <a:t>biology of </a:t>
            </a:r>
            <a:r>
              <a:rPr lang="en-US" sz="1400" dirty="0" smtClean="0"/>
              <a:t>nematode parasitism</a:t>
            </a:r>
            <a:r>
              <a:rPr lang="en-US" sz="1400" dirty="0"/>
              <a:t>. This role is </a:t>
            </a:r>
            <a:r>
              <a:rPr lang="en-US" sz="1400" dirty="0" smtClean="0"/>
              <a:t>best </a:t>
            </a:r>
            <a:r>
              <a:rPr lang="en-US" sz="1400" dirty="0" err="1" smtClean="0"/>
              <a:t>characterised</a:t>
            </a:r>
            <a:r>
              <a:rPr lang="en-US" sz="1400" dirty="0" smtClean="0"/>
              <a:t> </a:t>
            </a:r>
            <a:r>
              <a:rPr lang="en-US" sz="1400" dirty="0"/>
              <a:t>in blood-</a:t>
            </a:r>
            <a:r>
              <a:rPr lang="en-US" sz="1400" dirty="0" smtClean="0"/>
              <a:t>feeding </a:t>
            </a:r>
            <a:r>
              <a:rPr lang="en-US" sz="1400" dirty="0"/>
              <a:t>nematodes, where they </a:t>
            </a:r>
            <a:r>
              <a:rPr lang="en-US" sz="1400" dirty="0" smtClean="0"/>
              <a:t>digest </a:t>
            </a:r>
            <a:r>
              <a:rPr lang="en-US" sz="1400" dirty="0" err="1" smtClean="0"/>
              <a:t>haemoglobin</a:t>
            </a:r>
            <a:r>
              <a:rPr lang="en-US" sz="1400" dirty="0"/>
              <a:t>, but they are also likely to play </a:t>
            </a:r>
            <a:r>
              <a:rPr lang="en-US" sz="1400" dirty="0" smtClean="0"/>
              <a:t>important </a:t>
            </a:r>
            <a:r>
              <a:rPr lang="en-US" sz="1400" dirty="0"/>
              <a:t>roles in the </a:t>
            </a:r>
            <a:r>
              <a:rPr lang="en-US" sz="1400" dirty="0" smtClean="0"/>
              <a:t>biology </a:t>
            </a:r>
            <a:r>
              <a:rPr lang="en-US" sz="1400" dirty="0"/>
              <a:t>of nematode </a:t>
            </a:r>
            <a:r>
              <a:rPr lang="en-US" sz="1400" dirty="0" smtClean="0"/>
              <a:t>parasites that </a:t>
            </a:r>
            <a:r>
              <a:rPr lang="en-US" sz="1400" dirty="0"/>
              <a:t>do not feed on blood</a:t>
            </a:r>
            <a:r>
              <a:rPr lang="en-US" sz="1400" dirty="0" smtClean="0"/>
              <a:t>.”</a:t>
            </a:r>
          </a:p>
          <a:p>
            <a:pPr marL="285750" indent="-285750">
              <a:buFontTx/>
              <a:buChar char="-"/>
            </a:pPr>
            <a:endParaRPr lang="en-US" sz="1400" dirty="0" smtClean="0"/>
          </a:p>
          <a:p>
            <a:pPr marL="285750" indent="-285750">
              <a:buFontTx/>
              <a:buChar char="-"/>
            </a:pPr>
            <a:r>
              <a:rPr lang="en-US" sz="1400" dirty="0" smtClean="0"/>
              <a:t>"</a:t>
            </a:r>
            <a:r>
              <a:rPr lang="en-US" sz="1400" dirty="0"/>
              <a:t>In parasitic nematodes, aspartic proteases have been associated with digestion of host </a:t>
            </a:r>
            <a:r>
              <a:rPr lang="en-US" sz="1400" dirty="0" err="1"/>
              <a:t>haemoglobin</a:t>
            </a:r>
            <a:r>
              <a:rPr lang="en-US" sz="1400" dirty="0"/>
              <a:t> in the </a:t>
            </a:r>
            <a:r>
              <a:rPr lang="en-US" sz="1400" dirty="0" err="1"/>
              <a:t>trichostrongylid</a:t>
            </a:r>
            <a:r>
              <a:rPr lang="en-US" sz="1400" dirty="0"/>
              <a:t> </a:t>
            </a:r>
            <a:r>
              <a:rPr lang="en-US" sz="1400" dirty="0" err="1"/>
              <a:t>Haemonchus</a:t>
            </a:r>
            <a:r>
              <a:rPr lang="en-US" sz="1400" dirty="0"/>
              <a:t> </a:t>
            </a:r>
            <a:r>
              <a:rPr lang="en-US" sz="1400" dirty="0" err="1"/>
              <a:t>contortus</a:t>
            </a:r>
            <a:r>
              <a:rPr lang="en-US" sz="1400" dirty="0"/>
              <a:t> and in the hookworms </a:t>
            </a:r>
            <a:r>
              <a:rPr lang="en-US" sz="1400" dirty="0" err="1"/>
              <a:t>Ancylostoma</a:t>
            </a:r>
            <a:r>
              <a:rPr lang="en-US" sz="1400" dirty="0"/>
              <a:t> </a:t>
            </a:r>
            <a:r>
              <a:rPr lang="en-US" sz="1400" dirty="0" err="1"/>
              <a:t>caninum</a:t>
            </a:r>
            <a:r>
              <a:rPr lang="en-US" sz="1400" dirty="0"/>
              <a:t> and </a:t>
            </a:r>
            <a:r>
              <a:rPr lang="en-US" sz="1400" dirty="0" err="1"/>
              <a:t>Necator</a:t>
            </a:r>
            <a:r>
              <a:rPr lang="en-US" sz="1400" dirty="0"/>
              <a:t> </a:t>
            </a:r>
            <a:r>
              <a:rPr lang="en-US" sz="1400" dirty="0" err="1" smtClean="0"/>
              <a:t>americanus</a:t>
            </a:r>
            <a:r>
              <a:rPr lang="en-US" sz="1400" dirty="0" smtClean="0"/>
              <a:t>”</a:t>
            </a:r>
          </a:p>
          <a:p>
            <a:pPr marL="285750" indent="-285750">
              <a:buFontTx/>
              <a:buChar char="-"/>
            </a:pPr>
            <a:endParaRPr lang="en-US" sz="1400" dirty="0"/>
          </a:p>
          <a:p>
            <a:pPr marL="285750" indent="-285750">
              <a:buFontTx/>
              <a:buChar char="-"/>
            </a:pPr>
            <a:r>
              <a:rPr lang="en-US" sz="1400" dirty="0" smtClean="0"/>
              <a:t>"</a:t>
            </a:r>
            <a:r>
              <a:rPr lang="en-US" sz="1400" dirty="0"/>
              <a:t>Aspartic proteases have also been shown to degrade skin macromolecules and aid skin penetration in </a:t>
            </a:r>
            <a:r>
              <a:rPr lang="en-US" sz="1400" dirty="0" smtClean="0"/>
              <a:t>hookworms”</a:t>
            </a:r>
          </a:p>
          <a:p>
            <a:pPr marL="285750" indent="-285750">
              <a:buFontTx/>
              <a:buChar char="-"/>
            </a:pPr>
            <a:endParaRPr lang="en-US" sz="1400" dirty="0"/>
          </a:p>
          <a:p>
            <a:pPr marL="285750" indent="-285750">
              <a:buFontTx/>
              <a:buChar char="-"/>
            </a:pPr>
            <a:r>
              <a:rPr lang="en-US" sz="1400" dirty="0" smtClean="0"/>
              <a:t>"</a:t>
            </a:r>
            <a:r>
              <a:rPr lang="en-US" sz="1400" dirty="0" err="1"/>
              <a:t>Strongyloides</a:t>
            </a:r>
            <a:r>
              <a:rPr lang="en-US" sz="1400" dirty="0"/>
              <a:t> </a:t>
            </a:r>
            <a:r>
              <a:rPr lang="en-US" sz="1400" dirty="0" err="1"/>
              <a:t>stercoralis</a:t>
            </a:r>
            <a:r>
              <a:rPr lang="en-US" sz="1400" dirty="0"/>
              <a:t>, </a:t>
            </a:r>
            <a:r>
              <a:rPr lang="en-US" sz="1400" dirty="0" err="1"/>
              <a:t>Onchocerca</a:t>
            </a:r>
            <a:r>
              <a:rPr lang="en-US" sz="1400" dirty="0"/>
              <a:t> volvulus and </a:t>
            </a:r>
            <a:r>
              <a:rPr lang="en-US" sz="1400" dirty="0" err="1"/>
              <a:t>Brugia</a:t>
            </a:r>
            <a:r>
              <a:rPr lang="en-US" sz="1400" dirty="0"/>
              <a:t> </a:t>
            </a:r>
            <a:r>
              <a:rPr lang="en-US" sz="1400" dirty="0" err="1"/>
              <a:t>malayi</a:t>
            </a:r>
            <a:r>
              <a:rPr lang="en-US" sz="1400" dirty="0"/>
              <a:t> in which aspartic proteases have previously been </a:t>
            </a:r>
            <a:r>
              <a:rPr lang="en-US" sz="1400" dirty="0" smtClean="0"/>
              <a:t>identified”</a:t>
            </a:r>
          </a:p>
        </p:txBody>
      </p:sp>
      <p:pic>
        <p:nvPicPr>
          <p:cNvPr id="8" name="Picture 7"/>
          <p:cNvPicPr>
            <a:picLocks noChangeAspect="1"/>
          </p:cNvPicPr>
          <p:nvPr/>
        </p:nvPicPr>
        <p:blipFill>
          <a:blip r:embed="rId16"/>
          <a:stretch>
            <a:fillRect/>
          </a:stretch>
        </p:blipFill>
        <p:spPr>
          <a:xfrm>
            <a:off x="605934" y="3147700"/>
            <a:ext cx="6175546" cy="848006"/>
          </a:xfrm>
          <a:prstGeom prst="rect">
            <a:avLst/>
          </a:prstGeom>
        </p:spPr>
      </p:pic>
    </p:spTree>
    <p:extLst>
      <p:ext uri="{BB962C8B-B14F-4D97-AF65-F5344CB8AC3E}">
        <p14:creationId xmlns:p14="http://schemas.microsoft.com/office/powerpoint/2010/main" val="30835809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11988" y="992596"/>
            <a:ext cx="6132011" cy="5865403"/>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600" dirty="0" smtClean="0"/>
              <a:t>Eukaryotic </a:t>
            </a:r>
            <a:r>
              <a:rPr lang="en-US" sz="3600" dirty="0" err="1" smtClean="0"/>
              <a:t>Aspartyl</a:t>
            </a:r>
            <a:r>
              <a:rPr lang="en-US" sz="3600" dirty="0" smtClean="0"/>
              <a:t> protease families</a:t>
            </a:r>
            <a:endParaRPr lang="en-US" sz="3600" dirty="0"/>
          </a:p>
        </p:txBody>
      </p:sp>
      <p:sp>
        <p:nvSpPr>
          <p:cNvPr id="10" name="TextBox 9"/>
          <p:cNvSpPr txBox="1"/>
          <p:nvPr/>
        </p:nvSpPr>
        <p:spPr>
          <a:xfrm>
            <a:off x="150396" y="2240516"/>
            <a:ext cx="2966186" cy="1569660"/>
          </a:xfrm>
          <a:prstGeom prst="rect">
            <a:avLst/>
          </a:prstGeom>
          <a:noFill/>
        </p:spPr>
        <p:txBody>
          <a:bodyPr wrap="square" rtlCol="0">
            <a:spAutoFit/>
          </a:bodyPr>
          <a:lstStyle/>
          <a:p>
            <a:r>
              <a:rPr lang="en-US" sz="1200" dirty="0" smtClean="0"/>
              <a:t>Column </a:t>
            </a:r>
            <a:r>
              <a:rPr lang="en-US" sz="1200" dirty="0" err="1" smtClean="0"/>
              <a:t>dendrogram</a:t>
            </a:r>
            <a:r>
              <a:rPr lang="en-US" sz="1200" dirty="0" smtClean="0"/>
              <a:t> -&gt; species tree</a:t>
            </a:r>
          </a:p>
          <a:p>
            <a:r>
              <a:rPr lang="en-US" sz="1200" dirty="0" smtClean="0"/>
              <a:t>Row </a:t>
            </a:r>
            <a:r>
              <a:rPr lang="en-US" sz="1200" dirty="0" err="1" smtClean="0"/>
              <a:t>dendrogram</a:t>
            </a:r>
            <a:r>
              <a:rPr lang="en-US" sz="1200" dirty="0" smtClean="0"/>
              <a:t> -&gt; </a:t>
            </a:r>
            <a:r>
              <a:rPr lang="en-US" sz="1200" dirty="0" err="1"/>
              <a:t>distfun</a:t>
            </a:r>
            <a:r>
              <a:rPr lang="en-US" sz="1200" dirty="0"/>
              <a:t> = </a:t>
            </a:r>
            <a:r>
              <a:rPr lang="en-US" sz="1200" dirty="0" err="1"/>
              <a:t>dist</a:t>
            </a:r>
            <a:r>
              <a:rPr lang="en-US" sz="1200" dirty="0" smtClean="0"/>
              <a:t>, </a:t>
            </a:r>
            <a:r>
              <a:rPr lang="en-US" sz="1200" dirty="0" err="1"/>
              <a:t>hclustfun</a:t>
            </a:r>
            <a:r>
              <a:rPr lang="en-US" sz="1200" dirty="0"/>
              <a:t> = </a:t>
            </a:r>
            <a:r>
              <a:rPr lang="en-US" sz="1200" dirty="0" err="1" smtClean="0"/>
              <a:t>hclust</a:t>
            </a:r>
            <a:endParaRPr lang="en-US" sz="1200" dirty="0" smtClean="0"/>
          </a:p>
          <a:p>
            <a:endParaRPr lang="en-US" sz="1200" dirty="0"/>
          </a:p>
          <a:p>
            <a:r>
              <a:rPr lang="en-US" sz="1200" dirty="0" smtClean="0"/>
              <a:t>Species coloring -&gt; dark colors = parasitic, lighter colors = free-living</a:t>
            </a:r>
          </a:p>
          <a:p>
            <a:endParaRPr lang="en-US" sz="1200" dirty="0"/>
          </a:p>
          <a:p>
            <a:r>
              <a:rPr lang="en-US" sz="1200" b="1" dirty="0" smtClean="0"/>
              <a:t>Scale -&gt; plain values</a:t>
            </a:r>
            <a:endParaRPr lang="en-US" sz="1200" b="1" dirty="0"/>
          </a:p>
        </p:txBody>
      </p:sp>
      <p:sp>
        <p:nvSpPr>
          <p:cNvPr id="8" name="TextBox 7"/>
          <p:cNvSpPr txBox="1"/>
          <p:nvPr/>
        </p:nvSpPr>
        <p:spPr>
          <a:xfrm>
            <a:off x="150396" y="1202094"/>
            <a:ext cx="2621959" cy="95410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33-species families of any size where there is at least 5 genes with </a:t>
            </a:r>
            <a:r>
              <a:rPr lang="en-US" sz="1400" dirty="0" smtClean="0"/>
              <a:t>“Eukaryotic </a:t>
            </a:r>
            <a:r>
              <a:rPr lang="en-US" sz="1400" dirty="0" err="1" smtClean="0"/>
              <a:t>Aspartyl</a:t>
            </a:r>
            <a:r>
              <a:rPr lang="en-US" sz="1400" dirty="0" smtClean="0"/>
              <a:t> protease” </a:t>
            </a:r>
            <a:r>
              <a:rPr lang="en-US" sz="1400" dirty="0" err="1" smtClean="0"/>
              <a:t>pfams</a:t>
            </a:r>
            <a:r>
              <a:rPr lang="en-US" sz="1400" dirty="0" smtClean="0"/>
              <a:t>. </a:t>
            </a:r>
            <a:endParaRPr lang="en-US" sz="1400" dirty="0"/>
          </a:p>
        </p:txBody>
      </p:sp>
      <p:sp>
        <p:nvSpPr>
          <p:cNvPr id="9" name="TextBox 8"/>
          <p:cNvSpPr txBox="1"/>
          <p:nvPr/>
        </p:nvSpPr>
        <p:spPr>
          <a:xfrm>
            <a:off x="150396" y="4641601"/>
            <a:ext cx="2621959" cy="176202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a:t>
            </a:r>
            <a:r>
              <a:rPr lang="en-US" sz="1400" dirty="0" smtClean="0"/>
              <a:t>of 418 genes in 5 families. </a:t>
            </a:r>
            <a:r>
              <a:rPr lang="en-US" sz="1400" dirty="0" err="1" smtClean="0"/>
              <a:t>Particulary</a:t>
            </a:r>
            <a:r>
              <a:rPr lang="en-US" sz="1400" dirty="0" smtClean="0"/>
              <a:t> expanded in blood-feeding </a:t>
            </a:r>
            <a:r>
              <a:rPr lang="en-US" sz="1400" dirty="0" err="1" smtClean="0"/>
              <a:t>Haemonchus</a:t>
            </a:r>
            <a:r>
              <a:rPr lang="en-US" sz="1400" dirty="0" smtClean="0"/>
              <a:t>, </a:t>
            </a:r>
            <a:r>
              <a:rPr lang="en-US" sz="1400" dirty="0" err="1" smtClean="0"/>
              <a:t>Necator</a:t>
            </a:r>
            <a:r>
              <a:rPr lang="en-US" sz="1400" dirty="0" smtClean="0"/>
              <a:t> and </a:t>
            </a:r>
            <a:r>
              <a:rPr lang="en-US" sz="1400" dirty="0" err="1" smtClean="0"/>
              <a:t>Ancylostoma</a:t>
            </a:r>
            <a:r>
              <a:rPr lang="en-US" sz="1400" dirty="0" smtClean="0"/>
              <a:t> as described in literature. Present in S. </a:t>
            </a:r>
            <a:r>
              <a:rPr lang="en-US" sz="1400" dirty="0" err="1" smtClean="0"/>
              <a:t>ratti</a:t>
            </a:r>
            <a:r>
              <a:rPr lang="en-US" sz="1400" dirty="0" smtClean="0"/>
              <a:t> but also in free-living species.</a:t>
            </a:r>
            <a:endParaRPr lang="en-US" sz="1400" dirty="0"/>
          </a:p>
        </p:txBody>
      </p:sp>
    </p:spTree>
    <p:extLst>
      <p:ext uri="{BB962C8B-B14F-4D97-AF65-F5344CB8AC3E}">
        <p14:creationId xmlns:p14="http://schemas.microsoft.com/office/powerpoint/2010/main" val="33612980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44445" y="898245"/>
            <a:ext cx="1721485" cy="1291114"/>
          </a:xfrm>
          <a:prstGeom prst="rect">
            <a:avLst/>
          </a:prstGeom>
        </p:spPr>
      </p:pic>
      <p:sp>
        <p:nvSpPr>
          <p:cNvPr id="2" name="Title 1"/>
          <p:cNvSpPr>
            <a:spLocks noGrp="1"/>
          </p:cNvSpPr>
          <p:nvPr>
            <p:ph type="title"/>
          </p:nvPr>
        </p:nvSpPr>
        <p:spPr>
          <a:xfrm>
            <a:off x="457200" y="140945"/>
            <a:ext cx="8229600" cy="1143000"/>
          </a:xfrm>
        </p:spPr>
        <p:txBody>
          <a:bodyPr>
            <a:normAutofit fontScale="90000"/>
          </a:bodyPr>
          <a:lstStyle/>
          <a:p>
            <a:r>
              <a:rPr lang="en-US" sz="3600" dirty="0" smtClean="0"/>
              <a:t>Families of interest</a:t>
            </a:r>
            <a:br>
              <a:rPr lang="en-US" sz="3600" dirty="0" smtClean="0"/>
            </a:br>
            <a:r>
              <a:rPr lang="en-US" sz="3200" dirty="0" smtClean="0"/>
              <a:t>CAP domain </a:t>
            </a:r>
            <a:r>
              <a:rPr lang="en-US" sz="2800" b="1" dirty="0"/>
              <a:t>Cysteine-rich secretory protein family</a:t>
            </a:r>
            <a:br>
              <a:rPr lang="en-US" sz="2800" b="1" dirty="0"/>
            </a:br>
            <a:r>
              <a:rPr lang="en-US" sz="3200" dirty="0" smtClean="0"/>
              <a:t>(SCP/TAPS)</a:t>
            </a:r>
            <a:r>
              <a:rPr lang="en-US" sz="3600" dirty="0"/>
              <a:t> </a:t>
            </a:r>
            <a:r>
              <a:rPr lang="en-US" sz="3600" dirty="0" smtClean="0"/>
              <a:t>PF00188</a:t>
            </a:r>
            <a:endParaRPr lang="en-US" sz="3600" dirty="0"/>
          </a:p>
        </p:txBody>
      </p:sp>
      <p:sp>
        <p:nvSpPr>
          <p:cNvPr id="3" name="Content Placeholder 2"/>
          <p:cNvSpPr>
            <a:spLocks noGrp="1"/>
          </p:cNvSpPr>
          <p:nvPr>
            <p:ph idx="1"/>
          </p:nvPr>
        </p:nvSpPr>
        <p:spPr>
          <a:xfrm>
            <a:off x="111754" y="1914243"/>
            <a:ext cx="8575046" cy="4626940"/>
          </a:xfrm>
        </p:spPr>
        <p:txBody>
          <a:bodyPr>
            <a:normAutofit fontScale="47500" lnSpcReduction="20000"/>
          </a:bodyPr>
          <a:lstStyle/>
          <a:p>
            <a:pPr>
              <a:lnSpc>
                <a:spcPct val="130000"/>
              </a:lnSpc>
            </a:pPr>
            <a:r>
              <a:rPr lang="en-US" dirty="0" smtClean="0"/>
              <a:t>In </a:t>
            </a:r>
            <a:r>
              <a:rPr lang="en-US" dirty="0"/>
              <a:t>molecular biology, the </a:t>
            </a:r>
            <a:r>
              <a:rPr lang="en-US" b="1" dirty="0"/>
              <a:t>CAP protein family</a:t>
            </a:r>
            <a:r>
              <a:rPr lang="en-US" dirty="0"/>
              <a:t> (</a:t>
            </a:r>
            <a:r>
              <a:rPr lang="en-US" b="1" dirty="0"/>
              <a:t>c</a:t>
            </a:r>
            <a:r>
              <a:rPr lang="en-US" dirty="0"/>
              <a:t>ysteine-rich secretory proteins, </a:t>
            </a:r>
            <a:r>
              <a:rPr lang="en-US" b="1" dirty="0"/>
              <a:t>a</a:t>
            </a:r>
            <a:r>
              <a:rPr lang="en-US" dirty="0"/>
              <a:t>ntigen 5, and </a:t>
            </a:r>
            <a:r>
              <a:rPr lang="en-US" b="1" dirty="0"/>
              <a:t>p</a:t>
            </a:r>
            <a:r>
              <a:rPr lang="en-US" dirty="0"/>
              <a:t>athogenesis-related 1 proteins (CAP)) is a large family of </a:t>
            </a:r>
            <a:r>
              <a:rPr lang="en-US" dirty="0">
                <a:hlinkClick r:id="rId3" tooltip="Proteins"/>
              </a:rPr>
              <a:t>proteins</a:t>
            </a:r>
            <a:r>
              <a:rPr lang="en-US" dirty="0"/>
              <a:t> that are found in a wide range of organisms, including </a:t>
            </a:r>
            <a:r>
              <a:rPr lang="en-US" dirty="0">
                <a:hlinkClick r:id="rId4" tooltip="Prokaryotes"/>
              </a:rPr>
              <a:t>prokaryotes</a:t>
            </a:r>
            <a:r>
              <a:rPr lang="en-US" dirty="0"/>
              <a:t> and non-</a:t>
            </a:r>
            <a:r>
              <a:rPr lang="en-US" dirty="0">
                <a:hlinkClick r:id="rId5" tooltip="Vertebrate"/>
              </a:rPr>
              <a:t>vertebrate</a:t>
            </a:r>
            <a:r>
              <a:rPr lang="en-US" dirty="0"/>
              <a:t> </a:t>
            </a:r>
            <a:r>
              <a:rPr lang="en-US" dirty="0">
                <a:hlinkClick r:id="rId6" tooltip="Eukaryotes"/>
              </a:rPr>
              <a:t>eukaryotes</a:t>
            </a:r>
            <a:r>
              <a:rPr lang="en-US" dirty="0"/>
              <a:t>.</a:t>
            </a:r>
            <a:r>
              <a:rPr lang="en-US" baseline="30000" dirty="0">
                <a:hlinkClick r:id="rId7"/>
              </a:rPr>
              <a:t>[1]</a:t>
            </a:r>
            <a:r>
              <a:rPr lang="en-US" dirty="0"/>
              <a:t> </a:t>
            </a:r>
            <a:r>
              <a:rPr lang="en-US" baseline="30000" dirty="0">
                <a:hlinkClick r:id="rId8"/>
              </a:rPr>
              <a:t>[2]</a:t>
            </a:r>
            <a:r>
              <a:rPr lang="en-US" dirty="0"/>
              <a:t> </a:t>
            </a:r>
            <a:endParaRPr lang="en-US" dirty="0" smtClean="0"/>
          </a:p>
          <a:p>
            <a:pPr>
              <a:lnSpc>
                <a:spcPct val="130000"/>
              </a:lnSpc>
            </a:pPr>
            <a:r>
              <a:rPr lang="en-US" dirty="0" smtClean="0"/>
              <a:t>The </a:t>
            </a:r>
            <a:r>
              <a:rPr lang="en-US" dirty="0"/>
              <a:t>nine subfamilies of the </a:t>
            </a:r>
            <a:r>
              <a:rPr lang="en-US" dirty="0">
                <a:hlinkClick r:id="rId9" tooltip="Mammalian"/>
              </a:rPr>
              <a:t>mammalian</a:t>
            </a:r>
            <a:r>
              <a:rPr lang="en-US" dirty="0"/>
              <a:t> CAP '</a:t>
            </a:r>
            <a:r>
              <a:rPr lang="en-US" dirty="0" err="1"/>
              <a:t>super'family</a:t>
            </a:r>
            <a:r>
              <a:rPr lang="en-US" dirty="0"/>
              <a:t> include: the human </a:t>
            </a:r>
            <a:r>
              <a:rPr lang="en-US" dirty="0" err="1"/>
              <a:t>glioma</a:t>
            </a:r>
            <a:r>
              <a:rPr lang="en-US" dirty="0"/>
              <a:t> pathogenesis-related 1 (</a:t>
            </a:r>
            <a:r>
              <a:rPr lang="en-US" dirty="0">
                <a:hlinkClick r:id="rId10" tooltip="GLIPR1"/>
              </a:rPr>
              <a:t>GLIPR1</a:t>
            </a:r>
            <a:r>
              <a:rPr lang="en-US" dirty="0"/>
              <a:t>), Golgi associated pathogenesis related-1 (GAPR1) proteins, </a:t>
            </a:r>
            <a:r>
              <a:rPr lang="en-US" dirty="0">
                <a:hlinkClick r:id="rId11" tooltip="Peptidase inhibitor"/>
              </a:rPr>
              <a:t>peptidase inhibitor</a:t>
            </a:r>
            <a:r>
              <a:rPr lang="en-US" dirty="0"/>
              <a:t> 15 (PI15), peptidase inhibitor 16 (PI16), </a:t>
            </a:r>
            <a:r>
              <a:rPr lang="en-US" dirty="0">
                <a:hlinkClick r:id="rId12" tooltip="Cysteine-rich secretory proteins"/>
              </a:rPr>
              <a:t>cysteine-rich secretory proteins</a:t>
            </a:r>
            <a:r>
              <a:rPr lang="en-US" dirty="0"/>
              <a:t> (CRISPs), CRISP LCCL domain containing 1 (CRISPLD1), CRISP </a:t>
            </a:r>
            <a:r>
              <a:rPr lang="en-US" dirty="0">
                <a:hlinkClick r:id="rId13" tooltip="LCCL domain"/>
              </a:rPr>
              <a:t>LCCL domain</a:t>
            </a:r>
            <a:r>
              <a:rPr lang="en-US" dirty="0"/>
              <a:t> containing 2 (CRISPLD2), mannose receptor like and the R3H domain containing like proteins. Members are most often </a:t>
            </a:r>
            <a:r>
              <a:rPr lang="en-US" dirty="0">
                <a:hlinkClick r:id="rId14" tooltip="Secreted"/>
              </a:rPr>
              <a:t>secreted</a:t>
            </a:r>
            <a:r>
              <a:rPr lang="en-US" dirty="0"/>
              <a:t> and have an extracellular </a:t>
            </a:r>
            <a:r>
              <a:rPr lang="en-US" dirty="0">
                <a:hlinkClick r:id="rId15" tooltip="Endocrine"/>
              </a:rPr>
              <a:t>endocrine</a:t>
            </a:r>
            <a:r>
              <a:rPr lang="en-US" dirty="0"/>
              <a:t> or </a:t>
            </a:r>
            <a:r>
              <a:rPr lang="en-US" dirty="0">
                <a:hlinkClick r:id="rId16" tooltip="Paracrine"/>
              </a:rPr>
              <a:t>paracrine</a:t>
            </a:r>
            <a:r>
              <a:rPr lang="en-US" dirty="0"/>
              <a:t> function and are involved in processes including the regulation of </a:t>
            </a:r>
            <a:r>
              <a:rPr lang="en-US" dirty="0">
                <a:hlinkClick r:id="rId17" tooltip="Extracellular matrix"/>
              </a:rPr>
              <a:t>extracellular matrix</a:t>
            </a:r>
            <a:r>
              <a:rPr lang="en-US" dirty="0"/>
              <a:t> and branching </a:t>
            </a:r>
            <a:r>
              <a:rPr lang="en-US" dirty="0">
                <a:hlinkClick r:id="rId18" tooltip="Morphogenesis"/>
              </a:rPr>
              <a:t>morphogenesis</a:t>
            </a:r>
            <a:r>
              <a:rPr lang="en-US" dirty="0"/>
              <a:t>, potentially as either </a:t>
            </a:r>
            <a:r>
              <a:rPr lang="en-US" dirty="0">
                <a:hlinkClick r:id="rId19" tooltip="Proteases"/>
              </a:rPr>
              <a:t>proteases</a:t>
            </a:r>
            <a:r>
              <a:rPr lang="en-US" dirty="0"/>
              <a:t> or protease inhibitors; in </a:t>
            </a:r>
            <a:r>
              <a:rPr lang="en-US" dirty="0">
                <a:hlinkClick r:id="rId20" tooltip="Ion channel"/>
              </a:rPr>
              <a:t>ion channel</a:t>
            </a:r>
            <a:r>
              <a:rPr lang="en-US" dirty="0"/>
              <a:t> regulation in </a:t>
            </a:r>
            <a:r>
              <a:rPr lang="en-US" dirty="0">
                <a:hlinkClick r:id="rId21" tooltip="Fertility"/>
              </a:rPr>
              <a:t>fertility</a:t>
            </a:r>
            <a:r>
              <a:rPr lang="en-US" dirty="0"/>
              <a:t>; as </a:t>
            </a:r>
            <a:r>
              <a:rPr lang="en-US" dirty="0">
                <a:hlinkClick r:id="rId22" tooltip="Tumour"/>
              </a:rPr>
              <a:t>tumour</a:t>
            </a:r>
            <a:r>
              <a:rPr lang="en-US" dirty="0"/>
              <a:t> suppressor or pro-</a:t>
            </a:r>
            <a:r>
              <a:rPr lang="en-US" dirty="0">
                <a:hlinkClick r:id="rId23" tooltip="Oncogenic"/>
              </a:rPr>
              <a:t>oncogenic</a:t>
            </a:r>
            <a:r>
              <a:rPr lang="en-US" dirty="0"/>
              <a:t> genes in tissues including the </a:t>
            </a:r>
            <a:r>
              <a:rPr lang="en-US" dirty="0">
                <a:hlinkClick r:id="rId24" tooltip="Prostate"/>
              </a:rPr>
              <a:t>prostate</a:t>
            </a:r>
            <a:r>
              <a:rPr lang="en-US" dirty="0"/>
              <a:t>; and in cell-cell adhesion during </a:t>
            </a:r>
            <a:r>
              <a:rPr lang="en-US" dirty="0">
                <a:hlinkClick r:id="rId25" tooltip="Fertilisation"/>
              </a:rPr>
              <a:t>fertilisation</a:t>
            </a:r>
            <a:r>
              <a:rPr lang="en-US" dirty="0"/>
              <a:t>. </a:t>
            </a:r>
            <a:endParaRPr lang="en-US" dirty="0" smtClean="0"/>
          </a:p>
          <a:p>
            <a:pPr>
              <a:lnSpc>
                <a:spcPct val="130000"/>
              </a:lnSpc>
            </a:pPr>
            <a:r>
              <a:rPr lang="en-US" dirty="0" smtClean="0"/>
              <a:t>Many </a:t>
            </a:r>
            <a:r>
              <a:rPr lang="en-US" dirty="0"/>
              <a:t>of these proteins contain a Crisp domain. This domain is found in the </a:t>
            </a:r>
            <a:r>
              <a:rPr lang="en-US" dirty="0">
                <a:hlinkClick r:id="rId26" tooltip="Mammalia"/>
              </a:rPr>
              <a:t>mammalian</a:t>
            </a:r>
            <a:r>
              <a:rPr lang="en-US" dirty="0"/>
              <a:t> reproductive tract and the </a:t>
            </a:r>
            <a:r>
              <a:rPr lang="en-US" dirty="0">
                <a:hlinkClick r:id="rId27" tooltip="Venom (poison)"/>
              </a:rPr>
              <a:t>venom</a:t>
            </a:r>
            <a:r>
              <a:rPr lang="en-US" dirty="0"/>
              <a:t> of </a:t>
            </a:r>
            <a:r>
              <a:rPr lang="en-US" dirty="0">
                <a:hlinkClick r:id="rId28" tooltip="Reptiles"/>
              </a:rPr>
              <a:t>reptiles</a:t>
            </a:r>
            <a:r>
              <a:rPr lang="en-US" dirty="0"/>
              <a:t>, and has been shown to regulate </a:t>
            </a:r>
            <a:r>
              <a:rPr lang="en-US" dirty="0">
                <a:hlinkClick r:id="rId29" tooltip="Ryanodine receptor"/>
              </a:rPr>
              <a:t>ryanodine receptor</a:t>
            </a:r>
            <a:r>
              <a:rPr lang="en-US" dirty="0"/>
              <a:t> calcium </a:t>
            </a:r>
            <a:r>
              <a:rPr lang="en-US" dirty="0">
                <a:hlinkClick r:id="rId30" tooltip="Cell signalling"/>
              </a:rPr>
              <a:t>signalling</a:t>
            </a:r>
            <a:r>
              <a:rPr lang="en-US" dirty="0"/>
              <a:t>.</a:t>
            </a:r>
            <a:r>
              <a:rPr lang="en-US" baseline="30000" dirty="0">
                <a:hlinkClick r:id="rId31"/>
              </a:rPr>
              <a:t>[5</a:t>
            </a:r>
            <a:r>
              <a:rPr lang="en-US" baseline="30000" dirty="0" smtClean="0">
                <a:hlinkClick r:id="rId31"/>
              </a:rPr>
              <a:t>]</a:t>
            </a:r>
            <a:endParaRPr lang="en-US" dirty="0"/>
          </a:p>
        </p:txBody>
      </p:sp>
      <p:sp>
        <p:nvSpPr>
          <p:cNvPr id="4" name="TextBox 3"/>
          <p:cNvSpPr txBox="1"/>
          <p:nvPr/>
        </p:nvSpPr>
        <p:spPr>
          <a:xfrm>
            <a:off x="7740284" y="6425589"/>
            <a:ext cx="11833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Source: </a:t>
            </a:r>
            <a:r>
              <a:rPr lang="en-US" sz="1400" dirty="0" err="1" smtClean="0"/>
              <a:t>pfam</a:t>
            </a:r>
            <a:endParaRPr lang="en-US" sz="1400" dirty="0"/>
          </a:p>
        </p:txBody>
      </p:sp>
      <p:pic>
        <p:nvPicPr>
          <p:cNvPr id="6" name="Picture 5"/>
          <p:cNvPicPr>
            <a:picLocks noChangeAspect="1"/>
          </p:cNvPicPr>
          <p:nvPr/>
        </p:nvPicPr>
        <p:blipFill>
          <a:blip r:embed="rId32"/>
          <a:stretch>
            <a:fillRect/>
          </a:stretch>
        </p:blipFill>
        <p:spPr>
          <a:xfrm>
            <a:off x="818834" y="5989829"/>
            <a:ext cx="4460949" cy="55135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9635436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57564" y="817776"/>
            <a:ext cx="6286436" cy="6040223"/>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600" dirty="0" smtClean="0"/>
              <a:t>CAP domain (SCP/TAPS)</a:t>
            </a:r>
            <a:endParaRPr lang="en-US" sz="3600" dirty="0"/>
          </a:p>
        </p:txBody>
      </p:sp>
      <p:sp>
        <p:nvSpPr>
          <p:cNvPr id="10" name="TextBox 9"/>
          <p:cNvSpPr txBox="1"/>
          <p:nvPr/>
        </p:nvSpPr>
        <p:spPr>
          <a:xfrm>
            <a:off x="150396" y="2535637"/>
            <a:ext cx="2563744" cy="1569660"/>
          </a:xfrm>
          <a:prstGeom prst="rect">
            <a:avLst/>
          </a:prstGeom>
          <a:noFill/>
        </p:spPr>
        <p:txBody>
          <a:bodyPr wrap="square" rtlCol="0">
            <a:spAutoFit/>
          </a:bodyPr>
          <a:lstStyle/>
          <a:p>
            <a:r>
              <a:rPr lang="en-US" sz="1200" dirty="0" smtClean="0"/>
              <a:t>Column </a:t>
            </a:r>
            <a:r>
              <a:rPr lang="en-US" sz="1200" dirty="0" err="1" smtClean="0"/>
              <a:t>dendrogram</a:t>
            </a:r>
            <a:r>
              <a:rPr lang="en-US" sz="1200" dirty="0" smtClean="0"/>
              <a:t> -&gt; species tree</a:t>
            </a:r>
          </a:p>
          <a:p>
            <a:r>
              <a:rPr lang="en-US" sz="1200" dirty="0" smtClean="0"/>
              <a:t>Row </a:t>
            </a:r>
            <a:r>
              <a:rPr lang="en-US" sz="1200" dirty="0" err="1" smtClean="0"/>
              <a:t>dendrogram</a:t>
            </a:r>
            <a:r>
              <a:rPr lang="en-US" sz="1200" dirty="0" smtClean="0"/>
              <a:t> -&gt; </a:t>
            </a:r>
            <a:r>
              <a:rPr lang="en-US" sz="1200" dirty="0" err="1"/>
              <a:t>distfun</a:t>
            </a:r>
            <a:r>
              <a:rPr lang="en-US" sz="1200" dirty="0"/>
              <a:t> = </a:t>
            </a:r>
            <a:r>
              <a:rPr lang="en-US" sz="1200" dirty="0" err="1"/>
              <a:t>dist</a:t>
            </a:r>
            <a:r>
              <a:rPr lang="en-US" sz="1200" dirty="0" smtClean="0"/>
              <a:t>, </a:t>
            </a:r>
            <a:r>
              <a:rPr lang="en-US" sz="1200" dirty="0" err="1"/>
              <a:t>hclustfun</a:t>
            </a:r>
            <a:r>
              <a:rPr lang="en-US" sz="1200" dirty="0"/>
              <a:t> = </a:t>
            </a:r>
            <a:r>
              <a:rPr lang="en-US" sz="1200" dirty="0" err="1" smtClean="0"/>
              <a:t>hclust</a:t>
            </a:r>
            <a:endParaRPr lang="en-US" sz="1200" dirty="0" smtClean="0"/>
          </a:p>
          <a:p>
            <a:endParaRPr lang="en-US" sz="1200" dirty="0"/>
          </a:p>
          <a:p>
            <a:r>
              <a:rPr lang="en-US" sz="1200" dirty="0" smtClean="0"/>
              <a:t>Species coloring -&gt; dark colors = parasitic, lighter colors = free-living</a:t>
            </a:r>
          </a:p>
          <a:p>
            <a:endParaRPr lang="en-US" sz="1200" dirty="0"/>
          </a:p>
          <a:p>
            <a:r>
              <a:rPr lang="en-US" sz="1200" b="1" dirty="0" smtClean="0"/>
              <a:t>Scale -&gt; plain values</a:t>
            </a:r>
            <a:endParaRPr lang="en-US" sz="1200" b="1" dirty="0"/>
          </a:p>
        </p:txBody>
      </p:sp>
      <p:sp>
        <p:nvSpPr>
          <p:cNvPr id="7" name="TextBox 6"/>
          <p:cNvSpPr txBox="1"/>
          <p:nvPr/>
        </p:nvSpPr>
        <p:spPr>
          <a:xfrm>
            <a:off x="150396" y="1202094"/>
            <a:ext cx="2414447" cy="95410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33-species families of any size where there is at least 5 genes with “Cysteine-rich secretory protein family” </a:t>
            </a:r>
            <a:r>
              <a:rPr lang="en-US" sz="1400" dirty="0" err="1" smtClean="0"/>
              <a:t>pfams</a:t>
            </a:r>
            <a:r>
              <a:rPr lang="en-US" sz="1400" dirty="0" smtClean="0"/>
              <a:t>. </a:t>
            </a:r>
            <a:endParaRPr lang="en-US" sz="1400" dirty="0"/>
          </a:p>
        </p:txBody>
      </p:sp>
      <p:sp>
        <p:nvSpPr>
          <p:cNvPr id="8" name="TextBox 7"/>
          <p:cNvSpPr txBox="1"/>
          <p:nvPr/>
        </p:nvSpPr>
        <p:spPr>
          <a:xfrm>
            <a:off x="150397" y="4523583"/>
            <a:ext cx="2563743" cy="148194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of 3424 CAP domain genes in </a:t>
            </a:r>
            <a:r>
              <a:rPr lang="en-US" sz="1400" dirty="0"/>
              <a:t>47 </a:t>
            </a:r>
            <a:r>
              <a:rPr lang="en-US" sz="1400" dirty="0" smtClean="0"/>
              <a:t>families (divergent proteins?).</a:t>
            </a:r>
          </a:p>
          <a:p>
            <a:pPr>
              <a:lnSpc>
                <a:spcPct val="130000"/>
              </a:lnSpc>
            </a:pPr>
            <a:r>
              <a:rPr lang="en-US" sz="1400" dirty="0" smtClean="0"/>
              <a:t>Several clade-specific families, particularly in clade V. </a:t>
            </a:r>
            <a:endParaRPr lang="en-US" sz="1400" dirty="0"/>
          </a:p>
        </p:txBody>
      </p:sp>
    </p:spTree>
    <p:extLst>
      <p:ext uri="{BB962C8B-B14F-4D97-AF65-F5344CB8AC3E}">
        <p14:creationId xmlns:p14="http://schemas.microsoft.com/office/powerpoint/2010/main" val="98666016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559280" y="0"/>
            <a:ext cx="2584719" cy="1938539"/>
          </a:xfrm>
          <a:prstGeom prst="rect">
            <a:avLst/>
          </a:prstGeom>
        </p:spPr>
      </p:pic>
      <p:sp>
        <p:nvSpPr>
          <p:cNvPr id="2" name="Title 1"/>
          <p:cNvSpPr>
            <a:spLocks noGrp="1"/>
          </p:cNvSpPr>
          <p:nvPr>
            <p:ph type="title"/>
          </p:nvPr>
        </p:nvSpPr>
        <p:spPr>
          <a:xfrm>
            <a:off x="457200" y="140945"/>
            <a:ext cx="8229600" cy="1143000"/>
          </a:xfrm>
        </p:spPr>
        <p:txBody>
          <a:bodyPr>
            <a:normAutofit/>
          </a:bodyPr>
          <a:lstStyle/>
          <a:p>
            <a:r>
              <a:rPr lang="en-US" sz="3600" dirty="0" smtClean="0"/>
              <a:t>Families of interest</a:t>
            </a:r>
            <a:br>
              <a:rPr lang="en-US" sz="3600" dirty="0" smtClean="0"/>
            </a:br>
            <a:r>
              <a:rPr lang="en-US" sz="3200" dirty="0" smtClean="0"/>
              <a:t>BTB/POZ domain</a:t>
            </a:r>
            <a:endParaRPr lang="en-US" sz="3600" dirty="0"/>
          </a:p>
        </p:txBody>
      </p:sp>
      <p:sp>
        <p:nvSpPr>
          <p:cNvPr id="3" name="Content Placeholder 2"/>
          <p:cNvSpPr>
            <a:spLocks noGrp="1"/>
          </p:cNvSpPr>
          <p:nvPr>
            <p:ph idx="1"/>
          </p:nvPr>
        </p:nvSpPr>
        <p:spPr>
          <a:xfrm>
            <a:off x="273380" y="1391305"/>
            <a:ext cx="8575046" cy="5059351"/>
          </a:xfrm>
        </p:spPr>
        <p:txBody>
          <a:bodyPr>
            <a:normAutofit fontScale="40000" lnSpcReduction="20000"/>
          </a:bodyPr>
          <a:lstStyle/>
          <a:p>
            <a:pPr>
              <a:lnSpc>
                <a:spcPct val="130000"/>
              </a:lnSpc>
            </a:pPr>
            <a:r>
              <a:rPr lang="en-US" dirty="0" smtClean="0"/>
              <a:t>The </a:t>
            </a:r>
            <a:r>
              <a:rPr lang="en-US" b="1" dirty="0"/>
              <a:t>BTB/POZ domain</a:t>
            </a:r>
            <a:r>
              <a:rPr lang="en-US" dirty="0"/>
              <a:t> is a common </a:t>
            </a:r>
            <a:r>
              <a:rPr lang="en-US" dirty="0">
                <a:hlinkClick r:id="rId3" tooltip="Structural domain"/>
              </a:rPr>
              <a:t>structural domain</a:t>
            </a:r>
            <a:r>
              <a:rPr lang="en-US" dirty="0"/>
              <a:t> contained within some </a:t>
            </a:r>
            <a:r>
              <a:rPr lang="en-US" dirty="0">
                <a:hlinkClick r:id="rId4" tooltip="Protein"/>
              </a:rPr>
              <a:t>proteins</a:t>
            </a:r>
            <a:r>
              <a:rPr lang="en-US" dirty="0"/>
              <a:t>.</a:t>
            </a:r>
          </a:p>
          <a:p>
            <a:pPr>
              <a:lnSpc>
                <a:spcPct val="130000"/>
              </a:lnSpc>
            </a:pPr>
            <a:r>
              <a:rPr lang="en-US" dirty="0" smtClean="0"/>
              <a:t>“The </a:t>
            </a:r>
            <a:r>
              <a:rPr lang="en-US" dirty="0"/>
              <a:t>BTB/POZ domain </a:t>
            </a:r>
            <a:r>
              <a:rPr lang="en-US" dirty="0" smtClean="0"/>
              <a:t>(..) has </a:t>
            </a:r>
            <a:r>
              <a:rPr lang="en-US" dirty="0"/>
              <a:t>been shown </a:t>
            </a:r>
            <a:r>
              <a:rPr lang="en-US" dirty="0" smtClean="0"/>
              <a:t>to </a:t>
            </a:r>
            <a:r>
              <a:rPr lang="en-US" dirty="0"/>
              <a:t>mediate transcriptional repression and to interact with components of histone </a:t>
            </a:r>
            <a:r>
              <a:rPr lang="en-US" dirty="0" err="1"/>
              <a:t>deacetylase</a:t>
            </a:r>
            <a:r>
              <a:rPr lang="en-US" dirty="0"/>
              <a:t> co-repressor complexes</a:t>
            </a:r>
            <a:r>
              <a:rPr lang="en-US" dirty="0" smtClean="0"/>
              <a:t>.” </a:t>
            </a:r>
            <a:endParaRPr lang="en-US" dirty="0" smtClean="0"/>
          </a:p>
          <a:p>
            <a:pPr>
              <a:lnSpc>
                <a:spcPct val="130000"/>
              </a:lnSpc>
            </a:pPr>
            <a:r>
              <a:rPr lang="en-US" dirty="0" smtClean="0"/>
              <a:t>The </a:t>
            </a:r>
            <a:r>
              <a:rPr lang="en-US" dirty="0"/>
              <a:t>BTB (for BR-C, </a:t>
            </a:r>
            <a:r>
              <a:rPr lang="en-US" dirty="0" err="1"/>
              <a:t>ttk</a:t>
            </a:r>
            <a:r>
              <a:rPr lang="en-US" dirty="0"/>
              <a:t> and </a:t>
            </a:r>
            <a:r>
              <a:rPr lang="en-US" dirty="0" err="1"/>
              <a:t>bab</a:t>
            </a:r>
            <a:r>
              <a:rPr lang="en-US" dirty="0"/>
              <a:t>)</a:t>
            </a:r>
            <a:r>
              <a:rPr lang="en-US" baseline="30000" dirty="0">
                <a:hlinkClick r:id="rId5"/>
              </a:rPr>
              <a:t>[2]</a:t>
            </a:r>
            <a:r>
              <a:rPr lang="en-US" dirty="0"/>
              <a:t> or POZ (for Pox virus and Zinc finger)</a:t>
            </a:r>
            <a:r>
              <a:rPr lang="en-US" baseline="30000" dirty="0">
                <a:hlinkClick r:id="rId6"/>
              </a:rPr>
              <a:t>[3]</a:t>
            </a:r>
            <a:r>
              <a:rPr lang="en-US" dirty="0"/>
              <a:t> domain is present near the </a:t>
            </a:r>
            <a:r>
              <a:rPr lang="en-US" dirty="0">
                <a:hlinkClick r:id="rId7" tooltip="N-terminus"/>
              </a:rPr>
              <a:t>N-terminus</a:t>
            </a:r>
            <a:r>
              <a:rPr lang="en-US" dirty="0"/>
              <a:t> of a fraction of </a:t>
            </a:r>
            <a:r>
              <a:rPr lang="en-US" dirty="0">
                <a:hlinkClick r:id="rId8" tooltip="Zinc finger"/>
              </a:rPr>
              <a:t>zinc finger</a:t>
            </a:r>
            <a:r>
              <a:rPr lang="en-US" dirty="0"/>
              <a:t> proteins and in proteins that contain the </a:t>
            </a:r>
            <a:r>
              <a:rPr lang="en-US" dirty="0">
                <a:hlinkClick r:id="rId9" tooltip="Kelch motif"/>
              </a:rPr>
              <a:t>Kelch motif</a:t>
            </a:r>
            <a:r>
              <a:rPr lang="en-US" dirty="0"/>
              <a:t> and a family of pox virus proteins. The BTB/POZ domain mediates </a:t>
            </a:r>
            <a:r>
              <a:rPr lang="en-US" dirty="0" err="1"/>
              <a:t>homomeric</a:t>
            </a:r>
            <a:r>
              <a:rPr lang="en-US" dirty="0"/>
              <a:t> </a:t>
            </a:r>
            <a:r>
              <a:rPr lang="en-US" dirty="0" err="1"/>
              <a:t>dimerisation</a:t>
            </a:r>
            <a:r>
              <a:rPr lang="en-US" dirty="0"/>
              <a:t> and in some instances </a:t>
            </a:r>
            <a:r>
              <a:rPr lang="en-US" dirty="0" err="1"/>
              <a:t>heteromeric</a:t>
            </a:r>
            <a:r>
              <a:rPr lang="en-US" dirty="0"/>
              <a:t> </a:t>
            </a:r>
            <a:r>
              <a:rPr lang="en-US" dirty="0" err="1"/>
              <a:t>dimerisation</a:t>
            </a:r>
            <a:r>
              <a:rPr lang="en-US" dirty="0"/>
              <a:t>.</a:t>
            </a:r>
            <a:r>
              <a:rPr lang="en-US" baseline="30000" dirty="0">
                <a:hlinkClick r:id="rId6"/>
              </a:rPr>
              <a:t>[3]</a:t>
            </a:r>
            <a:r>
              <a:rPr lang="en-US" dirty="0"/>
              <a:t> </a:t>
            </a:r>
            <a:endParaRPr lang="en-US" dirty="0" smtClean="0"/>
          </a:p>
          <a:p>
            <a:pPr>
              <a:lnSpc>
                <a:spcPct val="130000"/>
              </a:lnSpc>
            </a:pPr>
            <a:r>
              <a:rPr lang="en-US" dirty="0"/>
              <a:t>BTB/POZ domains from several zinc finger proteins have been shown to mediate transcriptional repression and to interact with components of </a:t>
            </a:r>
            <a:r>
              <a:rPr lang="en-US" dirty="0">
                <a:hlinkClick r:id="rId10" tooltip="Histone deacetylase"/>
              </a:rPr>
              <a:t>histone deacetylase</a:t>
            </a:r>
            <a:r>
              <a:rPr lang="en-US" dirty="0"/>
              <a:t> co-repressor complexes including </a:t>
            </a:r>
            <a:r>
              <a:rPr lang="en-US" dirty="0">
                <a:hlinkClick r:id="rId11" tooltip="Nuclear receptor co-repressor 1"/>
              </a:rPr>
              <a:t>N-CoR</a:t>
            </a:r>
            <a:r>
              <a:rPr lang="en-US" dirty="0"/>
              <a:t> and </a:t>
            </a:r>
            <a:r>
              <a:rPr lang="en-US" dirty="0">
                <a:hlinkClick r:id="rId12" tooltip="Nuclear receptor co-repressor 2"/>
              </a:rPr>
              <a:t>SMRT</a:t>
            </a:r>
            <a:endParaRPr lang="en-US" dirty="0"/>
          </a:p>
          <a:p>
            <a:pPr>
              <a:lnSpc>
                <a:spcPct val="130000"/>
              </a:lnSpc>
            </a:pPr>
            <a:endParaRPr lang="en-US" dirty="0" smtClean="0"/>
          </a:p>
          <a:p>
            <a:pPr>
              <a:lnSpc>
                <a:spcPct val="130000"/>
              </a:lnSpc>
            </a:pPr>
            <a:r>
              <a:rPr lang="en-US" dirty="0" smtClean="0"/>
              <a:t>Associated domains:</a:t>
            </a:r>
            <a:endParaRPr lang="en-US" dirty="0"/>
          </a:p>
          <a:p>
            <a:pPr lvl="1">
              <a:lnSpc>
                <a:spcPct val="130000"/>
              </a:lnSpc>
            </a:pPr>
            <a:r>
              <a:rPr lang="en-US" b="1" dirty="0" err="1" smtClean="0"/>
              <a:t>Kelch</a:t>
            </a:r>
            <a:r>
              <a:rPr lang="en-US" b="1" dirty="0" smtClean="0"/>
              <a:t> motif (co-present in 25 out of 75 BTB/POZ families): </a:t>
            </a:r>
            <a:r>
              <a:rPr lang="en-US" dirty="0" smtClean="0"/>
              <a:t>The </a:t>
            </a:r>
            <a:r>
              <a:rPr lang="en-US" b="1" dirty="0" err="1"/>
              <a:t>Kelch</a:t>
            </a:r>
            <a:r>
              <a:rPr lang="en-US" b="1" dirty="0"/>
              <a:t> motif</a:t>
            </a:r>
            <a:r>
              <a:rPr lang="en-US" dirty="0"/>
              <a:t> is a region of </a:t>
            </a:r>
            <a:r>
              <a:rPr lang="en-US" dirty="0">
                <a:hlinkClick r:id="rId13" tooltip="Protein sequence"/>
              </a:rPr>
              <a:t>protein sequence</a:t>
            </a:r>
            <a:r>
              <a:rPr lang="en-US" dirty="0"/>
              <a:t> found widely in proteins from </a:t>
            </a:r>
            <a:r>
              <a:rPr lang="en-US" dirty="0">
                <a:hlinkClick r:id="rId14" tooltip="Bacteria"/>
              </a:rPr>
              <a:t>bacteria</a:t>
            </a:r>
            <a:r>
              <a:rPr lang="en-US" dirty="0"/>
              <a:t> and </a:t>
            </a:r>
            <a:r>
              <a:rPr lang="en-US" dirty="0">
                <a:hlinkClick r:id="rId15" tooltip="Eukaryotes"/>
              </a:rPr>
              <a:t>eukaryotes</a:t>
            </a:r>
            <a:r>
              <a:rPr lang="en-US" dirty="0"/>
              <a:t>.</a:t>
            </a:r>
            <a:r>
              <a:rPr lang="en-US" baseline="30000" dirty="0">
                <a:hlinkClick r:id="rId16"/>
              </a:rPr>
              <a:t>[2]</a:t>
            </a:r>
            <a:r>
              <a:rPr lang="en-US" dirty="0"/>
              <a:t> This sequence motif is composed of about 50 </a:t>
            </a:r>
            <a:r>
              <a:rPr lang="en-US" dirty="0">
                <a:hlinkClick r:id="rId17" tooltip="Amino acid"/>
              </a:rPr>
              <a:t>amino acid</a:t>
            </a:r>
            <a:r>
              <a:rPr lang="en-US" dirty="0"/>
              <a:t> residues which form a structure of a four stranded beta-sheet "blade". This sequence motif is found in between six and eight copies per protein which </a:t>
            </a:r>
            <a:r>
              <a:rPr lang="en-US" dirty="0">
                <a:hlinkClick r:id="rId18" tooltip="Protein folding"/>
              </a:rPr>
              <a:t>fold</a:t>
            </a:r>
            <a:r>
              <a:rPr lang="en-US" dirty="0"/>
              <a:t> together to form a larger circular </a:t>
            </a:r>
            <a:r>
              <a:rPr lang="en-US" dirty="0">
                <a:hlinkClick r:id="rId19" tooltip="Solenoid protein domain"/>
              </a:rPr>
              <a:t>solenoid</a:t>
            </a:r>
            <a:r>
              <a:rPr lang="en-US" dirty="0"/>
              <a:t> structure called a </a:t>
            </a:r>
            <a:r>
              <a:rPr lang="en-US" dirty="0">
                <a:hlinkClick r:id="rId20" tooltip="Beta-propeller"/>
              </a:rPr>
              <a:t>beta-propeller</a:t>
            </a:r>
            <a:r>
              <a:rPr lang="en-US" dirty="0"/>
              <a:t> </a:t>
            </a:r>
            <a:r>
              <a:rPr lang="en-US" dirty="0">
                <a:hlinkClick r:id="rId21" tooltip="Protein domain"/>
              </a:rPr>
              <a:t>domain</a:t>
            </a:r>
            <a:r>
              <a:rPr lang="en-US" dirty="0"/>
              <a:t>.</a:t>
            </a:r>
          </a:p>
          <a:p>
            <a:pPr>
              <a:lnSpc>
                <a:spcPct val="130000"/>
              </a:lnSpc>
            </a:pPr>
            <a:endParaRPr lang="en-US" dirty="0" smtClean="0"/>
          </a:p>
          <a:p>
            <a:pPr lvl="1">
              <a:lnSpc>
                <a:spcPct val="130000"/>
              </a:lnSpc>
            </a:pPr>
            <a:r>
              <a:rPr lang="en-US" b="1" dirty="0" smtClean="0"/>
              <a:t>MATH domain (co-present in 6 large BTB/POZ families): </a:t>
            </a:r>
            <a:r>
              <a:rPr lang="en-US" dirty="0" smtClean="0"/>
              <a:t>The </a:t>
            </a:r>
            <a:r>
              <a:rPr lang="en-US" dirty="0">
                <a:hlinkClick r:id="rId22" tooltip="MATH"/>
              </a:rPr>
              <a:t>MATH</a:t>
            </a:r>
            <a:r>
              <a:rPr lang="en-US" dirty="0"/>
              <a:t> domain, in </a:t>
            </a:r>
            <a:r>
              <a:rPr lang="en-US" dirty="0">
                <a:hlinkClick r:id="rId23" tooltip="Molecular biology"/>
              </a:rPr>
              <a:t>molecular biology</a:t>
            </a:r>
            <a:r>
              <a:rPr lang="en-US" dirty="0"/>
              <a:t>, is a </a:t>
            </a:r>
            <a:r>
              <a:rPr lang="en-US" dirty="0">
                <a:hlinkClick r:id="rId24" tooltip="Binding domain"/>
              </a:rPr>
              <a:t>binding domain</a:t>
            </a:r>
            <a:r>
              <a:rPr lang="en-US" dirty="0"/>
              <a:t> that was defined originally by a region of </a:t>
            </a:r>
            <a:r>
              <a:rPr lang="en-US" dirty="0">
                <a:hlinkClick r:id="rId25" tooltip="Homology (biology)"/>
              </a:rPr>
              <a:t>homology</a:t>
            </a:r>
            <a:r>
              <a:rPr lang="en-US" dirty="0"/>
              <a:t> between otherwise functionally unrelated domains, the </a:t>
            </a:r>
            <a:r>
              <a:rPr lang="en-US" dirty="0">
                <a:hlinkClick r:id="rId26" tooltip="Intracellular"/>
              </a:rPr>
              <a:t>intracellular</a:t>
            </a:r>
            <a:r>
              <a:rPr lang="en-US" dirty="0"/>
              <a:t> TRAF-C domains of </a:t>
            </a:r>
            <a:r>
              <a:rPr lang="en-US" dirty="0">
                <a:hlinkClick r:id="rId27" tooltip="TNF receptor associated factor"/>
              </a:rPr>
              <a:t>TRAF</a:t>
            </a:r>
            <a:r>
              <a:rPr lang="en-US" dirty="0"/>
              <a:t> proteins and a C-terminal region of </a:t>
            </a:r>
            <a:r>
              <a:rPr lang="en-US" dirty="0">
                <a:hlinkClick r:id="rId28" tooltip="Extracellular"/>
              </a:rPr>
              <a:t>extracellular</a:t>
            </a:r>
            <a:r>
              <a:rPr lang="en-US" dirty="0"/>
              <a:t> </a:t>
            </a:r>
            <a:r>
              <a:rPr lang="en-US" dirty="0">
                <a:hlinkClick r:id="rId29" tooltip="Meprin A"/>
              </a:rPr>
              <a:t>meprins</a:t>
            </a:r>
            <a:r>
              <a:rPr lang="en-US" dirty="0"/>
              <a:t> A and </a:t>
            </a:r>
            <a:r>
              <a:rPr lang="en-US" dirty="0">
                <a:hlinkClick r:id="rId30" tooltip="MEP1B"/>
              </a:rPr>
              <a:t>B</a:t>
            </a:r>
            <a:r>
              <a:rPr lang="en-US" dirty="0"/>
              <a:t>. </a:t>
            </a:r>
            <a:r>
              <a:rPr lang="en-US" u="sng" dirty="0" err="1"/>
              <a:t>Meprins</a:t>
            </a:r>
            <a:r>
              <a:rPr lang="en-US" u="sng" dirty="0"/>
              <a:t> are </a:t>
            </a:r>
            <a:r>
              <a:rPr lang="en-US" u="sng" dirty="0">
                <a:hlinkClick r:id="rId31" tooltip="Mammalia"/>
              </a:rPr>
              <a:t>mammalian</a:t>
            </a:r>
            <a:r>
              <a:rPr lang="en-US" u="sng" dirty="0"/>
              <a:t> tissue-specific </a:t>
            </a:r>
            <a:r>
              <a:rPr lang="en-US" u="sng" dirty="0" err="1"/>
              <a:t>metalloendopeptidases</a:t>
            </a:r>
            <a:r>
              <a:rPr lang="en-US" u="sng" dirty="0"/>
              <a:t> of the </a:t>
            </a:r>
            <a:r>
              <a:rPr lang="en-US" u="sng" dirty="0">
                <a:hlinkClick r:id="rId32" tooltip="Astacin"/>
              </a:rPr>
              <a:t>astacin</a:t>
            </a:r>
            <a:r>
              <a:rPr lang="en-US" u="sng" dirty="0"/>
              <a:t> family </a:t>
            </a:r>
            <a:r>
              <a:rPr lang="en-US" dirty="0"/>
              <a:t>implicated in developmental, normal and </a:t>
            </a:r>
            <a:r>
              <a:rPr lang="en-US" dirty="0">
                <a:hlinkClick r:id="rId33" tooltip="Pathology"/>
              </a:rPr>
              <a:t>pathological</a:t>
            </a:r>
            <a:r>
              <a:rPr lang="en-US" dirty="0"/>
              <a:t> processes by </a:t>
            </a:r>
            <a:r>
              <a:rPr lang="en-US" dirty="0" err="1"/>
              <a:t>hydrolysing</a:t>
            </a:r>
            <a:r>
              <a:rPr lang="en-US" dirty="0"/>
              <a:t> a variety of </a:t>
            </a:r>
            <a:r>
              <a:rPr lang="en-US" dirty="0">
                <a:hlinkClick r:id="rId4" tooltip="Protein"/>
              </a:rPr>
              <a:t>proteins</a:t>
            </a:r>
            <a:r>
              <a:rPr lang="en-US" dirty="0" smtClean="0"/>
              <a:t>.</a:t>
            </a:r>
            <a:endParaRPr lang="en-US" dirty="0"/>
          </a:p>
        </p:txBody>
      </p:sp>
      <p:sp>
        <p:nvSpPr>
          <p:cNvPr id="4" name="TextBox 3"/>
          <p:cNvSpPr txBox="1"/>
          <p:nvPr/>
        </p:nvSpPr>
        <p:spPr>
          <a:xfrm>
            <a:off x="7740284" y="6425589"/>
            <a:ext cx="11833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Source: </a:t>
            </a:r>
            <a:r>
              <a:rPr lang="en-US" sz="1400" dirty="0" err="1" smtClean="0"/>
              <a:t>pfam</a:t>
            </a:r>
            <a:endParaRPr lang="en-US" sz="1400" dirty="0"/>
          </a:p>
        </p:txBody>
      </p:sp>
      <p:sp>
        <p:nvSpPr>
          <p:cNvPr id="6" name="TextBox 5"/>
          <p:cNvSpPr txBox="1"/>
          <p:nvPr/>
        </p:nvSpPr>
        <p:spPr>
          <a:xfrm>
            <a:off x="3800555" y="1916239"/>
            <a:ext cx="2208982" cy="2539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smtClean="0"/>
              <a:t>Source: </a:t>
            </a:r>
            <a:r>
              <a:rPr lang="en-US" sz="1050" dirty="0" err="1" smtClean="0"/>
              <a:t>ncbi</a:t>
            </a:r>
            <a:r>
              <a:rPr lang="en-US" sz="1050" dirty="0" smtClean="0"/>
              <a:t> of human POZ gene</a:t>
            </a:r>
            <a:endParaRPr lang="en-US" sz="1050" dirty="0"/>
          </a:p>
        </p:txBody>
      </p:sp>
    </p:spTree>
    <p:extLst>
      <p:ext uri="{BB962C8B-B14F-4D97-AF65-F5344CB8AC3E}">
        <p14:creationId xmlns:p14="http://schemas.microsoft.com/office/powerpoint/2010/main" val="20144567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57564" y="877911"/>
            <a:ext cx="6286436" cy="5980089"/>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600" dirty="0" smtClean="0"/>
              <a:t>BTB/POZ domain</a:t>
            </a:r>
            <a:endParaRPr lang="en-US" sz="3600" dirty="0"/>
          </a:p>
        </p:txBody>
      </p:sp>
      <p:sp>
        <p:nvSpPr>
          <p:cNvPr id="10" name="TextBox 9"/>
          <p:cNvSpPr txBox="1"/>
          <p:nvPr/>
        </p:nvSpPr>
        <p:spPr>
          <a:xfrm>
            <a:off x="150396" y="2116014"/>
            <a:ext cx="2966186" cy="1569660"/>
          </a:xfrm>
          <a:prstGeom prst="rect">
            <a:avLst/>
          </a:prstGeom>
          <a:noFill/>
        </p:spPr>
        <p:txBody>
          <a:bodyPr wrap="square" rtlCol="0">
            <a:spAutoFit/>
          </a:bodyPr>
          <a:lstStyle/>
          <a:p>
            <a:r>
              <a:rPr lang="en-US" sz="1200" dirty="0" smtClean="0"/>
              <a:t>Column </a:t>
            </a:r>
            <a:r>
              <a:rPr lang="en-US" sz="1200" dirty="0" err="1" smtClean="0"/>
              <a:t>dendrogram</a:t>
            </a:r>
            <a:r>
              <a:rPr lang="en-US" sz="1200" dirty="0" smtClean="0"/>
              <a:t> -&gt; species tree</a:t>
            </a:r>
          </a:p>
          <a:p>
            <a:r>
              <a:rPr lang="en-US" sz="1200" dirty="0" smtClean="0"/>
              <a:t>Row </a:t>
            </a:r>
            <a:r>
              <a:rPr lang="en-US" sz="1200" dirty="0" err="1" smtClean="0"/>
              <a:t>dendrogram</a:t>
            </a:r>
            <a:r>
              <a:rPr lang="en-US" sz="1200" dirty="0" smtClean="0"/>
              <a:t> -&gt; </a:t>
            </a:r>
            <a:r>
              <a:rPr lang="en-US" sz="1200" dirty="0" err="1"/>
              <a:t>distfun</a:t>
            </a:r>
            <a:r>
              <a:rPr lang="en-US" sz="1200" dirty="0"/>
              <a:t> = </a:t>
            </a:r>
            <a:r>
              <a:rPr lang="en-US" sz="1200" dirty="0" err="1"/>
              <a:t>dist</a:t>
            </a:r>
            <a:r>
              <a:rPr lang="en-US" sz="1200" dirty="0" smtClean="0"/>
              <a:t>, </a:t>
            </a:r>
            <a:r>
              <a:rPr lang="en-US" sz="1200" dirty="0" err="1"/>
              <a:t>hclustfun</a:t>
            </a:r>
            <a:r>
              <a:rPr lang="en-US" sz="1200" dirty="0"/>
              <a:t> = </a:t>
            </a:r>
            <a:r>
              <a:rPr lang="en-US" sz="1200" dirty="0" err="1" smtClean="0"/>
              <a:t>hclust</a:t>
            </a:r>
            <a:endParaRPr lang="en-US" sz="1200" dirty="0" smtClean="0"/>
          </a:p>
          <a:p>
            <a:endParaRPr lang="en-US" sz="1200" dirty="0"/>
          </a:p>
          <a:p>
            <a:r>
              <a:rPr lang="en-US" sz="1200" dirty="0" smtClean="0"/>
              <a:t>Species coloring -&gt; dark colors = parasitic, lighter colors = free-living</a:t>
            </a:r>
          </a:p>
          <a:p>
            <a:endParaRPr lang="en-US" sz="1200" dirty="0"/>
          </a:p>
          <a:p>
            <a:r>
              <a:rPr lang="en-US" sz="1200" b="1" dirty="0" smtClean="0"/>
              <a:t>Scale -&gt; plain values</a:t>
            </a:r>
            <a:endParaRPr lang="en-US" sz="1200" b="1" dirty="0"/>
          </a:p>
        </p:txBody>
      </p:sp>
      <p:sp>
        <p:nvSpPr>
          <p:cNvPr id="8" name="TextBox 7"/>
          <p:cNvSpPr txBox="1"/>
          <p:nvPr/>
        </p:nvSpPr>
        <p:spPr>
          <a:xfrm>
            <a:off x="150396" y="1202094"/>
            <a:ext cx="2621959"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33-species families of any size where there is at least 5 genes with “BTB/POZ domain” </a:t>
            </a:r>
            <a:r>
              <a:rPr lang="en-US" sz="1400" dirty="0" err="1" smtClean="0"/>
              <a:t>pfams</a:t>
            </a:r>
            <a:r>
              <a:rPr lang="en-US" sz="1400" dirty="0" smtClean="0"/>
              <a:t>. </a:t>
            </a:r>
            <a:endParaRPr lang="en-US" sz="1400" dirty="0"/>
          </a:p>
        </p:txBody>
      </p:sp>
      <p:sp>
        <p:nvSpPr>
          <p:cNvPr id="5" name="TextBox 4"/>
          <p:cNvSpPr txBox="1"/>
          <p:nvPr/>
        </p:nvSpPr>
        <p:spPr>
          <a:xfrm>
            <a:off x="150396" y="3818070"/>
            <a:ext cx="2563743"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In 75 families:</a:t>
            </a:r>
          </a:p>
          <a:p>
            <a:r>
              <a:rPr lang="en-US" sz="1400" dirty="0" smtClean="0"/>
              <a:t>BTB/POZ + </a:t>
            </a:r>
            <a:r>
              <a:rPr lang="en-US" sz="1400" dirty="0" err="1" smtClean="0"/>
              <a:t>Kelch</a:t>
            </a:r>
            <a:r>
              <a:rPr lang="en-US" sz="1400" dirty="0" smtClean="0"/>
              <a:t> motif = 25</a:t>
            </a:r>
          </a:p>
          <a:p>
            <a:r>
              <a:rPr lang="en-US" sz="1400" dirty="0" smtClean="0"/>
              <a:t>BTB/POZ + MATH domain = 6</a:t>
            </a:r>
          </a:p>
          <a:p>
            <a:r>
              <a:rPr lang="en-US" sz="1400" dirty="0" smtClean="0"/>
              <a:t>BTB/POZ + Ion transport = 5</a:t>
            </a:r>
            <a:endParaRPr lang="en-US" sz="1400" dirty="0"/>
          </a:p>
        </p:txBody>
      </p:sp>
      <p:sp>
        <p:nvSpPr>
          <p:cNvPr id="9" name="TextBox 8"/>
          <p:cNvSpPr txBox="1"/>
          <p:nvPr/>
        </p:nvSpPr>
        <p:spPr>
          <a:xfrm>
            <a:off x="133796" y="4840804"/>
            <a:ext cx="2621959" cy="176202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of 5662 BTB/POZ domain-containing genes in 75 families.</a:t>
            </a:r>
          </a:p>
          <a:p>
            <a:pPr>
              <a:lnSpc>
                <a:spcPct val="130000"/>
              </a:lnSpc>
            </a:pPr>
            <a:r>
              <a:rPr lang="en-US" sz="1400" dirty="0" smtClean="0"/>
              <a:t>These are often associated with other domains/motifs, probably involved in many functions. Many </a:t>
            </a:r>
            <a:r>
              <a:rPr lang="en-US" sz="1400" dirty="0" err="1" smtClean="0"/>
              <a:t>Panagrellus</a:t>
            </a:r>
            <a:r>
              <a:rPr lang="en-US" sz="1400" dirty="0" smtClean="0"/>
              <a:t>-specific families.</a:t>
            </a:r>
            <a:endParaRPr lang="en-US" sz="1400" dirty="0"/>
          </a:p>
        </p:txBody>
      </p:sp>
      <p:sp>
        <p:nvSpPr>
          <p:cNvPr id="6" name="TextBox 5"/>
          <p:cNvSpPr txBox="1"/>
          <p:nvPr/>
        </p:nvSpPr>
        <p:spPr>
          <a:xfrm>
            <a:off x="2878072" y="4452875"/>
            <a:ext cx="97945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smtClean="0"/>
              <a:t>Ion transport</a:t>
            </a:r>
          </a:p>
          <a:p>
            <a:pPr algn="ctr"/>
            <a:r>
              <a:rPr lang="en-US" sz="1000" dirty="0" smtClean="0"/>
              <a:t>families</a:t>
            </a:r>
            <a:endParaRPr lang="en-US" sz="1000" dirty="0"/>
          </a:p>
        </p:txBody>
      </p:sp>
    </p:spTree>
    <p:extLst>
      <p:ext uri="{BB962C8B-B14F-4D97-AF65-F5344CB8AC3E}">
        <p14:creationId xmlns:p14="http://schemas.microsoft.com/office/powerpoint/2010/main" val="24530361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945"/>
            <a:ext cx="8229600" cy="1143000"/>
          </a:xfrm>
        </p:spPr>
        <p:txBody>
          <a:bodyPr>
            <a:normAutofit/>
          </a:bodyPr>
          <a:lstStyle/>
          <a:p>
            <a:r>
              <a:rPr lang="en-US" sz="3600" dirty="0" smtClean="0"/>
              <a:t>Families of interest</a:t>
            </a:r>
            <a:br>
              <a:rPr lang="en-US" sz="3600" dirty="0" smtClean="0"/>
            </a:br>
            <a:r>
              <a:rPr lang="en-US" sz="3200" dirty="0" err="1" smtClean="0"/>
              <a:t>Transthyretin</a:t>
            </a:r>
            <a:endParaRPr lang="en-US" sz="3600" dirty="0"/>
          </a:p>
        </p:txBody>
      </p:sp>
      <p:sp>
        <p:nvSpPr>
          <p:cNvPr id="3" name="Content Placeholder 2"/>
          <p:cNvSpPr>
            <a:spLocks noGrp="1"/>
          </p:cNvSpPr>
          <p:nvPr>
            <p:ph idx="1"/>
          </p:nvPr>
        </p:nvSpPr>
        <p:spPr>
          <a:xfrm>
            <a:off x="273380" y="1283946"/>
            <a:ext cx="8682822" cy="1697752"/>
          </a:xfrm>
        </p:spPr>
        <p:txBody>
          <a:bodyPr>
            <a:noAutofit/>
          </a:bodyPr>
          <a:lstStyle/>
          <a:p>
            <a:r>
              <a:rPr lang="en-US" sz="1400" b="1" dirty="0" err="1"/>
              <a:t>HIUase</a:t>
            </a:r>
            <a:r>
              <a:rPr lang="en-US" sz="1400" b="1" dirty="0"/>
              <a:t>/</a:t>
            </a:r>
            <a:r>
              <a:rPr lang="en-US" sz="1400" b="1" dirty="0" err="1"/>
              <a:t>Transthyretin</a:t>
            </a:r>
            <a:r>
              <a:rPr lang="en-US" sz="1400" b="1" dirty="0"/>
              <a:t> </a:t>
            </a:r>
            <a:r>
              <a:rPr lang="en-US" sz="1400" b="1" dirty="0" smtClean="0"/>
              <a:t>family. </a:t>
            </a:r>
            <a:r>
              <a:rPr lang="en-US" sz="1400" dirty="0" smtClean="0"/>
              <a:t>This </a:t>
            </a:r>
            <a:r>
              <a:rPr lang="en-US" sz="1400" dirty="0"/>
              <a:t>family includes </a:t>
            </a:r>
            <a:r>
              <a:rPr lang="en-US" sz="1400" dirty="0" err="1"/>
              <a:t>transthyretin</a:t>
            </a:r>
            <a:r>
              <a:rPr lang="en-US" sz="1400" dirty="0"/>
              <a:t> that is a thyroid hormone-binding protein that transports </a:t>
            </a:r>
            <a:r>
              <a:rPr lang="en-US" sz="1400" dirty="0" err="1"/>
              <a:t>thyroxine</a:t>
            </a:r>
            <a:r>
              <a:rPr lang="en-US" sz="1400" dirty="0"/>
              <a:t> from the bloodstream to the brain. However, most of the sequences listed in this family do not bind thyroid hormones. They are actually enzymes of the purine catabolism that </a:t>
            </a:r>
            <a:r>
              <a:rPr lang="en-US" sz="1400" dirty="0" err="1"/>
              <a:t>catalyse</a:t>
            </a:r>
            <a:r>
              <a:rPr lang="en-US" sz="1400" dirty="0"/>
              <a:t> the conversion of 5-hydroxyisourate (HIU) to OHCU [2,3]. HIU hydrolysis is the original function of the family and is conserved from bacteria to mammals; </a:t>
            </a:r>
            <a:r>
              <a:rPr lang="en-US" sz="1400" dirty="0" err="1"/>
              <a:t>transthyretins</a:t>
            </a:r>
            <a:r>
              <a:rPr lang="en-US" sz="1400" dirty="0"/>
              <a:t> arose by gene duplications in the vertebrate lineage [</a:t>
            </a:r>
            <a:r>
              <a:rPr lang="en-US" sz="1400" dirty="0">
                <a:hlinkClick r:id="rId2"/>
              </a:rPr>
              <a:t>4</a:t>
            </a:r>
            <a:r>
              <a:rPr lang="en-US" sz="1400" dirty="0"/>
              <a:t>]. </a:t>
            </a:r>
            <a:r>
              <a:rPr lang="en-US" sz="1400" dirty="0" smtClean="0"/>
              <a:t>HIU </a:t>
            </a:r>
            <a:r>
              <a:rPr lang="en-US" sz="1400" dirty="0" err="1" smtClean="0"/>
              <a:t>aases</a:t>
            </a:r>
            <a:r>
              <a:rPr lang="en-US" sz="1400" dirty="0" smtClean="0"/>
              <a:t> </a:t>
            </a:r>
            <a:r>
              <a:rPr lang="en-US" sz="1400" dirty="0"/>
              <a:t>are distinguished in the alignment from the conserved C-terminal YRGS sequence.</a:t>
            </a:r>
            <a:endParaRPr lang="en-US" sz="1400" b="1" dirty="0"/>
          </a:p>
          <a:p>
            <a:r>
              <a:rPr lang="en-US" sz="1400" b="1" dirty="0" err="1" smtClean="0"/>
              <a:t>Transthyretin</a:t>
            </a:r>
            <a:r>
              <a:rPr lang="en-US" sz="1400" b="1" dirty="0" smtClean="0"/>
              <a:t>-like family </a:t>
            </a:r>
            <a:r>
              <a:rPr lang="en-US" sz="1400" dirty="0" smtClean="0"/>
              <a:t>has </a:t>
            </a:r>
            <a:r>
              <a:rPr lang="en-US" sz="1400" dirty="0"/>
              <a:t>weak similarity to </a:t>
            </a:r>
            <a:r>
              <a:rPr lang="en-US" sz="1400" dirty="0" err="1" smtClean="0"/>
              <a:t>transthyretin</a:t>
            </a:r>
            <a:r>
              <a:rPr lang="en-US" sz="1400" dirty="0" smtClean="0"/>
              <a:t>. </a:t>
            </a:r>
            <a:r>
              <a:rPr lang="en-US" sz="1400" u="sng" dirty="0" smtClean="0"/>
              <a:t>Function unknown.</a:t>
            </a:r>
            <a:endParaRPr lang="en-US" sz="1400" b="1" u="sng" dirty="0"/>
          </a:p>
        </p:txBody>
      </p:sp>
      <p:sp>
        <p:nvSpPr>
          <p:cNvPr id="4" name="TextBox 3"/>
          <p:cNvSpPr txBox="1"/>
          <p:nvPr/>
        </p:nvSpPr>
        <p:spPr>
          <a:xfrm>
            <a:off x="7665085" y="2673920"/>
            <a:ext cx="11833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Source: </a:t>
            </a:r>
            <a:r>
              <a:rPr lang="en-US" sz="1400" dirty="0" err="1" smtClean="0"/>
              <a:t>pfam</a:t>
            </a:r>
            <a:endParaRPr lang="en-US" sz="1400" dirty="0"/>
          </a:p>
        </p:txBody>
      </p:sp>
      <p:pic>
        <p:nvPicPr>
          <p:cNvPr id="7" name="Picture 6"/>
          <p:cNvPicPr>
            <a:picLocks noChangeAspect="1"/>
          </p:cNvPicPr>
          <p:nvPr/>
        </p:nvPicPr>
        <p:blipFill>
          <a:blip r:embed="rId3"/>
          <a:stretch>
            <a:fillRect/>
          </a:stretch>
        </p:blipFill>
        <p:spPr>
          <a:xfrm>
            <a:off x="7389072" y="0"/>
            <a:ext cx="1459354" cy="1459354"/>
          </a:xfrm>
          <a:prstGeom prst="rect">
            <a:avLst/>
          </a:prstGeom>
        </p:spPr>
      </p:pic>
      <p:pic>
        <p:nvPicPr>
          <p:cNvPr id="8" name="Picture 7"/>
          <p:cNvPicPr>
            <a:picLocks noChangeAspect="1"/>
          </p:cNvPicPr>
          <p:nvPr/>
        </p:nvPicPr>
        <p:blipFill>
          <a:blip r:embed="rId4"/>
          <a:stretch>
            <a:fillRect/>
          </a:stretch>
        </p:blipFill>
        <p:spPr>
          <a:xfrm>
            <a:off x="1933095" y="2981697"/>
            <a:ext cx="3977025" cy="542726"/>
          </a:xfrm>
          <a:prstGeom prst="rect">
            <a:avLst/>
          </a:prstGeom>
        </p:spPr>
      </p:pic>
      <p:pic>
        <p:nvPicPr>
          <p:cNvPr id="10" name="Picture 9"/>
          <p:cNvPicPr>
            <a:picLocks noChangeAspect="1"/>
          </p:cNvPicPr>
          <p:nvPr/>
        </p:nvPicPr>
        <p:blipFill>
          <a:blip r:embed="rId5"/>
          <a:stretch>
            <a:fillRect/>
          </a:stretch>
        </p:blipFill>
        <p:spPr>
          <a:xfrm>
            <a:off x="581707" y="3625754"/>
            <a:ext cx="7284694" cy="3107744"/>
          </a:xfrm>
          <a:prstGeom prst="rect">
            <a:avLst/>
          </a:prstGeom>
        </p:spPr>
      </p:pic>
    </p:spTree>
    <p:extLst>
      <p:ext uri="{BB962C8B-B14F-4D97-AF65-F5344CB8AC3E}">
        <p14:creationId xmlns:p14="http://schemas.microsoft.com/office/powerpoint/2010/main" val="4290899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564538" y="1096820"/>
            <a:ext cx="6579462" cy="5409637"/>
          </a:xfrm>
          <a:prstGeom prst="rect">
            <a:avLst/>
          </a:prstGeom>
        </p:spPr>
      </p:pic>
      <p:sp>
        <p:nvSpPr>
          <p:cNvPr id="2" name="Title 1"/>
          <p:cNvSpPr>
            <a:spLocks noGrp="1"/>
          </p:cNvSpPr>
          <p:nvPr>
            <p:ph type="title"/>
          </p:nvPr>
        </p:nvSpPr>
        <p:spPr>
          <a:xfrm>
            <a:off x="457200" y="-46180"/>
            <a:ext cx="8229600" cy="1143000"/>
          </a:xfrm>
        </p:spPr>
        <p:txBody>
          <a:bodyPr>
            <a:normAutofit/>
          </a:bodyPr>
          <a:lstStyle/>
          <a:p>
            <a:r>
              <a:rPr lang="en-US" sz="3600" dirty="0" err="1" smtClean="0"/>
              <a:t>Compara</a:t>
            </a:r>
            <a:r>
              <a:rPr lang="en-US" sz="3600" dirty="0" smtClean="0"/>
              <a:t> gene families – the whole dataset</a:t>
            </a:r>
            <a:endParaRPr lang="en-US" sz="3600" dirty="0"/>
          </a:p>
        </p:txBody>
      </p:sp>
      <p:sp>
        <p:nvSpPr>
          <p:cNvPr id="6" name="Rectangle 5"/>
          <p:cNvSpPr/>
          <p:nvPr/>
        </p:nvSpPr>
        <p:spPr>
          <a:xfrm>
            <a:off x="118123" y="1149168"/>
            <a:ext cx="2488779" cy="135421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smtClean="0"/>
              <a:t>- </a:t>
            </a:r>
            <a:r>
              <a:rPr lang="en-US" sz="1600" dirty="0" err="1" smtClean="0"/>
              <a:t>Compara</a:t>
            </a:r>
            <a:r>
              <a:rPr lang="en-US" sz="1600" dirty="0" smtClean="0"/>
              <a:t> data includes total </a:t>
            </a:r>
            <a:r>
              <a:rPr lang="en-US" sz="1600" u="sng" dirty="0" smtClean="0"/>
              <a:t>1,640,841</a:t>
            </a:r>
            <a:r>
              <a:rPr lang="en-US" sz="1600" dirty="0" smtClean="0"/>
              <a:t> genes</a:t>
            </a:r>
          </a:p>
          <a:p>
            <a:r>
              <a:rPr lang="en-US" sz="1600" dirty="0"/>
              <a:t>-</a:t>
            </a:r>
            <a:r>
              <a:rPr lang="en-US" sz="1600" dirty="0" smtClean="0"/>
              <a:t> of</a:t>
            </a:r>
            <a:r>
              <a:rPr lang="en-US" sz="1600" baseline="0" dirty="0" smtClean="0"/>
              <a:t> which 1,365,243 genes are clustered into </a:t>
            </a:r>
          </a:p>
          <a:p>
            <a:r>
              <a:rPr lang="en-US" sz="1600" baseline="0" dirty="0" smtClean="0"/>
              <a:t>- </a:t>
            </a:r>
            <a:r>
              <a:rPr lang="en-US" sz="1600" u="sng" baseline="0" dirty="0" smtClean="0"/>
              <a:t>109,571</a:t>
            </a:r>
            <a:r>
              <a:rPr lang="en-US" sz="1600" baseline="0" dirty="0" smtClean="0"/>
              <a:t> gene families</a:t>
            </a:r>
            <a:endParaRPr lang="en-US" sz="1600" dirty="0"/>
          </a:p>
        </p:txBody>
      </p:sp>
      <p:sp>
        <p:nvSpPr>
          <p:cNvPr id="5" name="Rectangle 4"/>
          <p:cNvSpPr/>
          <p:nvPr/>
        </p:nvSpPr>
        <p:spPr>
          <a:xfrm>
            <a:off x="118123" y="3098778"/>
            <a:ext cx="2246470" cy="86177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a:t>Biggest family </a:t>
            </a:r>
            <a:r>
              <a:rPr lang="en-US" sz="1600" dirty="0" smtClean="0"/>
              <a:t>= 1219</a:t>
            </a:r>
          </a:p>
          <a:p>
            <a:r>
              <a:rPr lang="en-US" sz="1600" dirty="0" smtClean="0"/>
              <a:t>Mean </a:t>
            </a:r>
            <a:r>
              <a:rPr lang="en-US" sz="1600" dirty="0"/>
              <a:t>family size =</a:t>
            </a:r>
            <a:r>
              <a:rPr lang="en-US" sz="1600" dirty="0" smtClean="0"/>
              <a:t> 12.4</a:t>
            </a:r>
            <a:endParaRPr lang="en-US" sz="1600" dirty="0"/>
          </a:p>
          <a:p>
            <a:r>
              <a:rPr lang="en-US" sz="1600" dirty="0" smtClean="0"/>
              <a:t>Median family size </a:t>
            </a:r>
            <a:r>
              <a:rPr lang="en-US" sz="1600" dirty="0"/>
              <a:t>=</a:t>
            </a:r>
            <a:r>
              <a:rPr lang="en-US" sz="1600" dirty="0" smtClean="0"/>
              <a:t> </a:t>
            </a:r>
            <a:r>
              <a:rPr lang="en-US" sz="1600" dirty="0"/>
              <a:t>3</a:t>
            </a:r>
          </a:p>
        </p:txBody>
      </p:sp>
      <p:grpSp>
        <p:nvGrpSpPr>
          <p:cNvPr id="36" name="Group 35"/>
          <p:cNvGrpSpPr/>
          <p:nvPr/>
        </p:nvGrpSpPr>
        <p:grpSpPr>
          <a:xfrm>
            <a:off x="4362276" y="5657891"/>
            <a:ext cx="3074079" cy="419383"/>
            <a:chOff x="4362276" y="5657891"/>
            <a:chExt cx="3074079" cy="419383"/>
          </a:xfrm>
        </p:grpSpPr>
        <p:cxnSp>
          <p:nvCxnSpPr>
            <p:cNvPr id="9" name="Straight Arrow Connector 8"/>
            <p:cNvCxnSpPr/>
            <p:nvPr/>
          </p:nvCxnSpPr>
          <p:spPr>
            <a:xfrm flipV="1">
              <a:off x="4826444" y="5697690"/>
              <a:ext cx="0" cy="2136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V="1">
              <a:off x="6455612" y="5657891"/>
              <a:ext cx="0" cy="2496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4362276" y="5815664"/>
              <a:ext cx="1434341" cy="261610"/>
            </a:xfrm>
            <a:prstGeom prst="rect">
              <a:avLst/>
            </a:prstGeom>
            <a:noFill/>
          </p:spPr>
          <p:txBody>
            <a:bodyPr wrap="square" rtlCol="0">
              <a:spAutoFit/>
            </a:bodyPr>
            <a:lstStyle/>
            <a:p>
              <a:r>
                <a:rPr lang="en-US" sz="1050" dirty="0" smtClean="0"/>
                <a:t>#_</a:t>
              </a:r>
              <a:r>
                <a:rPr lang="en-US" sz="1050" dirty="0" err="1" smtClean="0"/>
                <a:t>Platyhelminths</a:t>
              </a:r>
              <a:r>
                <a:rPr lang="en-US" sz="1050" dirty="0" smtClean="0"/>
                <a:t> (25)</a:t>
              </a:r>
              <a:endParaRPr lang="en-US" sz="1050" dirty="0"/>
            </a:p>
          </p:txBody>
        </p:sp>
        <p:sp>
          <p:nvSpPr>
            <p:cNvPr id="12" name="TextBox 11"/>
            <p:cNvSpPr txBox="1"/>
            <p:nvPr/>
          </p:nvSpPr>
          <p:spPr>
            <a:xfrm>
              <a:off x="5944906" y="5819457"/>
              <a:ext cx="1491449" cy="246221"/>
            </a:xfrm>
            <a:prstGeom prst="rect">
              <a:avLst/>
            </a:prstGeom>
            <a:noFill/>
          </p:spPr>
          <p:txBody>
            <a:bodyPr wrap="square" rtlCol="0">
              <a:spAutoFit/>
            </a:bodyPr>
            <a:lstStyle/>
            <a:p>
              <a:r>
                <a:rPr lang="en-US" sz="1000" dirty="0" smtClean="0"/>
                <a:t>#_Nematodes (56)</a:t>
              </a:r>
              <a:endParaRPr lang="en-US" sz="1000" dirty="0"/>
            </a:p>
          </p:txBody>
        </p:sp>
      </p:grpSp>
      <p:cxnSp>
        <p:nvCxnSpPr>
          <p:cNvPr id="18" name="Straight Arrow Connector 17"/>
          <p:cNvCxnSpPr/>
          <p:nvPr/>
        </p:nvCxnSpPr>
        <p:spPr>
          <a:xfrm flipH="1">
            <a:off x="6566336" y="1524170"/>
            <a:ext cx="5351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101468" y="1369390"/>
            <a:ext cx="744304" cy="276999"/>
          </a:xfrm>
          <a:prstGeom prst="rect">
            <a:avLst/>
          </a:prstGeom>
          <a:noFill/>
        </p:spPr>
        <p:txBody>
          <a:bodyPr wrap="square" rtlCol="0">
            <a:spAutoFit/>
          </a:bodyPr>
          <a:lstStyle/>
          <a:p>
            <a:r>
              <a:rPr lang="en-US" sz="1200" dirty="0" err="1" smtClean="0"/>
              <a:t>Astacins</a:t>
            </a:r>
            <a:endParaRPr lang="en-US" sz="1200" dirty="0"/>
          </a:p>
        </p:txBody>
      </p:sp>
      <p:sp>
        <p:nvSpPr>
          <p:cNvPr id="24" name="TextBox 23"/>
          <p:cNvSpPr txBox="1"/>
          <p:nvPr/>
        </p:nvSpPr>
        <p:spPr>
          <a:xfrm>
            <a:off x="5796617" y="6564149"/>
            <a:ext cx="3265118"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dirty="0" smtClean="0"/>
              <a:t>Note: the plot is excluding </a:t>
            </a:r>
            <a:r>
              <a:rPr lang="en-US" sz="1100" dirty="0" err="1" smtClean="0"/>
              <a:t>outgroups</a:t>
            </a:r>
            <a:r>
              <a:rPr lang="en-US" sz="1100" dirty="0" smtClean="0"/>
              <a:t> (91139 families)</a:t>
            </a:r>
            <a:endParaRPr lang="en-US" sz="1100" dirty="0"/>
          </a:p>
        </p:txBody>
      </p:sp>
      <p:sp>
        <p:nvSpPr>
          <p:cNvPr id="37" name="TextBox 36"/>
          <p:cNvSpPr txBox="1"/>
          <p:nvPr/>
        </p:nvSpPr>
        <p:spPr>
          <a:xfrm>
            <a:off x="118123" y="5393127"/>
            <a:ext cx="2714376" cy="116955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dirty="0" smtClean="0"/>
              <a:t>Most </a:t>
            </a:r>
            <a:r>
              <a:rPr lang="en-US" sz="1400" dirty="0" err="1" smtClean="0"/>
              <a:t>compara</a:t>
            </a:r>
            <a:r>
              <a:rPr lang="en-US" sz="1400" dirty="0" smtClean="0"/>
              <a:t> gene families are single species, and small </a:t>
            </a:r>
          </a:p>
          <a:p>
            <a:r>
              <a:rPr lang="en-US" sz="1400" dirty="0" smtClean="0"/>
              <a:t>- 24179 Single-species families </a:t>
            </a:r>
          </a:p>
          <a:p>
            <a:r>
              <a:rPr lang="en-US" sz="1400" dirty="0" smtClean="0"/>
              <a:t>- 31039 families with only 2 genes</a:t>
            </a:r>
          </a:p>
          <a:p>
            <a:r>
              <a:rPr lang="en-US" sz="1400" dirty="0"/>
              <a:t>- </a:t>
            </a:r>
            <a:r>
              <a:rPr lang="en-US" sz="1400" dirty="0" smtClean="0"/>
              <a:t>1655 families with &gt;100 genes</a:t>
            </a:r>
            <a:endParaRPr lang="en-US" sz="1400" dirty="0"/>
          </a:p>
        </p:txBody>
      </p:sp>
    </p:spTree>
    <p:extLst>
      <p:ext uri="{BB962C8B-B14F-4D97-AF65-F5344CB8AC3E}">
        <p14:creationId xmlns:p14="http://schemas.microsoft.com/office/powerpoint/2010/main" val="3251471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04708" y="879816"/>
            <a:ext cx="6178188" cy="5978183"/>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600" dirty="0" err="1" smtClean="0"/>
              <a:t>Transthyretin</a:t>
            </a:r>
            <a:r>
              <a:rPr lang="en-US" sz="3600" dirty="0" smtClean="0"/>
              <a:t> families</a:t>
            </a:r>
            <a:endParaRPr lang="en-US" sz="3600" dirty="0"/>
          </a:p>
        </p:txBody>
      </p:sp>
      <p:sp>
        <p:nvSpPr>
          <p:cNvPr id="10" name="TextBox 9"/>
          <p:cNvSpPr txBox="1"/>
          <p:nvPr/>
        </p:nvSpPr>
        <p:spPr>
          <a:xfrm>
            <a:off x="150396" y="2116014"/>
            <a:ext cx="2966186" cy="1569660"/>
          </a:xfrm>
          <a:prstGeom prst="rect">
            <a:avLst/>
          </a:prstGeom>
          <a:noFill/>
        </p:spPr>
        <p:txBody>
          <a:bodyPr wrap="square" rtlCol="0">
            <a:spAutoFit/>
          </a:bodyPr>
          <a:lstStyle/>
          <a:p>
            <a:r>
              <a:rPr lang="en-US" sz="1200" dirty="0" smtClean="0"/>
              <a:t>Column </a:t>
            </a:r>
            <a:r>
              <a:rPr lang="en-US" sz="1200" dirty="0" err="1" smtClean="0"/>
              <a:t>dendrogram</a:t>
            </a:r>
            <a:r>
              <a:rPr lang="en-US" sz="1200" dirty="0" smtClean="0"/>
              <a:t> -&gt; species tree</a:t>
            </a:r>
          </a:p>
          <a:p>
            <a:r>
              <a:rPr lang="en-US" sz="1200" dirty="0" smtClean="0"/>
              <a:t>Row </a:t>
            </a:r>
            <a:r>
              <a:rPr lang="en-US" sz="1200" dirty="0" err="1" smtClean="0"/>
              <a:t>dendrogram</a:t>
            </a:r>
            <a:r>
              <a:rPr lang="en-US" sz="1200" dirty="0" smtClean="0"/>
              <a:t> -&gt; </a:t>
            </a:r>
            <a:r>
              <a:rPr lang="en-US" sz="1200" dirty="0" err="1"/>
              <a:t>distfun</a:t>
            </a:r>
            <a:r>
              <a:rPr lang="en-US" sz="1200" dirty="0"/>
              <a:t> = </a:t>
            </a:r>
            <a:r>
              <a:rPr lang="en-US" sz="1200" dirty="0" err="1"/>
              <a:t>dist</a:t>
            </a:r>
            <a:r>
              <a:rPr lang="en-US" sz="1200" dirty="0" smtClean="0"/>
              <a:t>, </a:t>
            </a:r>
            <a:r>
              <a:rPr lang="en-US" sz="1200" dirty="0" err="1"/>
              <a:t>hclustfun</a:t>
            </a:r>
            <a:r>
              <a:rPr lang="en-US" sz="1200" dirty="0"/>
              <a:t> = </a:t>
            </a:r>
            <a:r>
              <a:rPr lang="en-US" sz="1200" dirty="0" err="1" smtClean="0"/>
              <a:t>hclust</a:t>
            </a:r>
            <a:endParaRPr lang="en-US" sz="1200" dirty="0" smtClean="0"/>
          </a:p>
          <a:p>
            <a:endParaRPr lang="en-US" sz="1200" dirty="0"/>
          </a:p>
          <a:p>
            <a:r>
              <a:rPr lang="en-US" sz="1200" dirty="0" smtClean="0"/>
              <a:t>Species coloring -&gt; dark colors = parasitic, lighter colors = free-living</a:t>
            </a:r>
          </a:p>
          <a:p>
            <a:endParaRPr lang="en-US" sz="1200" dirty="0"/>
          </a:p>
          <a:p>
            <a:r>
              <a:rPr lang="en-US" sz="1200" b="1" dirty="0" smtClean="0"/>
              <a:t>Scale -&gt; plain values</a:t>
            </a:r>
            <a:endParaRPr lang="en-US" sz="1200" b="1" dirty="0"/>
          </a:p>
        </p:txBody>
      </p:sp>
      <p:sp>
        <p:nvSpPr>
          <p:cNvPr id="8" name="TextBox 7"/>
          <p:cNvSpPr txBox="1"/>
          <p:nvPr/>
        </p:nvSpPr>
        <p:spPr>
          <a:xfrm>
            <a:off x="150396" y="1202094"/>
            <a:ext cx="2621959"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33-species families of any size where there is at least 5 genes with “</a:t>
            </a:r>
            <a:r>
              <a:rPr lang="en-US" sz="1400" dirty="0" err="1" smtClean="0"/>
              <a:t>transthyretin</a:t>
            </a:r>
            <a:r>
              <a:rPr lang="en-US" sz="1400" dirty="0" smtClean="0"/>
              <a:t>” </a:t>
            </a:r>
            <a:r>
              <a:rPr lang="en-US" sz="1400" dirty="0" err="1" smtClean="0"/>
              <a:t>pfams</a:t>
            </a:r>
            <a:r>
              <a:rPr lang="en-US" sz="1400" dirty="0" smtClean="0"/>
              <a:t>. </a:t>
            </a:r>
            <a:endParaRPr lang="en-US" sz="1400" dirty="0"/>
          </a:p>
        </p:txBody>
      </p:sp>
      <p:sp>
        <p:nvSpPr>
          <p:cNvPr id="9" name="TextBox 8"/>
          <p:cNvSpPr txBox="1"/>
          <p:nvPr/>
        </p:nvSpPr>
        <p:spPr>
          <a:xfrm>
            <a:off x="133796" y="4840804"/>
            <a:ext cx="2621959" cy="148194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of 746 genes in 16 families.</a:t>
            </a:r>
          </a:p>
          <a:p>
            <a:pPr>
              <a:lnSpc>
                <a:spcPct val="130000"/>
              </a:lnSpc>
            </a:pPr>
            <a:r>
              <a:rPr lang="en-US" sz="1400" dirty="0" smtClean="0"/>
              <a:t>Some small clade-specific and species-specific families. Nematode-</a:t>
            </a:r>
            <a:r>
              <a:rPr lang="en-US" sz="1400" dirty="0" smtClean="0"/>
              <a:t>specific (as suggested by literature).</a:t>
            </a:r>
            <a:endParaRPr lang="en-US" sz="1400" dirty="0"/>
          </a:p>
        </p:txBody>
      </p:sp>
    </p:spTree>
    <p:extLst>
      <p:ext uri="{BB962C8B-B14F-4D97-AF65-F5344CB8AC3E}">
        <p14:creationId xmlns:p14="http://schemas.microsoft.com/office/powerpoint/2010/main" val="56774709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08185" y="1384396"/>
            <a:ext cx="8656711" cy="4525963"/>
          </a:xfrm>
        </p:spPr>
        <p:txBody>
          <a:bodyPr>
            <a:normAutofit/>
          </a:bodyPr>
          <a:lstStyle/>
          <a:p>
            <a:r>
              <a:rPr lang="en-US" sz="1400" b="1" dirty="0"/>
              <a:t>Sushi domain</a:t>
            </a:r>
            <a:r>
              <a:rPr lang="en-US" sz="1400" dirty="0"/>
              <a:t> </a:t>
            </a:r>
            <a:r>
              <a:rPr lang="en-US" sz="1400" dirty="0" smtClean="0"/>
              <a:t>also </a:t>
            </a:r>
            <a:r>
              <a:rPr lang="en-US" sz="1400" dirty="0"/>
              <a:t>known as Complement control protein (CCP) modules, or short consensus repeats (SCR), exist in a wide variety of complement and adhesion proteins. </a:t>
            </a:r>
            <a:endParaRPr lang="en-US" sz="1400" dirty="0" smtClean="0"/>
          </a:p>
          <a:p>
            <a:r>
              <a:rPr lang="en-US" sz="1400" dirty="0" smtClean="0"/>
              <a:t>Some </a:t>
            </a:r>
            <a:r>
              <a:rPr lang="en-US" sz="1400" dirty="0"/>
              <a:t>of the proteins in this group are responsible for the molecular basis of the blood group antigens, surface markers on the outside of the red blood cell membrane. Most of these markers are proteins, but some are carbohydrates attached to lipids or proteins.</a:t>
            </a:r>
            <a:r>
              <a:rPr lang="en-US" sz="1400" baseline="30000" dirty="0">
                <a:hlinkClick r:id="rId2"/>
              </a:rPr>
              <a:t>[2]</a:t>
            </a:r>
            <a:r>
              <a:rPr lang="en-US" sz="1400" dirty="0"/>
              <a:t> </a:t>
            </a:r>
            <a:endParaRPr lang="en-US" sz="1400" dirty="0" smtClean="0"/>
          </a:p>
          <a:p>
            <a:r>
              <a:rPr lang="en-US" sz="1400" dirty="0" smtClean="0"/>
              <a:t>Complement </a:t>
            </a:r>
            <a:r>
              <a:rPr lang="en-US" sz="1400" dirty="0"/>
              <a:t>decay-accelerating factor (Antigen CD55) belongs to the Cromer blood group system and is associated with Cr(a), </a:t>
            </a:r>
            <a:r>
              <a:rPr lang="en-US" sz="1400" dirty="0" err="1"/>
              <a:t>Dr</a:t>
            </a:r>
            <a:r>
              <a:rPr lang="en-US" sz="1400" dirty="0"/>
              <a:t>(a), </a:t>
            </a:r>
            <a:r>
              <a:rPr lang="en-US" sz="1400" dirty="0" err="1"/>
              <a:t>Es</a:t>
            </a:r>
            <a:r>
              <a:rPr lang="en-US" sz="1400" dirty="0"/>
              <a:t>(a), </a:t>
            </a:r>
            <a:r>
              <a:rPr lang="en-US" sz="1400" dirty="0" err="1"/>
              <a:t>Tc</a:t>
            </a:r>
            <a:r>
              <a:rPr lang="en-US" sz="1400" dirty="0"/>
              <a:t>(a/b/c), </a:t>
            </a:r>
            <a:r>
              <a:rPr lang="en-US" sz="1400" dirty="0" err="1"/>
              <a:t>Wd</a:t>
            </a:r>
            <a:r>
              <a:rPr lang="en-US" sz="1400" dirty="0"/>
              <a:t>(a), WES(a/b), IFC and UMC antigens. Complement receptor type 1 (C3b/C4b receptor) (Antigen CD35) belongs to the Knops blood group system and is associated with </a:t>
            </a:r>
            <a:r>
              <a:rPr lang="en-US" sz="1400" dirty="0" err="1"/>
              <a:t>Kn</a:t>
            </a:r>
            <a:r>
              <a:rPr lang="en-US" sz="1400" dirty="0"/>
              <a:t>(a/b), </a:t>
            </a:r>
            <a:r>
              <a:rPr lang="en-US" sz="1400" dirty="0" err="1"/>
              <a:t>McC</a:t>
            </a:r>
            <a:r>
              <a:rPr lang="en-US" sz="1400" dirty="0"/>
              <a:t>(a), </a:t>
            </a:r>
            <a:r>
              <a:rPr lang="en-US" sz="1400" dirty="0" err="1"/>
              <a:t>Sl</a:t>
            </a:r>
            <a:r>
              <a:rPr lang="en-US" sz="1400" dirty="0"/>
              <a:t>(a) and </a:t>
            </a:r>
            <a:r>
              <a:rPr lang="en-US" sz="1400" dirty="0" err="1"/>
              <a:t>Yk</a:t>
            </a:r>
            <a:r>
              <a:rPr lang="en-US" sz="1400" dirty="0"/>
              <a:t>(a) antigens.</a:t>
            </a:r>
          </a:p>
          <a:p>
            <a:endParaRPr lang="en-US" sz="1400" dirty="0"/>
          </a:p>
        </p:txBody>
      </p:sp>
      <p:sp>
        <p:nvSpPr>
          <p:cNvPr id="2" name="Title 1"/>
          <p:cNvSpPr>
            <a:spLocks noGrp="1"/>
          </p:cNvSpPr>
          <p:nvPr>
            <p:ph type="title"/>
          </p:nvPr>
        </p:nvSpPr>
        <p:spPr>
          <a:xfrm>
            <a:off x="457200" y="140945"/>
            <a:ext cx="8229600" cy="1143000"/>
          </a:xfrm>
        </p:spPr>
        <p:txBody>
          <a:bodyPr>
            <a:normAutofit/>
          </a:bodyPr>
          <a:lstStyle/>
          <a:p>
            <a:r>
              <a:rPr lang="en-US" sz="3600" dirty="0" smtClean="0"/>
              <a:t>Families of interest</a:t>
            </a:r>
            <a:br>
              <a:rPr lang="en-US" sz="3600" dirty="0" smtClean="0"/>
            </a:br>
            <a:r>
              <a:rPr lang="en-US" sz="3200" dirty="0" smtClean="0"/>
              <a:t>Sushi domain</a:t>
            </a:r>
            <a:endParaRPr lang="en-US" sz="3600" dirty="0"/>
          </a:p>
        </p:txBody>
      </p:sp>
      <p:sp>
        <p:nvSpPr>
          <p:cNvPr id="4" name="TextBox 3"/>
          <p:cNvSpPr txBox="1"/>
          <p:nvPr/>
        </p:nvSpPr>
        <p:spPr>
          <a:xfrm>
            <a:off x="7681555" y="3387733"/>
            <a:ext cx="11833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Source: </a:t>
            </a:r>
            <a:r>
              <a:rPr lang="en-US" sz="1400" dirty="0" err="1" smtClean="0"/>
              <a:t>pfam</a:t>
            </a:r>
            <a:endParaRPr lang="en-US" sz="1400" dirty="0"/>
          </a:p>
        </p:txBody>
      </p:sp>
      <p:sp>
        <p:nvSpPr>
          <p:cNvPr id="6" name="Rectangle 5"/>
          <p:cNvSpPr/>
          <p:nvPr/>
        </p:nvSpPr>
        <p:spPr>
          <a:xfrm>
            <a:off x="335389" y="5169347"/>
            <a:ext cx="8280624"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smtClean="0"/>
              <a:t>“Proteomic </a:t>
            </a:r>
            <a:r>
              <a:rPr lang="en-US" sz="1400" dirty="0"/>
              <a:t>analysis to </a:t>
            </a:r>
            <a:r>
              <a:rPr lang="en-US" sz="1400" dirty="0" smtClean="0"/>
              <a:t>identify the </a:t>
            </a:r>
            <a:r>
              <a:rPr lang="en-US" sz="1400" dirty="0"/>
              <a:t>individual proteins released by the larvae </a:t>
            </a:r>
            <a:r>
              <a:rPr lang="en-US" sz="1400" dirty="0" smtClean="0"/>
              <a:t>demonstrated </a:t>
            </a:r>
            <a:r>
              <a:rPr lang="en-US" sz="1400" dirty="0"/>
              <a:t>that while many products are shared between </a:t>
            </a:r>
            <a:r>
              <a:rPr lang="en-US" sz="1400" dirty="0" smtClean="0"/>
              <a:t>tissue-dwelling </a:t>
            </a:r>
            <a:r>
              <a:rPr lang="en-US" sz="1400" dirty="0"/>
              <a:t>larvae and adults occupying the intestinal lumen</a:t>
            </a:r>
            <a:r>
              <a:rPr lang="en-US" sz="1400" dirty="0" smtClean="0"/>
              <a:t>, larvae </a:t>
            </a:r>
            <a:r>
              <a:rPr lang="en-US" sz="1400" dirty="0"/>
              <a:t>express higher levels of two gene families linked </a:t>
            </a:r>
            <a:r>
              <a:rPr lang="en-US" sz="1400" dirty="0" smtClean="0"/>
              <a:t>to immunomodulation</a:t>
            </a:r>
            <a:r>
              <a:rPr lang="en-US" sz="1400" dirty="0"/>
              <a:t>, namely the Sushi protein family </a:t>
            </a:r>
            <a:r>
              <a:rPr lang="en-US" sz="1400" dirty="0" smtClean="0"/>
              <a:t>and the </a:t>
            </a:r>
            <a:r>
              <a:rPr lang="en-US" sz="1400" dirty="0" err="1"/>
              <a:t>ShK</a:t>
            </a:r>
            <a:r>
              <a:rPr lang="en-US" sz="1400" dirty="0"/>
              <a:t> toxin family</a:t>
            </a:r>
            <a:r>
              <a:rPr lang="en-US" sz="1400" dirty="0" smtClean="0"/>
              <a:t>.”</a:t>
            </a:r>
            <a:endParaRPr lang="en-US" sz="1400" dirty="0"/>
          </a:p>
        </p:txBody>
      </p:sp>
      <p:pic>
        <p:nvPicPr>
          <p:cNvPr id="9" name="Picture 8"/>
          <p:cNvPicPr>
            <a:picLocks noChangeAspect="1"/>
          </p:cNvPicPr>
          <p:nvPr/>
        </p:nvPicPr>
        <p:blipFill>
          <a:blip r:embed="rId3"/>
          <a:stretch>
            <a:fillRect/>
          </a:stretch>
        </p:blipFill>
        <p:spPr>
          <a:xfrm>
            <a:off x="457200" y="3844241"/>
            <a:ext cx="5366756" cy="1119249"/>
          </a:xfrm>
          <a:prstGeom prst="rect">
            <a:avLst/>
          </a:prstGeom>
        </p:spPr>
      </p:pic>
      <p:pic>
        <p:nvPicPr>
          <p:cNvPr id="11" name="Picture 10"/>
          <p:cNvPicPr>
            <a:picLocks noChangeAspect="1"/>
          </p:cNvPicPr>
          <p:nvPr/>
        </p:nvPicPr>
        <p:blipFill>
          <a:blip r:embed="rId4"/>
          <a:stretch>
            <a:fillRect/>
          </a:stretch>
        </p:blipFill>
        <p:spPr>
          <a:xfrm rot="5400000">
            <a:off x="7618494" y="37543"/>
            <a:ext cx="948818" cy="1543986"/>
          </a:xfrm>
          <a:prstGeom prst="rect">
            <a:avLst/>
          </a:prstGeom>
        </p:spPr>
      </p:pic>
      <p:pic>
        <p:nvPicPr>
          <p:cNvPr id="12" name="Picture 11"/>
          <p:cNvPicPr>
            <a:picLocks noChangeAspect="1"/>
          </p:cNvPicPr>
          <p:nvPr/>
        </p:nvPicPr>
        <p:blipFill>
          <a:blip r:embed="rId5"/>
          <a:stretch>
            <a:fillRect/>
          </a:stretch>
        </p:blipFill>
        <p:spPr>
          <a:xfrm>
            <a:off x="6009536" y="4403450"/>
            <a:ext cx="1888251" cy="203768"/>
          </a:xfrm>
          <a:prstGeom prst="rect">
            <a:avLst/>
          </a:prstGeom>
        </p:spPr>
      </p:pic>
    </p:spTree>
    <p:extLst>
      <p:ext uri="{BB962C8B-B14F-4D97-AF65-F5344CB8AC3E}">
        <p14:creationId xmlns:p14="http://schemas.microsoft.com/office/powerpoint/2010/main" val="276772085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21765" y="928573"/>
            <a:ext cx="6155082" cy="5929427"/>
          </a:xfrm>
          <a:prstGeom prst="rect">
            <a:avLst/>
          </a:prstGeom>
        </p:spPr>
      </p:pic>
      <p:sp>
        <p:nvSpPr>
          <p:cNvPr id="2" name="Title 1"/>
          <p:cNvSpPr>
            <a:spLocks noGrp="1"/>
          </p:cNvSpPr>
          <p:nvPr>
            <p:ph type="title"/>
          </p:nvPr>
        </p:nvSpPr>
        <p:spPr>
          <a:xfrm>
            <a:off x="482266" y="-150404"/>
            <a:ext cx="8229600" cy="1143000"/>
          </a:xfrm>
        </p:spPr>
        <p:txBody>
          <a:bodyPr>
            <a:normAutofit/>
          </a:bodyPr>
          <a:lstStyle/>
          <a:p>
            <a:r>
              <a:rPr lang="en-US" sz="3600" dirty="0" smtClean="0"/>
              <a:t>Sushi domain </a:t>
            </a:r>
            <a:r>
              <a:rPr lang="en-US" sz="3600" dirty="0" smtClean="0"/>
              <a:t>families</a:t>
            </a:r>
            <a:endParaRPr lang="en-US" sz="3600" dirty="0"/>
          </a:p>
        </p:txBody>
      </p:sp>
      <p:sp>
        <p:nvSpPr>
          <p:cNvPr id="10" name="TextBox 9"/>
          <p:cNvSpPr txBox="1"/>
          <p:nvPr/>
        </p:nvSpPr>
        <p:spPr>
          <a:xfrm>
            <a:off x="150396" y="2116014"/>
            <a:ext cx="2966186" cy="1569660"/>
          </a:xfrm>
          <a:prstGeom prst="rect">
            <a:avLst/>
          </a:prstGeom>
          <a:noFill/>
        </p:spPr>
        <p:txBody>
          <a:bodyPr wrap="square" rtlCol="0">
            <a:spAutoFit/>
          </a:bodyPr>
          <a:lstStyle/>
          <a:p>
            <a:r>
              <a:rPr lang="en-US" sz="1200" dirty="0" smtClean="0"/>
              <a:t>Column </a:t>
            </a:r>
            <a:r>
              <a:rPr lang="en-US" sz="1200" dirty="0" err="1" smtClean="0"/>
              <a:t>dendrogram</a:t>
            </a:r>
            <a:r>
              <a:rPr lang="en-US" sz="1200" dirty="0" smtClean="0"/>
              <a:t> -&gt; species tree</a:t>
            </a:r>
          </a:p>
          <a:p>
            <a:r>
              <a:rPr lang="en-US" sz="1200" dirty="0" smtClean="0"/>
              <a:t>Row </a:t>
            </a:r>
            <a:r>
              <a:rPr lang="en-US" sz="1200" dirty="0" err="1" smtClean="0"/>
              <a:t>dendrogram</a:t>
            </a:r>
            <a:r>
              <a:rPr lang="en-US" sz="1200" dirty="0" smtClean="0"/>
              <a:t> -&gt; </a:t>
            </a:r>
            <a:r>
              <a:rPr lang="en-US" sz="1200" dirty="0" err="1"/>
              <a:t>distfun</a:t>
            </a:r>
            <a:r>
              <a:rPr lang="en-US" sz="1200" dirty="0"/>
              <a:t> = </a:t>
            </a:r>
            <a:r>
              <a:rPr lang="en-US" sz="1200" dirty="0" err="1"/>
              <a:t>dist</a:t>
            </a:r>
            <a:r>
              <a:rPr lang="en-US" sz="1200" dirty="0" smtClean="0"/>
              <a:t>, </a:t>
            </a:r>
            <a:r>
              <a:rPr lang="en-US" sz="1200" dirty="0" err="1"/>
              <a:t>hclustfun</a:t>
            </a:r>
            <a:r>
              <a:rPr lang="en-US" sz="1200" dirty="0"/>
              <a:t> = </a:t>
            </a:r>
            <a:r>
              <a:rPr lang="en-US" sz="1200" dirty="0" err="1" smtClean="0"/>
              <a:t>hclust</a:t>
            </a:r>
            <a:endParaRPr lang="en-US" sz="1200" dirty="0" smtClean="0"/>
          </a:p>
          <a:p>
            <a:endParaRPr lang="en-US" sz="1200" dirty="0"/>
          </a:p>
          <a:p>
            <a:r>
              <a:rPr lang="en-US" sz="1200" dirty="0" smtClean="0"/>
              <a:t>Species coloring -&gt; dark colors = parasitic, lighter colors = free-living</a:t>
            </a:r>
          </a:p>
          <a:p>
            <a:endParaRPr lang="en-US" sz="1200" dirty="0"/>
          </a:p>
          <a:p>
            <a:r>
              <a:rPr lang="en-US" sz="1200" b="1" dirty="0" smtClean="0"/>
              <a:t>Scale -&gt; plain values</a:t>
            </a:r>
            <a:endParaRPr lang="en-US" sz="1200" b="1" dirty="0"/>
          </a:p>
        </p:txBody>
      </p:sp>
      <p:sp>
        <p:nvSpPr>
          <p:cNvPr id="8" name="TextBox 7"/>
          <p:cNvSpPr txBox="1"/>
          <p:nvPr/>
        </p:nvSpPr>
        <p:spPr>
          <a:xfrm>
            <a:off x="150396" y="1202094"/>
            <a:ext cx="2621959"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33-species families of any size where there is at least 5 genes with </a:t>
            </a:r>
            <a:r>
              <a:rPr lang="en-US" sz="1400" dirty="0" smtClean="0"/>
              <a:t>“Sushi domain” </a:t>
            </a:r>
            <a:r>
              <a:rPr lang="en-US" sz="1400" dirty="0" err="1" smtClean="0"/>
              <a:t>pfams</a:t>
            </a:r>
            <a:r>
              <a:rPr lang="en-US" sz="1400" dirty="0" smtClean="0"/>
              <a:t>. </a:t>
            </a:r>
            <a:endParaRPr lang="en-US" sz="1400" dirty="0"/>
          </a:p>
        </p:txBody>
      </p:sp>
      <p:sp>
        <p:nvSpPr>
          <p:cNvPr id="9" name="TextBox 8"/>
          <p:cNvSpPr txBox="1"/>
          <p:nvPr/>
        </p:nvSpPr>
        <p:spPr>
          <a:xfrm>
            <a:off x="133796" y="4840804"/>
            <a:ext cx="2621959" cy="120186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30000"/>
              </a:lnSpc>
            </a:pPr>
            <a:r>
              <a:rPr lang="en-US" sz="1400" dirty="0" smtClean="0"/>
              <a:t>Total </a:t>
            </a:r>
            <a:r>
              <a:rPr lang="en-US" sz="1400" dirty="0" smtClean="0"/>
              <a:t>of 193 genes in 8 families. Families are generally small, but present in all species, particularly expanded in </a:t>
            </a:r>
            <a:r>
              <a:rPr lang="en-US" sz="1400" dirty="0" err="1" smtClean="0"/>
              <a:t>Nippostrongylus</a:t>
            </a:r>
            <a:endParaRPr lang="en-US" sz="1400" dirty="0"/>
          </a:p>
        </p:txBody>
      </p:sp>
    </p:spTree>
    <p:extLst>
      <p:ext uri="{BB962C8B-B14F-4D97-AF65-F5344CB8AC3E}">
        <p14:creationId xmlns:p14="http://schemas.microsoft.com/office/powerpoint/2010/main" val="33134639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6405" y="1171893"/>
            <a:ext cx="5951432" cy="5094514"/>
          </a:xfrm>
        </p:spPr>
        <p:txBody>
          <a:bodyPr>
            <a:normAutofit/>
          </a:bodyPr>
          <a:lstStyle/>
          <a:p>
            <a:pPr>
              <a:lnSpc>
                <a:spcPct val="130000"/>
              </a:lnSpc>
            </a:pPr>
            <a:r>
              <a:rPr lang="en-US" sz="1500" dirty="0" err="1"/>
              <a:t>Pfam</a:t>
            </a:r>
            <a:r>
              <a:rPr lang="en-US" sz="1500" dirty="0"/>
              <a:t> list compiled by Bernardo (21 </a:t>
            </a:r>
            <a:r>
              <a:rPr lang="en-US" sz="1500" dirty="0" err="1"/>
              <a:t>pfams</a:t>
            </a:r>
            <a:r>
              <a:rPr lang="en-US" sz="1500" dirty="0" smtClean="0"/>
              <a:t>)</a:t>
            </a:r>
          </a:p>
          <a:p>
            <a:pPr>
              <a:lnSpc>
                <a:spcPct val="130000"/>
              </a:lnSpc>
            </a:pPr>
            <a:r>
              <a:rPr lang="en-US" sz="1500" dirty="0" err="1" smtClean="0"/>
              <a:t>Bhavana</a:t>
            </a:r>
            <a:r>
              <a:rPr lang="en-US" sz="1500" dirty="0" smtClean="0"/>
              <a:t> created list of families where at least one gene has at least 1 transposon-related </a:t>
            </a:r>
            <a:r>
              <a:rPr lang="en-US" sz="1500" dirty="0" err="1" smtClean="0"/>
              <a:t>pfam</a:t>
            </a:r>
            <a:r>
              <a:rPr lang="en-US" sz="1500" dirty="0" smtClean="0"/>
              <a:t>. </a:t>
            </a:r>
            <a:r>
              <a:rPr lang="en-US" sz="1500" u="sng" dirty="0" smtClean="0"/>
              <a:t>This is too strict.</a:t>
            </a:r>
          </a:p>
          <a:p>
            <a:pPr>
              <a:lnSpc>
                <a:spcPct val="130000"/>
              </a:lnSpc>
            </a:pPr>
            <a:r>
              <a:rPr lang="en-US" sz="1500" dirty="0" smtClean="0"/>
              <a:t>My purpose: do </a:t>
            </a:r>
            <a:r>
              <a:rPr lang="en-US" sz="1500" u="sng" dirty="0" smtClean="0"/>
              <a:t>not</a:t>
            </a:r>
            <a:r>
              <a:rPr lang="en-US" sz="1500" dirty="0" smtClean="0"/>
              <a:t> filter out </a:t>
            </a:r>
            <a:r>
              <a:rPr lang="en-US" sz="1500" dirty="0"/>
              <a:t>(hypothetical) </a:t>
            </a:r>
            <a:r>
              <a:rPr lang="en-US" sz="1500" dirty="0" smtClean="0"/>
              <a:t>families where only 1 gene out of 50 has a transposon-related </a:t>
            </a:r>
            <a:r>
              <a:rPr lang="en-US" sz="1500" dirty="0" err="1" smtClean="0"/>
              <a:t>pfam</a:t>
            </a:r>
            <a:r>
              <a:rPr lang="en-US" sz="1500" dirty="0" smtClean="0"/>
              <a:t> and do </a:t>
            </a:r>
            <a:r>
              <a:rPr lang="en-US" sz="1500" u="sng" dirty="0" smtClean="0"/>
              <a:t>not</a:t>
            </a:r>
            <a:r>
              <a:rPr lang="en-US" sz="1500" dirty="0" smtClean="0"/>
              <a:t> filter out families where the majority of genes are not transposon-related.  </a:t>
            </a:r>
          </a:p>
          <a:p>
            <a:pPr>
              <a:lnSpc>
                <a:spcPct val="130000"/>
              </a:lnSpc>
            </a:pPr>
            <a:r>
              <a:rPr lang="en-US" sz="1500" dirty="0" smtClean="0"/>
              <a:t>Cutoffs: exclude family if % genes with transposon &gt;= 50%                                     					</a:t>
            </a:r>
            <a:r>
              <a:rPr lang="en-US" sz="1500" dirty="0"/>
              <a:t> </a:t>
            </a:r>
            <a:r>
              <a:rPr lang="en-US" sz="1500" dirty="0" smtClean="0"/>
              <a:t>		</a:t>
            </a:r>
          </a:p>
          <a:p>
            <a:pPr marL="0" indent="0">
              <a:lnSpc>
                <a:spcPct val="130000"/>
              </a:lnSpc>
              <a:buNone/>
            </a:pPr>
            <a:r>
              <a:rPr lang="en-US" sz="1600" dirty="0" smtClean="0"/>
              <a:t>EXAMPLES:</a:t>
            </a:r>
            <a:endParaRPr lang="en-US" sz="1600" dirty="0" smtClean="0"/>
          </a:p>
          <a:p>
            <a:pPr marL="0" indent="0">
              <a:lnSpc>
                <a:spcPct val="130000"/>
              </a:lnSpc>
              <a:buNone/>
            </a:pPr>
            <a:endParaRPr lang="en-US" sz="1600" dirty="0" smtClean="0"/>
          </a:p>
          <a:p>
            <a:pPr marL="0" indent="0">
              <a:lnSpc>
                <a:spcPct val="130000"/>
              </a:lnSpc>
              <a:buNone/>
            </a:pPr>
            <a:endParaRPr lang="en-US" sz="1600" dirty="0"/>
          </a:p>
          <a:p>
            <a:pPr marL="0" indent="0">
              <a:lnSpc>
                <a:spcPct val="130000"/>
              </a:lnSpc>
              <a:buNone/>
            </a:pPr>
            <a:endParaRPr lang="en-US" sz="1600" dirty="0"/>
          </a:p>
        </p:txBody>
      </p:sp>
      <p:sp>
        <p:nvSpPr>
          <p:cNvPr id="2" name="Title 1"/>
          <p:cNvSpPr>
            <a:spLocks noGrp="1"/>
          </p:cNvSpPr>
          <p:nvPr>
            <p:ph type="title"/>
          </p:nvPr>
        </p:nvSpPr>
        <p:spPr>
          <a:xfrm>
            <a:off x="457200" y="0"/>
            <a:ext cx="8229600" cy="1143000"/>
          </a:xfrm>
        </p:spPr>
        <p:txBody>
          <a:bodyPr>
            <a:normAutofit/>
          </a:bodyPr>
          <a:lstStyle/>
          <a:p>
            <a:r>
              <a:rPr lang="en-US" sz="3600" dirty="0" smtClean="0"/>
              <a:t>Transposon families filtering</a:t>
            </a:r>
            <a:endParaRPr lang="en-US" sz="3600" dirty="0"/>
          </a:p>
        </p:txBody>
      </p:sp>
      <p:sp>
        <p:nvSpPr>
          <p:cNvPr id="7" name="Rectangle 6"/>
          <p:cNvSpPr/>
          <p:nvPr/>
        </p:nvSpPr>
        <p:spPr>
          <a:xfrm>
            <a:off x="6316723" y="1171893"/>
            <a:ext cx="2757561" cy="235449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700" dirty="0"/>
              <a:t>PF12762; </a:t>
            </a:r>
            <a:r>
              <a:rPr lang="en-US" sz="700" dirty="0" err="1"/>
              <a:t>integrase</a:t>
            </a:r>
            <a:r>
              <a:rPr lang="en-US" sz="700" dirty="0" smtClean="0"/>
              <a:t>; DDE_Tnp_IS1595</a:t>
            </a:r>
            <a:endParaRPr lang="en-US" sz="700" dirty="0"/>
          </a:p>
          <a:p>
            <a:r>
              <a:rPr lang="en-US" sz="700" dirty="0"/>
              <a:t>PF03221; DNA-binding; HTH_Tnp_Tc5</a:t>
            </a:r>
          </a:p>
          <a:p>
            <a:r>
              <a:rPr lang="en-US" sz="700" dirty="0"/>
              <a:t>PF03184; endonuclease; DDE_1 (PF03184)</a:t>
            </a:r>
          </a:p>
          <a:p>
            <a:r>
              <a:rPr lang="en-US" sz="700" dirty="0"/>
              <a:t>PF00078; reverse transcriptase; RVT_1</a:t>
            </a:r>
          </a:p>
          <a:p>
            <a:r>
              <a:rPr lang="en-US" sz="700" dirty="0"/>
              <a:t>PF03564; unknown; DUF1759</a:t>
            </a:r>
          </a:p>
          <a:p>
            <a:r>
              <a:rPr lang="en-US" sz="700" dirty="0"/>
              <a:t>PF05380; </a:t>
            </a:r>
            <a:r>
              <a:rPr lang="en-US" sz="700" dirty="0" err="1"/>
              <a:t>Pao</a:t>
            </a:r>
            <a:r>
              <a:rPr lang="en-US" sz="700" dirty="0"/>
              <a:t> </a:t>
            </a:r>
            <a:r>
              <a:rPr lang="en-US" sz="700" dirty="0" err="1"/>
              <a:t>retrotransposon</a:t>
            </a:r>
            <a:r>
              <a:rPr lang="en-US" sz="700" dirty="0"/>
              <a:t> peptidase; Peptidase_A17</a:t>
            </a:r>
          </a:p>
          <a:p>
            <a:r>
              <a:rPr lang="en-US" sz="700" dirty="0"/>
              <a:t>PF10551; </a:t>
            </a:r>
            <a:r>
              <a:rPr lang="en-US" sz="700" dirty="0" err="1"/>
              <a:t>transposase</a:t>
            </a:r>
            <a:r>
              <a:rPr lang="en-US" sz="700" dirty="0"/>
              <a:t>; MULE</a:t>
            </a:r>
          </a:p>
          <a:p>
            <a:r>
              <a:rPr lang="en-US" sz="700" dirty="0"/>
              <a:t>PF00077; Retroviral </a:t>
            </a:r>
            <a:r>
              <a:rPr lang="en-US" sz="700" dirty="0" err="1"/>
              <a:t>aspartyl</a:t>
            </a:r>
            <a:r>
              <a:rPr lang="en-US" sz="700" dirty="0"/>
              <a:t> protease; RVP</a:t>
            </a:r>
          </a:p>
          <a:p>
            <a:r>
              <a:rPr lang="en-US" sz="700" dirty="0"/>
              <a:t>PF13456; Reverse transcriptase-like; RVT_3</a:t>
            </a:r>
          </a:p>
          <a:p>
            <a:r>
              <a:rPr lang="en-US" sz="700" dirty="0"/>
              <a:t>PF00665; </a:t>
            </a:r>
            <a:r>
              <a:rPr lang="en-US" sz="700" dirty="0" err="1"/>
              <a:t>Integrase</a:t>
            </a:r>
            <a:r>
              <a:rPr lang="en-US" sz="700" dirty="0"/>
              <a:t> core domain; </a:t>
            </a:r>
            <a:r>
              <a:rPr lang="en-US" sz="700" dirty="0" err="1"/>
              <a:t>rve</a:t>
            </a:r>
            <a:endParaRPr lang="en-US" sz="700" dirty="0"/>
          </a:p>
          <a:p>
            <a:r>
              <a:rPr lang="en-US" sz="700" dirty="0"/>
              <a:t>PF14227; gag-polypeptide of LTR </a:t>
            </a:r>
            <a:r>
              <a:rPr lang="en-US" sz="700" dirty="0" err="1"/>
              <a:t>copia</a:t>
            </a:r>
            <a:r>
              <a:rPr lang="en-US" sz="700" dirty="0"/>
              <a:t>-type; UBN2_2</a:t>
            </a:r>
          </a:p>
          <a:p>
            <a:r>
              <a:rPr lang="en-US" sz="700" dirty="0"/>
              <a:t>PF03732; </a:t>
            </a:r>
            <a:r>
              <a:rPr lang="en-US" sz="700" dirty="0" err="1"/>
              <a:t>Retrotransposon</a:t>
            </a:r>
            <a:r>
              <a:rPr lang="en-US" sz="700" dirty="0"/>
              <a:t> gag protein</a:t>
            </a:r>
          </a:p>
          <a:p>
            <a:r>
              <a:rPr lang="en-US" sz="700" dirty="0"/>
              <a:t>PF01541; GIY-YIG catalytic domain</a:t>
            </a:r>
          </a:p>
          <a:p>
            <a:r>
              <a:rPr lang="en-US" sz="700" dirty="0"/>
              <a:t>PF00680; RNA dependent RNA polymerase</a:t>
            </a:r>
          </a:p>
          <a:p>
            <a:r>
              <a:rPr lang="en-US" sz="700" dirty="0"/>
              <a:t>PF07727; Reverse transcriptase (RNA-dependent DNA polymerase)</a:t>
            </a:r>
          </a:p>
          <a:p>
            <a:r>
              <a:rPr lang="en-US" sz="700" dirty="0"/>
              <a:t>PF13961; Domain of unknown function (DUF4219)</a:t>
            </a:r>
          </a:p>
          <a:p>
            <a:r>
              <a:rPr lang="en-US" sz="700" dirty="0"/>
              <a:t>PF01359; </a:t>
            </a:r>
            <a:r>
              <a:rPr lang="en-US" sz="700" dirty="0" err="1"/>
              <a:t>Transposase</a:t>
            </a:r>
            <a:r>
              <a:rPr lang="en-US" sz="700" dirty="0"/>
              <a:t> (partial DDE domain)</a:t>
            </a:r>
          </a:p>
          <a:p>
            <a:r>
              <a:rPr lang="en-US" sz="700" dirty="0"/>
              <a:t>PF08284; Retroviral </a:t>
            </a:r>
            <a:r>
              <a:rPr lang="en-US" sz="700" dirty="0" err="1"/>
              <a:t>aspartyl</a:t>
            </a:r>
            <a:r>
              <a:rPr lang="en-US" sz="700" dirty="0"/>
              <a:t> protease</a:t>
            </a:r>
          </a:p>
          <a:p>
            <a:r>
              <a:rPr lang="en-US" sz="700" dirty="0"/>
              <a:t>PF13976; GAG-pre-</a:t>
            </a:r>
            <a:r>
              <a:rPr lang="en-US" sz="700" dirty="0" err="1"/>
              <a:t>integrase</a:t>
            </a:r>
            <a:r>
              <a:rPr lang="en-US" sz="700" dirty="0"/>
              <a:t> domain</a:t>
            </a:r>
          </a:p>
          <a:p>
            <a:r>
              <a:rPr lang="en-US" sz="700" dirty="0"/>
              <a:t>PF14223; gag-polypeptide of LTR </a:t>
            </a:r>
            <a:r>
              <a:rPr lang="en-US" sz="700" dirty="0" err="1"/>
              <a:t>copia</a:t>
            </a:r>
            <a:r>
              <a:rPr lang="en-US" sz="700" dirty="0"/>
              <a:t>-type</a:t>
            </a:r>
          </a:p>
          <a:p>
            <a:r>
              <a:rPr lang="en-US" sz="700" dirty="0"/>
              <a:t>PF14244; gag-polypeptide of LTR </a:t>
            </a:r>
            <a:r>
              <a:rPr lang="en-US" sz="700" dirty="0" err="1"/>
              <a:t>copia</a:t>
            </a:r>
            <a:r>
              <a:rPr lang="en-US" sz="700" dirty="0"/>
              <a:t>-type</a:t>
            </a:r>
          </a:p>
        </p:txBody>
      </p:sp>
      <p:graphicFrame>
        <p:nvGraphicFramePr>
          <p:cNvPr id="9" name="Table 8"/>
          <p:cNvGraphicFramePr>
            <a:graphicFrameLocks noGrp="1"/>
          </p:cNvGraphicFramePr>
          <p:nvPr>
            <p:extLst>
              <p:ext uri="{D42A27DB-BD31-4B8C-83A1-F6EECF244321}">
                <p14:modId xmlns:p14="http://schemas.microsoft.com/office/powerpoint/2010/main" val="2711131807"/>
              </p:ext>
            </p:extLst>
          </p:nvPr>
        </p:nvGraphicFramePr>
        <p:xfrm>
          <a:off x="343003" y="3952121"/>
          <a:ext cx="8343797" cy="782320"/>
        </p:xfrm>
        <a:graphic>
          <a:graphicData uri="http://schemas.openxmlformats.org/drawingml/2006/table">
            <a:tbl>
              <a:tblPr firstRow="1" firstCol="1">
                <a:tableStyleId>{7E9639D4-E3E2-4D34-9284-5A2195B3D0D7}</a:tableStyleId>
              </a:tblPr>
              <a:tblGrid>
                <a:gridCol w="1191971"/>
                <a:gridCol w="1191971"/>
                <a:gridCol w="1191971"/>
                <a:gridCol w="1191971"/>
                <a:gridCol w="1191971"/>
                <a:gridCol w="1191971"/>
                <a:gridCol w="1191971"/>
              </a:tblGrid>
              <a:tr h="190500">
                <a:tc>
                  <a:txBody>
                    <a:bodyPr/>
                    <a:lstStyle/>
                    <a:p>
                      <a:pPr algn="ctr" fontAlgn="b"/>
                      <a:r>
                        <a:rPr lang="en-US" sz="1200" u="none" strike="noStrike">
                          <a:effectLst/>
                        </a:rPr>
                        <a:t>FamilyID</a:t>
                      </a:r>
                      <a:endParaRPr lang="en-US" sz="1200" b="0" i="0" u="none" strike="noStrike">
                        <a:solidFill>
                          <a:srgbClr val="000000"/>
                        </a:solidFill>
                        <a:effectLst/>
                        <a:latin typeface="Calibri"/>
                      </a:endParaRPr>
                    </a:p>
                  </a:txBody>
                  <a:tcPr marL="12700" marR="12700" marT="12700" marB="0" anchor="ctr"/>
                </a:tc>
                <a:tc>
                  <a:txBody>
                    <a:bodyPr/>
                    <a:lstStyle/>
                    <a:p>
                      <a:pPr algn="ctr" fontAlgn="b"/>
                      <a:r>
                        <a:rPr lang="en-US" sz="1200" u="none" strike="noStrike" dirty="0" err="1">
                          <a:effectLst/>
                        </a:rPr>
                        <a:t>nGenes</a:t>
                      </a:r>
                      <a:endParaRPr lang="en-US" sz="1200" b="0" i="0" u="none" strike="noStrike" dirty="0">
                        <a:solidFill>
                          <a:srgbClr val="000000"/>
                        </a:solidFill>
                        <a:effectLst/>
                        <a:latin typeface="Calibri"/>
                      </a:endParaRPr>
                    </a:p>
                  </a:txBody>
                  <a:tcPr marL="12700" marR="12700" marT="12700" marB="0" anchor="ctr"/>
                </a:tc>
                <a:tc>
                  <a:txBody>
                    <a:bodyPr/>
                    <a:lstStyle/>
                    <a:p>
                      <a:pPr algn="ctr" fontAlgn="b"/>
                      <a:r>
                        <a:rPr lang="en-US" sz="1200" u="none" strike="noStrike">
                          <a:effectLst/>
                        </a:rPr>
                        <a:t>nGenesPfam</a:t>
                      </a:r>
                      <a:endParaRPr lang="en-US" sz="1200" b="0" i="0" u="none" strike="noStrike">
                        <a:solidFill>
                          <a:srgbClr val="000000"/>
                        </a:solidFill>
                        <a:effectLst/>
                        <a:latin typeface="Calibri"/>
                      </a:endParaRPr>
                    </a:p>
                  </a:txBody>
                  <a:tcPr marL="12700" marR="12700" marT="12700" marB="0" anchor="ctr"/>
                </a:tc>
                <a:tc>
                  <a:txBody>
                    <a:bodyPr/>
                    <a:lstStyle/>
                    <a:p>
                      <a:pPr algn="ctr" fontAlgn="b"/>
                      <a:r>
                        <a:rPr lang="en-US" sz="1200" u="none" strike="noStrike" dirty="0" err="1">
                          <a:effectLst/>
                        </a:rPr>
                        <a:t>nGenesTrans</a:t>
                      </a:r>
                      <a:endParaRPr lang="en-US" sz="1200" b="0" i="0" u="none" strike="noStrike" dirty="0">
                        <a:solidFill>
                          <a:srgbClr val="000000"/>
                        </a:solidFill>
                        <a:effectLst/>
                        <a:latin typeface="Calibri"/>
                      </a:endParaRPr>
                    </a:p>
                  </a:txBody>
                  <a:tcPr marL="12700" marR="12700" marT="12700" marB="0" anchor="ctr"/>
                </a:tc>
                <a:tc>
                  <a:txBody>
                    <a:bodyPr/>
                    <a:lstStyle/>
                    <a:p>
                      <a:pPr algn="ctr" fontAlgn="b"/>
                      <a:r>
                        <a:rPr lang="en-US" sz="1200" u="none" strike="noStrike">
                          <a:effectLst/>
                        </a:rPr>
                        <a:t>PercGenesTrans</a:t>
                      </a:r>
                      <a:endParaRPr lang="en-US" sz="1200" b="0" i="0" u="none" strike="noStrike">
                        <a:solidFill>
                          <a:srgbClr val="000000"/>
                        </a:solidFill>
                        <a:effectLst/>
                        <a:latin typeface="Calibri"/>
                      </a:endParaRPr>
                    </a:p>
                  </a:txBody>
                  <a:tcPr marL="12700" marR="12700" marT="12700" marB="0" anchor="ctr"/>
                </a:tc>
                <a:tc gridSpan="2">
                  <a:txBody>
                    <a:bodyPr/>
                    <a:lstStyle/>
                    <a:p>
                      <a:pPr algn="ctr" fontAlgn="b"/>
                      <a:r>
                        <a:rPr lang="en-US" sz="1200" u="none" strike="noStrike" dirty="0" err="1">
                          <a:effectLst/>
                        </a:rPr>
                        <a:t>PercGenesPfamTransposon</a:t>
                      </a:r>
                      <a:endParaRPr lang="en-US" sz="1200" b="0" i="0" u="none" strike="noStrike" dirty="0">
                        <a:solidFill>
                          <a:srgbClr val="000000"/>
                        </a:solidFill>
                        <a:effectLst/>
                        <a:latin typeface="Calibri"/>
                      </a:endParaRPr>
                    </a:p>
                  </a:txBody>
                  <a:tcPr marL="12700" marR="12700" marT="12700" marB="0" anchor="ctr"/>
                </a:tc>
                <a:tc hMerge="1">
                  <a:txBody>
                    <a:bodyPr/>
                    <a:lstStyle/>
                    <a:p>
                      <a:endParaRPr lang="en-US"/>
                    </a:p>
                  </a:txBody>
                  <a:tcPr/>
                </a:tc>
              </a:tr>
              <a:tr h="190500">
                <a:tc>
                  <a:txBody>
                    <a:bodyPr/>
                    <a:lstStyle/>
                    <a:p>
                      <a:pPr algn="ctr" fontAlgn="b"/>
                      <a:r>
                        <a:rPr lang="en-US" sz="1200" u="none" strike="noStrike">
                          <a:effectLst/>
                        </a:rPr>
                        <a:t>538724</a:t>
                      </a:r>
                      <a:endParaRPr lang="en-US" sz="1200" b="0" i="0" u="none" strike="noStrike">
                        <a:solidFill>
                          <a:srgbClr val="000000"/>
                        </a:solidFill>
                        <a:effectLst/>
                        <a:latin typeface="Calibri"/>
                      </a:endParaRPr>
                    </a:p>
                  </a:txBody>
                  <a:tcPr marL="12700" marR="12700" marT="12700" marB="0" anchor="ctr"/>
                </a:tc>
                <a:tc>
                  <a:txBody>
                    <a:bodyPr/>
                    <a:lstStyle/>
                    <a:p>
                      <a:pPr algn="ctr" fontAlgn="b"/>
                      <a:r>
                        <a:rPr lang="en-US" sz="1200" u="none" strike="noStrike">
                          <a:effectLst/>
                        </a:rPr>
                        <a:t>74</a:t>
                      </a:r>
                      <a:endParaRPr lang="en-US" sz="1200" b="0" i="0" u="none" strike="noStrike">
                        <a:solidFill>
                          <a:srgbClr val="000000"/>
                        </a:solidFill>
                        <a:effectLst/>
                        <a:latin typeface="Calibri"/>
                      </a:endParaRPr>
                    </a:p>
                  </a:txBody>
                  <a:tcPr marL="12700" marR="12700" marT="12700" marB="0" anchor="ctr"/>
                </a:tc>
                <a:tc>
                  <a:txBody>
                    <a:bodyPr/>
                    <a:lstStyle/>
                    <a:p>
                      <a:pPr algn="ctr" fontAlgn="b"/>
                      <a:r>
                        <a:rPr lang="en-US" sz="1200" u="none" strike="noStrike">
                          <a:effectLst/>
                        </a:rPr>
                        <a:t>28</a:t>
                      </a:r>
                      <a:endParaRPr lang="en-US" sz="1200" b="0" i="0" u="none" strike="noStrike">
                        <a:solidFill>
                          <a:srgbClr val="000000"/>
                        </a:solidFill>
                        <a:effectLst/>
                        <a:latin typeface="Calibri"/>
                      </a:endParaRPr>
                    </a:p>
                  </a:txBody>
                  <a:tcPr marL="12700" marR="12700" marT="12700" marB="0" anchor="ctr"/>
                </a:tc>
                <a:tc>
                  <a:txBody>
                    <a:bodyPr/>
                    <a:lstStyle/>
                    <a:p>
                      <a:pPr algn="ctr" fontAlgn="b"/>
                      <a:r>
                        <a:rPr lang="en-US" sz="1200" u="none" strike="noStrike">
                          <a:effectLst/>
                        </a:rPr>
                        <a:t>28</a:t>
                      </a:r>
                      <a:endParaRPr lang="en-US" sz="1200" b="0" i="0" u="none" strike="noStrike">
                        <a:solidFill>
                          <a:srgbClr val="000000"/>
                        </a:solidFill>
                        <a:effectLst/>
                        <a:latin typeface="Calibri"/>
                      </a:endParaRPr>
                    </a:p>
                  </a:txBody>
                  <a:tcPr marL="12700" marR="12700" marT="12700" marB="0" anchor="ctr"/>
                </a:tc>
                <a:tc>
                  <a:txBody>
                    <a:bodyPr/>
                    <a:lstStyle/>
                    <a:p>
                      <a:pPr algn="ctr" fontAlgn="b"/>
                      <a:r>
                        <a:rPr lang="en-US" sz="1200" u="none" strike="noStrike" dirty="0">
                          <a:effectLst/>
                        </a:rPr>
                        <a:t>37.84</a:t>
                      </a:r>
                      <a:endParaRPr lang="en-US" sz="1200" b="0" i="0" u="none" strike="noStrike" dirty="0">
                        <a:solidFill>
                          <a:srgbClr val="000000"/>
                        </a:solidFill>
                        <a:effectLst/>
                        <a:latin typeface="Calibri"/>
                      </a:endParaRPr>
                    </a:p>
                  </a:txBody>
                  <a:tcPr marL="12700" marR="12700" marT="12700" marB="0" anchor="ctr"/>
                </a:tc>
                <a:tc>
                  <a:txBody>
                    <a:bodyPr/>
                    <a:lstStyle/>
                    <a:p>
                      <a:pPr algn="ctr" fontAlgn="b"/>
                      <a:r>
                        <a:rPr lang="en-US" sz="1200" u="none" strike="noStrike">
                          <a:effectLst/>
                        </a:rPr>
                        <a:t>100</a:t>
                      </a:r>
                      <a:endParaRPr lang="en-US" sz="1200" b="0" i="0" u="none" strike="noStrike">
                        <a:solidFill>
                          <a:srgbClr val="000000"/>
                        </a:solidFill>
                        <a:effectLst/>
                        <a:latin typeface="Calibri"/>
                      </a:endParaRPr>
                    </a:p>
                  </a:txBody>
                  <a:tcPr marL="12700" marR="12700" marT="12700" marB="0" anchor="ctr"/>
                </a:tc>
                <a:tc>
                  <a:txBody>
                    <a:bodyPr/>
                    <a:lstStyle/>
                    <a:p>
                      <a:pPr algn="ctr" fontAlgn="b"/>
                      <a:r>
                        <a:rPr lang="en-US" sz="1200" b="1" i="0" u="sng" strike="noStrike" dirty="0" smtClean="0">
                          <a:solidFill>
                            <a:schemeClr val="tx1"/>
                          </a:solidFill>
                          <a:effectLst/>
                          <a:latin typeface="+mn-lt"/>
                        </a:rPr>
                        <a:t>Include</a:t>
                      </a:r>
                      <a:endParaRPr lang="en-US" sz="1200" b="1" i="0" u="sng" strike="noStrike" dirty="0">
                        <a:solidFill>
                          <a:srgbClr val="000000"/>
                        </a:solidFill>
                        <a:effectLst/>
                        <a:latin typeface="Calibri"/>
                      </a:endParaRPr>
                    </a:p>
                  </a:txBody>
                  <a:tcPr marL="12700" marR="12700" marT="12700" marB="0" anchor="ctr"/>
                </a:tc>
              </a:tr>
              <a:tr h="190500">
                <a:tc>
                  <a:txBody>
                    <a:bodyPr/>
                    <a:lstStyle/>
                    <a:p>
                      <a:pPr algn="ctr" fontAlgn="b"/>
                      <a:r>
                        <a:rPr lang="en-US" sz="1200" u="none" strike="noStrike">
                          <a:effectLst/>
                        </a:rPr>
                        <a:t>222955</a:t>
                      </a:r>
                      <a:endParaRPr lang="en-US" sz="1200" b="0" i="0" u="none" strike="noStrike">
                        <a:solidFill>
                          <a:srgbClr val="000000"/>
                        </a:solidFill>
                        <a:effectLst/>
                        <a:latin typeface="Calibri"/>
                      </a:endParaRPr>
                    </a:p>
                  </a:txBody>
                  <a:tcPr marL="12700" marR="12700" marT="12700" marB="0" anchor="ctr"/>
                </a:tc>
                <a:tc>
                  <a:txBody>
                    <a:bodyPr/>
                    <a:lstStyle/>
                    <a:p>
                      <a:pPr algn="ctr" fontAlgn="b"/>
                      <a:r>
                        <a:rPr lang="en-US" sz="1200" u="none" strike="noStrike">
                          <a:effectLst/>
                        </a:rPr>
                        <a:t>139</a:t>
                      </a:r>
                      <a:endParaRPr lang="en-US" sz="1200" b="0" i="0" u="none" strike="noStrike">
                        <a:solidFill>
                          <a:srgbClr val="000000"/>
                        </a:solidFill>
                        <a:effectLst/>
                        <a:latin typeface="Calibri"/>
                      </a:endParaRPr>
                    </a:p>
                  </a:txBody>
                  <a:tcPr marL="12700" marR="12700" marT="12700" marB="0" anchor="ctr"/>
                </a:tc>
                <a:tc>
                  <a:txBody>
                    <a:bodyPr/>
                    <a:lstStyle/>
                    <a:p>
                      <a:pPr algn="ctr" fontAlgn="b"/>
                      <a:r>
                        <a:rPr lang="en-US" sz="1200" u="none" strike="noStrike">
                          <a:effectLst/>
                        </a:rPr>
                        <a:t>116</a:t>
                      </a:r>
                      <a:endParaRPr lang="en-US" sz="1200" b="0" i="0" u="none" strike="noStrike">
                        <a:solidFill>
                          <a:srgbClr val="000000"/>
                        </a:solidFill>
                        <a:effectLst/>
                        <a:latin typeface="Calibri"/>
                      </a:endParaRPr>
                    </a:p>
                  </a:txBody>
                  <a:tcPr marL="12700" marR="12700" marT="12700" marB="0" anchor="ctr"/>
                </a:tc>
                <a:tc>
                  <a:txBody>
                    <a:bodyPr/>
                    <a:lstStyle/>
                    <a:p>
                      <a:pPr algn="ctr" fontAlgn="b"/>
                      <a:r>
                        <a:rPr lang="en-US" sz="1200" u="none" strike="noStrike">
                          <a:effectLst/>
                        </a:rPr>
                        <a:t>48</a:t>
                      </a:r>
                      <a:endParaRPr lang="en-US" sz="1200" b="0" i="0" u="none" strike="noStrike">
                        <a:solidFill>
                          <a:srgbClr val="000000"/>
                        </a:solidFill>
                        <a:effectLst/>
                        <a:latin typeface="Calibri"/>
                      </a:endParaRPr>
                    </a:p>
                  </a:txBody>
                  <a:tcPr marL="12700" marR="12700" marT="12700" marB="0" anchor="ctr"/>
                </a:tc>
                <a:tc>
                  <a:txBody>
                    <a:bodyPr/>
                    <a:lstStyle/>
                    <a:p>
                      <a:pPr algn="ctr" fontAlgn="b"/>
                      <a:r>
                        <a:rPr lang="en-US" sz="1200" u="none" strike="noStrike">
                          <a:effectLst/>
                        </a:rPr>
                        <a:t>34.53</a:t>
                      </a:r>
                      <a:endParaRPr lang="en-US" sz="1200" b="0" i="0" u="none" strike="noStrike">
                        <a:solidFill>
                          <a:srgbClr val="000000"/>
                        </a:solidFill>
                        <a:effectLst/>
                        <a:latin typeface="Calibri"/>
                      </a:endParaRPr>
                    </a:p>
                  </a:txBody>
                  <a:tcPr marL="12700" marR="12700" marT="12700" marB="0" anchor="ctr"/>
                </a:tc>
                <a:tc>
                  <a:txBody>
                    <a:bodyPr/>
                    <a:lstStyle/>
                    <a:p>
                      <a:pPr algn="ctr" fontAlgn="b"/>
                      <a:r>
                        <a:rPr lang="en-US" sz="1200" u="none" strike="noStrike">
                          <a:effectLst/>
                        </a:rPr>
                        <a:t>41.38</a:t>
                      </a:r>
                      <a:endParaRPr lang="en-US" sz="1200" b="0" i="0" u="none" strike="noStrike">
                        <a:solidFill>
                          <a:srgbClr val="000000"/>
                        </a:solidFill>
                        <a:effectLst/>
                        <a:latin typeface="Calibri"/>
                      </a:endParaRPr>
                    </a:p>
                  </a:txBody>
                  <a:tcPr marL="12700" marR="12700" marT="12700" marB="0" anchor="ctr"/>
                </a:tc>
                <a:tc>
                  <a:txBody>
                    <a:bodyPr/>
                    <a:lstStyle/>
                    <a:p>
                      <a:pPr algn="ctr" fontAlgn="b"/>
                      <a:r>
                        <a:rPr lang="en-US" sz="1200" b="1" i="0" u="sng" strike="noStrike" dirty="0" smtClean="0">
                          <a:solidFill>
                            <a:schemeClr val="tx1"/>
                          </a:solidFill>
                          <a:effectLst/>
                          <a:latin typeface="+mn-lt"/>
                        </a:rPr>
                        <a:t>Include</a:t>
                      </a:r>
                      <a:endParaRPr lang="en-US" sz="1200" b="1" i="0" u="sng" strike="noStrike" dirty="0">
                        <a:solidFill>
                          <a:srgbClr val="000000"/>
                        </a:solidFill>
                        <a:effectLst/>
                        <a:latin typeface="Calibri"/>
                      </a:endParaRPr>
                    </a:p>
                  </a:txBody>
                  <a:tcPr marL="12700" marR="12700" marT="12700" marB="0" anchor="ctr"/>
                </a:tc>
              </a:tr>
              <a:tr h="190500">
                <a:tc>
                  <a:txBody>
                    <a:bodyPr/>
                    <a:lstStyle/>
                    <a:p>
                      <a:pPr algn="ctr" fontAlgn="b"/>
                      <a:r>
                        <a:rPr lang="en-US" sz="1200" b="1" i="0" u="none" strike="noStrike" dirty="0" smtClean="0">
                          <a:solidFill>
                            <a:srgbClr val="000000"/>
                          </a:solidFill>
                          <a:effectLst/>
                          <a:latin typeface="+mn-lt"/>
                        </a:rPr>
                        <a:t>896170</a:t>
                      </a:r>
                      <a:endParaRPr lang="en-US" sz="1200" b="1" i="0" u="none" strike="noStrike" dirty="0">
                        <a:solidFill>
                          <a:srgbClr val="000000"/>
                        </a:solidFill>
                        <a:effectLst/>
                        <a:latin typeface="Calibri"/>
                      </a:endParaRPr>
                    </a:p>
                  </a:txBody>
                  <a:tcPr marL="12700" marR="12700" marT="12700" marB="0" anchor="ctr"/>
                </a:tc>
                <a:tc>
                  <a:txBody>
                    <a:bodyPr/>
                    <a:lstStyle/>
                    <a:p>
                      <a:pPr algn="ctr" fontAlgn="b"/>
                      <a:r>
                        <a:rPr lang="en-US" sz="1200" b="0" i="0" u="none" strike="noStrike" dirty="0" smtClean="0">
                          <a:solidFill>
                            <a:srgbClr val="000000"/>
                          </a:solidFill>
                          <a:effectLst/>
                          <a:latin typeface="+mn-lt"/>
                        </a:rPr>
                        <a:t>27</a:t>
                      </a:r>
                      <a:endParaRPr lang="en-US" sz="1200" b="0" i="0" u="none" strike="noStrike" dirty="0">
                        <a:solidFill>
                          <a:srgbClr val="000000"/>
                        </a:solidFill>
                        <a:effectLst/>
                        <a:latin typeface="Calibri"/>
                      </a:endParaRPr>
                    </a:p>
                  </a:txBody>
                  <a:tcPr marL="12700" marR="12700" marT="12700" marB="0" anchor="ctr"/>
                </a:tc>
                <a:tc>
                  <a:txBody>
                    <a:bodyPr/>
                    <a:lstStyle/>
                    <a:p>
                      <a:pPr algn="ctr" fontAlgn="b"/>
                      <a:r>
                        <a:rPr lang="en-US" sz="1200" b="0" i="0" u="none" strike="noStrike" dirty="0" smtClean="0">
                          <a:solidFill>
                            <a:srgbClr val="000000"/>
                          </a:solidFill>
                          <a:effectLst/>
                          <a:latin typeface="+mn-lt"/>
                        </a:rPr>
                        <a:t>18</a:t>
                      </a:r>
                      <a:endParaRPr lang="en-US" sz="1200" b="0" i="0" u="none" strike="noStrike" dirty="0">
                        <a:solidFill>
                          <a:srgbClr val="000000"/>
                        </a:solidFill>
                        <a:effectLst/>
                        <a:latin typeface="Calibri"/>
                      </a:endParaRPr>
                    </a:p>
                  </a:txBody>
                  <a:tcPr marL="12700" marR="12700" marT="12700" marB="0" anchor="ctr"/>
                </a:tc>
                <a:tc>
                  <a:txBody>
                    <a:bodyPr/>
                    <a:lstStyle/>
                    <a:p>
                      <a:pPr algn="ctr" fontAlgn="b"/>
                      <a:r>
                        <a:rPr lang="en-US" sz="1200" b="0" i="0" u="none" strike="noStrike" dirty="0" smtClean="0">
                          <a:solidFill>
                            <a:srgbClr val="000000"/>
                          </a:solidFill>
                          <a:effectLst/>
                          <a:latin typeface="+mn-lt"/>
                        </a:rPr>
                        <a:t>16</a:t>
                      </a:r>
                      <a:endParaRPr lang="en-US" sz="1200" b="0" i="0" u="none" strike="noStrike" dirty="0">
                        <a:solidFill>
                          <a:srgbClr val="000000"/>
                        </a:solidFill>
                        <a:effectLst/>
                        <a:latin typeface="Calibri"/>
                      </a:endParaRPr>
                    </a:p>
                  </a:txBody>
                  <a:tcPr marL="12700" marR="12700" marT="12700" marB="0" anchor="ctr"/>
                </a:tc>
                <a:tc>
                  <a:txBody>
                    <a:bodyPr/>
                    <a:lstStyle/>
                    <a:p>
                      <a:pPr algn="ctr" fontAlgn="b"/>
                      <a:r>
                        <a:rPr lang="en-US" sz="1200" b="0" i="0" u="none" strike="noStrike" dirty="0" smtClean="0">
                          <a:solidFill>
                            <a:srgbClr val="000000"/>
                          </a:solidFill>
                          <a:effectLst/>
                          <a:latin typeface="+mn-lt"/>
                        </a:rPr>
                        <a:t>59.26</a:t>
                      </a:r>
                      <a:endParaRPr lang="en-US" sz="1200" b="0" i="0" u="none" strike="noStrike" dirty="0">
                        <a:solidFill>
                          <a:srgbClr val="000000"/>
                        </a:solidFill>
                        <a:effectLst/>
                        <a:latin typeface="Calibri"/>
                      </a:endParaRPr>
                    </a:p>
                  </a:txBody>
                  <a:tcPr marL="12700" marR="12700" marT="12700" marB="0" anchor="ctr"/>
                </a:tc>
                <a:tc>
                  <a:txBody>
                    <a:bodyPr/>
                    <a:lstStyle/>
                    <a:p>
                      <a:pPr algn="ctr" fontAlgn="b"/>
                      <a:r>
                        <a:rPr lang="en-US" sz="1200" b="0" i="0" u="none" strike="noStrike" dirty="0" smtClean="0">
                          <a:solidFill>
                            <a:srgbClr val="000000"/>
                          </a:solidFill>
                          <a:effectLst/>
                          <a:latin typeface="+mn-lt"/>
                        </a:rPr>
                        <a:t>88.89</a:t>
                      </a:r>
                      <a:endParaRPr lang="en-US" sz="1200" b="0" i="0" u="none" strike="noStrike" dirty="0">
                        <a:solidFill>
                          <a:srgbClr val="000000"/>
                        </a:solidFill>
                        <a:effectLst/>
                        <a:latin typeface="Calibri"/>
                      </a:endParaRPr>
                    </a:p>
                  </a:txBody>
                  <a:tcPr marL="12700" marR="12700" marT="12700" marB="0" anchor="ctr"/>
                </a:tc>
                <a:tc>
                  <a:txBody>
                    <a:bodyPr/>
                    <a:lstStyle/>
                    <a:p>
                      <a:pPr algn="ctr" fontAlgn="b"/>
                      <a:r>
                        <a:rPr lang="en-US" sz="1200" b="1" i="0" u="sng" strike="noStrike" dirty="0" smtClean="0">
                          <a:solidFill>
                            <a:srgbClr val="000000"/>
                          </a:solidFill>
                          <a:effectLst/>
                          <a:latin typeface="Calibri"/>
                        </a:rPr>
                        <a:t>Exclude</a:t>
                      </a:r>
                      <a:endParaRPr lang="en-US" sz="1200" b="1" i="0" u="sng" strike="noStrike" dirty="0">
                        <a:solidFill>
                          <a:srgbClr val="000000"/>
                        </a:solidFill>
                        <a:effectLst/>
                        <a:latin typeface="Calibri"/>
                      </a:endParaRPr>
                    </a:p>
                  </a:txBody>
                  <a:tcPr marL="12700" marR="12700" marT="12700" marB="0" anchor="ct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473766044"/>
              </p:ext>
            </p:extLst>
          </p:nvPr>
        </p:nvGraphicFramePr>
        <p:xfrm>
          <a:off x="257315" y="5427971"/>
          <a:ext cx="8657384" cy="857715"/>
        </p:xfrm>
        <a:graphic>
          <a:graphicData uri="http://schemas.openxmlformats.org/drawingml/2006/table">
            <a:tbl>
              <a:tblPr firstRow="1" firstCol="1">
                <a:tableStyleId>{7E9639D4-E3E2-4D34-9284-5A2195B3D0D7}</a:tableStyleId>
              </a:tblPr>
              <a:tblGrid>
                <a:gridCol w="475278"/>
                <a:gridCol w="571843"/>
                <a:gridCol w="438662"/>
                <a:gridCol w="1464899"/>
                <a:gridCol w="5706702"/>
              </a:tblGrid>
              <a:tr h="107040">
                <a:tc>
                  <a:txBody>
                    <a:bodyPr/>
                    <a:lstStyle/>
                    <a:p>
                      <a:pPr algn="ctr" fontAlgn="b"/>
                      <a:r>
                        <a:rPr lang="en-US" sz="900" u="none" strike="noStrike">
                          <a:effectLst/>
                        </a:rPr>
                        <a:t>familyID</a:t>
                      </a:r>
                      <a:endParaRPr lang="en-US" sz="900" b="0" i="0" u="none" strike="noStrike">
                        <a:solidFill>
                          <a:srgbClr val="000000"/>
                        </a:solidFill>
                        <a:effectLst/>
                        <a:latin typeface="Calibri"/>
                      </a:endParaRPr>
                    </a:p>
                  </a:txBody>
                  <a:tcPr marL="6951" marR="6951" marT="6951" marB="0" anchor="b"/>
                </a:tc>
                <a:tc>
                  <a:txBody>
                    <a:bodyPr/>
                    <a:lstStyle/>
                    <a:p>
                      <a:pPr algn="ctr" fontAlgn="b"/>
                      <a:r>
                        <a:rPr lang="en-US" sz="900" u="none" strike="noStrike">
                          <a:effectLst/>
                        </a:rPr>
                        <a:t>n_species</a:t>
                      </a:r>
                      <a:endParaRPr lang="en-US" sz="900" b="0" i="0" u="none" strike="noStrike">
                        <a:solidFill>
                          <a:srgbClr val="000000"/>
                        </a:solidFill>
                        <a:effectLst/>
                        <a:latin typeface="Calibri"/>
                      </a:endParaRPr>
                    </a:p>
                  </a:txBody>
                  <a:tcPr marL="6951" marR="6951" marT="6951" marB="0" anchor="b"/>
                </a:tc>
                <a:tc>
                  <a:txBody>
                    <a:bodyPr/>
                    <a:lstStyle/>
                    <a:p>
                      <a:pPr algn="ctr" fontAlgn="b"/>
                      <a:r>
                        <a:rPr lang="en-US" sz="900" u="none" strike="noStrike">
                          <a:effectLst/>
                        </a:rPr>
                        <a:t>n_genes</a:t>
                      </a:r>
                      <a:endParaRPr lang="en-US" sz="900" b="0" i="0" u="none" strike="noStrike">
                        <a:solidFill>
                          <a:srgbClr val="000000"/>
                        </a:solidFill>
                        <a:effectLst/>
                        <a:latin typeface="Calibri"/>
                      </a:endParaRPr>
                    </a:p>
                  </a:txBody>
                  <a:tcPr marL="6951" marR="6951" marT="6951" marB="0" anchor="b"/>
                </a:tc>
                <a:tc>
                  <a:txBody>
                    <a:bodyPr/>
                    <a:lstStyle/>
                    <a:p>
                      <a:pPr algn="ctr" fontAlgn="b"/>
                      <a:r>
                        <a:rPr lang="en-US" sz="900" u="none" strike="noStrike" dirty="0" err="1">
                          <a:effectLst/>
                        </a:rPr>
                        <a:t>Most_frequent_species</a:t>
                      </a:r>
                      <a:endParaRPr lang="en-US" sz="900" b="0" i="0" u="none" strike="noStrike" dirty="0">
                        <a:solidFill>
                          <a:srgbClr val="000000"/>
                        </a:solidFill>
                        <a:effectLst/>
                        <a:latin typeface="Calibri"/>
                      </a:endParaRPr>
                    </a:p>
                  </a:txBody>
                  <a:tcPr marL="6951" marR="6951" marT="6951" marB="0" anchor="b"/>
                </a:tc>
                <a:tc>
                  <a:txBody>
                    <a:bodyPr/>
                    <a:lstStyle/>
                    <a:p>
                      <a:pPr algn="ctr" fontAlgn="b"/>
                      <a:r>
                        <a:rPr lang="en-US" sz="900" u="none" strike="noStrike">
                          <a:effectLst/>
                        </a:rPr>
                        <a:t>Pfam_example</a:t>
                      </a:r>
                      <a:endParaRPr lang="en-US" sz="900" b="0" i="0" u="none" strike="noStrike">
                        <a:solidFill>
                          <a:srgbClr val="000000"/>
                        </a:solidFill>
                        <a:effectLst/>
                        <a:latin typeface="Calibri"/>
                      </a:endParaRPr>
                    </a:p>
                  </a:txBody>
                  <a:tcPr marL="6951" marR="6951" marT="6951" marB="0" anchor="b"/>
                </a:tc>
              </a:tr>
              <a:tr h="107040">
                <a:tc>
                  <a:txBody>
                    <a:bodyPr/>
                    <a:lstStyle/>
                    <a:p>
                      <a:pPr algn="ctr" fontAlgn="b"/>
                      <a:r>
                        <a:rPr lang="en-US" sz="900" u="none" strike="noStrike">
                          <a:effectLst/>
                        </a:rPr>
                        <a:t>146626</a:t>
                      </a:r>
                      <a:endParaRPr lang="en-US" sz="900" b="0" i="0" u="none" strike="noStrike">
                        <a:solidFill>
                          <a:srgbClr val="000000"/>
                        </a:solidFill>
                        <a:effectLst/>
                        <a:latin typeface="Calibri"/>
                      </a:endParaRPr>
                    </a:p>
                  </a:txBody>
                  <a:tcPr marL="6951" marR="6951" marT="6951" marB="0" anchor="b"/>
                </a:tc>
                <a:tc>
                  <a:txBody>
                    <a:bodyPr/>
                    <a:lstStyle/>
                    <a:p>
                      <a:pPr algn="ctr" fontAlgn="b"/>
                      <a:r>
                        <a:rPr lang="en-US" sz="900" u="none" strike="noStrike">
                          <a:effectLst/>
                        </a:rPr>
                        <a:t>10</a:t>
                      </a:r>
                      <a:endParaRPr lang="en-US" sz="900" b="0" i="0" u="none" strike="noStrike">
                        <a:solidFill>
                          <a:srgbClr val="000000"/>
                        </a:solidFill>
                        <a:effectLst/>
                        <a:latin typeface="Calibri"/>
                      </a:endParaRPr>
                    </a:p>
                  </a:txBody>
                  <a:tcPr marL="6951" marR="6951" marT="6951" marB="0" anchor="b"/>
                </a:tc>
                <a:tc>
                  <a:txBody>
                    <a:bodyPr/>
                    <a:lstStyle/>
                    <a:p>
                      <a:pPr algn="ctr" fontAlgn="b"/>
                      <a:r>
                        <a:rPr lang="en-US" sz="900" u="none" strike="noStrike">
                          <a:effectLst/>
                        </a:rPr>
                        <a:t>194</a:t>
                      </a:r>
                      <a:endParaRPr lang="en-US" sz="900" b="0" i="0" u="none" strike="noStrike">
                        <a:solidFill>
                          <a:srgbClr val="000000"/>
                        </a:solidFill>
                        <a:effectLst/>
                        <a:latin typeface="Calibri"/>
                      </a:endParaRPr>
                    </a:p>
                  </a:txBody>
                  <a:tcPr marL="6951" marR="6951" marT="6951" marB="0" anchor="b"/>
                </a:tc>
                <a:tc>
                  <a:txBody>
                    <a:bodyPr/>
                    <a:lstStyle/>
                    <a:p>
                      <a:pPr algn="ctr" fontAlgn="b"/>
                      <a:r>
                        <a:rPr lang="en-US" sz="900" u="none" strike="noStrike" dirty="0">
                          <a:effectLst/>
                        </a:rPr>
                        <a:t>69X:heligmosomoides_bakeri</a:t>
                      </a:r>
                      <a:endParaRPr lang="en-US" sz="900" b="0" i="0" u="none" strike="noStrike" dirty="0">
                        <a:solidFill>
                          <a:srgbClr val="000000"/>
                        </a:solidFill>
                        <a:effectLst/>
                        <a:latin typeface="Calibri"/>
                      </a:endParaRPr>
                    </a:p>
                  </a:txBody>
                  <a:tcPr marL="6951" marR="6951" marT="6951" marB="0" anchor="b"/>
                </a:tc>
                <a:tc>
                  <a:txBody>
                    <a:bodyPr/>
                    <a:lstStyle/>
                    <a:p>
                      <a:pPr algn="ctr" fontAlgn="b"/>
                      <a:r>
                        <a:rPr lang="en-US" sz="900" u="none" strike="noStrike" dirty="0">
                          <a:effectLst/>
                        </a:rPr>
                        <a:t>40X:Endonuclease-reverse transcriptase;23X:Endonuclease/</a:t>
                      </a:r>
                      <a:r>
                        <a:rPr lang="en-US" sz="900" u="none" strike="noStrike" dirty="0" err="1">
                          <a:effectLst/>
                        </a:rPr>
                        <a:t>Exonuclease</a:t>
                      </a:r>
                      <a:r>
                        <a:rPr lang="en-US" sz="900" u="none" strike="noStrike" dirty="0">
                          <a:effectLst/>
                        </a:rPr>
                        <a:t>/phosphatase family</a:t>
                      </a:r>
                      <a:r>
                        <a:rPr lang="en-US" sz="900" u="none" strike="noStrike" dirty="0" smtClean="0">
                          <a:effectLst/>
                        </a:rPr>
                        <a:t>;</a:t>
                      </a:r>
                      <a:endParaRPr lang="en-US" sz="900" b="0" i="0" u="none" strike="noStrike" dirty="0">
                        <a:solidFill>
                          <a:srgbClr val="000000"/>
                        </a:solidFill>
                        <a:effectLst/>
                        <a:latin typeface="Calibri"/>
                      </a:endParaRPr>
                    </a:p>
                  </a:txBody>
                  <a:tcPr marL="6951" marR="6951" marT="6951" marB="0" anchor="b"/>
                </a:tc>
              </a:tr>
              <a:tr h="107040">
                <a:tc>
                  <a:txBody>
                    <a:bodyPr/>
                    <a:lstStyle/>
                    <a:p>
                      <a:pPr algn="ctr" fontAlgn="b"/>
                      <a:r>
                        <a:rPr lang="en-US" sz="900" u="none" strike="noStrike">
                          <a:effectLst/>
                        </a:rPr>
                        <a:t>475413</a:t>
                      </a:r>
                      <a:endParaRPr lang="en-US" sz="900" b="0" i="0" u="none" strike="noStrike">
                        <a:solidFill>
                          <a:srgbClr val="000000"/>
                        </a:solidFill>
                        <a:effectLst/>
                        <a:latin typeface="Calibri"/>
                      </a:endParaRPr>
                    </a:p>
                  </a:txBody>
                  <a:tcPr marL="6951" marR="6951" marT="6951" marB="0" anchor="b"/>
                </a:tc>
                <a:tc>
                  <a:txBody>
                    <a:bodyPr/>
                    <a:lstStyle/>
                    <a:p>
                      <a:pPr algn="ctr" fontAlgn="b"/>
                      <a:r>
                        <a:rPr lang="en-US" sz="900" u="none" strike="noStrike">
                          <a:effectLst/>
                        </a:rPr>
                        <a:t>3</a:t>
                      </a:r>
                      <a:endParaRPr lang="en-US" sz="900" b="0" i="0" u="none" strike="noStrike">
                        <a:solidFill>
                          <a:srgbClr val="000000"/>
                        </a:solidFill>
                        <a:effectLst/>
                        <a:latin typeface="Calibri"/>
                      </a:endParaRPr>
                    </a:p>
                  </a:txBody>
                  <a:tcPr marL="6951" marR="6951" marT="6951" marB="0" anchor="b"/>
                </a:tc>
                <a:tc>
                  <a:txBody>
                    <a:bodyPr/>
                    <a:lstStyle/>
                    <a:p>
                      <a:pPr algn="ctr" fontAlgn="b"/>
                      <a:r>
                        <a:rPr lang="en-US" sz="900" u="none" strike="noStrike">
                          <a:effectLst/>
                        </a:rPr>
                        <a:t>84</a:t>
                      </a:r>
                      <a:endParaRPr lang="en-US" sz="900" b="0" i="0" u="none" strike="noStrike">
                        <a:solidFill>
                          <a:srgbClr val="000000"/>
                        </a:solidFill>
                        <a:effectLst/>
                        <a:latin typeface="Calibri"/>
                      </a:endParaRPr>
                    </a:p>
                  </a:txBody>
                  <a:tcPr marL="6951" marR="6951" marT="6951" marB="0" anchor="b"/>
                </a:tc>
                <a:tc>
                  <a:txBody>
                    <a:bodyPr/>
                    <a:lstStyle/>
                    <a:p>
                      <a:pPr algn="ctr" fontAlgn="b"/>
                      <a:r>
                        <a:rPr lang="en-US" sz="900" u="none" strike="noStrike">
                          <a:effectLst/>
                        </a:rPr>
                        <a:t>58X:schistocephalus_solidus</a:t>
                      </a:r>
                      <a:endParaRPr lang="en-US" sz="900" b="0" i="0" u="none" strike="noStrike">
                        <a:solidFill>
                          <a:srgbClr val="000000"/>
                        </a:solidFill>
                        <a:effectLst/>
                        <a:latin typeface="Calibri"/>
                      </a:endParaRPr>
                    </a:p>
                  </a:txBody>
                  <a:tcPr marL="6951" marR="6951" marT="6951" marB="0" anchor="b"/>
                </a:tc>
                <a:tc>
                  <a:txBody>
                    <a:bodyPr/>
                    <a:lstStyle/>
                    <a:p>
                      <a:pPr algn="ctr" fontAlgn="b"/>
                      <a:r>
                        <a:rPr lang="en-US" sz="900" u="none" strike="noStrike" dirty="0">
                          <a:effectLst/>
                        </a:rPr>
                        <a:t>41X:Reverse transcriptase (RNA-dependent DNA polymerase);</a:t>
                      </a:r>
                      <a:endParaRPr lang="en-US" sz="900" b="0" i="0" u="none" strike="noStrike" dirty="0">
                        <a:solidFill>
                          <a:srgbClr val="000000"/>
                        </a:solidFill>
                        <a:effectLst/>
                        <a:latin typeface="Calibri"/>
                      </a:endParaRPr>
                    </a:p>
                  </a:txBody>
                  <a:tcPr marL="6951" marR="6951" marT="6951" marB="0" anchor="b"/>
                </a:tc>
              </a:tr>
              <a:tr h="107040">
                <a:tc>
                  <a:txBody>
                    <a:bodyPr/>
                    <a:lstStyle/>
                    <a:p>
                      <a:pPr algn="ctr" fontAlgn="b"/>
                      <a:r>
                        <a:rPr lang="en-US" sz="900" u="none" strike="noStrike">
                          <a:effectLst/>
                        </a:rPr>
                        <a:t>54103</a:t>
                      </a:r>
                      <a:endParaRPr lang="en-US" sz="900" b="0" i="0" u="none" strike="noStrike">
                        <a:solidFill>
                          <a:srgbClr val="000000"/>
                        </a:solidFill>
                        <a:effectLst/>
                        <a:latin typeface="Calibri"/>
                      </a:endParaRPr>
                    </a:p>
                  </a:txBody>
                  <a:tcPr marL="6951" marR="6951" marT="6951" marB="0" anchor="b"/>
                </a:tc>
                <a:tc>
                  <a:txBody>
                    <a:bodyPr/>
                    <a:lstStyle/>
                    <a:p>
                      <a:pPr algn="ctr" fontAlgn="b"/>
                      <a:r>
                        <a:rPr lang="en-US" sz="900" u="none" strike="noStrike">
                          <a:effectLst/>
                        </a:rPr>
                        <a:t>46</a:t>
                      </a:r>
                      <a:endParaRPr lang="en-US" sz="900" b="0" i="0" u="none" strike="noStrike">
                        <a:solidFill>
                          <a:srgbClr val="000000"/>
                        </a:solidFill>
                        <a:effectLst/>
                        <a:latin typeface="Calibri"/>
                      </a:endParaRPr>
                    </a:p>
                  </a:txBody>
                  <a:tcPr marL="6951" marR="6951" marT="6951" marB="0" anchor="b"/>
                </a:tc>
                <a:tc>
                  <a:txBody>
                    <a:bodyPr/>
                    <a:lstStyle/>
                    <a:p>
                      <a:pPr algn="ctr" fontAlgn="b"/>
                      <a:r>
                        <a:rPr lang="en-US" sz="900" u="none" strike="noStrike" dirty="0">
                          <a:effectLst/>
                        </a:rPr>
                        <a:t>442</a:t>
                      </a:r>
                      <a:endParaRPr lang="en-US" sz="900" b="0" i="0" u="none" strike="noStrike" dirty="0">
                        <a:solidFill>
                          <a:srgbClr val="000000"/>
                        </a:solidFill>
                        <a:effectLst/>
                        <a:latin typeface="Calibri"/>
                      </a:endParaRPr>
                    </a:p>
                  </a:txBody>
                  <a:tcPr marL="6951" marR="6951" marT="6951" marB="0" anchor="b"/>
                </a:tc>
                <a:tc>
                  <a:txBody>
                    <a:bodyPr/>
                    <a:lstStyle/>
                    <a:p>
                      <a:pPr algn="ctr" fontAlgn="b"/>
                      <a:r>
                        <a:rPr lang="en-US" sz="900" u="none" strike="noStrike" dirty="0" smtClean="0">
                          <a:effectLst/>
                        </a:rPr>
                        <a:t>50X:oesophagostomum</a:t>
                      </a:r>
                      <a:endParaRPr lang="en-US" sz="900" b="0" i="0" u="none" strike="noStrike" dirty="0">
                        <a:solidFill>
                          <a:srgbClr val="000000"/>
                        </a:solidFill>
                        <a:effectLst/>
                        <a:latin typeface="Calibri"/>
                      </a:endParaRPr>
                    </a:p>
                  </a:txBody>
                  <a:tcPr marL="6951" marR="6951" marT="6951" marB="0" anchor="b"/>
                </a:tc>
                <a:tc>
                  <a:txBody>
                    <a:bodyPr/>
                    <a:lstStyle/>
                    <a:p>
                      <a:pPr algn="ctr" fontAlgn="b"/>
                      <a:r>
                        <a:rPr lang="en-US" sz="900" u="none" strike="noStrike">
                          <a:effectLst/>
                        </a:rPr>
                        <a:t>157X:Integrase core domain;33X:Pao retrotransposon peptidase;9X:Protein of unknown function (DUF1759);</a:t>
                      </a:r>
                      <a:endParaRPr lang="en-US" sz="900" b="0" i="0" u="none" strike="noStrike">
                        <a:solidFill>
                          <a:srgbClr val="000000"/>
                        </a:solidFill>
                        <a:effectLst/>
                        <a:latin typeface="Calibri"/>
                      </a:endParaRPr>
                    </a:p>
                  </a:txBody>
                  <a:tcPr marL="6951" marR="6951" marT="6951" marB="0" anchor="b"/>
                </a:tc>
              </a:tr>
              <a:tr h="107040">
                <a:tc>
                  <a:txBody>
                    <a:bodyPr/>
                    <a:lstStyle/>
                    <a:p>
                      <a:pPr algn="ctr" fontAlgn="b"/>
                      <a:r>
                        <a:rPr lang="en-US" sz="900" u="none" strike="noStrike">
                          <a:effectLst/>
                        </a:rPr>
                        <a:t>137806</a:t>
                      </a:r>
                      <a:endParaRPr lang="en-US" sz="900" b="0" i="0" u="none" strike="noStrike">
                        <a:solidFill>
                          <a:srgbClr val="000000"/>
                        </a:solidFill>
                        <a:effectLst/>
                        <a:latin typeface="Calibri"/>
                      </a:endParaRPr>
                    </a:p>
                  </a:txBody>
                  <a:tcPr marL="6951" marR="6951" marT="6951" marB="0" anchor="b"/>
                </a:tc>
                <a:tc>
                  <a:txBody>
                    <a:bodyPr/>
                    <a:lstStyle/>
                    <a:p>
                      <a:pPr algn="ctr" fontAlgn="b"/>
                      <a:r>
                        <a:rPr lang="en-US" sz="900" u="none" strike="noStrike">
                          <a:effectLst/>
                        </a:rPr>
                        <a:t>8</a:t>
                      </a:r>
                      <a:endParaRPr lang="en-US" sz="900" b="0" i="0" u="none" strike="noStrike">
                        <a:solidFill>
                          <a:srgbClr val="000000"/>
                        </a:solidFill>
                        <a:effectLst/>
                        <a:latin typeface="Calibri"/>
                      </a:endParaRPr>
                    </a:p>
                  </a:txBody>
                  <a:tcPr marL="6951" marR="6951" marT="6951" marB="0" anchor="b"/>
                </a:tc>
                <a:tc>
                  <a:txBody>
                    <a:bodyPr/>
                    <a:lstStyle/>
                    <a:p>
                      <a:pPr algn="ctr" fontAlgn="b"/>
                      <a:r>
                        <a:rPr lang="en-US" sz="900" u="none" strike="noStrike" dirty="0">
                          <a:effectLst/>
                        </a:rPr>
                        <a:t>204</a:t>
                      </a:r>
                      <a:endParaRPr lang="en-US" sz="900" b="0" i="0" u="none" strike="noStrike" dirty="0">
                        <a:solidFill>
                          <a:srgbClr val="000000"/>
                        </a:solidFill>
                        <a:effectLst/>
                        <a:latin typeface="Calibri"/>
                      </a:endParaRPr>
                    </a:p>
                  </a:txBody>
                  <a:tcPr marL="6951" marR="6951" marT="6951" marB="0" anchor="b"/>
                </a:tc>
                <a:tc>
                  <a:txBody>
                    <a:bodyPr/>
                    <a:lstStyle/>
                    <a:p>
                      <a:pPr algn="ctr" fontAlgn="b"/>
                      <a:r>
                        <a:rPr lang="en-US" sz="900" u="none" strike="noStrike">
                          <a:effectLst/>
                        </a:rPr>
                        <a:t>94X:heligmosomoides_bakeri</a:t>
                      </a:r>
                      <a:endParaRPr lang="en-US" sz="900" b="0" i="0" u="none" strike="noStrike">
                        <a:solidFill>
                          <a:srgbClr val="000000"/>
                        </a:solidFill>
                        <a:effectLst/>
                        <a:latin typeface="Calibri"/>
                      </a:endParaRPr>
                    </a:p>
                  </a:txBody>
                  <a:tcPr marL="6951" marR="6951" marT="6951" marB="0" anchor="b"/>
                </a:tc>
                <a:tc>
                  <a:txBody>
                    <a:bodyPr/>
                    <a:lstStyle/>
                    <a:p>
                      <a:pPr algn="ctr" fontAlgn="b"/>
                      <a:r>
                        <a:rPr lang="en-US" sz="900" u="none" strike="noStrike" dirty="0">
                          <a:effectLst/>
                        </a:rPr>
                        <a:t>81X:Reverse transcriptase (RNA-dependent DNA polymerase);3X:Endonuclease/</a:t>
                      </a:r>
                      <a:r>
                        <a:rPr lang="en-US" sz="900" u="none" strike="noStrike" dirty="0" err="1">
                          <a:effectLst/>
                        </a:rPr>
                        <a:t>Exonuclease</a:t>
                      </a:r>
                      <a:r>
                        <a:rPr lang="en-US" sz="900" u="none" strike="noStrike" dirty="0">
                          <a:effectLst/>
                        </a:rPr>
                        <a:t>/phosphatase family;2X:Serpentine type 7TM GPCR chemoreceptor </a:t>
                      </a:r>
                      <a:r>
                        <a:rPr lang="en-US" sz="900" u="none" strike="noStrike" dirty="0" err="1">
                          <a:effectLst/>
                        </a:rPr>
                        <a:t>Srsx</a:t>
                      </a:r>
                      <a:r>
                        <a:rPr lang="en-US" sz="900" u="none" strike="noStrike" dirty="0">
                          <a:effectLst/>
                        </a:rPr>
                        <a:t>;</a:t>
                      </a:r>
                      <a:endParaRPr lang="en-US" sz="900" b="0" i="0" u="none" strike="noStrike" dirty="0">
                        <a:solidFill>
                          <a:srgbClr val="000000"/>
                        </a:solidFill>
                        <a:effectLst/>
                        <a:latin typeface="Calibri"/>
                      </a:endParaRPr>
                    </a:p>
                  </a:txBody>
                  <a:tcPr marL="6951" marR="6951" marT="6951" marB="0" anchor="b"/>
                </a:tc>
              </a:tr>
            </a:tbl>
          </a:graphicData>
        </a:graphic>
      </p:graphicFrame>
      <p:sp>
        <p:nvSpPr>
          <p:cNvPr id="10" name="TextBox 9"/>
          <p:cNvSpPr txBox="1"/>
          <p:nvPr/>
        </p:nvSpPr>
        <p:spPr>
          <a:xfrm>
            <a:off x="65100" y="4989847"/>
            <a:ext cx="4985896" cy="369332"/>
          </a:xfrm>
          <a:prstGeom prst="rect">
            <a:avLst/>
          </a:prstGeom>
          <a:noFill/>
        </p:spPr>
        <p:txBody>
          <a:bodyPr wrap="square" rtlCol="0">
            <a:spAutoFit/>
          </a:bodyPr>
          <a:lstStyle/>
          <a:p>
            <a:r>
              <a:rPr lang="en-US" dirty="0" smtClean="0"/>
              <a:t>Dubious included families from 15 May table:</a:t>
            </a:r>
            <a:endParaRPr lang="en-US" dirty="0"/>
          </a:p>
        </p:txBody>
      </p:sp>
    </p:spTree>
    <p:extLst>
      <p:ext uri="{BB962C8B-B14F-4D97-AF65-F5344CB8AC3E}">
        <p14:creationId xmlns:p14="http://schemas.microsoft.com/office/powerpoint/2010/main" val="3174936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520"/>
            <a:ext cx="8229600" cy="1143000"/>
          </a:xfrm>
        </p:spPr>
        <p:txBody>
          <a:bodyPr>
            <a:normAutofit/>
          </a:bodyPr>
          <a:lstStyle/>
          <a:p>
            <a:r>
              <a:rPr lang="en-US" sz="3600" dirty="0" smtClean="0"/>
              <a:t>Transposon families filtering</a:t>
            </a:r>
            <a:endParaRPr lang="en-US" sz="3600" dirty="0"/>
          </a:p>
        </p:txBody>
      </p:sp>
      <p:sp>
        <p:nvSpPr>
          <p:cNvPr id="3" name="Content Placeholder 2"/>
          <p:cNvSpPr>
            <a:spLocks noGrp="1"/>
          </p:cNvSpPr>
          <p:nvPr>
            <p:ph idx="1"/>
          </p:nvPr>
        </p:nvSpPr>
        <p:spPr>
          <a:xfrm>
            <a:off x="251446" y="1099480"/>
            <a:ext cx="8892554" cy="4525963"/>
          </a:xfrm>
        </p:spPr>
        <p:txBody>
          <a:bodyPr>
            <a:normAutofit/>
          </a:bodyPr>
          <a:lstStyle/>
          <a:p>
            <a:r>
              <a:rPr lang="en-US" sz="1800" dirty="0" smtClean="0"/>
              <a:t>2159 </a:t>
            </a:r>
            <a:r>
              <a:rPr lang="en-US" sz="1800" dirty="0" err="1" smtClean="0"/>
              <a:t>Compara</a:t>
            </a:r>
            <a:r>
              <a:rPr lang="en-US" sz="1800" dirty="0" smtClean="0"/>
              <a:t> families with at least a transposable-element </a:t>
            </a:r>
            <a:r>
              <a:rPr lang="en-US" sz="1800" dirty="0" err="1" smtClean="0"/>
              <a:t>pfam</a:t>
            </a:r>
            <a:endParaRPr lang="en-US" sz="1800" dirty="0" smtClean="0"/>
          </a:p>
          <a:p>
            <a:r>
              <a:rPr lang="en-US" sz="1800" dirty="0" smtClean="0"/>
              <a:t>778 considered to be transposon-related families. (families where &gt;= 50% genes in family having a transposon-related </a:t>
            </a:r>
            <a:r>
              <a:rPr lang="en-US" sz="1800" dirty="0" err="1" smtClean="0"/>
              <a:t>pfam</a:t>
            </a:r>
            <a:r>
              <a:rPr lang="en-US" sz="1800" dirty="0" smtClean="0"/>
              <a:t>)</a:t>
            </a:r>
          </a:p>
          <a:p>
            <a:r>
              <a:rPr lang="en-US" sz="1800" dirty="0" smtClean="0"/>
              <a:t>Mostly small families, but 29 families have above 100 genes</a:t>
            </a:r>
          </a:p>
          <a:p>
            <a:endParaRPr lang="en-US" sz="1800" dirty="0"/>
          </a:p>
        </p:txBody>
      </p:sp>
      <p:pic>
        <p:nvPicPr>
          <p:cNvPr id="5" name="Picture 4"/>
          <p:cNvPicPr>
            <a:picLocks noChangeAspect="1"/>
          </p:cNvPicPr>
          <p:nvPr/>
        </p:nvPicPr>
        <p:blipFill>
          <a:blip r:embed="rId3"/>
          <a:stretch>
            <a:fillRect/>
          </a:stretch>
        </p:blipFill>
        <p:spPr>
          <a:xfrm>
            <a:off x="150399" y="3142923"/>
            <a:ext cx="4306971" cy="3715077"/>
          </a:xfrm>
          <a:prstGeom prst="rect">
            <a:avLst/>
          </a:prstGeom>
        </p:spPr>
      </p:pic>
      <p:sp>
        <p:nvSpPr>
          <p:cNvPr id="9" name="TextBox 8"/>
          <p:cNvSpPr txBox="1"/>
          <p:nvPr/>
        </p:nvSpPr>
        <p:spPr>
          <a:xfrm>
            <a:off x="582533" y="2697390"/>
            <a:ext cx="3227554"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1400" dirty="0" smtClean="0"/>
              <a:t>Distribution of 2159 families with at least 1 transposon </a:t>
            </a:r>
            <a:r>
              <a:rPr lang="en-US" sz="1400" dirty="0" err="1" smtClean="0"/>
              <a:t>pfam</a:t>
            </a:r>
            <a:r>
              <a:rPr lang="en-US" sz="1400" dirty="0" smtClean="0"/>
              <a:t> domain</a:t>
            </a:r>
            <a:endParaRPr lang="en-US" sz="1400" dirty="0"/>
          </a:p>
        </p:txBody>
      </p:sp>
      <p:sp>
        <p:nvSpPr>
          <p:cNvPr id="13" name="TextBox 12"/>
          <p:cNvSpPr txBox="1"/>
          <p:nvPr/>
        </p:nvSpPr>
        <p:spPr>
          <a:xfrm>
            <a:off x="5484311" y="2668315"/>
            <a:ext cx="3227554"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1400" dirty="0" smtClean="0"/>
              <a:t>Family size distribution of the 778 considered to be transposon-related</a:t>
            </a:r>
            <a:endParaRPr lang="en-US" sz="1400" dirty="0"/>
          </a:p>
        </p:txBody>
      </p:sp>
      <p:pic>
        <p:nvPicPr>
          <p:cNvPr id="15" name="Picture 14"/>
          <p:cNvPicPr>
            <a:picLocks noChangeAspect="1"/>
          </p:cNvPicPr>
          <p:nvPr/>
        </p:nvPicPr>
        <p:blipFill>
          <a:blip r:embed="rId4"/>
          <a:stretch>
            <a:fillRect/>
          </a:stretch>
        </p:blipFill>
        <p:spPr>
          <a:xfrm>
            <a:off x="5065885" y="3191535"/>
            <a:ext cx="3901563" cy="3599301"/>
          </a:xfrm>
          <a:prstGeom prst="rect">
            <a:avLst/>
          </a:prstGeom>
        </p:spPr>
      </p:pic>
      <p:sp>
        <p:nvSpPr>
          <p:cNvPr id="4" name="TextBox 3"/>
          <p:cNvSpPr txBox="1"/>
          <p:nvPr/>
        </p:nvSpPr>
        <p:spPr>
          <a:xfrm>
            <a:off x="457199" y="2437483"/>
            <a:ext cx="6407285" cy="2308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900" dirty="0" smtClean="0"/>
              <a:t>Note: On 15May I’ve added 4 </a:t>
            </a:r>
            <a:r>
              <a:rPr lang="en-US" sz="900" dirty="0" err="1" smtClean="0"/>
              <a:t>superfamilies</a:t>
            </a:r>
            <a:r>
              <a:rPr lang="en-US" sz="900" dirty="0" smtClean="0"/>
              <a:t> manually to this filed (missed by </a:t>
            </a:r>
            <a:r>
              <a:rPr lang="en-US" sz="900" dirty="0" err="1" smtClean="0"/>
              <a:t>Bhavana</a:t>
            </a:r>
            <a:r>
              <a:rPr lang="en-US" sz="900" dirty="0" smtClean="0"/>
              <a:t>). I have not updated </a:t>
            </a:r>
            <a:r>
              <a:rPr lang="en-US" sz="900" dirty="0" smtClean="0"/>
              <a:t>these </a:t>
            </a:r>
            <a:r>
              <a:rPr lang="en-US" sz="900" dirty="0" smtClean="0"/>
              <a:t>plots</a:t>
            </a:r>
            <a:endParaRPr lang="en-US" sz="900" dirty="0"/>
          </a:p>
        </p:txBody>
      </p:sp>
    </p:spTree>
    <p:extLst>
      <p:ext uri="{BB962C8B-B14F-4D97-AF65-F5344CB8AC3E}">
        <p14:creationId xmlns:p14="http://schemas.microsoft.com/office/powerpoint/2010/main" val="3255171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24144" y="1153103"/>
            <a:ext cx="6275379" cy="5344785"/>
          </a:xfrm>
          <a:prstGeom prst="rect">
            <a:avLst/>
          </a:prstGeom>
        </p:spPr>
      </p:pic>
      <p:sp>
        <p:nvSpPr>
          <p:cNvPr id="2" name="Title 1"/>
          <p:cNvSpPr>
            <a:spLocks noGrp="1"/>
          </p:cNvSpPr>
          <p:nvPr>
            <p:ph type="title"/>
          </p:nvPr>
        </p:nvSpPr>
        <p:spPr>
          <a:xfrm>
            <a:off x="457200" y="-46180"/>
            <a:ext cx="8229600" cy="1143000"/>
          </a:xfrm>
        </p:spPr>
        <p:txBody>
          <a:bodyPr>
            <a:normAutofit fontScale="90000"/>
          </a:bodyPr>
          <a:lstStyle/>
          <a:p>
            <a:r>
              <a:rPr lang="en-US" sz="3600" dirty="0" err="1" smtClean="0"/>
              <a:t>Compara</a:t>
            </a:r>
            <a:r>
              <a:rPr lang="en-US" sz="3600" dirty="0" smtClean="0"/>
              <a:t> gene families – </a:t>
            </a:r>
            <a:r>
              <a:rPr lang="en-US" sz="3600" dirty="0"/>
              <a:t>33 species</a:t>
            </a:r>
            <a:br>
              <a:rPr lang="en-US" sz="3600" dirty="0"/>
            </a:br>
            <a:r>
              <a:rPr lang="en-US" sz="3600" dirty="0"/>
              <a:t>– families above 5 genes &amp; excluding transposon</a:t>
            </a:r>
          </a:p>
        </p:txBody>
      </p:sp>
      <p:sp>
        <p:nvSpPr>
          <p:cNvPr id="6" name="Rectangle 5"/>
          <p:cNvSpPr/>
          <p:nvPr/>
        </p:nvSpPr>
        <p:spPr>
          <a:xfrm>
            <a:off x="118123" y="1475043"/>
            <a:ext cx="2714376"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err="1" smtClean="0"/>
              <a:t>Compara</a:t>
            </a:r>
            <a:r>
              <a:rPr lang="en-US" sz="1600" dirty="0" smtClean="0"/>
              <a:t> data for 33 shortlisted species includes total </a:t>
            </a:r>
            <a:r>
              <a:rPr lang="en-US" sz="1600" u="sng" dirty="0" smtClean="0"/>
              <a:t>357,053</a:t>
            </a:r>
            <a:r>
              <a:rPr lang="en-US" sz="1600" dirty="0" smtClean="0"/>
              <a:t>  genes clustered in</a:t>
            </a:r>
            <a:r>
              <a:rPr lang="en-US" sz="1600" baseline="0" dirty="0" smtClean="0"/>
              <a:t> </a:t>
            </a:r>
            <a:r>
              <a:rPr lang="en-US" sz="1600" u="sng" dirty="0" smtClean="0"/>
              <a:t>18,436</a:t>
            </a:r>
            <a:r>
              <a:rPr lang="en-US" sz="1600" baseline="0" dirty="0" smtClean="0"/>
              <a:t> gene families</a:t>
            </a:r>
            <a:endParaRPr lang="en-US" sz="1600" dirty="0"/>
          </a:p>
        </p:txBody>
      </p:sp>
      <p:sp>
        <p:nvSpPr>
          <p:cNvPr id="5" name="Rectangle 4"/>
          <p:cNvSpPr/>
          <p:nvPr/>
        </p:nvSpPr>
        <p:spPr>
          <a:xfrm>
            <a:off x="118123" y="3098778"/>
            <a:ext cx="2246470" cy="86177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a:t>Biggest family </a:t>
            </a:r>
            <a:r>
              <a:rPr lang="en-US" sz="1600" dirty="0" smtClean="0"/>
              <a:t>= 498</a:t>
            </a:r>
          </a:p>
          <a:p>
            <a:r>
              <a:rPr lang="en-US" sz="1600" dirty="0" smtClean="0"/>
              <a:t>Mean </a:t>
            </a:r>
            <a:r>
              <a:rPr lang="en-US" sz="1600" dirty="0"/>
              <a:t>family size =</a:t>
            </a:r>
            <a:r>
              <a:rPr lang="en-US" sz="1600" dirty="0" smtClean="0"/>
              <a:t> 19.23</a:t>
            </a:r>
            <a:endParaRPr lang="en-US" sz="1600" dirty="0"/>
          </a:p>
          <a:p>
            <a:r>
              <a:rPr lang="en-US" sz="1600" dirty="0" smtClean="0"/>
              <a:t>Median family size </a:t>
            </a:r>
            <a:r>
              <a:rPr lang="en-US" sz="1600" dirty="0"/>
              <a:t>=</a:t>
            </a:r>
            <a:r>
              <a:rPr lang="en-US" sz="1600" dirty="0" smtClean="0"/>
              <a:t> 12</a:t>
            </a:r>
            <a:endParaRPr lang="en-US" sz="1600" dirty="0"/>
          </a:p>
        </p:txBody>
      </p:sp>
      <p:grpSp>
        <p:nvGrpSpPr>
          <p:cNvPr id="36" name="Group 35"/>
          <p:cNvGrpSpPr/>
          <p:nvPr/>
        </p:nvGrpSpPr>
        <p:grpSpPr>
          <a:xfrm>
            <a:off x="4353921" y="5566821"/>
            <a:ext cx="3272798" cy="390585"/>
            <a:chOff x="4188622" y="5624468"/>
            <a:chExt cx="3272798" cy="390585"/>
          </a:xfrm>
        </p:grpSpPr>
        <p:cxnSp>
          <p:nvCxnSpPr>
            <p:cNvPr id="9" name="Straight Arrow Connector 8"/>
            <p:cNvCxnSpPr/>
            <p:nvPr/>
          </p:nvCxnSpPr>
          <p:spPr>
            <a:xfrm flipV="1">
              <a:off x="4625913" y="5727541"/>
              <a:ext cx="0" cy="984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V="1">
              <a:off x="6505742" y="5624468"/>
              <a:ext cx="0" cy="1681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4188622" y="5753443"/>
              <a:ext cx="1434341" cy="261610"/>
            </a:xfrm>
            <a:prstGeom prst="rect">
              <a:avLst/>
            </a:prstGeom>
            <a:noFill/>
          </p:spPr>
          <p:txBody>
            <a:bodyPr wrap="square" rtlCol="0">
              <a:spAutoFit/>
            </a:bodyPr>
            <a:lstStyle/>
            <a:p>
              <a:r>
                <a:rPr lang="en-US" sz="1050" dirty="0" smtClean="0"/>
                <a:t>#_</a:t>
              </a:r>
              <a:r>
                <a:rPr lang="en-US" sz="1050" dirty="0" err="1" smtClean="0"/>
                <a:t>Platyhelminths</a:t>
              </a:r>
              <a:r>
                <a:rPr lang="en-US" sz="1050" dirty="0" smtClean="0"/>
                <a:t> (</a:t>
              </a:r>
              <a:r>
                <a:rPr lang="en-US" sz="1050" dirty="0"/>
                <a:t>9</a:t>
              </a:r>
              <a:r>
                <a:rPr lang="en-US" sz="1050" dirty="0" smtClean="0"/>
                <a:t>)</a:t>
              </a:r>
              <a:endParaRPr lang="en-US" sz="1050" dirty="0"/>
            </a:p>
          </p:txBody>
        </p:sp>
        <p:sp>
          <p:nvSpPr>
            <p:cNvPr id="12" name="TextBox 11"/>
            <p:cNvSpPr txBox="1"/>
            <p:nvPr/>
          </p:nvSpPr>
          <p:spPr>
            <a:xfrm>
              <a:off x="5969971" y="5752609"/>
              <a:ext cx="1491449" cy="246221"/>
            </a:xfrm>
            <a:prstGeom prst="rect">
              <a:avLst/>
            </a:prstGeom>
            <a:noFill/>
          </p:spPr>
          <p:txBody>
            <a:bodyPr wrap="square" rtlCol="0">
              <a:spAutoFit/>
            </a:bodyPr>
            <a:lstStyle/>
            <a:p>
              <a:r>
                <a:rPr lang="en-US" sz="1000" dirty="0" smtClean="0"/>
                <a:t>#_Nematodes (24)</a:t>
              </a:r>
              <a:endParaRPr lang="en-US" sz="1000" dirty="0"/>
            </a:p>
          </p:txBody>
        </p:sp>
      </p:grpSp>
      <p:sp>
        <p:nvSpPr>
          <p:cNvPr id="7" name="TextBox 6"/>
          <p:cNvSpPr txBox="1"/>
          <p:nvPr/>
        </p:nvSpPr>
        <p:spPr>
          <a:xfrm>
            <a:off x="65074" y="6287290"/>
            <a:ext cx="4599038"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dirty="0"/>
              <a:t>F</a:t>
            </a:r>
            <a:r>
              <a:rPr lang="en-US" sz="1000" dirty="0" smtClean="0"/>
              <a:t>iltering out: </a:t>
            </a:r>
          </a:p>
          <a:p>
            <a:r>
              <a:rPr lang="en-US" sz="1000" dirty="0" smtClean="0"/>
              <a:t>1) families that do not contain at least 5 genes from any of the 33 shortlisted species</a:t>
            </a:r>
          </a:p>
          <a:p>
            <a:r>
              <a:rPr lang="en-US" sz="1000" dirty="0" smtClean="0"/>
              <a:t>2) Families tagged as transposon-related</a:t>
            </a:r>
          </a:p>
        </p:txBody>
      </p:sp>
    </p:spTree>
    <p:extLst>
      <p:ext uri="{BB962C8B-B14F-4D97-AF65-F5344CB8AC3E}">
        <p14:creationId xmlns:p14="http://schemas.microsoft.com/office/powerpoint/2010/main" val="2174589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172"/>
            <a:ext cx="8229600" cy="1143000"/>
          </a:xfrm>
        </p:spPr>
        <p:txBody>
          <a:bodyPr/>
          <a:lstStyle/>
          <a:p>
            <a:r>
              <a:rPr lang="en-US" dirty="0" smtClean="0"/>
              <a:t>Measures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578952232"/>
              </p:ext>
            </p:extLst>
          </p:nvPr>
        </p:nvGraphicFramePr>
        <p:xfrm>
          <a:off x="233953" y="752019"/>
          <a:ext cx="8806648" cy="5982736"/>
        </p:xfrm>
        <a:graphic>
          <a:graphicData uri="http://schemas.openxmlformats.org/drawingml/2006/table">
            <a:tbl>
              <a:tblPr/>
              <a:tblGrid>
                <a:gridCol w="8806648"/>
              </a:tblGrid>
              <a:tr h="198329">
                <a:tc>
                  <a:txBody>
                    <a:bodyPr/>
                    <a:lstStyle/>
                    <a:p>
                      <a:pPr algn="l" fontAlgn="ctr"/>
                      <a:r>
                        <a:rPr lang="en-US" sz="1200" b="1" i="0" u="none" strike="noStrike">
                          <a:solidFill>
                            <a:srgbClr val="000000"/>
                          </a:solidFill>
                          <a:effectLst/>
                          <a:latin typeface="Calibri"/>
                        </a:rPr>
                        <a:t>familyID</a:t>
                      </a:r>
                      <a:r>
                        <a:rPr lang="en-US" sz="1200" b="0" i="0" u="none" strike="noStrike">
                          <a:solidFill>
                            <a:srgbClr val="000000"/>
                          </a:solidFill>
                          <a:effectLst/>
                          <a:latin typeface="Calibri"/>
                        </a:rPr>
                        <a:t> -&gt; internal Compara family identifier</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377561">
                <a:tc>
                  <a:txBody>
                    <a:bodyPr/>
                    <a:lstStyle/>
                    <a:p>
                      <a:pPr algn="l" fontAlgn="ctr"/>
                      <a:r>
                        <a:rPr lang="en-US" sz="1200" b="1" i="0" u="none" strike="noStrike">
                          <a:solidFill>
                            <a:srgbClr val="000000"/>
                          </a:solidFill>
                          <a:effectLst/>
                          <a:latin typeface="Calibri"/>
                        </a:rPr>
                        <a:t>Flag</a:t>
                      </a:r>
                      <a:r>
                        <a:rPr lang="en-US" sz="1200" b="0" i="0" u="none" strike="noStrike">
                          <a:solidFill>
                            <a:srgbClr val="000000"/>
                          </a:solidFill>
                          <a:effectLst/>
                          <a:latin typeface="Calibri"/>
                        </a:rPr>
                        <a:t> -&gt; whether this family should be excluded from analysis (currently from being transposon-related)</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198329">
                <a:tc>
                  <a:txBody>
                    <a:bodyPr/>
                    <a:lstStyle/>
                    <a:p>
                      <a:pPr algn="l" fontAlgn="ctr"/>
                      <a:r>
                        <a:rPr lang="en-US" sz="1200" b="1" i="0" u="none" strike="noStrike">
                          <a:solidFill>
                            <a:srgbClr val="000000"/>
                          </a:solidFill>
                          <a:effectLst/>
                          <a:latin typeface="Calibri"/>
                        </a:rPr>
                        <a:t>#_species </a:t>
                      </a:r>
                      <a:r>
                        <a:rPr lang="en-US" sz="1200" b="0" i="0" u="none" strike="noStrike">
                          <a:solidFill>
                            <a:srgbClr val="000000"/>
                          </a:solidFill>
                          <a:effectLst/>
                          <a:latin typeface="Calibri"/>
                        </a:rPr>
                        <a:t>-&gt; number of species in each family</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198329">
                <a:tc>
                  <a:txBody>
                    <a:bodyPr/>
                    <a:lstStyle/>
                    <a:p>
                      <a:pPr algn="l" fontAlgn="ctr"/>
                      <a:r>
                        <a:rPr lang="en-US" sz="1200" b="1" i="0" u="none" strike="noStrike">
                          <a:solidFill>
                            <a:srgbClr val="000000"/>
                          </a:solidFill>
                          <a:effectLst/>
                          <a:latin typeface="Calibri"/>
                        </a:rPr>
                        <a:t>#_genes</a:t>
                      </a:r>
                      <a:r>
                        <a:rPr lang="en-US" sz="1200" b="0" i="0" u="none" strike="noStrike">
                          <a:solidFill>
                            <a:srgbClr val="000000"/>
                          </a:solidFill>
                          <a:effectLst/>
                          <a:latin typeface="Calibri"/>
                        </a:rPr>
                        <a:t> -&gt; number of genes in each family</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226779">
                <a:tc>
                  <a:txBody>
                    <a:bodyPr/>
                    <a:lstStyle/>
                    <a:p>
                      <a:pPr algn="l" fontAlgn="ctr"/>
                      <a:r>
                        <a:rPr lang="en-US" sz="1200" b="1" i="0" u="none" strike="noStrike">
                          <a:solidFill>
                            <a:srgbClr val="000000"/>
                          </a:solidFill>
                          <a:effectLst/>
                          <a:latin typeface="Calibri"/>
                        </a:rPr>
                        <a:t>Mean_genes_per_species</a:t>
                      </a:r>
                      <a:r>
                        <a:rPr lang="en-US" sz="1200" b="0" i="0" u="none" strike="noStrike">
                          <a:solidFill>
                            <a:srgbClr val="000000"/>
                          </a:solidFill>
                          <a:effectLst/>
                          <a:latin typeface="Calibri"/>
                        </a:rPr>
                        <a:t> -&gt; mean number of genes per species in family</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251861">
                <a:tc>
                  <a:txBody>
                    <a:bodyPr/>
                    <a:lstStyle/>
                    <a:p>
                      <a:pPr algn="l" fontAlgn="ctr"/>
                      <a:r>
                        <a:rPr lang="en-US" sz="1200" b="1" i="0" u="none" strike="noStrike">
                          <a:solidFill>
                            <a:srgbClr val="000000"/>
                          </a:solidFill>
                          <a:effectLst/>
                          <a:latin typeface="Calibri"/>
                        </a:rPr>
                        <a:t>Median_genes_per_species</a:t>
                      </a:r>
                      <a:r>
                        <a:rPr lang="en-US" sz="1200" b="0" i="0" u="none" strike="noStrike">
                          <a:solidFill>
                            <a:srgbClr val="000000"/>
                          </a:solidFill>
                          <a:effectLst/>
                          <a:latin typeface="Calibri"/>
                        </a:rPr>
                        <a:t> -&gt; median number of genes per species in family</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226779">
                <a:tc>
                  <a:txBody>
                    <a:bodyPr/>
                    <a:lstStyle/>
                    <a:p>
                      <a:pPr algn="l" fontAlgn="ctr"/>
                      <a:r>
                        <a:rPr lang="en-US" sz="1200" b="1" i="0" u="none" strike="noStrike">
                          <a:solidFill>
                            <a:srgbClr val="000000"/>
                          </a:solidFill>
                          <a:effectLst/>
                          <a:latin typeface="Calibri"/>
                        </a:rPr>
                        <a:t>Variation_coefficient_#_genes_per_species</a:t>
                      </a:r>
                      <a:r>
                        <a:rPr lang="en-US" sz="1200" b="0" i="0" u="none" strike="noStrike">
                          <a:solidFill>
                            <a:srgbClr val="000000"/>
                          </a:solidFill>
                          <a:effectLst/>
                          <a:latin typeface="Calibri"/>
                        </a:rPr>
                        <a:t> -&gt; stdev/mean  (of genes per spp)</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251861">
                <a:tc>
                  <a:txBody>
                    <a:bodyPr/>
                    <a:lstStyle/>
                    <a:p>
                      <a:pPr algn="l" fontAlgn="ctr"/>
                      <a:r>
                        <a:rPr lang="en-US" sz="1200" b="1" i="0" u="none" strike="noStrike" dirty="0">
                          <a:solidFill>
                            <a:srgbClr val="000000"/>
                          </a:solidFill>
                          <a:effectLst/>
                          <a:latin typeface="Calibri"/>
                        </a:rPr>
                        <a:t>#_</a:t>
                      </a:r>
                      <a:r>
                        <a:rPr lang="en-US" sz="1200" b="1" i="0" u="none" strike="noStrike" dirty="0" err="1">
                          <a:solidFill>
                            <a:srgbClr val="000000"/>
                          </a:solidFill>
                          <a:effectLst/>
                          <a:latin typeface="Calibri"/>
                        </a:rPr>
                        <a:t>paralogs</a:t>
                      </a:r>
                      <a:r>
                        <a:rPr lang="en-US" sz="1200" b="1" i="0" u="none" strike="noStrike" dirty="0">
                          <a:solidFill>
                            <a:srgbClr val="000000"/>
                          </a:solidFill>
                          <a:effectLst/>
                          <a:latin typeface="Calibri"/>
                        </a:rPr>
                        <a:t> </a:t>
                      </a:r>
                      <a:r>
                        <a:rPr lang="en-US" sz="1200" b="0" i="0" u="none" strike="noStrike" dirty="0">
                          <a:solidFill>
                            <a:srgbClr val="000000"/>
                          </a:solidFill>
                          <a:effectLst/>
                          <a:latin typeface="Calibri"/>
                        </a:rPr>
                        <a:t>-&gt; number of </a:t>
                      </a:r>
                      <a:r>
                        <a:rPr lang="en-US" sz="1200" b="0" i="0" u="none" strike="noStrike" dirty="0" err="1">
                          <a:solidFill>
                            <a:srgbClr val="000000"/>
                          </a:solidFill>
                          <a:effectLst/>
                          <a:latin typeface="Calibri"/>
                        </a:rPr>
                        <a:t>paralogs</a:t>
                      </a:r>
                      <a:r>
                        <a:rPr lang="en-US" sz="1200" b="0" i="0" u="none" strike="noStrike" dirty="0">
                          <a:solidFill>
                            <a:srgbClr val="000000"/>
                          </a:solidFill>
                          <a:effectLst/>
                          <a:latin typeface="Calibri"/>
                        </a:rPr>
                        <a:t> per family = # of genes - # of species</a:t>
                      </a:r>
                      <a:endParaRPr lang="en-US" sz="1200" b="1" i="0" u="none" strike="noStrike" dirty="0">
                        <a:solidFill>
                          <a:srgbClr val="000000"/>
                        </a:solidFill>
                        <a:effectLst/>
                        <a:latin typeface="Calibri"/>
                      </a:endParaRPr>
                    </a:p>
                  </a:txBody>
                  <a:tcPr marL="1020" marR="1020" marT="1020" marB="0" anchor="ctr">
                    <a:lnL>
                      <a:noFill/>
                    </a:lnL>
                    <a:lnR>
                      <a:noFill/>
                    </a:lnR>
                    <a:lnT>
                      <a:noFill/>
                    </a:lnT>
                    <a:lnB>
                      <a:noFill/>
                    </a:lnB>
                  </a:tcPr>
                </a:tc>
              </a:tr>
              <a:tr h="198329">
                <a:tc>
                  <a:txBody>
                    <a:bodyPr/>
                    <a:lstStyle/>
                    <a:p>
                      <a:pPr algn="l" fontAlgn="ctr"/>
                      <a:r>
                        <a:rPr lang="en-US" sz="1200" b="1" i="0" u="none" strike="noStrike">
                          <a:solidFill>
                            <a:srgbClr val="000000"/>
                          </a:solidFill>
                          <a:effectLst/>
                          <a:latin typeface="Calibri"/>
                        </a:rPr>
                        <a:t>Branch_name</a:t>
                      </a:r>
                      <a:r>
                        <a:rPr lang="en-US" sz="1200" b="0" i="0" u="none" strike="noStrike">
                          <a:solidFill>
                            <a:srgbClr val="000000"/>
                          </a:solidFill>
                          <a:effectLst/>
                          <a:latin typeface="Calibri"/>
                        </a:rPr>
                        <a:t> -&gt; branch of root of family tree</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276945">
                <a:tc>
                  <a:txBody>
                    <a:bodyPr/>
                    <a:lstStyle/>
                    <a:p>
                      <a:pPr algn="l" fontAlgn="ctr"/>
                      <a:r>
                        <a:rPr lang="en-US" sz="1200" b="1" i="0" u="none" strike="noStrike">
                          <a:solidFill>
                            <a:srgbClr val="000000"/>
                          </a:solidFill>
                          <a:effectLst/>
                          <a:latin typeface="Calibri"/>
                        </a:rPr>
                        <a:t>Completeness_score</a:t>
                      </a:r>
                      <a:r>
                        <a:rPr lang="en-US" sz="1200" b="0" i="0" u="none" strike="noStrike">
                          <a:solidFill>
                            <a:srgbClr val="000000"/>
                          </a:solidFill>
                          <a:effectLst/>
                          <a:latin typeface="Calibri"/>
                        </a:rPr>
                        <a:t> -&gt; (a.k.a. missingness), % of species (regarding root) present in family</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251861">
                <a:tc>
                  <a:txBody>
                    <a:bodyPr/>
                    <a:lstStyle/>
                    <a:p>
                      <a:pPr algn="l" fontAlgn="ctr"/>
                      <a:r>
                        <a:rPr lang="en-US" sz="1200" b="1" i="0" u="none" strike="noStrike">
                          <a:solidFill>
                            <a:srgbClr val="000000"/>
                          </a:solidFill>
                          <a:effectLst/>
                          <a:latin typeface="Calibri"/>
                        </a:rPr>
                        <a:t>Total_duplications</a:t>
                      </a:r>
                      <a:r>
                        <a:rPr lang="en-US" sz="1200" b="0" i="0" u="none" strike="noStrike">
                          <a:solidFill>
                            <a:srgbClr val="000000"/>
                          </a:solidFill>
                          <a:effectLst/>
                          <a:latin typeface="Calibri"/>
                        </a:rPr>
                        <a:t> -&gt; total gene duplications in family (compara calculated)</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302028">
                <a:tc>
                  <a:txBody>
                    <a:bodyPr/>
                    <a:lstStyle/>
                    <a:p>
                      <a:pPr algn="l" fontAlgn="ctr"/>
                      <a:r>
                        <a:rPr lang="en-US" sz="1200" b="1" i="0" u="none" strike="noStrike">
                          <a:solidFill>
                            <a:srgbClr val="000000"/>
                          </a:solidFill>
                          <a:effectLst/>
                          <a:latin typeface="Calibri"/>
                        </a:rPr>
                        <a:t>Max_duplications_node</a:t>
                      </a:r>
                      <a:r>
                        <a:rPr lang="en-US" sz="1200" b="0" i="0" u="none" strike="noStrike">
                          <a:solidFill>
                            <a:srgbClr val="000000"/>
                          </a:solidFill>
                          <a:effectLst/>
                          <a:latin typeface="Calibri"/>
                        </a:rPr>
                        <a:t> -&gt; Species tree node with most duplication events in family</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226779">
                <a:tc>
                  <a:txBody>
                    <a:bodyPr/>
                    <a:lstStyle/>
                    <a:p>
                      <a:pPr algn="l" fontAlgn="ctr"/>
                      <a:r>
                        <a:rPr lang="en-US" sz="1200" b="1" i="0" u="none" strike="noStrike">
                          <a:solidFill>
                            <a:srgbClr val="000000"/>
                          </a:solidFill>
                          <a:effectLst/>
                          <a:latin typeface="Calibri"/>
                        </a:rPr>
                        <a:t>Most_frequent_species</a:t>
                      </a:r>
                      <a:r>
                        <a:rPr lang="en-US" sz="1200" b="0" i="0" u="none" strike="noStrike">
                          <a:solidFill>
                            <a:srgbClr val="000000"/>
                          </a:solidFill>
                          <a:effectLst/>
                          <a:latin typeface="Calibri"/>
                        </a:rPr>
                        <a:t> -&gt; Species with the highest number of genes in family</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227059">
                <a:tc>
                  <a:txBody>
                    <a:bodyPr/>
                    <a:lstStyle/>
                    <a:p>
                      <a:pPr algn="l" fontAlgn="b"/>
                      <a:r>
                        <a:rPr lang="en-US" sz="1200" b="1" i="0" u="none" strike="noStrike">
                          <a:solidFill>
                            <a:srgbClr val="000000"/>
                          </a:solidFill>
                          <a:effectLst/>
                          <a:latin typeface="Calibri"/>
                        </a:rPr>
                        <a:t>caenorhabditis_elegans</a:t>
                      </a:r>
                      <a:r>
                        <a:rPr lang="en-US" sz="1200" b="0" i="0" u="none" strike="noStrike">
                          <a:solidFill>
                            <a:srgbClr val="000000"/>
                          </a:solidFill>
                          <a:effectLst/>
                          <a:latin typeface="Calibri"/>
                        </a:rPr>
                        <a:t> -&gt; number of genes in this free-living species</a:t>
                      </a:r>
                    </a:p>
                  </a:txBody>
                  <a:tcPr marL="1020" marR="1020" marT="1020" marB="0" anchor="b">
                    <a:lnL>
                      <a:noFill/>
                    </a:lnL>
                    <a:lnR>
                      <a:noFill/>
                    </a:lnR>
                    <a:lnT>
                      <a:noFill/>
                    </a:lnT>
                    <a:lnB>
                      <a:noFill/>
                    </a:lnB>
                  </a:tcPr>
                </a:tc>
              </a:tr>
              <a:tr h="227059">
                <a:tc>
                  <a:txBody>
                    <a:bodyPr/>
                    <a:lstStyle/>
                    <a:p>
                      <a:pPr algn="l" fontAlgn="b"/>
                      <a:r>
                        <a:rPr lang="en-US" sz="1200" b="1" i="0" u="none" strike="noStrike">
                          <a:solidFill>
                            <a:srgbClr val="000000"/>
                          </a:solidFill>
                          <a:effectLst/>
                          <a:latin typeface="Calibri"/>
                        </a:rPr>
                        <a:t>panagrellus_redivivus</a:t>
                      </a:r>
                      <a:r>
                        <a:rPr lang="en-US" sz="1200" b="0" i="0" u="none" strike="noStrike">
                          <a:solidFill>
                            <a:srgbClr val="000000"/>
                          </a:solidFill>
                          <a:effectLst/>
                          <a:latin typeface="Calibri"/>
                        </a:rPr>
                        <a:t> -&gt; number of genes in this free-living species</a:t>
                      </a:r>
                    </a:p>
                  </a:txBody>
                  <a:tcPr marL="1020" marR="1020" marT="1020" marB="0" anchor="b">
                    <a:lnL>
                      <a:noFill/>
                    </a:lnL>
                    <a:lnR>
                      <a:noFill/>
                    </a:lnR>
                    <a:lnT>
                      <a:noFill/>
                    </a:lnT>
                    <a:lnB>
                      <a:noFill/>
                    </a:lnB>
                  </a:tcPr>
                </a:tc>
              </a:tr>
              <a:tr h="227059">
                <a:tc>
                  <a:txBody>
                    <a:bodyPr/>
                    <a:lstStyle/>
                    <a:p>
                      <a:pPr algn="l" fontAlgn="b"/>
                      <a:r>
                        <a:rPr lang="en-US" sz="1200" b="1" i="0" u="none" strike="noStrike">
                          <a:solidFill>
                            <a:srgbClr val="000000"/>
                          </a:solidFill>
                          <a:effectLst/>
                          <a:latin typeface="Calibri"/>
                        </a:rPr>
                        <a:t>pristionchus_pacificus</a:t>
                      </a:r>
                      <a:r>
                        <a:rPr lang="en-US" sz="1200" b="0" i="0" u="none" strike="noStrike">
                          <a:solidFill>
                            <a:srgbClr val="000000"/>
                          </a:solidFill>
                          <a:effectLst/>
                          <a:latin typeface="Calibri"/>
                        </a:rPr>
                        <a:t> -&gt; number of genes in this free-living species</a:t>
                      </a:r>
                    </a:p>
                  </a:txBody>
                  <a:tcPr marL="1020" marR="1020" marT="1020" marB="0" anchor="b">
                    <a:lnL>
                      <a:noFill/>
                    </a:lnL>
                    <a:lnR>
                      <a:noFill/>
                    </a:lnR>
                    <a:lnT>
                      <a:noFill/>
                    </a:lnT>
                    <a:lnB>
                      <a:noFill/>
                    </a:lnB>
                  </a:tcPr>
                </a:tc>
              </a:tr>
              <a:tr h="227059">
                <a:tc>
                  <a:txBody>
                    <a:bodyPr/>
                    <a:lstStyle/>
                    <a:p>
                      <a:pPr algn="l" fontAlgn="b"/>
                      <a:r>
                        <a:rPr lang="en-US" sz="1200" b="1" i="0" u="none" strike="noStrike">
                          <a:solidFill>
                            <a:srgbClr val="000000"/>
                          </a:solidFill>
                          <a:effectLst/>
                          <a:latin typeface="Calibri"/>
                        </a:rPr>
                        <a:t>rhabditophanes_kr3021</a:t>
                      </a:r>
                      <a:r>
                        <a:rPr lang="en-US" sz="1200" b="0" i="0" u="none" strike="noStrike">
                          <a:solidFill>
                            <a:srgbClr val="000000"/>
                          </a:solidFill>
                          <a:effectLst/>
                          <a:latin typeface="Calibri"/>
                        </a:rPr>
                        <a:t> -&gt; number of genes in this free-living species</a:t>
                      </a:r>
                    </a:p>
                  </a:txBody>
                  <a:tcPr marL="1020" marR="1020" marT="1020" marB="0" anchor="b">
                    <a:lnL>
                      <a:noFill/>
                    </a:lnL>
                    <a:lnR>
                      <a:noFill/>
                    </a:lnR>
                    <a:lnT>
                      <a:noFill/>
                    </a:lnT>
                    <a:lnB>
                      <a:noFill/>
                    </a:lnB>
                  </a:tcPr>
                </a:tc>
              </a:tr>
              <a:tr h="227059">
                <a:tc>
                  <a:txBody>
                    <a:bodyPr/>
                    <a:lstStyle/>
                    <a:p>
                      <a:pPr algn="l" fontAlgn="b"/>
                      <a:r>
                        <a:rPr lang="en-US" sz="1200" b="1" i="0" u="none" strike="noStrike">
                          <a:solidFill>
                            <a:srgbClr val="000000"/>
                          </a:solidFill>
                          <a:effectLst/>
                          <a:latin typeface="Calibri"/>
                        </a:rPr>
                        <a:t>schmidtea_mediterranea</a:t>
                      </a:r>
                      <a:r>
                        <a:rPr lang="en-US" sz="1200" b="0" i="0" u="none" strike="noStrike">
                          <a:solidFill>
                            <a:srgbClr val="000000"/>
                          </a:solidFill>
                          <a:effectLst/>
                          <a:latin typeface="Calibri"/>
                        </a:rPr>
                        <a:t> -&gt; number of genes in this free-living species</a:t>
                      </a:r>
                    </a:p>
                  </a:txBody>
                  <a:tcPr marL="1020" marR="1020" marT="1020" marB="0" anchor="b">
                    <a:lnL>
                      <a:noFill/>
                    </a:lnL>
                    <a:lnR>
                      <a:noFill/>
                    </a:lnR>
                    <a:lnT>
                      <a:noFill/>
                    </a:lnT>
                    <a:lnB>
                      <a:noFill/>
                    </a:lnB>
                  </a:tcPr>
                </a:tc>
              </a:tr>
              <a:tr h="226779">
                <a:tc>
                  <a:txBody>
                    <a:bodyPr/>
                    <a:lstStyle/>
                    <a:p>
                      <a:pPr algn="l" fontAlgn="ctr"/>
                      <a:r>
                        <a:rPr lang="en-US" sz="1200" b="1" i="0" u="none" strike="noStrike">
                          <a:solidFill>
                            <a:srgbClr val="000000"/>
                          </a:solidFill>
                          <a:effectLst/>
                          <a:latin typeface="Calibri"/>
                        </a:rPr>
                        <a:t>Total_losses</a:t>
                      </a:r>
                      <a:r>
                        <a:rPr lang="en-US" sz="1200" b="0" i="0" u="none" strike="noStrike">
                          <a:solidFill>
                            <a:srgbClr val="000000"/>
                          </a:solidFill>
                          <a:effectLst/>
                          <a:latin typeface="Calibri"/>
                        </a:rPr>
                        <a:t> -&gt; total gene losses in family (compara calculated)</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427446">
                <a:tc>
                  <a:txBody>
                    <a:bodyPr/>
                    <a:lstStyle/>
                    <a:p>
                      <a:pPr algn="l" fontAlgn="ctr"/>
                      <a:r>
                        <a:rPr lang="en-US" sz="1200" b="1" i="0" u="none" strike="noStrike">
                          <a:solidFill>
                            <a:srgbClr val="000000"/>
                          </a:solidFill>
                          <a:effectLst/>
                          <a:latin typeface="Calibri"/>
                        </a:rPr>
                        <a:t>Median_branch_length</a:t>
                      </a:r>
                      <a:r>
                        <a:rPr lang="en-US" sz="1200" b="0" i="0" u="none" strike="noStrike">
                          <a:solidFill>
                            <a:srgbClr val="000000"/>
                          </a:solidFill>
                          <a:effectLst/>
                          <a:latin typeface="Calibri"/>
                        </a:rPr>
                        <a:t> -&gt; Median branch length of the gene tree (Notes: values &gt;1000 filtered out; this is now for pruned tree)</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226779">
                <a:tc>
                  <a:txBody>
                    <a:bodyPr/>
                    <a:lstStyle/>
                    <a:p>
                      <a:pPr algn="l" fontAlgn="ctr"/>
                      <a:r>
                        <a:rPr lang="en-US" sz="1200" b="1" i="0" u="none" strike="noStrike">
                          <a:solidFill>
                            <a:srgbClr val="000000"/>
                          </a:solidFill>
                          <a:effectLst/>
                          <a:latin typeface="Calibri"/>
                        </a:rPr>
                        <a:t>%_genes_with_Pfam</a:t>
                      </a:r>
                      <a:r>
                        <a:rPr lang="en-US" sz="1200" b="0" i="0" u="none" strike="noStrike">
                          <a:solidFill>
                            <a:srgbClr val="000000"/>
                          </a:solidFill>
                          <a:effectLst/>
                          <a:latin typeface="Calibri"/>
                        </a:rPr>
                        <a:t> -&gt; % of genes in family with at least one pfam domain</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251861">
                <a:tc>
                  <a:txBody>
                    <a:bodyPr/>
                    <a:lstStyle/>
                    <a:p>
                      <a:pPr algn="l" fontAlgn="ctr"/>
                      <a:r>
                        <a:rPr lang="en-US" sz="1200" b="1" i="0" u="none" strike="noStrike">
                          <a:solidFill>
                            <a:srgbClr val="000000"/>
                          </a:solidFill>
                          <a:effectLst/>
                          <a:latin typeface="Calibri"/>
                        </a:rPr>
                        <a:t>%_genes_with_TMHMM </a:t>
                      </a:r>
                      <a:r>
                        <a:rPr lang="en-US" sz="1200" b="0" i="0" u="none" strike="noStrike">
                          <a:solidFill>
                            <a:srgbClr val="000000"/>
                          </a:solidFill>
                          <a:effectLst/>
                          <a:latin typeface="Calibri"/>
                        </a:rPr>
                        <a:t>-&gt; % of genes in family with at least one TMHMM hit</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251861">
                <a:tc>
                  <a:txBody>
                    <a:bodyPr/>
                    <a:lstStyle/>
                    <a:p>
                      <a:pPr algn="l" fontAlgn="ctr"/>
                      <a:r>
                        <a:rPr lang="en-US" sz="1200" b="1" i="0" u="none" strike="noStrike">
                          <a:solidFill>
                            <a:srgbClr val="000000"/>
                          </a:solidFill>
                          <a:effectLst/>
                          <a:latin typeface="Calibri"/>
                        </a:rPr>
                        <a:t>%_genes_with_SignalP </a:t>
                      </a:r>
                      <a:r>
                        <a:rPr lang="en-US" sz="1200" b="0" i="0" u="none" strike="noStrike">
                          <a:solidFill>
                            <a:srgbClr val="000000"/>
                          </a:solidFill>
                          <a:effectLst/>
                          <a:latin typeface="Calibri"/>
                        </a:rPr>
                        <a:t>-&gt; % of genes in family with at least one SinalP_EUK hit</a:t>
                      </a:r>
                      <a:endParaRPr lang="en-US" sz="1200" b="1" i="0" u="none" strike="noStrike">
                        <a:solidFill>
                          <a:srgbClr val="000000"/>
                        </a:solidFill>
                        <a:effectLst/>
                        <a:latin typeface="Calibri"/>
                      </a:endParaRPr>
                    </a:p>
                  </a:txBody>
                  <a:tcPr marL="1020" marR="1020" marT="1020" marB="0" anchor="ctr">
                    <a:lnL>
                      <a:noFill/>
                    </a:lnL>
                    <a:lnR>
                      <a:noFill/>
                    </a:lnR>
                    <a:lnT>
                      <a:noFill/>
                    </a:lnT>
                    <a:lnB>
                      <a:noFill/>
                    </a:lnB>
                  </a:tcPr>
                </a:tc>
              </a:tr>
              <a:tr h="276945">
                <a:tc>
                  <a:txBody>
                    <a:bodyPr/>
                    <a:lstStyle/>
                    <a:p>
                      <a:pPr algn="l" fontAlgn="ctr"/>
                      <a:r>
                        <a:rPr lang="en-US" sz="1200" b="1" i="0" u="none" strike="noStrike" dirty="0" err="1">
                          <a:solidFill>
                            <a:srgbClr val="000000"/>
                          </a:solidFill>
                          <a:effectLst/>
                          <a:latin typeface="Calibri"/>
                        </a:rPr>
                        <a:t>Pfam_example</a:t>
                      </a:r>
                      <a:r>
                        <a:rPr lang="en-US" sz="1200" b="0" i="0" u="none" strike="noStrike" dirty="0">
                          <a:solidFill>
                            <a:srgbClr val="000000"/>
                          </a:solidFill>
                          <a:effectLst/>
                          <a:latin typeface="Calibri"/>
                        </a:rPr>
                        <a:t> -&gt; most common </a:t>
                      </a:r>
                      <a:r>
                        <a:rPr lang="en-US" sz="1200" b="0" i="0" u="none" strike="noStrike" dirty="0" err="1">
                          <a:solidFill>
                            <a:srgbClr val="000000"/>
                          </a:solidFill>
                          <a:effectLst/>
                          <a:latin typeface="Calibri"/>
                        </a:rPr>
                        <a:t>Pfam</a:t>
                      </a:r>
                      <a:r>
                        <a:rPr lang="en-US" sz="1200" b="0" i="0" u="none" strike="noStrike" dirty="0">
                          <a:solidFill>
                            <a:srgbClr val="000000"/>
                          </a:solidFill>
                          <a:effectLst/>
                          <a:latin typeface="Calibri"/>
                        </a:rPr>
                        <a:t> description, and how many times occurs</a:t>
                      </a:r>
                      <a:endParaRPr lang="en-US" sz="1200" b="1" i="0" u="none" strike="noStrike" dirty="0">
                        <a:solidFill>
                          <a:srgbClr val="000000"/>
                        </a:solidFill>
                        <a:effectLst/>
                        <a:latin typeface="Calibri"/>
                      </a:endParaRPr>
                    </a:p>
                  </a:txBody>
                  <a:tcPr marL="1020" marR="1020" marT="1020" marB="0" anchor="ctr">
                    <a:lnL>
                      <a:noFill/>
                    </a:lnL>
                    <a:lnR>
                      <a:noFill/>
                    </a:lnR>
                    <a:lnT>
                      <a:noFill/>
                    </a:lnT>
                    <a:lnB>
                      <a:noFill/>
                    </a:lnB>
                  </a:tcPr>
                </a:tc>
              </a:tr>
            </a:tbl>
          </a:graphicData>
        </a:graphic>
      </p:graphicFrame>
    </p:spTree>
    <p:extLst>
      <p:ext uri="{BB962C8B-B14F-4D97-AF65-F5344CB8AC3E}">
        <p14:creationId xmlns:p14="http://schemas.microsoft.com/office/powerpoint/2010/main" val="283355177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6"/>
            <a:ext cx="8229600" cy="1143000"/>
          </a:xfrm>
        </p:spPr>
        <p:txBody>
          <a:bodyPr>
            <a:normAutofit/>
          </a:bodyPr>
          <a:lstStyle/>
          <a:p>
            <a:r>
              <a:rPr lang="en-US" sz="3200" dirty="0" smtClean="0"/>
              <a:t>RNA interference</a:t>
            </a:r>
            <a:endParaRPr lang="en-US" sz="3200" dirty="0"/>
          </a:p>
        </p:txBody>
      </p:sp>
      <p:pic>
        <p:nvPicPr>
          <p:cNvPr id="5" name="Picture 4"/>
          <p:cNvPicPr>
            <a:picLocks noChangeAspect="1"/>
          </p:cNvPicPr>
          <p:nvPr/>
        </p:nvPicPr>
        <p:blipFill>
          <a:blip r:embed="rId2"/>
          <a:stretch>
            <a:fillRect/>
          </a:stretch>
        </p:blipFill>
        <p:spPr>
          <a:xfrm>
            <a:off x="237066" y="1778574"/>
            <a:ext cx="6896383" cy="838134"/>
          </a:xfrm>
          <a:prstGeom prst="rect">
            <a:avLst/>
          </a:prstGeom>
        </p:spPr>
      </p:pic>
      <p:pic>
        <p:nvPicPr>
          <p:cNvPr id="6" name="Picture 5"/>
          <p:cNvPicPr>
            <a:picLocks noChangeAspect="1"/>
          </p:cNvPicPr>
          <p:nvPr/>
        </p:nvPicPr>
        <p:blipFill>
          <a:blip r:embed="rId3"/>
          <a:stretch>
            <a:fillRect/>
          </a:stretch>
        </p:blipFill>
        <p:spPr>
          <a:xfrm>
            <a:off x="270934" y="2768720"/>
            <a:ext cx="5676486" cy="806932"/>
          </a:xfrm>
          <a:prstGeom prst="rect">
            <a:avLst/>
          </a:prstGeom>
        </p:spPr>
      </p:pic>
      <p:sp>
        <p:nvSpPr>
          <p:cNvPr id="7" name="TextBox 6"/>
          <p:cNvSpPr txBox="1"/>
          <p:nvPr/>
        </p:nvSpPr>
        <p:spPr>
          <a:xfrm>
            <a:off x="175463" y="1029630"/>
            <a:ext cx="8511337" cy="646331"/>
          </a:xfrm>
          <a:prstGeom prst="rect">
            <a:avLst/>
          </a:prstGeom>
          <a:noFill/>
        </p:spPr>
        <p:txBody>
          <a:bodyPr wrap="square" rtlCol="0">
            <a:spAutoFit/>
          </a:bodyPr>
          <a:lstStyle/>
          <a:p>
            <a:pPr marL="285750" indent="-285750">
              <a:buFont typeface="Arial"/>
              <a:buChar char="•"/>
            </a:pPr>
            <a:r>
              <a:rPr lang="en-US" dirty="0" smtClean="0"/>
              <a:t>List of 77 (ultimately 73) C. </a:t>
            </a:r>
            <a:r>
              <a:rPr lang="en-US" dirty="0" err="1" smtClean="0"/>
              <a:t>elegans</a:t>
            </a:r>
            <a:r>
              <a:rPr lang="en-US" dirty="0" smtClean="0"/>
              <a:t> genes involved in RNA interference (one of the 6 functional groupings below). </a:t>
            </a:r>
            <a:endParaRPr lang="en-US" dirty="0"/>
          </a:p>
        </p:txBody>
      </p:sp>
      <p:pic>
        <p:nvPicPr>
          <p:cNvPr id="8" name="Picture 7"/>
          <p:cNvPicPr>
            <a:picLocks noChangeAspect="1"/>
          </p:cNvPicPr>
          <p:nvPr/>
        </p:nvPicPr>
        <p:blipFill>
          <a:blip r:embed="rId4"/>
          <a:stretch>
            <a:fillRect/>
          </a:stretch>
        </p:blipFill>
        <p:spPr>
          <a:xfrm>
            <a:off x="279401" y="3794677"/>
            <a:ext cx="7270028" cy="2791445"/>
          </a:xfrm>
          <a:prstGeom prst="rect">
            <a:avLst/>
          </a:prstGeom>
        </p:spPr>
      </p:pic>
      <p:sp>
        <p:nvSpPr>
          <p:cNvPr id="9" name="Rectangle 8"/>
          <p:cNvSpPr/>
          <p:nvPr/>
        </p:nvSpPr>
        <p:spPr>
          <a:xfrm>
            <a:off x="7353583" y="1785711"/>
            <a:ext cx="1649912"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smtClean="0"/>
              <a:t>Removed three genes:</a:t>
            </a:r>
          </a:p>
          <a:p>
            <a:r>
              <a:rPr lang="en-US" sz="1200" dirty="0" smtClean="0"/>
              <a:t>ZK520.2 </a:t>
            </a:r>
            <a:r>
              <a:rPr lang="en-US" sz="1200" dirty="0"/>
              <a:t>dead</a:t>
            </a:r>
          </a:p>
          <a:p>
            <a:r>
              <a:rPr lang="en-US" sz="1200" dirty="0"/>
              <a:t>C06A1.4 pseudo gene</a:t>
            </a:r>
          </a:p>
          <a:p>
            <a:r>
              <a:rPr lang="en-US" sz="1200" dirty="0"/>
              <a:t>M03D4.6 dead</a:t>
            </a:r>
          </a:p>
        </p:txBody>
      </p:sp>
    </p:spTree>
    <p:extLst>
      <p:ext uri="{BB962C8B-B14F-4D97-AF65-F5344CB8AC3E}">
        <p14:creationId xmlns:p14="http://schemas.microsoft.com/office/powerpoint/2010/main" val="11711331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59"/>
            <a:ext cx="8229600" cy="1143000"/>
          </a:xfrm>
        </p:spPr>
        <p:txBody>
          <a:bodyPr>
            <a:normAutofit/>
          </a:bodyPr>
          <a:lstStyle/>
          <a:p>
            <a:r>
              <a:rPr lang="en-US" sz="2800" dirty="0" err="1" smtClean="0"/>
              <a:t>RNAi</a:t>
            </a:r>
            <a:r>
              <a:rPr lang="en-US" sz="2800" dirty="0" smtClean="0"/>
              <a:t> presence in 50HG – from C. </a:t>
            </a:r>
            <a:r>
              <a:rPr lang="en-US" sz="2800" dirty="0" err="1" smtClean="0"/>
              <a:t>elegans</a:t>
            </a:r>
            <a:r>
              <a:rPr lang="en-US" sz="2800" dirty="0" smtClean="0"/>
              <a:t> </a:t>
            </a:r>
            <a:r>
              <a:rPr lang="en-US" sz="2800" dirty="0" err="1" smtClean="0"/>
              <a:t>orthology</a:t>
            </a:r>
            <a:endParaRPr lang="en-US" sz="2800" dirty="0"/>
          </a:p>
        </p:txBody>
      </p:sp>
      <p:sp>
        <p:nvSpPr>
          <p:cNvPr id="5" name="TextBox 4"/>
          <p:cNvSpPr txBox="1"/>
          <p:nvPr/>
        </p:nvSpPr>
        <p:spPr>
          <a:xfrm>
            <a:off x="7352801" y="6199345"/>
            <a:ext cx="1704511"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dirty="0" smtClean="0"/>
              <a:t>Note: Gene names here are just example from a C. </a:t>
            </a:r>
            <a:r>
              <a:rPr lang="en-US" sz="1100" dirty="0" err="1" smtClean="0"/>
              <a:t>elegans</a:t>
            </a:r>
            <a:r>
              <a:rPr lang="en-US" sz="1100" dirty="0" smtClean="0"/>
              <a:t> gene in family </a:t>
            </a:r>
            <a:endParaRPr lang="en-US" sz="1100" dirty="0"/>
          </a:p>
        </p:txBody>
      </p:sp>
      <p:sp>
        <p:nvSpPr>
          <p:cNvPr id="15" name="Rectangle 14"/>
          <p:cNvSpPr/>
          <p:nvPr/>
        </p:nvSpPr>
        <p:spPr>
          <a:xfrm>
            <a:off x="292441" y="781957"/>
            <a:ext cx="8452847" cy="400110"/>
          </a:xfrm>
          <a:prstGeom prst="rect">
            <a:avLst/>
          </a:prstGeom>
        </p:spPr>
        <p:txBody>
          <a:bodyPr wrap="square">
            <a:spAutoFit/>
          </a:bodyPr>
          <a:lstStyle/>
          <a:p>
            <a:pPr>
              <a:lnSpc>
                <a:spcPct val="130000"/>
              </a:lnSpc>
            </a:pPr>
            <a:r>
              <a:rPr lang="en-US" sz="1600" dirty="0" smtClean="0"/>
              <a:t>Distribution of </a:t>
            </a:r>
            <a:r>
              <a:rPr lang="en-US" sz="1600" dirty="0" err="1" smtClean="0"/>
              <a:t>Compara</a:t>
            </a:r>
            <a:r>
              <a:rPr lang="en-US" sz="1600" dirty="0" smtClean="0"/>
              <a:t> </a:t>
            </a:r>
            <a:r>
              <a:rPr lang="en-US" sz="1600" dirty="0"/>
              <a:t>families where genes from the list of the 77 C. </a:t>
            </a:r>
            <a:r>
              <a:rPr lang="en-US" sz="1600" dirty="0" err="1"/>
              <a:t>elegans</a:t>
            </a:r>
            <a:r>
              <a:rPr lang="en-US" sz="1600" dirty="0"/>
              <a:t> genes are included.</a:t>
            </a:r>
          </a:p>
        </p:txBody>
      </p:sp>
      <p:grpSp>
        <p:nvGrpSpPr>
          <p:cNvPr id="18" name="Group 17"/>
          <p:cNvGrpSpPr/>
          <p:nvPr/>
        </p:nvGrpSpPr>
        <p:grpSpPr>
          <a:xfrm>
            <a:off x="79379" y="1441700"/>
            <a:ext cx="9056261" cy="5291797"/>
            <a:chOff x="79379" y="1441700"/>
            <a:chExt cx="9056261" cy="5291797"/>
          </a:xfrm>
        </p:grpSpPr>
        <p:pic>
          <p:nvPicPr>
            <p:cNvPr id="16" name="Picture 15"/>
            <p:cNvPicPr>
              <a:picLocks noChangeAspect="1"/>
            </p:cNvPicPr>
            <p:nvPr/>
          </p:nvPicPr>
          <p:blipFill>
            <a:blip r:embed="rId2"/>
            <a:stretch>
              <a:fillRect/>
            </a:stretch>
          </p:blipFill>
          <p:spPr>
            <a:xfrm>
              <a:off x="1516517" y="1441701"/>
              <a:ext cx="7619123" cy="5291796"/>
            </a:xfrm>
            <a:prstGeom prst="rect">
              <a:avLst/>
            </a:prstGeom>
          </p:spPr>
        </p:pic>
        <p:grpSp>
          <p:nvGrpSpPr>
            <p:cNvPr id="14" name="Group 13"/>
            <p:cNvGrpSpPr/>
            <p:nvPr/>
          </p:nvGrpSpPr>
          <p:grpSpPr>
            <a:xfrm>
              <a:off x="79379" y="2640423"/>
              <a:ext cx="1445497" cy="3237862"/>
              <a:chOff x="802124" y="2577753"/>
              <a:chExt cx="1445497" cy="3237862"/>
            </a:xfrm>
          </p:grpSpPr>
          <p:sp>
            <p:nvSpPr>
              <p:cNvPr id="6" name="Rounded Rectangle 5"/>
              <p:cNvSpPr/>
              <p:nvPr/>
            </p:nvSpPr>
            <p:spPr>
              <a:xfrm>
                <a:off x="802124" y="2577753"/>
                <a:ext cx="1437138" cy="547305"/>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smtClean="0"/>
                  <a:t>Small RNA biosynthesis</a:t>
                </a:r>
                <a:endParaRPr lang="en-US" sz="1200" dirty="0"/>
              </a:p>
            </p:txBody>
          </p:sp>
          <p:sp>
            <p:nvSpPr>
              <p:cNvPr id="8" name="Rounded Rectangle 7"/>
              <p:cNvSpPr/>
              <p:nvPr/>
            </p:nvSpPr>
            <p:spPr>
              <a:xfrm>
                <a:off x="802124" y="3409159"/>
                <a:ext cx="1437138" cy="65174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err="1" smtClean="0"/>
                  <a:t>RNAi</a:t>
                </a:r>
                <a:r>
                  <a:rPr lang="en-US" sz="1200" dirty="0" smtClean="0"/>
                  <a:t> inhibitors</a:t>
                </a:r>
                <a:endParaRPr lang="en-US" sz="1200" dirty="0"/>
              </a:p>
            </p:txBody>
          </p:sp>
          <p:sp>
            <p:nvSpPr>
              <p:cNvPr id="9" name="Rounded Rectangle 8"/>
              <p:cNvSpPr/>
              <p:nvPr/>
            </p:nvSpPr>
            <p:spPr>
              <a:xfrm>
                <a:off x="810483" y="4052546"/>
                <a:ext cx="1437138" cy="2089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100" dirty="0" smtClean="0"/>
                  <a:t>RISC - </a:t>
                </a:r>
                <a:r>
                  <a:rPr lang="en-US" sz="1100" dirty="0" err="1" smtClean="0"/>
                  <a:t>argonautes</a:t>
                </a:r>
                <a:endParaRPr lang="en-US" sz="1100" dirty="0"/>
              </a:p>
            </p:txBody>
          </p:sp>
          <p:sp>
            <p:nvSpPr>
              <p:cNvPr id="10" name="Rounded Rectangle 9"/>
              <p:cNvSpPr/>
              <p:nvPr/>
            </p:nvSpPr>
            <p:spPr>
              <a:xfrm>
                <a:off x="802124" y="3154301"/>
                <a:ext cx="1437138" cy="27156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smtClean="0"/>
                  <a:t>siRNA</a:t>
                </a:r>
                <a:r>
                  <a:rPr lang="en-US" sz="1000" dirty="0" smtClean="0"/>
                  <a:t> secondary amplification</a:t>
                </a:r>
                <a:endParaRPr lang="en-US" sz="1000" dirty="0"/>
              </a:p>
            </p:txBody>
          </p:sp>
          <p:sp>
            <p:nvSpPr>
              <p:cNvPr id="11" name="Rounded Rectangle 10"/>
              <p:cNvSpPr/>
              <p:nvPr/>
            </p:nvSpPr>
            <p:spPr>
              <a:xfrm>
                <a:off x="810483" y="4278966"/>
                <a:ext cx="1437138" cy="233151"/>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100" dirty="0" smtClean="0"/>
                  <a:t>RISC components</a:t>
                </a:r>
                <a:endParaRPr lang="en-US" sz="1100" dirty="0"/>
              </a:p>
            </p:txBody>
          </p:sp>
          <p:sp>
            <p:nvSpPr>
              <p:cNvPr id="12" name="Rounded Rectangle 11"/>
              <p:cNvSpPr/>
              <p:nvPr/>
            </p:nvSpPr>
            <p:spPr>
              <a:xfrm>
                <a:off x="810483" y="4512118"/>
                <a:ext cx="1437138" cy="99433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200" dirty="0" smtClean="0"/>
                  <a:t>Nuclear effectors</a:t>
                </a:r>
                <a:endParaRPr lang="en-US" sz="1200" dirty="0"/>
              </a:p>
            </p:txBody>
          </p:sp>
          <p:sp>
            <p:nvSpPr>
              <p:cNvPr id="13" name="Rounded Rectangle 12"/>
              <p:cNvSpPr/>
              <p:nvPr/>
            </p:nvSpPr>
            <p:spPr>
              <a:xfrm>
                <a:off x="810483" y="5506450"/>
                <a:ext cx="1437138" cy="30916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err="1" smtClean="0"/>
                  <a:t>dsRNA</a:t>
                </a:r>
                <a:r>
                  <a:rPr lang="en-US" sz="1000" dirty="0" smtClean="0"/>
                  <a:t> uptake and spreading</a:t>
                </a:r>
                <a:endParaRPr lang="en-US" sz="1000" dirty="0"/>
              </a:p>
            </p:txBody>
          </p:sp>
        </p:grpSp>
        <p:pic>
          <p:nvPicPr>
            <p:cNvPr id="17" name="Picture 16"/>
            <p:cNvPicPr>
              <a:picLocks noChangeAspect="1"/>
            </p:cNvPicPr>
            <p:nvPr/>
          </p:nvPicPr>
          <p:blipFill>
            <a:blip r:embed="rId3"/>
            <a:stretch>
              <a:fillRect/>
            </a:stretch>
          </p:blipFill>
          <p:spPr>
            <a:xfrm>
              <a:off x="542521" y="1441700"/>
              <a:ext cx="911099" cy="732939"/>
            </a:xfrm>
            <a:prstGeom prst="rect">
              <a:avLst/>
            </a:prstGeom>
          </p:spPr>
        </p:pic>
      </p:grpSp>
    </p:spTree>
    <p:extLst>
      <p:ext uri="{BB962C8B-B14F-4D97-AF65-F5344CB8AC3E}">
        <p14:creationId xmlns:p14="http://schemas.microsoft.com/office/powerpoint/2010/main" val="33739333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63753</TotalTime>
  <Words>6315</Words>
  <Application>Microsoft Macintosh PowerPoint</Application>
  <PresentationFormat>On-screen Show (4:3)</PresentationFormat>
  <Paragraphs>509</Paragraphs>
  <Slides>32</Slides>
  <Notes>17</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50HG Project Mining the ~100K Compara families</vt:lpstr>
      <vt:lpstr>“Phylogenomic” tree</vt:lpstr>
      <vt:lpstr>Compara gene families – the whole dataset</vt:lpstr>
      <vt:lpstr>Transposon families filtering</vt:lpstr>
      <vt:lpstr>Transposon families filtering</vt:lpstr>
      <vt:lpstr>Compara gene families – 33 species – families above 5 genes &amp; excluding transposon</vt:lpstr>
      <vt:lpstr>Measures</vt:lpstr>
      <vt:lpstr>RNA interference</vt:lpstr>
      <vt:lpstr>RNAi presence in 50HG – from C. elegans orthology</vt:lpstr>
      <vt:lpstr>RNAi presence in 50HG – from C. elegans orthology</vt:lpstr>
      <vt:lpstr>Piwi Argonautes in Nematodes and Platyhelminthes</vt:lpstr>
      <vt:lpstr>RNAi presence in 50HG – looking for the missing pieces</vt:lpstr>
      <vt:lpstr>Families of Interest</vt:lpstr>
      <vt:lpstr>Top 20 families sorted by Variation Coefficient</vt:lpstr>
      <vt:lpstr>Families with signal peptide above 40%</vt:lpstr>
      <vt:lpstr>Families with signal peptide above 50% - all species</vt:lpstr>
      <vt:lpstr>Families of interest Astacins</vt:lpstr>
      <vt:lpstr>Astacins</vt:lpstr>
      <vt:lpstr>Families of interest Trypsin domain</vt:lpstr>
      <vt:lpstr>Trypsin families</vt:lpstr>
      <vt:lpstr>Families of interest Papain family cysteine protease (cathepsins)</vt:lpstr>
      <vt:lpstr>Papain cysteine protease (cathepsin) families</vt:lpstr>
      <vt:lpstr>Families of interest Eukaryotic Aspartyl protease (cathepsin)</vt:lpstr>
      <vt:lpstr>Eukaryotic Aspartyl protease families</vt:lpstr>
      <vt:lpstr>Families of interest CAP domain Cysteine-rich secretory protein family (SCP/TAPS) PF00188</vt:lpstr>
      <vt:lpstr>CAP domain (SCP/TAPS)</vt:lpstr>
      <vt:lpstr>Families of interest BTB/POZ domain</vt:lpstr>
      <vt:lpstr>BTB/POZ domain</vt:lpstr>
      <vt:lpstr>Families of interest Transthyretin</vt:lpstr>
      <vt:lpstr>Transthyretin families</vt:lpstr>
      <vt:lpstr>Families of interest Sushi domain</vt:lpstr>
      <vt:lpstr>Sushi domain families</vt:lpstr>
    </vt:vector>
  </TitlesOfParts>
  <Company>WTSI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Diogo Ribeiro</dc:creator>
  <cp:lastModifiedBy>Diogo Ribeiro</cp:lastModifiedBy>
  <cp:revision>736</cp:revision>
  <dcterms:created xsi:type="dcterms:W3CDTF">2015-03-06T15:09:51Z</dcterms:created>
  <dcterms:modified xsi:type="dcterms:W3CDTF">2015-05-20T10:57:28Z</dcterms:modified>
</cp:coreProperties>
</file>