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71" r:id="rId2"/>
    <p:sldId id="277" r:id="rId3"/>
    <p:sldId id="272" r:id="rId4"/>
    <p:sldId id="275" r:id="rId5"/>
    <p:sldId id="276" r:id="rId6"/>
    <p:sldId id="278" r:id="rId7"/>
    <p:sldId id="279" r:id="rId8"/>
    <p:sldId id="285" r:id="rId9"/>
    <p:sldId id="286" r:id="rId10"/>
    <p:sldId id="280" r:id="rId11"/>
    <p:sldId id="281" r:id="rId12"/>
    <p:sldId id="283" r:id="rId13"/>
    <p:sldId id="305" r:id="rId14"/>
    <p:sldId id="308" r:id="rId15"/>
    <p:sldId id="284" r:id="rId16"/>
    <p:sldId id="294" r:id="rId17"/>
    <p:sldId id="288" r:id="rId18"/>
    <p:sldId id="289" r:id="rId19"/>
    <p:sldId id="303" r:id="rId20"/>
    <p:sldId id="293" r:id="rId21"/>
    <p:sldId id="299" r:id="rId22"/>
    <p:sldId id="298" r:id="rId23"/>
    <p:sldId id="300" r:id="rId24"/>
    <p:sldId id="295" r:id="rId25"/>
    <p:sldId id="287" r:id="rId26"/>
    <p:sldId id="291" r:id="rId27"/>
    <p:sldId id="292" r:id="rId28"/>
    <p:sldId id="306" r:id="rId29"/>
    <p:sldId id="301" r:id="rId30"/>
    <p:sldId id="307" r:id="rId31"/>
    <p:sldId id="302" r:id="rId32"/>
    <p:sldId id="304" r:id="rId33"/>
    <p:sldId id="296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52" d="100"/>
          <a:sy n="152" d="100"/>
        </p:scale>
        <p:origin x="-200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94CCA-6BDC-2E49-B89F-EBFEF132FD9E}" type="datetimeFigureOut">
              <a:rPr lang="en-US" smtClean="0"/>
              <a:t>20/04/2015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8344C-1C22-4F4E-BA1A-D84FA896C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747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9" Type="http://schemas.openxmlformats.org/officeDocument/2006/relationships/hyperlink" Target="http://en.wikipedia.org/wiki/Kelch_motif" TargetMode="External"/><Relationship Id="rId20" Type="http://schemas.openxmlformats.org/officeDocument/2006/relationships/hyperlink" Target="http://en.wikipedia.org/wiki/Molecular_biology" TargetMode="External"/><Relationship Id="rId21" Type="http://schemas.openxmlformats.org/officeDocument/2006/relationships/hyperlink" Target="http://en.wikipedia.org/wiki/Binding_domain" TargetMode="External"/><Relationship Id="rId22" Type="http://schemas.openxmlformats.org/officeDocument/2006/relationships/hyperlink" Target="http://en.wikipedia.org/wiki/Homology_(biology)" TargetMode="External"/><Relationship Id="rId23" Type="http://schemas.openxmlformats.org/officeDocument/2006/relationships/hyperlink" Target="http://en.wikipedia.org/wiki/Intracellular" TargetMode="External"/><Relationship Id="rId24" Type="http://schemas.openxmlformats.org/officeDocument/2006/relationships/hyperlink" Target="http://en.wikipedia.org/wiki/TNF_receptor_associated_factor" TargetMode="External"/><Relationship Id="rId25" Type="http://schemas.openxmlformats.org/officeDocument/2006/relationships/hyperlink" Target="http://en.wikipedia.org/wiki/Extracellular" TargetMode="External"/><Relationship Id="rId26" Type="http://schemas.openxmlformats.org/officeDocument/2006/relationships/hyperlink" Target="http://en.wikipedia.org/wiki/Meprin_A" TargetMode="External"/><Relationship Id="rId27" Type="http://schemas.openxmlformats.org/officeDocument/2006/relationships/hyperlink" Target="http://en.wikipedia.org/wiki/MEP1B" TargetMode="External"/><Relationship Id="rId28" Type="http://schemas.openxmlformats.org/officeDocument/2006/relationships/hyperlink" Target="http://en.wikipedia.org/wiki/Mammalia" TargetMode="External"/><Relationship Id="rId29" Type="http://schemas.openxmlformats.org/officeDocument/2006/relationships/hyperlink" Target="http://en.wikipedia.org/wiki/Astacin" TargetMode="External"/><Relationship Id="rId30" Type="http://schemas.openxmlformats.org/officeDocument/2006/relationships/hyperlink" Target="http://en.wikipedia.org/wiki/Pathology" TargetMode="External"/><Relationship Id="rId10" Type="http://schemas.openxmlformats.org/officeDocument/2006/relationships/hyperlink" Target="http://en.wikipedia.org/wiki/Protein_sequence" TargetMode="External"/><Relationship Id="rId11" Type="http://schemas.openxmlformats.org/officeDocument/2006/relationships/hyperlink" Target="http://en.wikipedia.org/wiki/Bacteria" TargetMode="External"/><Relationship Id="rId12" Type="http://schemas.openxmlformats.org/officeDocument/2006/relationships/hyperlink" Target="http://en.wikipedia.org/wiki/Eukaryotes" TargetMode="External"/><Relationship Id="rId13" Type="http://schemas.openxmlformats.org/officeDocument/2006/relationships/hyperlink" Target="http://en.wikipedia.org/wiki/Kelch_motif%23cite_note-pmid10603472-2" TargetMode="External"/><Relationship Id="rId14" Type="http://schemas.openxmlformats.org/officeDocument/2006/relationships/hyperlink" Target="http://en.wikipedia.org/wiki/Amino_acid" TargetMode="External"/><Relationship Id="rId15" Type="http://schemas.openxmlformats.org/officeDocument/2006/relationships/hyperlink" Target="http://en.wikipedia.org/wiki/Protein_folding" TargetMode="External"/><Relationship Id="rId16" Type="http://schemas.openxmlformats.org/officeDocument/2006/relationships/hyperlink" Target="http://en.wikipedia.org/wiki/Solenoid_protein_domain" TargetMode="External"/><Relationship Id="rId17" Type="http://schemas.openxmlformats.org/officeDocument/2006/relationships/hyperlink" Target="http://en.wikipedia.org/wiki/Beta-propeller" TargetMode="External"/><Relationship Id="rId18" Type="http://schemas.openxmlformats.org/officeDocument/2006/relationships/hyperlink" Target="http://en.wikipedia.org/wiki/Protein_domain" TargetMode="External"/><Relationship Id="rId19" Type="http://schemas.openxmlformats.org/officeDocument/2006/relationships/hyperlink" Target="http://en.wikipedia.org/wiki/MATH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Relationship Id="rId3" Type="http://schemas.openxmlformats.org/officeDocument/2006/relationships/hyperlink" Target="http://en.wikipedia.org/wiki/Structural_domain" TargetMode="External"/><Relationship Id="rId4" Type="http://schemas.openxmlformats.org/officeDocument/2006/relationships/hyperlink" Target="http://en.wikipedia.org/wiki/Protein" TargetMode="External"/><Relationship Id="rId5" Type="http://schemas.openxmlformats.org/officeDocument/2006/relationships/hyperlink" Target="http://en.wikipedia.org/wiki/BTB/POZ_domain%23cite_note-pmid7938017-2" TargetMode="External"/><Relationship Id="rId6" Type="http://schemas.openxmlformats.org/officeDocument/2006/relationships/hyperlink" Target="http://en.wikipedia.org/wiki/BTB/POZ_domain%23cite_note-pmid7958847-3" TargetMode="External"/><Relationship Id="rId7" Type="http://schemas.openxmlformats.org/officeDocument/2006/relationships/hyperlink" Target="http://en.wikipedia.org/wiki/N-terminus" TargetMode="External"/><Relationship Id="rId8" Type="http://schemas.openxmlformats.org/officeDocument/2006/relationships/hyperlink" Target="http://en.wikipedia.org/wiki/Zinc_finger" TargetMode="Externa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9" Type="http://schemas.openxmlformats.org/officeDocument/2006/relationships/hyperlink" Target="http://en.wikipedia.org/wiki/Kelch_motif" TargetMode="External"/><Relationship Id="rId20" Type="http://schemas.openxmlformats.org/officeDocument/2006/relationships/hyperlink" Target="http://en.wikipedia.org/wiki/Molecular_biology" TargetMode="External"/><Relationship Id="rId21" Type="http://schemas.openxmlformats.org/officeDocument/2006/relationships/hyperlink" Target="http://en.wikipedia.org/wiki/Binding_domain" TargetMode="External"/><Relationship Id="rId22" Type="http://schemas.openxmlformats.org/officeDocument/2006/relationships/hyperlink" Target="http://en.wikipedia.org/wiki/Homology_(biology)" TargetMode="External"/><Relationship Id="rId23" Type="http://schemas.openxmlformats.org/officeDocument/2006/relationships/hyperlink" Target="http://en.wikipedia.org/wiki/Intracellular" TargetMode="External"/><Relationship Id="rId24" Type="http://schemas.openxmlformats.org/officeDocument/2006/relationships/hyperlink" Target="http://en.wikipedia.org/wiki/TNF_receptor_associated_factor" TargetMode="External"/><Relationship Id="rId25" Type="http://schemas.openxmlformats.org/officeDocument/2006/relationships/hyperlink" Target="http://en.wikipedia.org/wiki/Extracellular" TargetMode="External"/><Relationship Id="rId26" Type="http://schemas.openxmlformats.org/officeDocument/2006/relationships/hyperlink" Target="http://en.wikipedia.org/wiki/Meprin_A" TargetMode="External"/><Relationship Id="rId27" Type="http://schemas.openxmlformats.org/officeDocument/2006/relationships/hyperlink" Target="http://en.wikipedia.org/wiki/MEP1B" TargetMode="External"/><Relationship Id="rId28" Type="http://schemas.openxmlformats.org/officeDocument/2006/relationships/hyperlink" Target="http://en.wikipedia.org/wiki/Mammalia" TargetMode="External"/><Relationship Id="rId29" Type="http://schemas.openxmlformats.org/officeDocument/2006/relationships/hyperlink" Target="http://en.wikipedia.org/wiki/Astacin" TargetMode="External"/><Relationship Id="rId30" Type="http://schemas.openxmlformats.org/officeDocument/2006/relationships/hyperlink" Target="http://en.wikipedia.org/wiki/Pathology" TargetMode="External"/><Relationship Id="rId10" Type="http://schemas.openxmlformats.org/officeDocument/2006/relationships/hyperlink" Target="http://en.wikipedia.org/wiki/Protein_sequence" TargetMode="External"/><Relationship Id="rId11" Type="http://schemas.openxmlformats.org/officeDocument/2006/relationships/hyperlink" Target="http://en.wikipedia.org/wiki/Bacteria" TargetMode="External"/><Relationship Id="rId12" Type="http://schemas.openxmlformats.org/officeDocument/2006/relationships/hyperlink" Target="http://en.wikipedia.org/wiki/Eukaryotes" TargetMode="External"/><Relationship Id="rId13" Type="http://schemas.openxmlformats.org/officeDocument/2006/relationships/hyperlink" Target="http://en.wikipedia.org/wiki/Kelch_motif%23cite_note-pmid10603472-2" TargetMode="External"/><Relationship Id="rId14" Type="http://schemas.openxmlformats.org/officeDocument/2006/relationships/hyperlink" Target="http://en.wikipedia.org/wiki/Amino_acid" TargetMode="External"/><Relationship Id="rId15" Type="http://schemas.openxmlformats.org/officeDocument/2006/relationships/hyperlink" Target="http://en.wikipedia.org/wiki/Protein_folding" TargetMode="External"/><Relationship Id="rId16" Type="http://schemas.openxmlformats.org/officeDocument/2006/relationships/hyperlink" Target="http://en.wikipedia.org/wiki/Solenoid_protein_domain" TargetMode="External"/><Relationship Id="rId17" Type="http://schemas.openxmlformats.org/officeDocument/2006/relationships/hyperlink" Target="http://en.wikipedia.org/wiki/Beta-propeller" TargetMode="External"/><Relationship Id="rId18" Type="http://schemas.openxmlformats.org/officeDocument/2006/relationships/hyperlink" Target="http://en.wikipedia.org/wiki/Protein_domain" TargetMode="External"/><Relationship Id="rId19" Type="http://schemas.openxmlformats.org/officeDocument/2006/relationships/hyperlink" Target="http://en.wikipedia.org/wiki/MATH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Relationship Id="rId3" Type="http://schemas.openxmlformats.org/officeDocument/2006/relationships/hyperlink" Target="http://en.wikipedia.org/wiki/Structural_domain" TargetMode="External"/><Relationship Id="rId4" Type="http://schemas.openxmlformats.org/officeDocument/2006/relationships/hyperlink" Target="http://en.wikipedia.org/wiki/Protein" TargetMode="External"/><Relationship Id="rId5" Type="http://schemas.openxmlformats.org/officeDocument/2006/relationships/hyperlink" Target="http://en.wikipedia.org/wiki/BTB/POZ_domain%23cite_note-pmid7938017-2" TargetMode="External"/><Relationship Id="rId6" Type="http://schemas.openxmlformats.org/officeDocument/2006/relationships/hyperlink" Target="http://en.wikipedia.org/wiki/BTB/POZ_domain%23cite_note-pmid7958847-3" TargetMode="External"/><Relationship Id="rId7" Type="http://schemas.openxmlformats.org/officeDocument/2006/relationships/hyperlink" Target="http://en.wikipedia.org/wiki/N-terminus" TargetMode="External"/><Relationship Id="rId8" Type="http://schemas.openxmlformats.org/officeDocument/2006/relationships/hyperlink" Target="http://en.wikipedia.org/wiki/Zinc_finger" TargetMode="Externa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Protein" TargetMode="External"/><Relationship Id="rId4" Type="http://schemas.openxmlformats.org/officeDocument/2006/relationships/hyperlink" Target="http://en.wikipedia.org/wiki/Membrane_receptor" TargetMode="External"/><Relationship Id="rId5" Type="http://schemas.openxmlformats.org/officeDocument/2006/relationships/hyperlink" Target="http://en.wikipedia.org/wiki/Molecule" TargetMode="External"/><Relationship Id="rId6" Type="http://schemas.openxmlformats.org/officeDocument/2006/relationships/hyperlink" Target="http://en.wikipedia.org/wiki/Cell_(biology)" TargetMode="External"/><Relationship Id="rId7" Type="http://schemas.openxmlformats.org/officeDocument/2006/relationships/hyperlink" Target="http://en.wikipedia.org/wiki/Signal_transduction" TargetMode="External"/><Relationship Id="rId8" Type="http://schemas.openxmlformats.org/officeDocument/2006/relationships/hyperlink" Target="http://en.wikipedia.org/wiki/G_protein%E2%80%93coupled_receptor%23cite_note-trz-2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for </a:t>
            </a:r>
            <a:r>
              <a:rPr lang="en-US" baseline="0" dirty="0" err="1" smtClean="0"/>
              <a:t>supertrees+subtrees</a:t>
            </a:r>
            <a:r>
              <a:rPr lang="en-US" baseline="0" dirty="0" smtClean="0"/>
              <a:t>. The </a:t>
            </a:r>
            <a:r>
              <a:rPr lang="en-US" baseline="0" dirty="0" err="1" smtClean="0"/>
              <a:t>complete_families.txt</a:t>
            </a:r>
            <a:endParaRPr lang="en-US" baseline="0" dirty="0" smtClean="0"/>
          </a:p>
          <a:p>
            <a:r>
              <a:rPr lang="en-US" baseline="0" dirty="0" smtClean="0"/>
              <a:t>Removing </a:t>
            </a:r>
            <a:r>
              <a:rPr lang="en-US" baseline="0" dirty="0" err="1" smtClean="0"/>
              <a:t>outgroups</a:t>
            </a:r>
            <a:endParaRPr lang="en-US" baseline="0" dirty="0" smtClean="0"/>
          </a:p>
          <a:p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(~13K with size 2)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D71FE-8FB2-6348-801E-29C227686C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7764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b="1" dirty="0" smtClean="0"/>
              <a:t>BTB/POZ domain</a:t>
            </a:r>
            <a:r>
              <a:rPr lang="en-US" dirty="0" smtClean="0"/>
              <a:t> is a common </a:t>
            </a:r>
            <a:r>
              <a:rPr lang="en-US" dirty="0" smtClean="0">
                <a:hlinkClick r:id="rId3" tooltip="Structural domain"/>
              </a:rPr>
              <a:t>structural domain</a:t>
            </a:r>
            <a:r>
              <a:rPr lang="en-US" dirty="0" smtClean="0"/>
              <a:t> contained within some </a:t>
            </a:r>
            <a:r>
              <a:rPr lang="en-US" dirty="0" smtClean="0">
                <a:hlinkClick r:id="rId4" tooltip="Protein"/>
              </a:rPr>
              <a:t>proteins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BTB (for BR-C, </a:t>
            </a:r>
            <a:r>
              <a:rPr lang="en-US" dirty="0" err="1" smtClean="0"/>
              <a:t>ttk</a:t>
            </a:r>
            <a:r>
              <a:rPr lang="en-US" dirty="0" smtClean="0"/>
              <a:t> and </a:t>
            </a:r>
            <a:r>
              <a:rPr lang="en-US" dirty="0" err="1" smtClean="0"/>
              <a:t>bab</a:t>
            </a:r>
            <a:r>
              <a:rPr lang="en-US" dirty="0" smtClean="0"/>
              <a:t>)</a:t>
            </a:r>
            <a:r>
              <a:rPr lang="en-US" baseline="30000" dirty="0" smtClean="0">
                <a:hlinkClick r:id="rId5"/>
              </a:rPr>
              <a:t>[2]</a:t>
            </a:r>
            <a:r>
              <a:rPr lang="en-US" dirty="0" smtClean="0"/>
              <a:t> or POZ (for Pox virus and Zinc finger)</a:t>
            </a:r>
            <a:r>
              <a:rPr lang="en-US" baseline="30000" dirty="0" smtClean="0">
                <a:hlinkClick r:id="rId6"/>
              </a:rPr>
              <a:t>[3]</a:t>
            </a:r>
            <a:r>
              <a:rPr lang="en-US" dirty="0" smtClean="0"/>
              <a:t> domain is present near the </a:t>
            </a:r>
            <a:r>
              <a:rPr lang="en-US" dirty="0" smtClean="0">
                <a:hlinkClick r:id="rId7" tooltip="N-terminus"/>
              </a:rPr>
              <a:t>N-terminus</a:t>
            </a:r>
            <a:r>
              <a:rPr lang="en-US" dirty="0" smtClean="0"/>
              <a:t> of a fraction of </a:t>
            </a:r>
            <a:r>
              <a:rPr lang="en-US" dirty="0" smtClean="0">
                <a:hlinkClick r:id="rId8" tooltip="Zinc finger"/>
              </a:rPr>
              <a:t>zinc finger</a:t>
            </a:r>
            <a:r>
              <a:rPr lang="en-US" dirty="0" smtClean="0"/>
              <a:t> proteins and in proteins that contain the </a:t>
            </a:r>
            <a:r>
              <a:rPr lang="en-US" dirty="0" smtClean="0">
                <a:hlinkClick r:id="rId9" tooltip="Kelch motif"/>
              </a:rPr>
              <a:t>Kelch motif</a:t>
            </a:r>
            <a:r>
              <a:rPr lang="en-US" dirty="0" smtClean="0"/>
              <a:t> and a family of pox virus proteins. The BTB/POZ domain mediates </a:t>
            </a:r>
            <a:r>
              <a:rPr lang="en-US" dirty="0" err="1" smtClean="0"/>
              <a:t>homomeric</a:t>
            </a:r>
            <a:r>
              <a:rPr lang="en-US" dirty="0" smtClean="0"/>
              <a:t> </a:t>
            </a:r>
            <a:r>
              <a:rPr lang="en-US" dirty="0" err="1" smtClean="0"/>
              <a:t>dimerisation</a:t>
            </a:r>
            <a:r>
              <a:rPr lang="en-US" dirty="0" smtClean="0"/>
              <a:t> and in some instances </a:t>
            </a:r>
            <a:r>
              <a:rPr lang="en-US" dirty="0" err="1" smtClean="0"/>
              <a:t>heteromeric</a:t>
            </a:r>
            <a:r>
              <a:rPr lang="en-US" dirty="0" smtClean="0"/>
              <a:t> </a:t>
            </a:r>
            <a:r>
              <a:rPr lang="en-US" dirty="0" err="1" smtClean="0"/>
              <a:t>dimerisation</a:t>
            </a:r>
            <a:r>
              <a:rPr lang="en-US" dirty="0" smtClean="0"/>
              <a:t>.</a:t>
            </a:r>
            <a:r>
              <a:rPr lang="en-US" baseline="30000" dirty="0" smtClean="0">
                <a:hlinkClick r:id="rId6"/>
              </a:rPr>
              <a:t>[3]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b="1" dirty="0" err="1" smtClean="0"/>
              <a:t>Kelch</a:t>
            </a:r>
            <a:r>
              <a:rPr lang="en-US" b="1" dirty="0" smtClean="0"/>
              <a:t> motif</a:t>
            </a:r>
            <a:r>
              <a:rPr lang="en-US" dirty="0" smtClean="0"/>
              <a:t> is a region of </a:t>
            </a:r>
            <a:r>
              <a:rPr lang="en-US" dirty="0" smtClean="0">
                <a:hlinkClick r:id="rId10" tooltip="Protein sequence"/>
              </a:rPr>
              <a:t>protein sequence</a:t>
            </a:r>
            <a:r>
              <a:rPr lang="en-US" dirty="0" smtClean="0"/>
              <a:t> found widely in proteins from </a:t>
            </a:r>
            <a:r>
              <a:rPr lang="en-US" dirty="0" smtClean="0">
                <a:hlinkClick r:id="rId11" tooltip="Bacteria"/>
              </a:rPr>
              <a:t>bacteria</a:t>
            </a:r>
            <a:r>
              <a:rPr lang="en-US" dirty="0" smtClean="0"/>
              <a:t> and </a:t>
            </a:r>
            <a:r>
              <a:rPr lang="en-US" dirty="0" smtClean="0">
                <a:hlinkClick r:id="rId12" tooltip="Eukaryotes"/>
              </a:rPr>
              <a:t>eukaryotes</a:t>
            </a:r>
            <a:r>
              <a:rPr lang="en-US" dirty="0" smtClean="0"/>
              <a:t>.</a:t>
            </a:r>
            <a:r>
              <a:rPr lang="en-US" baseline="30000" dirty="0" smtClean="0">
                <a:hlinkClick r:id="rId13"/>
              </a:rPr>
              <a:t>[2]</a:t>
            </a:r>
            <a:r>
              <a:rPr lang="en-US" dirty="0" smtClean="0"/>
              <a:t> This sequence motif is composed of about 50 </a:t>
            </a:r>
            <a:r>
              <a:rPr lang="en-US" dirty="0" smtClean="0">
                <a:hlinkClick r:id="rId14" tooltip="Amino acid"/>
              </a:rPr>
              <a:t>amino acid</a:t>
            </a:r>
            <a:r>
              <a:rPr lang="en-US" dirty="0" smtClean="0"/>
              <a:t> residues which form a structure of a four stranded beta-sheet "blade". This sequence motif is found in between six and eight copies per protein which </a:t>
            </a:r>
            <a:r>
              <a:rPr lang="en-US" dirty="0" smtClean="0">
                <a:hlinkClick r:id="rId15" tooltip="Protein folding"/>
              </a:rPr>
              <a:t>fold</a:t>
            </a:r>
            <a:r>
              <a:rPr lang="en-US" dirty="0" smtClean="0"/>
              <a:t> together to form a larger circular </a:t>
            </a:r>
            <a:r>
              <a:rPr lang="en-US" dirty="0" smtClean="0">
                <a:hlinkClick r:id="rId16" tooltip="Solenoid protein domain"/>
              </a:rPr>
              <a:t>solenoid</a:t>
            </a:r>
            <a:r>
              <a:rPr lang="en-US" dirty="0" smtClean="0"/>
              <a:t> structure called a </a:t>
            </a:r>
            <a:r>
              <a:rPr lang="en-US" dirty="0" smtClean="0">
                <a:hlinkClick r:id="rId17" tooltip="Beta-propeller"/>
              </a:rPr>
              <a:t>beta-propeller</a:t>
            </a:r>
            <a:r>
              <a:rPr lang="en-US" dirty="0" smtClean="0"/>
              <a:t> </a:t>
            </a:r>
            <a:r>
              <a:rPr lang="en-US" dirty="0" smtClean="0">
                <a:hlinkClick r:id="rId18" tooltip="Protein domain"/>
              </a:rPr>
              <a:t>domain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 smtClean="0">
                <a:hlinkClick r:id="rId19" tooltip="MATH"/>
              </a:rPr>
              <a:t>MATH</a:t>
            </a:r>
            <a:r>
              <a:rPr lang="en-US" dirty="0" smtClean="0"/>
              <a:t> domain, in </a:t>
            </a:r>
            <a:r>
              <a:rPr lang="en-US" dirty="0" smtClean="0">
                <a:hlinkClick r:id="rId20" tooltip="Molecular biology"/>
              </a:rPr>
              <a:t>molecular biology</a:t>
            </a:r>
            <a:r>
              <a:rPr lang="en-US" dirty="0" smtClean="0"/>
              <a:t>, is a </a:t>
            </a:r>
            <a:r>
              <a:rPr lang="en-US" dirty="0" smtClean="0">
                <a:hlinkClick r:id="rId21" tooltip="Binding domain"/>
              </a:rPr>
              <a:t>binding domain</a:t>
            </a:r>
            <a:r>
              <a:rPr lang="en-US" dirty="0" smtClean="0"/>
              <a:t> that was defined originally by a region of </a:t>
            </a:r>
            <a:r>
              <a:rPr lang="en-US" dirty="0" smtClean="0">
                <a:hlinkClick r:id="rId22" tooltip="Homology (biology)"/>
              </a:rPr>
              <a:t>homology</a:t>
            </a:r>
            <a:r>
              <a:rPr lang="en-US" dirty="0" smtClean="0"/>
              <a:t> between otherwise functionally unrelated domains, the </a:t>
            </a:r>
            <a:r>
              <a:rPr lang="en-US" dirty="0" smtClean="0">
                <a:hlinkClick r:id="rId23" tooltip="Intracellular"/>
              </a:rPr>
              <a:t>intracellular</a:t>
            </a:r>
            <a:r>
              <a:rPr lang="en-US" dirty="0" smtClean="0"/>
              <a:t> TRAF-C domains of </a:t>
            </a:r>
            <a:r>
              <a:rPr lang="en-US" dirty="0" smtClean="0">
                <a:hlinkClick r:id="rId24" tooltip="TNF receptor associated factor"/>
              </a:rPr>
              <a:t>TRAF</a:t>
            </a:r>
            <a:r>
              <a:rPr lang="en-US" dirty="0" smtClean="0"/>
              <a:t> proteins and a C-terminal region of </a:t>
            </a:r>
            <a:r>
              <a:rPr lang="en-US" dirty="0" smtClean="0">
                <a:hlinkClick r:id="rId25" tooltip="Extracellular"/>
              </a:rPr>
              <a:t>extracellular</a:t>
            </a:r>
            <a:r>
              <a:rPr lang="en-US" dirty="0" smtClean="0"/>
              <a:t> </a:t>
            </a:r>
            <a:r>
              <a:rPr lang="en-US" dirty="0" smtClean="0">
                <a:hlinkClick r:id="rId26" tooltip="Meprin A"/>
              </a:rPr>
              <a:t>meprins</a:t>
            </a:r>
            <a:r>
              <a:rPr lang="en-US" dirty="0" smtClean="0"/>
              <a:t> A and </a:t>
            </a:r>
            <a:r>
              <a:rPr lang="en-US" dirty="0" smtClean="0">
                <a:hlinkClick r:id="rId27" tooltip="MEP1B"/>
              </a:rPr>
              <a:t>B</a:t>
            </a:r>
            <a:r>
              <a:rPr lang="en-US" dirty="0" smtClean="0"/>
              <a:t>. </a:t>
            </a:r>
            <a:r>
              <a:rPr lang="en-US" dirty="0" err="1" smtClean="0"/>
              <a:t>Meprins</a:t>
            </a:r>
            <a:r>
              <a:rPr lang="en-US" dirty="0" smtClean="0"/>
              <a:t> are </a:t>
            </a:r>
            <a:r>
              <a:rPr lang="en-US" dirty="0" smtClean="0">
                <a:hlinkClick r:id="rId28" tooltip="Mammalia"/>
              </a:rPr>
              <a:t>mammalian</a:t>
            </a:r>
            <a:r>
              <a:rPr lang="en-US" dirty="0" smtClean="0"/>
              <a:t> tissue-specific </a:t>
            </a:r>
            <a:r>
              <a:rPr lang="en-US" dirty="0" err="1" smtClean="0"/>
              <a:t>metalloendopeptidases</a:t>
            </a:r>
            <a:r>
              <a:rPr lang="en-US" dirty="0" smtClean="0"/>
              <a:t> of the </a:t>
            </a:r>
            <a:r>
              <a:rPr lang="en-US" dirty="0" smtClean="0">
                <a:hlinkClick r:id="rId29" tooltip="Astacin"/>
              </a:rPr>
              <a:t>astacin</a:t>
            </a:r>
            <a:r>
              <a:rPr lang="en-US" dirty="0" smtClean="0"/>
              <a:t> family implicated in developmental, normal and </a:t>
            </a:r>
            <a:r>
              <a:rPr lang="en-US" dirty="0" smtClean="0">
                <a:hlinkClick r:id="rId30" tooltip="Pathology"/>
              </a:rPr>
              <a:t>pathological</a:t>
            </a:r>
            <a:r>
              <a:rPr lang="en-US" dirty="0" smtClean="0"/>
              <a:t> processes by </a:t>
            </a:r>
            <a:r>
              <a:rPr lang="en-US" dirty="0" err="1" smtClean="0"/>
              <a:t>hydrolysing</a:t>
            </a:r>
            <a:r>
              <a:rPr lang="en-US" dirty="0" smtClean="0"/>
              <a:t> a variety of </a:t>
            </a:r>
            <a:r>
              <a:rPr lang="en-US" dirty="0" smtClean="0">
                <a:hlinkClick r:id="rId4" tooltip="Protein"/>
              </a:rPr>
              <a:t>proteins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8344C-1C22-4F4E-BA1A-D84FA896CDF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56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Tubulin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 resistance against </a:t>
            </a:r>
            <a:r>
              <a:rPr lang="en-US" dirty="0" err="1" smtClean="0"/>
              <a:t>benzimidazole</a:t>
            </a:r>
            <a:r>
              <a:rPr lang="en-US" dirty="0" smtClean="0"/>
              <a:t> (BZ) drugs in the parasitic nematode </a:t>
            </a:r>
            <a:r>
              <a:rPr lang="en-US" dirty="0" err="1" smtClean="0"/>
              <a:t>Haemonchus</a:t>
            </a:r>
            <a:r>
              <a:rPr lang="en-US" dirty="0" smtClean="0"/>
              <a:t> </a:t>
            </a:r>
            <a:r>
              <a:rPr lang="en-US" dirty="0" err="1" smtClean="0"/>
              <a:t>contortus</a:t>
            </a:r>
            <a:r>
              <a:rPr lang="en-US" dirty="0" smtClean="0"/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Papain</a:t>
            </a:r>
            <a:r>
              <a:rPr lang="en-US" dirty="0" smtClean="0">
                <a:sym typeface="Wingdings"/>
              </a:rPr>
              <a:t> </a:t>
            </a:r>
            <a:r>
              <a:rPr lang="en-US" b="1" dirty="0" smtClean="0"/>
              <a:t>Parasitic Papain-Like Cysteine Proteases:  Their Role in Physiology and Pathology and Recent Developments in Inhibitor Design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8344C-1C22-4F4E-BA1A-D84FA896CDF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386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8344C-1C22-4F4E-BA1A-D84FA896CDF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56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8344C-1C22-4F4E-BA1A-D84FA896CDF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56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/</a:t>
            </a:r>
            <a:r>
              <a:rPr lang="en-US" dirty="0" err="1" smtClean="0"/>
              <a:t>nfs</a:t>
            </a:r>
            <a:r>
              <a:rPr lang="en-US" dirty="0" smtClean="0"/>
              <a:t>/users/</a:t>
            </a:r>
            <a:r>
              <a:rPr lang="en-US" dirty="0" err="1" smtClean="0"/>
              <a:t>nfs_d</a:t>
            </a:r>
            <a:r>
              <a:rPr lang="en-US" dirty="0" smtClean="0"/>
              <a:t>/dr7/</a:t>
            </a:r>
            <a:r>
              <a:rPr lang="en-US" dirty="0" err="1" smtClean="0"/>
              <a:t>git</a:t>
            </a:r>
            <a:r>
              <a:rPr lang="en-US" dirty="0" smtClean="0"/>
              <a:t>/</a:t>
            </a:r>
            <a:r>
              <a:rPr lang="en-US" dirty="0" err="1" smtClean="0"/>
              <a:t>helminth_scripts_python</a:t>
            </a:r>
            <a:r>
              <a:rPr lang="en-US" dirty="0" smtClean="0"/>
              <a:t>/scripts/R/</a:t>
            </a:r>
            <a:r>
              <a:rPr lang="en-US" dirty="0" err="1" smtClean="0"/>
              <a:t>missingness_plot.R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8344C-1C22-4F4E-BA1A-D84FA896CD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462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/</a:t>
            </a:r>
            <a:r>
              <a:rPr lang="en-US" dirty="0" err="1" smtClean="0"/>
              <a:t>nfs</a:t>
            </a:r>
            <a:r>
              <a:rPr lang="en-US" dirty="0" smtClean="0"/>
              <a:t>/users/</a:t>
            </a:r>
            <a:r>
              <a:rPr lang="en-US" dirty="0" err="1" smtClean="0"/>
              <a:t>nfs_d</a:t>
            </a:r>
            <a:r>
              <a:rPr lang="en-US" dirty="0" smtClean="0"/>
              <a:t>/dr7/</a:t>
            </a:r>
            <a:r>
              <a:rPr lang="en-US" dirty="0" err="1" smtClean="0"/>
              <a:t>git</a:t>
            </a:r>
            <a:r>
              <a:rPr lang="en-US" dirty="0" smtClean="0"/>
              <a:t>/</a:t>
            </a:r>
            <a:r>
              <a:rPr lang="en-US" dirty="0" err="1" smtClean="0"/>
              <a:t>helminth_scripts_python</a:t>
            </a:r>
            <a:r>
              <a:rPr lang="en-US" dirty="0" smtClean="0"/>
              <a:t>/scripts/R/</a:t>
            </a:r>
            <a:r>
              <a:rPr lang="en-US" dirty="0" err="1" smtClean="0"/>
              <a:t>missingness_plot.R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8344C-1C22-4F4E-BA1A-D84FA896CD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462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/</a:t>
            </a:r>
            <a:r>
              <a:rPr lang="en-US" dirty="0" err="1" smtClean="0"/>
              <a:t>nfs</a:t>
            </a:r>
            <a:r>
              <a:rPr lang="en-US" dirty="0" smtClean="0"/>
              <a:t>/users/</a:t>
            </a:r>
            <a:r>
              <a:rPr lang="en-US" dirty="0" err="1" smtClean="0"/>
              <a:t>nfs_d</a:t>
            </a:r>
            <a:r>
              <a:rPr lang="en-US" dirty="0" smtClean="0"/>
              <a:t>/dr7/</a:t>
            </a:r>
            <a:r>
              <a:rPr lang="en-US" dirty="0" err="1" smtClean="0"/>
              <a:t>git</a:t>
            </a:r>
            <a:r>
              <a:rPr lang="en-US" dirty="0" smtClean="0"/>
              <a:t>/</a:t>
            </a:r>
            <a:r>
              <a:rPr lang="en-US" dirty="0" err="1" smtClean="0"/>
              <a:t>helminth_scripts_python</a:t>
            </a:r>
            <a:r>
              <a:rPr lang="en-US" dirty="0" smtClean="0"/>
              <a:t>/scripts/R/</a:t>
            </a:r>
            <a:r>
              <a:rPr lang="en-US" dirty="0" err="1" smtClean="0"/>
              <a:t>missingness_plot.R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8344C-1C22-4F4E-BA1A-D84FA896CD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462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/</a:t>
            </a:r>
            <a:r>
              <a:rPr lang="en-US" dirty="0" err="1" smtClean="0"/>
              <a:t>nfs</a:t>
            </a:r>
            <a:r>
              <a:rPr lang="en-US" dirty="0" smtClean="0"/>
              <a:t>/users/</a:t>
            </a:r>
            <a:r>
              <a:rPr lang="en-US" dirty="0" err="1" smtClean="0"/>
              <a:t>nfs_d</a:t>
            </a:r>
            <a:r>
              <a:rPr lang="en-US" dirty="0" smtClean="0"/>
              <a:t>/dr7/</a:t>
            </a:r>
            <a:r>
              <a:rPr lang="en-US" dirty="0" err="1" smtClean="0"/>
              <a:t>git</a:t>
            </a:r>
            <a:r>
              <a:rPr lang="en-US" dirty="0" smtClean="0"/>
              <a:t>/</a:t>
            </a:r>
            <a:r>
              <a:rPr lang="en-US" dirty="0" err="1" smtClean="0"/>
              <a:t>helminth_scripts_python</a:t>
            </a:r>
            <a:r>
              <a:rPr lang="en-US" dirty="0" smtClean="0"/>
              <a:t>/scripts/R/</a:t>
            </a:r>
            <a:r>
              <a:rPr lang="en-US" dirty="0" err="1" smtClean="0"/>
              <a:t>missingness_plot.R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8344C-1C22-4F4E-BA1A-D84FA896CD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462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/</a:t>
            </a:r>
            <a:r>
              <a:rPr lang="en-US" dirty="0" err="1" smtClean="0"/>
              <a:t>nfs</a:t>
            </a:r>
            <a:r>
              <a:rPr lang="en-US" dirty="0" smtClean="0"/>
              <a:t>/users/</a:t>
            </a:r>
            <a:r>
              <a:rPr lang="en-US" dirty="0" err="1" smtClean="0"/>
              <a:t>nfs_d</a:t>
            </a:r>
            <a:r>
              <a:rPr lang="en-US" dirty="0" smtClean="0"/>
              <a:t>/dr7/</a:t>
            </a:r>
            <a:r>
              <a:rPr lang="en-US" dirty="0" err="1" smtClean="0"/>
              <a:t>git</a:t>
            </a:r>
            <a:r>
              <a:rPr lang="en-US" dirty="0" smtClean="0"/>
              <a:t>/</a:t>
            </a:r>
            <a:r>
              <a:rPr lang="en-US" dirty="0" err="1" smtClean="0"/>
              <a:t>helminth_scripts_python</a:t>
            </a:r>
            <a:r>
              <a:rPr lang="en-US" dirty="0" smtClean="0"/>
              <a:t>/scripts/R/</a:t>
            </a:r>
            <a:r>
              <a:rPr lang="en-US" dirty="0" err="1" smtClean="0"/>
              <a:t>missingness_plot.R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8344C-1C22-4F4E-BA1A-D84FA896CD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462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b="1" dirty="0" smtClean="0"/>
              <a:t>BTB/POZ domain</a:t>
            </a:r>
            <a:r>
              <a:rPr lang="en-US" dirty="0" smtClean="0"/>
              <a:t> is a common </a:t>
            </a:r>
            <a:r>
              <a:rPr lang="en-US" dirty="0" smtClean="0">
                <a:hlinkClick r:id="rId3" tooltip="Structural domain"/>
              </a:rPr>
              <a:t>structural domain</a:t>
            </a:r>
            <a:r>
              <a:rPr lang="en-US" dirty="0" smtClean="0"/>
              <a:t> contained within some </a:t>
            </a:r>
            <a:r>
              <a:rPr lang="en-US" dirty="0" smtClean="0">
                <a:hlinkClick r:id="rId4" tooltip="Protein"/>
              </a:rPr>
              <a:t>proteins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BTB (for BR-C, </a:t>
            </a:r>
            <a:r>
              <a:rPr lang="en-US" dirty="0" err="1" smtClean="0"/>
              <a:t>ttk</a:t>
            </a:r>
            <a:r>
              <a:rPr lang="en-US" dirty="0" smtClean="0"/>
              <a:t> and </a:t>
            </a:r>
            <a:r>
              <a:rPr lang="en-US" dirty="0" err="1" smtClean="0"/>
              <a:t>bab</a:t>
            </a:r>
            <a:r>
              <a:rPr lang="en-US" dirty="0" smtClean="0"/>
              <a:t>)</a:t>
            </a:r>
            <a:r>
              <a:rPr lang="en-US" baseline="30000" dirty="0" smtClean="0">
                <a:hlinkClick r:id="rId5"/>
              </a:rPr>
              <a:t>[2]</a:t>
            </a:r>
            <a:r>
              <a:rPr lang="en-US" dirty="0" smtClean="0"/>
              <a:t> or POZ (for Pox virus and Zinc finger)</a:t>
            </a:r>
            <a:r>
              <a:rPr lang="en-US" baseline="30000" dirty="0" smtClean="0">
                <a:hlinkClick r:id="rId6"/>
              </a:rPr>
              <a:t>[3]</a:t>
            </a:r>
            <a:r>
              <a:rPr lang="en-US" dirty="0" smtClean="0"/>
              <a:t> domain is present near the </a:t>
            </a:r>
            <a:r>
              <a:rPr lang="en-US" dirty="0" smtClean="0">
                <a:hlinkClick r:id="rId7" tooltip="N-terminus"/>
              </a:rPr>
              <a:t>N-terminus</a:t>
            </a:r>
            <a:r>
              <a:rPr lang="en-US" dirty="0" smtClean="0"/>
              <a:t> of a fraction of </a:t>
            </a:r>
            <a:r>
              <a:rPr lang="en-US" dirty="0" smtClean="0">
                <a:hlinkClick r:id="rId8" tooltip="Zinc finger"/>
              </a:rPr>
              <a:t>zinc finger</a:t>
            </a:r>
            <a:r>
              <a:rPr lang="en-US" dirty="0" smtClean="0"/>
              <a:t> proteins and in proteins that contain the </a:t>
            </a:r>
            <a:r>
              <a:rPr lang="en-US" dirty="0" smtClean="0">
                <a:hlinkClick r:id="rId9" tooltip="Kelch motif"/>
              </a:rPr>
              <a:t>Kelch motif</a:t>
            </a:r>
            <a:r>
              <a:rPr lang="en-US" dirty="0" smtClean="0"/>
              <a:t> and a family of pox virus proteins. The BTB/POZ domain mediates </a:t>
            </a:r>
            <a:r>
              <a:rPr lang="en-US" dirty="0" err="1" smtClean="0"/>
              <a:t>homomeric</a:t>
            </a:r>
            <a:r>
              <a:rPr lang="en-US" dirty="0" smtClean="0"/>
              <a:t> </a:t>
            </a:r>
            <a:r>
              <a:rPr lang="en-US" dirty="0" err="1" smtClean="0"/>
              <a:t>dimerisation</a:t>
            </a:r>
            <a:r>
              <a:rPr lang="en-US" dirty="0" smtClean="0"/>
              <a:t> and in some instances </a:t>
            </a:r>
            <a:r>
              <a:rPr lang="en-US" dirty="0" err="1" smtClean="0"/>
              <a:t>heteromeric</a:t>
            </a:r>
            <a:r>
              <a:rPr lang="en-US" dirty="0" smtClean="0"/>
              <a:t> </a:t>
            </a:r>
            <a:r>
              <a:rPr lang="en-US" dirty="0" err="1" smtClean="0"/>
              <a:t>dimerisation</a:t>
            </a:r>
            <a:r>
              <a:rPr lang="en-US" dirty="0" smtClean="0"/>
              <a:t>.</a:t>
            </a:r>
            <a:r>
              <a:rPr lang="en-US" baseline="30000" dirty="0" smtClean="0">
                <a:hlinkClick r:id="rId6"/>
              </a:rPr>
              <a:t>[3]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b="1" dirty="0" err="1" smtClean="0"/>
              <a:t>Kelch</a:t>
            </a:r>
            <a:r>
              <a:rPr lang="en-US" b="1" dirty="0" smtClean="0"/>
              <a:t> motif</a:t>
            </a:r>
            <a:r>
              <a:rPr lang="en-US" dirty="0" smtClean="0"/>
              <a:t> is a region of </a:t>
            </a:r>
            <a:r>
              <a:rPr lang="en-US" dirty="0" smtClean="0">
                <a:hlinkClick r:id="rId10" tooltip="Protein sequence"/>
              </a:rPr>
              <a:t>protein sequence</a:t>
            </a:r>
            <a:r>
              <a:rPr lang="en-US" dirty="0" smtClean="0"/>
              <a:t> found widely in proteins from </a:t>
            </a:r>
            <a:r>
              <a:rPr lang="en-US" dirty="0" smtClean="0">
                <a:hlinkClick r:id="rId11" tooltip="Bacteria"/>
              </a:rPr>
              <a:t>bacteria</a:t>
            </a:r>
            <a:r>
              <a:rPr lang="en-US" dirty="0" smtClean="0"/>
              <a:t> and </a:t>
            </a:r>
            <a:r>
              <a:rPr lang="en-US" dirty="0" smtClean="0">
                <a:hlinkClick r:id="rId12" tooltip="Eukaryotes"/>
              </a:rPr>
              <a:t>eukaryotes</a:t>
            </a:r>
            <a:r>
              <a:rPr lang="en-US" dirty="0" smtClean="0"/>
              <a:t>.</a:t>
            </a:r>
            <a:r>
              <a:rPr lang="en-US" baseline="30000" dirty="0" smtClean="0">
                <a:hlinkClick r:id="rId13"/>
              </a:rPr>
              <a:t>[2]</a:t>
            </a:r>
            <a:r>
              <a:rPr lang="en-US" dirty="0" smtClean="0"/>
              <a:t> This sequence motif is composed of about 50 </a:t>
            </a:r>
            <a:r>
              <a:rPr lang="en-US" dirty="0" smtClean="0">
                <a:hlinkClick r:id="rId14" tooltip="Amino acid"/>
              </a:rPr>
              <a:t>amino acid</a:t>
            </a:r>
            <a:r>
              <a:rPr lang="en-US" dirty="0" smtClean="0"/>
              <a:t> residues which form a structure of a four stranded beta-sheet "blade". This sequence motif is found in between six and eight copies per protein which </a:t>
            </a:r>
            <a:r>
              <a:rPr lang="en-US" dirty="0" smtClean="0">
                <a:hlinkClick r:id="rId15" tooltip="Protein folding"/>
              </a:rPr>
              <a:t>fold</a:t>
            </a:r>
            <a:r>
              <a:rPr lang="en-US" dirty="0" smtClean="0"/>
              <a:t> together to form a larger circular </a:t>
            </a:r>
            <a:r>
              <a:rPr lang="en-US" dirty="0" smtClean="0">
                <a:hlinkClick r:id="rId16" tooltip="Solenoid protein domain"/>
              </a:rPr>
              <a:t>solenoid</a:t>
            </a:r>
            <a:r>
              <a:rPr lang="en-US" dirty="0" smtClean="0"/>
              <a:t> structure called a </a:t>
            </a:r>
            <a:r>
              <a:rPr lang="en-US" dirty="0" smtClean="0">
                <a:hlinkClick r:id="rId17" tooltip="Beta-propeller"/>
              </a:rPr>
              <a:t>beta-propeller</a:t>
            </a:r>
            <a:r>
              <a:rPr lang="en-US" dirty="0" smtClean="0"/>
              <a:t> </a:t>
            </a:r>
            <a:r>
              <a:rPr lang="en-US" dirty="0" smtClean="0">
                <a:hlinkClick r:id="rId18" tooltip="Protein domain"/>
              </a:rPr>
              <a:t>domain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 smtClean="0">
                <a:hlinkClick r:id="rId19" tooltip="MATH"/>
              </a:rPr>
              <a:t>MATH</a:t>
            </a:r>
            <a:r>
              <a:rPr lang="en-US" dirty="0" smtClean="0"/>
              <a:t> domain, in </a:t>
            </a:r>
            <a:r>
              <a:rPr lang="en-US" dirty="0" smtClean="0">
                <a:hlinkClick r:id="rId20" tooltip="Molecular biology"/>
              </a:rPr>
              <a:t>molecular biology</a:t>
            </a:r>
            <a:r>
              <a:rPr lang="en-US" dirty="0" smtClean="0"/>
              <a:t>, is a </a:t>
            </a:r>
            <a:r>
              <a:rPr lang="en-US" dirty="0" smtClean="0">
                <a:hlinkClick r:id="rId21" tooltip="Binding domain"/>
              </a:rPr>
              <a:t>binding domain</a:t>
            </a:r>
            <a:r>
              <a:rPr lang="en-US" dirty="0" smtClean="0"/>
              <a:t> that was defined originally by a region of </a:t>
            </a:r>
            <a:r>
              <a:rPr lang="en-US" dirty="0" smtClean="0">
                <a:hlinkClick r:id="rId22" tooltip="Homology (biology)"/>
              </a:rPr>
              <a:t>homology</a:t>
            </a:r>
            <a:r>
              <a:rPr lang="en-US" dirty="0" smtClean="0"/>
              <a:t> between otherwise functionally unrelated domains, the </a:t>
            </a:r>
            <a:r>
              <a:rPr lang="en-US" dirty="0" smtClean="0">
                <a:hlinkClick r:id="rId23" tooltip="Intracellular"/>
              </a:rPr>
              <a:t>intracellular</a:t>
            </a:r>
            <a:r>
              <a:rPr lang="en-US" dirty="0" smtClean="0"/>
              <a:t> TRAF-C domains of </a:t>
            </a:r>
            <a:r>
              <a:rPr lang="en-US" dirty="0" smtClean="0">
                <a:hlinkClick r:id="rId24" tooltip="TNF receptor associated factor"/>
              </a:rPr>
              <a:t>TRAF</a:t>
            </a:r>
            <a:r>
              <a:rPr lang="en-US" dirty="0" smtClean="0"/>
              <a:t> proteins and a C-terminal region of </a:t>
            </a:r>
            <a:r>
              <a:rPr lang="en-US" dirty="0" smtClean="0">
                <a:hlinkClick r:id="rId25" tooltip="Extracellular"/>
              </a:rPr>
              <a:t>extracellular</a:t>
            </a:r>
            <a:r>
              <a:rPr lang="en-US" dirty="0" smtClean="0"/>
              <a:t> </a:t>
            </a:r>
            <a:r>
              <a:rPr lang="en-US" dirty="0" smtClean="0">
                <a:hlinkClick r:id="rId26" tooltip="Meprin A"/>
              </a:rPr>
              <a:t>meprins</a:t>
            </a:r>
            <a:r>
              <a:rPr lang="en-US" dirty="0" smtClean="0"/>
              <a:t> A and </a:t>
            </a:r>
            <a:r>
              <a:rPr lang="en-US" dirty="0" smtClean="0">
                <a:hlinkClick r:id="rId27" tooltip="MEP1B"/>
              </a:rPr>
              <a:t>B</a:t>
            </a:r>
            <a:r>
              <a:rPr lang="en-US" dirty="0" smtClean="0"/>
              <a:t>. </a:t>
            </a:r>
            <a:r>
              <a:rPr lang="en-US" dirty="0" err="1" smtClean="0"/>
              <a:t>Meprins</a:t>
            </a:r>
            <a:r>
              <a:rPr lang="en-US" dirty="0" smtClean="0"/>
              <a:t> are </a:t>
            </a:r>
            <a:r>
              <a:rPr lang="en-US" dirty="0" smtClean="0">
                <a:hlinkClick r:id="rId28" tooltip="Mammalia"/>
              </a:rPr>
              <a:t>mammalian</a:t>
            </a:r>
            <a:r>
              <a:rPr lang="en-US" dirty="0" smtClean="0"/>
              <a:t> tissue-specific </a:t>
            </a:r>
            <a:r>
              <a:rPr lang="en-US" dirty="0" err="1" smtClean="0"/>
              <a:t>metalloendopeptidases</a:t>
            </a:r>
            <a:r>
              <a:rPr lang="en-US" dirty="0" smtClean="0"/>
              <a:t> of the </a:t>
            </a:r>
            <a:r>
              <a:rPr lang="en-US" dirty="0" smtClean="0">
                <a:hlinkClick r:id="rId29" tooltip="Astacin"/>
              </a:rPr>
              <a:t>astacin</a:t>
            </a:r>
            <a:r>
              <a:rPr lang="en-US" dirty="0" smtClean="0"/>
              <a:t> family implicated in developmental, normal and </a:t>
            </a:r>
            <a:r>
              <a:rPr lang="en-US" dirty="0" smtClean="0">
                <a:hlinkClick r:id="rId30" tooltip="Pathology"/>
              </a:rPr>
              <a:t>pathological</a:t>
            </a:r>
            <a:r>
              <a:rPr lang="en-US" dirty="0" smtClean="0"/>
              <a:t> processes by </a:t>
            </a:r>
            <a:r>
              <a:rPr lang="en-US" dirty="0" err="1" smtClean="0"/>
              <a:t>hydrolysing</a:t>
            </a:r>
            <a:r>
              <a:rPr lang="en-US" dirty="0" smtClean="0"/>
              <a:t> a variety of </a:t>
            </a:r>
            <a:r>
              <a:rPr lang="en-US" dirty="0" smtClean="0">
                <a:hlinkClick r:id="rId4" tooltip="Protein"/>
              </a:rPr>
              <a:t>proteins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8344C-1C22-4F4E-BA1A-D84FA896CDF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56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8344C-1C22-4F4E-BA1A-D84FA896CDF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56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G protein–coupled receptors</a:t>
            </a:r>
            <a:r>
              <a:rPr lang="en-US" dirty="0" smtClean="0"/>
              <a:t> (</a:t>
            </a:r>
            <a:r>
              <a:rPr lang="en-US" b="1" dirty="0" smtClean="0"/>
              <a:t>GPCRs</a:t>
            </a:r>
            <a:r>
              <a:rPr lang="en-US" dirty="0" smtClean="0"/>
              <a:t>), also known as </a:t>
            </a:r>
            <a:r>
              <a:rPr lang="en-US" b="1" dirty="0" smtClean="0"/>
              <a:t>seven-</a:t>
            </a:r>
            <a:r>
              <a:rPr lang="en-US" b="1" dirty="0" err="1" smtClean="0"/>
              <a:t>transmembrane</a:t>
            </a:r>
            <a:r>
              <a:rPr lang="en-US" b="1" dirty="0" smtClean="0"/>
              <a:t> domain receptors</a:t>
            </a:r>
            <a:r>
              <a:rPr lang="en-US" dirty="0" smtClean="0"/>
              <a:t>, </a:t>
            </a:r>
            <a:r>
              <a:rPr lang="en-US" b="1" dirty="0" smtClean="0"/>
              <a:t>7TM receptors</a:t>
            </a:r>
            <a:r>
              <a:rPr lang="en-US" dirty="0" smtClean="0"/>
              <a:t>, </a:t>
            </a:r>
            <a:r>
              <a:rPr lang="en-US" b="1" dirty="0" err="1" smtClean="0"/>
              <a:t>heptahelical</a:t>
            </a:r>
            <a:r>
              <a:rPr lang="en-US" b="1" dirty="0" smtClean="0"/>
              <a:t> receptors</a:t>
            </a:r>
            <a:r>
              <a:rPr lang="en-US" dirty="0" smtClean="0"/>
              <a:t>, </a:t>
            </a:r>
            <a:r>
              <a:rPr lang="en-US" b="1" dirty="0" smtClean="0"/>
              <a:t>serpentine receptor</a:t>
            </a:r>
            <a:r>
              <a:rPr lang="en-US" dirty="0" smtClean="0"/>
              <a:t>, and </a:t>
            </a:r>
            <a:r>
              <a:rPr lang="en-US" b="1" dirty="0" smtClean="0"/>
              <a:t>G protein–linked receptors</a:t>
            </a:r>
            <a:r>
              <a:rPr lang="en-US" dirty="0" smtClean="0"/>
              <a:t> (</a:t>
            </a:r>
            <a:r>
              <a:rPr lang="en-US" b="1" dirty="0" smtClean="0"/>
              <a:t>GPLR</a:t>
            </a:r>
            <a:r>
              <a:rPr lang="en-US" dirty="0" smtClean="0"/>
              <a:t>), constitute a large </a:t>
            </a:r>
            <a:r>
              <a:rPr lang="en-US" dirty="0" smtClean="0">
                <a:hlinkClick r:id="rId3" tooltip="Protein"/>
              </a:rPr>
              <a:t>protein</a:t>
            </a:r>
            <a:r>
              <a:rPr lang="en-US" dirty="0" smtClean="0"/>
              <a:t> family of </a:t>
            </a:r>
            <a:r>
              <a:rPr lang="en-US" dirty="0" smtClean="0">
                <a:hlinkClick r:id="rId4" tooltip="Membrane receptor"/>
              </a:rPr>
              <a:t>receptors</a:t>
            </a:r>
            <a:r>
              <a:rPr lang="en-US" dirty="0" smtClean="0"/>
              <a:t> that sense </a:t>
            </a:r>
            <a:r>
              <a:rPr lang="en-US" dirty="0" smtClean="0">
                <a:hlinkClick r:id="rId5" tooltip="Molecule"/>
              </a:rPr>
              <a:t>molecules</a:t>
            </a:r>
            <a:r>
              <a:rPr lang="en-US" dirty="0" smtClean="0"/>
              <a:t> outside the </a:t>
            </a:r>
            <a:r>
              <a:rPr lang="en-US" dirty="0" smtClean="0">
                <a:hlinkClick r:id="rId6" tooltip="Cell (biology)"/>
              </a:rPr>
              <a:t>cell</a:t>
            </a:r>
            <a:r>
              <a:rPr lang="en-US" dirty="0" smtClean="0"/>
              <a:t> and activate inside </a:t>
            </a:r>
            <a:r>
              <a:rPr lang="en-US" dirty="0" smtClean="0">
                <a:hlinkClick r:id="rId7" tooltip="Signal transduction"/>
              </a:rPr>
              <a:t>signal transduction</a:t>
            </a:r>
            <a:r>
              <a:rPr lang="en-US" dirty="0" smtClean="0"/>
              <a:t> pathways and, ultimately, cellular responses. They are called seven-</a:t>
            </a:r>
            <a:r>
              <a:rPr lang="en-US" dirty="0" err="1" smtClean="0"/>
              <a:t>transmembrane</a:t>
            </a:r>
            <a:r>
              <a:rPr lang="en-US" dirty="0" smtClean="0"/>
              <a:t> receptors because they pass through the cell membrane seven times.</a:t>
            </a:r>
            <a:r>
              <a:rPr lang="en-US" baseline="30000" dirty="0" smtClean="0">
                <a:hlinkClick r:id="rId8"/>
              </a:rPr>
              <a:t>[2]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8344C-1C22-4F4E-BA1A-D84FA896CDF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56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AEEDC-B372-3147-B24D-12CD3CEFEF7F}" type="datetimeFigureOut">
              <a:rPr lang="en-US" smtClean="0"/>
              <a:t>20/04/2015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F6BFE-6E86-6749-A799-42864DA2C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21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AEEDC-B372-3147-B24D-12CD3CEFEF7F}" type="datetimeFigureOut">
              <a:rPr lang="en-US" smtClean="0"/>
              <a:t>20/04/2015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F6BFE-6E86-6749-A799-42864DA2C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10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AEEDC-B372-3147-B24D-12CD3CEFEF7F}" type="datetimeFigureOut">
              <a:rPr lang="en-US" smtClean="0"/>
              <a:t>20/04/2015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F6BFE-6E86-6749-A799-42864DA2C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91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AEEDC-B372-3147-B24D-12CD3CEFEF7F}" type="datetimeFigureOut">
              <a:rPr lang="en-US" smtClean="0"/>
              <a:t>20/04/2015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F6BFE-6E86-6749-A799-42864DA2C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77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AEEDC-B372-3147-B24D-12CD3CEFEF7F}" type="datetimeFigureOut">
              <a:rPr lang="en-US" smtClean="0"/>
              <a:t>20/04/2015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F6BFE-6E86-6749-A799-42864DA2C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9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AEEDC-B372-3147-B24D-12CD3CEFEF7F}" type="datetimeFigureOut">
              <a:rPr lang="en-US" smtClean="0"/>
              <a:t>20/04/2015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F6BFE-6E86-6749-A799-42864DA2C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31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AEEDC-B372-3147-B24D-12CD3CEFEF7F}" type="datetimeFigureOut">
              <a:rPr lang="en-US" smtClean="0"/>
              <a:t>20/04/2015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F6BFE-6E86-6749-A799-42864DA2C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482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AEEDC-B372-3147-B24D-12CD3CEFEF7F}" type="datetimeFigureOut">
              <a:rPr lang="en-US" smtClean="0"/>
              <a:t>20/04/2015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F6BFE-6E86-6749-A799-42864DA2C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51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AEEDC-B372-3147-B24D-12CD3CEFEF7F}" type="datetimeFigureOut">
              <a:rPr lang="en-US" smtClean="0"/>
              <a:t>20/04/2015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F6BFE-6E86-6749-A799-42864DA2C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038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AEEDC-B372-3147-B24D-12CD3CEFEF7F}" type="datetimeFigureOut">
              <a:rPr lang="en-US" smtClean="0"/>
              <a:t>20/04/2015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F6BFE-6E86-6749-A799-42864DA2C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0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AEEDC-B372-3147-B24D-12CD3CEFEF7F}" type="datetimeFigureOut">
              <a:rPr lang="en-US" smtClean="0"/>
              <a:t>20/04/2015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F6BFE-6E86-6749-A799-42864DA2C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39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AEEDC-B372-3147-B24D-12CD3CEFEF7F}" type="datetimeFigureOut">
              <a:rPr lang="en-US" smtClean="0"/>
              <a:t>20/04/2015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F6BFE-6E86-6749-A799-42864DA2C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96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0" Type="http://schemas.openxmlformats.org/officeDocument/2006/relationships/hyperlink" Target="http://en.wikipedia.org/wiki/Phosphate" TargetMode="External"/><Relationship Id="rId21" Type="http://schemas.openxmlformats.org/officeDocument/2006/relationships/hyperlink" Target="http://en.wikipedia.org/wiki/Phosphorylated" TargetMode="External"/><Relationship Id="rId22" Type="http://schemas.openxmlformats.org/officeDocument/2006/relationships/hyperlink" Target="http://en.wikipedia.org/wiki/Tyrosine" TargetMode="External"/><Relationship Id="rId23" Type="http://schemas.openxmlformats.org/officeDocument/2006/relationships/hyperlink" Target="http://en.wikipedia.org/wiki/Regulation_of_gene_expression" TargetMode="External"/><Relationship Id="rId24" Type="http://schemas.openxmlformats.org/officeDocument/2006/relationships/hyperlink" Target="http://en.wikipedia.org/wiki/Enzyme_Commission_number" TargetMode="External"/><Relationship Id="rId25" Type="http://schemas.openxmlformats.org/officeDocument/2006/relationships/hyperlink" Target="http://enzyme.expasy.org/EC/3.1.3.48" TargetMode="External"/><Relationship Id="rId26" Type="http://schemas.openxmlformats.org/officeDocument/2006/relationships/hyperlink" Target="http://en.wikipedia.org/wiki/Signal_transduction" TargetMode="External"/><Relationship Id="rId27" Type="http://schemas.openxmlformats.org/officeDocument/2006/relationships/hyperlink" Target="http://en.wikipedia.org/wiki/MAPK/ERK_pathway" TargetMode="External"/><Relationship Id="rId28" Type="http://schemas.openxmlformats.org/officeDocument/2006/relationships/hyperlink" Target="http://en.wikipedia.org/wiki/Cell_cycle" TargetMode="External"/><Relationship Id="rId29" Type="http://schemas.openxmlformats.org/officeDocument/2006/relationships/hyperlink" Target="http://en.wikipedia.org/wiki/Cell_growth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cbi.nlm.nih.gov/pmc/articles/PMC3724651/%23B19" TargetMode="External"/><Relationship Id="rId3" Type="http://schemas.openxmlformats.org/officeDocument/2006/relationships/hyperlink" Target="http://www.ncbi.nlm.nih.gov/pmc/articles/PMC3724651/%23B20" TargetMode="External"/><Relationship Id="rId4" Type="http://schemas.openxmlformats.org/officeDocument/2006/relationships/hyperlink" Target="http://www.ncbi.nlm.nih.gov/pmc/articles/PMC3724651/%23B21" TargetMode="External"/><Relationship Id="rId5" Type="http://schemas.openxmlformats.org/officeDocument/2006/relationships/hyperlink" Target="http://www.ncbi.nlm.nih.gov/pmc/articles/PMC3724651/%23B22" TargetMode="External"/><Relationship Id="rId30" Type="http://schemas.openxmlformats.org/officeDocument/2006/relationships/hyperlink" Target="http://en.wikipedia.org/wiki/Cell_proliferation" TargetMode="External"/><Relationship Id="rId31" Type="http://schemas.openxmlformats.org/officeDocument/2006/relationships/hyperlink" Target="http://en.wikipedia.org/wiki/Cell_differentiation" TargetMode="External"/><Relationship Id="rId32" Type="http://schemas.openxmlformats.org/officeDocument/2006/relationships/hyperlink" Target="http://en.wikipedia.org/wiki/Cell_transformation" TargetMode="External"/><Relationship Id="rId9" Type="http://schemas.openxmlformats.org/officeDocument/2006/relationships/hyperlink" Target="http://www.ncbi.nlm.nih.gov/pmc/articles/PMC3724651/%23B27" TargetMode="External"/><Relationship Id="rId6" Type="http://schemas.openxmlformats.org/officeDocument/2006/relationships/hyperlink" Target="http://www.ncbi.nlm.nih.gov/pmc/articles/PMC3724651/%23B24" TargetMode="External"/><Relationship Id="rId7" Type="http://schemas.openxmlformats.org/officeDocument/2006/relationships/hyperlink" Target="http://www.ncbi.nlm.nih.gov/pmc/articles/PMC3724651/%23B25" TargetMode="External"/><Relationship Id="rId8" Type="http://schemas.openxmlformats.org/officeDocument/2006/relationships/hyperlink" Target="http://www.ncbi.nlm.nih.gov/pmc/articles/PMC3724651/%23B26" TargetMode="External"/><Relationship Id="rId33" Type="http://schemas.openxmlformats.org/officeDocument/2006/relationships/hyperlink" Target="http://en.wikipedia.org/wiki/Protein_tyrosine_phosphatase%23cite_note-PUB00035793-1" TargetMode="External"/><Relationship Id="rId34" Type="http://schemas.openxmlformats.org/officeDocument/2006/relationships/hyperlink" Target="http://en.wikipedia.org/wiki/Protein_tyrosine_phosphatase%23cite_note-PUB00035794-2" TargetMode="External"/><Relationship Id="rId10" Type="http://schemas.openxmlformats.org/officeDocument/2006/relationships/hyperlink" Target="http://www.ncbi.nlm.nih.gov/pmc/articles/PMC3724651/%23B28" TargetMode="External"/><Relationship Id="rId11" Type="http://schemas.openxmlformats.org/officeDocument/2006/relationships/hyperlink" Target="http://www.ncbi.nlm.nih.gov/pmc/articles/PMC3724651/%23B29" TargetMode="External"/><Relationship Id="rId12" Type="http://schemas.openxmlformats.org/officeDocument/2006/relationships/hyperlink" Target="http://www.ncbi.nlm.nih.gov/pmc/articles/PMC3724651/%23B30" TargetMode="External"/><Relationship Id="rId13" Type="http://schemas.openxmlformats.org/officeDocument/2006/relationships/hyperlink" Target="http://www.ncbi.nlm.nih.gov/pmc/articles/PMC3724651/%23B31" TargetMode="External"/><Relationship Id="rId14" Type="http://schemas.openxmlformats.org/officeDocument/2006/relationships/hyperlink" Target="http://www.ncbi.nlm.nih.gov/pmc/articles/PMC3724651/%23B38" TargetMode="External"/><Relationship Id="rId15" Type="http://schemas.openxmlformats.org/officeDocument/2006/relationships/hyperlink" Target="http://www.ncbi.nlm.nih.gov/pmc/articles/PMC3724651/%23B39" TargetMode="External"/><Relationship Id="rId16" Type="http://schemas.openxmlformats.org/officeDocument/2006/relationships/hyperlink" Target="http://www.ncbi.nlm.nih.gov/pmc/articles/PMC3724651/%23B41" TargetMode="External"/><Relationship Id="rId17" Type="http://schemas.openxmlformats.org/officeDocument/2006/relationships/hyperlink" Target="http://www.ncbi.nlm.nih.gov/pmc/articles/PMC3514745/%23R28" TargetMode="External"/><Relationship Id="rId18" Type="http://schemas.openxmlformats.org/officeDocument/2006/relationships/hyperlink" Target="http://www.ncbi.nlm.nih.gov/pmc/articles/PMC3514745/%23R30" TargetMode="External"/><Relationship Id="rId19" Type="http://schemas.openxmlformats.org/officeDocument/2006/relationships/hyperlink" Target="http://en.wikipedia.org/wiki/Enzymes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29279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50HG Project</a:t>
            </a:r>
            <a:br>
              <a:rPr lang="en-US" dirty="0" smtClean="0"/>
            </a:br>
            <a:r>
              <a:rPr lang="en-US" dirty="0" smtClean="0"/>
              <a:t>Mining the ~100K </a:t>
            </a:r>
            <a:r>
              <a:rPr lang="en-US" dirty="0" err="1" smtClean="0"/>
              <a:t>Compara</a:t>
            </a:r>
            <a:r>
              <a:rPr lang="en-US" dirty="0" smtClean="0"/>
              <a:t> families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04966"/>
            <a:ext cx="6400800" cy="1752600"/>
          </a:xfrm>
        </p:spPr>
        <p:txBody>
          <a:bodyPr/>
          <a:lstStyle/>
          <a:p>
            <a:r>
              <a:rPr lang="en-US" dirty="0" smtClean="0"/>
              <a:t>Diogo </a:t>
            </a:r>
          </a:p>
          <a:p>
            <a:r>
              <a:rPr lang="en-US" dirty="0" smtClean="0"/>
              <a:t>17-Mar-2015</a:t>
            </a:r>
            <a:endParaRPr lang="en-US" dirty="0"/>
          </a:p>
        </p:txBody>
      </p:sp>
      <p:pic>
        <p:nvPicPr>
          <p:cNvPr id="4" name="Content Placeholder 3" descr="BSP2014tree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165" r="-36165"/>
          <a:stretch>
            <a:fillRect/>
          </a:stretch>
        </p:blipFill>
        <p:spPr>
          <a:xfrm>
            <a:off x="2032898" y="0"/>
            <a:ext cx="4888777" cy="268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67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5172"/>
            <a:ext cx="8229600" cy="1143000"/>
          </a:xfrm>
        </p:spPr>
        <p:txBody>
          <a:bodyPr/>
          <a:lstStyle/>
          <a:p>
            <a:r>
              <a:rPr lang="en-US" dirty="0" smtClean="0"/>
              <a:t>Measures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743" y="647033"/>
            <a:ext cx="8819931" cy="5395311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400" b="1" dirty="0" err="1" smtClean="0"/>
              <a:t>familyID</a:t>
            </a:r>
            <a:r>
              <a:rPr lang="en-US" sz="1400" dirty="0" smtClean="0"/>
              <a:t> -&gt;</a:t>
            </a:r>
            <a:r>
              <a:rPr lang="en-US" sz="1400" dirty="0"/>
              <a:t> </a:t>
            </a:r>
            <a:r>
              <a:rPr lang="en-US" sz="1400" dirty="0" smtClean="0"/>
              <a:t>internal </a:t>
            </a:r>
            <a:r>
              <a:rPr lang="en-US" sz="1400" dirty="0" err="1" smtClean="0"/>
              <a:t>Compara</a:t>
            </a:r>
            <a:r>
              <a:rPr lang="en-US" sz="1400" dirty="0" smtClean="0"/>
              <a:t> family identifier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400" b="1" dirty="0" smtClean="0"/>
              <a:t>Flag</a:t>
            </a:r>
            <a:r>
              <a:rPr lang="en-US" sz="1400" dirty="0" smtClean="0"/>
              <a:t> -&gt; whether this family should be excluded from analysis (currently from being transposon-related)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400" b="1" dirty="0" smtClean="0"/>
              <a:t>#_species </a:t>
            </a:r>
            <a:r>
              <a:rPr lang="en-US" sz="1400" dirty="0" smtClean="0"/>
              <a:t>-&gt; number of species in each family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400" b="1" dirty="0" smtClean="0"/>
              <a:t>#_genes</a:t>
            </a:r>
            <a:r>
              <a:rPr lang="en-US" sz="1400" dirty="0" smtClean="0"/>
              <a:t> -&gt; number of genes in each family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400" b="1" dirty="0" err="1" smtClean="0"/>
              <a:t>Mean_genes_per_species</a:t>
            </a:r>
            <a:r>
              <a:rPr lang="en-US" sz="1400" dirty="0" smtClean="0"/>
              <a:t> -&gt; mean number of genes per species in family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400" b="1" dirty="0" err="1" smtClean="0"/>
              <a:t>Median_genes_per_species</a:t>
            </a:r>
            <a:r>
              <a:rPr lang="en-US" sz="1400" dirty="0" smtClean="0"/>
              <a:t> -&gt; median number of genes per species in family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400" b="1" dirty="0" smtClean="0"/>
              <a:t>Variation_coefficient_#_</a:t>
            </a:r>
            <a:r>
              <a:rPr lang="en-US" sz="1400" b="1" dirty="0" err="1" smtClean="0"/>
              <a:t>genes_per_species</a:t>
            </a:r>
            <a:r>
              <a:rPr lang="en-US" sz="1400" dirty="0" smtClean="0"/>
              <a:t> -&gt; </a:t>
            </a:r>
            <a:r>
              <a:rPr lang="en-US" sz="1400" dirty="0" err="1" smtClean="0"/>
              <a:t>stdev</a:t>
            </a:r>
            <a:r>
              <a:rPr lang="en-US" sz="1400" dirty="0" smtClean="0"/>
              <a:t>/mean  (of genes per </a:t>
            </a:r>
            <a:r>
              <a:rPr lang="en-US" sz="1400" dirty="0" err="1" smtClean="0"/>
              <a:t>spp</a:t>
            </a:r>
            <a:r>
              <a:rPr lang="en-US" sz="1400" dirty="0" smtClean="0"/>
              <a:t>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400" b="1" dirty="0" smtClean="0"/>
              <a:t>#_</a:t>
            </a:r>
            <a:r>
              <a:rPr lang="en-US" sz="1400" b="1" dirty="0" err="1" smtClean="0"/>
              <a:t>paralogs</a:t>
            </a:r>
            <a:r>
              <a:rPr lang="en-US" sz="1400" b="1" dirty="0" smtClean="0"/>
              <a:t> </a:t>
            </a:r>
            <a:r>
              <a:rPr lang="en-US" sz="1400" dirty="0" smtClean="0"/>
              <a:t>-&gt; number of </a:t>
            </a:r>
            <a:r>
              <a:rPr lang="en-US" sz="1400" dirty="0" err="1" smtClean="0"/>
              <a:t>paralogs</a:t>
            </a:r>
            <a:r>
              <a:rPr lang="en-US" sz="1400" dirty="0" smtClean="0"/>
              <a:t> per family = # of genes - # of species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400" b="1" dirty="0" err="1" smtClean="0"/>
              <a:t>Branch_name</a:t>
            </a:r>
            <a:r>
              <a:rPr lang="en-US" sz="1400" dirty="0" smtClean="0"/>
              <a:t> -&gt; branch of root of family tree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400" b="1" dirty="0" err="1" smtClean="0"/>
              <a:t>Completeness_score</a:t>
            </a:r>
            <a:r>
              <a:rPr lang="en-US" sz="1400" dirty="0" smtClean="0"/>
              <a:t> -&gt; (a.k.a. </a:t>
            </a:r>
            <a:r>
              <a:rPr lang="en-US" sz="1400" dirty="0" err="1" smtClean="0"/>
              <a:t>missingness</a:t>
            </a:r>
            <a:r>
              <a:rPr lang="en-US" sz="1400" dirty="0" smtClean="0"/>
              <a:t>), % of species (regarding root) present in family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400" b="1" dirty="0" err="1" smtClean="0"/>
              <a:t>Total_duplications</a:t>
            </a:r>
            <a:r>
              <a:rPr lang="en-US" sz="1400" dirty="0" smtClean="0"/>
              <a:t> -&gt; total gene duplications in family (</a:t>
            </a:r>
            <a:r>
              <a:rPr lang="en-US" sz="1400" dirty="0" err="1" smtClean="0"/>
              <a:t>compara</a:t>
            </a:r>
            <a:r>
              <a:rPr lang="en-US" sz="1400" dirty="0" smtClean="0"/>
              <a:t> calculated)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400" b="1" dirty="0" err="1" smtClean="0"/>
              <a:t>Max_duplications_node</a:t>
            </a:r>
            <a:r>
              <a:rPr lang="en-US" sz="1400" dirty="0" smtClean="0"/>
              <a:t> -&gt; Species tree node with most duplication events in family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400" b="1" dirty="0" err="1" smtClean="0"/>
              <a:t>Most_frequent_species</a:t>
            </a:r>
            <a:r>
              <a:rPr lang="en-US" sz="1400" dirty="0" smtClean="0"/>
              <a:t> -&gt; Species with the highest number of genes in family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400" b="1" dirty="0" err="1" smtClean="0"/>
              <a:t>FP_distribution</a:t>
            </a:r>
            <a:r>
              <a:rPr lang="en-US" sz="1400" dirty="0"/>
              <a:t> </a:t>
            </a:r>
            <a:r>
              <a:rPr lang="en-US" sz="1400" dirty="0" smtClean="0"/>
              <a:t>-&gt; Distribution of genes in Free-living </a:t>
            </a:r>
            <a:r>
              <a:rPr lang="en-US" sz="1400" dirty="0" err="1" smtClean="0"/>
              <a:t>helminth</a:t>
            </a:r>
            <a:r>
              <a:rPr lang="en-US" sz="1400" dirty="0" smtClean="0"/>
              <a:t> species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400" b="1" dirty="0" err="1" smtClean="0"/>
              <a:t>Total_losses</a:t>
            </a:r>
            <a:r>
              <a:rPr lang="en-US" sz="1400" dirty="0" smtClean="0"/>
              <a:t> -&gt; total gene losses in family (</a:t>
            </a:r>
            <a:r>
              <a:rPr lang="en-US" sz="1400" dirty="0" err="1" smtClean="0"/>
              <a:t>compara</a:t>
            </a:r>
            <a:r>
              <a:rPr lang="en-US" sz="1400" dirty="0" smtClean="0"/>
              <a:t> calculated)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400" b="1" dirty="0" err="1" smtClean="0"/>
              <a:t>Median_branch_length</a:t>
            </a:r>
            <a:r>
              <a:rPr lang="en-US" sz="1400" dirty="0" smtClean="0"/>
              <a:t> -&gt; Median branch length of the gene tree (Notes: values &gt;1000 filtered out; this is always for the full gene tree)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400" b="1" dirty="0" smtClean="0"/>
              <a:t>%_</a:t>
            </a:r>
            <a:r>
              <a:rPr lang="en-US" sz="1400" b="1" dirty="0" err="1" smtClean="0"/>
              <a:t>genes_with_Pfam</a:t>
            </a:r>
            <a:r>
              <a:rPr lang="en-US" sz="1400" dirty="0" smtClean="0"/>
              <a:t> -&gt; % of genes in family with at least one </a:t>
            </a:r>
            <a:r>
              <a:rPr lang="en-US" sz="1400" dirty="0" err="1" smtClean="0"/>
              <a:t>pfam</a:t>
            </a:r>
            <a:r>
              <a:rPr lang="en-US" sz="1400" dirty="0" smtClean="0"/>
              <a:t> domain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400" b="1" dirty="0" smtClean="0"/>
              <a:t>%_</a:t>
            </a:r>
            <a:r>
              <a:rPr lang="en-US" sz="1400" b="1" dirty="0" err="1" smtClean="0"/>
              <a:t>genes_with_TMHMM</a:t>
            </a:r>
            <a:r>
              <a:rPr lang="en-US" sz="1400" b="1" dirty="0" smtClean="0"/>
              <a:t> </a:t>
            </a:r>
            <a:r>
              <a:rPr lang="en-US" sz="1400" dirty="0" smtClean="0"/>
              <a:t>-&gt; % of genes in family with at least one TMHMM hit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400" b="1" dirty="0" smtClean="0"/>
              <a:t>%_</a:t>
            </a:r>
            <a:r>
              <a:rPr lang="en-US" sz="1400" b="1" dirty="0" err="1" smtClean="0"/>
              <a:t>genes_with_SignalP</a:t>
            </a:r>
            <a:r>
              <a:rPr lang="en-US" sz="1400" b="1" dirty="0" smtClean="0"/>
              <a:t> </a:t>
            </a:r>
            <a:r>
              <a:rPr lang="en-US" sz="1400" dirty="0" smtClean="0"/>
              <a:t>-&gt; % of genes in family with at least one </a:t>
            </a:r>
            <a:r>
              <a:rPr lang="en-US" sz="1400" dirty="0" err="1" smtClean="0"/>
              <a:t>SinalP_EUK</a:t>
            </a:r>
            <a:r>
              <a:rPr lang="en-US" sz="1400" dirty="0" smtClean="0"/>
              <a:t> hit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400" b="1" dirty="0" err="1" smtClean="0"/>
              <a:t>Pfam_example</a:t>
            </a:r>
            <a:r>
              <a:rPr lang="en-US" sz="1400" dirty="0" smtClean="0"/>
              <a:t> -&gt; most common </a:t>
            </a:r>
            <a:r>
              <a:rPr lang="en-US" sz="1400" dirty="0" err="1"/>
              <a:t>P</a:t>
            </a:r>
            <a:r>
              <a:rPr lang="en-US" sz="1400" dirty="0" err="1" smtClean="0"/>
              <a:t>fam</a:t>
            </a:r>
            <a:r>
              <a:rPr lang="en-US" sz="1400" dirty="0" smtClean="0"/>
              <a:t> description, and how many times occurs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92636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744030"/>
            <a:ext cx="482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 largest families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45655" y="6452164"/>
            <a:ext cx="339834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Filtering: families with &gt; 100 genes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2723342"/>
            <a:ext cx="482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 families with higher % TMHMM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584982"/>
            <a:ext cx="482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 families with higher % </a:t>
            </a:r>
            <a:r>
              <a:rPr lang="en-US" dirty="0" err="1" smtClean="0"/>
              <a:t>SignalP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-214304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 bit of tree mining – part1 (validation)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3362"/>
            <a:ext cx="9144000" cy="1304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17742"/>
            <a:ext cx="9144000" cy="12546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355" y="4954314"/>
            <a:ext cx="9144000" cy="13221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521223"/>
            <a:ext cx="1779712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Note: excluding </a:t>
            </a:r>
            <a:r>
              <a:rPr lang="en-US" sz="1100" dirty="0" err="1" smtClean="0"/>
              <a:t>outgroups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471901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" y="652118"/>
            <a:ext cx="482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 largest families without any </a:t>
            </a:r>
            <a:r>
              <a:rPr lang="en-US" dirty="0" err="1" smtClean="0"/>
              <a:t>pfam</a:t>
            </a:r>
            <a:r>
              <a:rPr lang="en-US" dirty="0" smtClean="0"/>
              <a:t> annotation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45655" y="6452164"/>
            <a:ext cx="339834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Filtering: families with &gt; 100 genes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-1" y="2625373"/>
            <a:ext cx="812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10 </a:t>
            </a:r>
            <a:r>
              <a:rPr lang="en-US" sz="1600" b="0" i="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families with highest </a:t>
            </a:r>
            <a:r>
              <a:rPr lang="en-US" sz="16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mean </a:t>
            </a:r>
            <a:r>
              <a:rPr lang="en-US" sz="1600" b="0" i="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genes per species (with completeness == 1)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-214304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 bit of tree mining – part2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1450"/>
            <a:ext cx="9144000" cy="15979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963927"/>
            <a:ext cx="9144000" cy="16018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038357"/>
            <a:ext cx="9144000" cy="113393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2" y="4611569"/>
            <a:ext cx="6517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 largest families composed of only parasitic-species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521223"/>
            <a:ext cx="1779712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Note: excluding </a:t>
            </a:r>
            <a:r>
              <a:rPr lang="en-US" sz="1100" dirty="0" err="1" smtClean="0"/>
              <a:t>outgroups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215924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4621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Families of Interest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332" y="1223855"/>
            <a:ext cx="8881847" cy="5634145"/>
          </a:xfrm>
        </p:spPr>
        <p:txBody>
          <a:bodyPr anchor="t">
            <a:normAutofit fontScale="55000" lnSpcReduction="20000"/>
          </a:bodyPr>
          <a:lstStyle/>
          <a:p>
            <a:pPr>
              <a:lnSpc>
                <a:spcPct val="140000"/>
              </a:lnSpc>
            </a:pPr>
            <a:r>
              <a:rPr lang="en-US" dirty="0" smtClean="0"/>
              <a:t>From </a:t>
            </a:r>
            <a:r>
              <a:rPr lang="en-US" dirty="0" err="1" smtClean="0"/>
              <a:t>Avril</a:t>
            </a:r>
            <a:r>
              <a:rPr lang="en-US" dirty="0" smtClean="0"/>
              <a:t> (</a:t>
            </a:r>
            <a:r>
              <a:rPr lang="en-US" dirty="0" err="1" smtClean="0"/>
              <a:t>Strongyloides</a:t>
            </a:r>
            <a:r>
              <a:rPr lang="en-US" dirty="0" smtClean="0"/>
              <a:t> project):</a:t>
            </a:r>
          </a:p>
          <a:p>
            <a:pPr lvl="1">
              <a:lnSpc>
                <a:spcPct val="140000"/>
              </a:lnSpc>
            </a:pPr>
            <a:r>
              <a:rPr lang="en-US" dirty="0" err="1" smtClean="0"/>
              <a:t>Astacins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(found and plotted, list of families with &gt;100 genes)</a:t>
            </a:r>
          </a:p>
          <a:p>
            <a:pPr lvl="1">
              <a:lnSpc>
                <a:spcPct val="140000"/>
              </a:lnSpc>
            </a:pPr>
            <a:r>
              <a:rPr lang="en-US" dirty="0" smtClean="0"/>
              <a:t>SCP/TAPS/CAP-domain (SCP/</a:t>
            </a:r>
            <a:r>
              <a:rPr lang="en-US" dirty="0" err="1" smtClean="0"/>
              <a:t>Tpx</a:t>
            </a:r>
            <a:r>
              <a:rPr lang="en-US" dirty="0" smtClean="0"/>
              <a:t>-I/Ag2/PR-1/Sc7) </a:t>
            </a:r>
            <a:r>
              <a:rPr lang="en-US" dirty="0" smtClean="0">
                <a:solidFill>
                  <a:srgbClr val="558ED5"/>
                </a:solidFill>
              </a:rPr>
              <a:t>(did not find any term)</a:t>
            </a:r>
          </a:p>
          <a:p>
            <a:pPr lvl="1">
              <a:lnSpc>
                <a:spcPct val="140000"/>
              </a:lnSpc>
            </a:pPr>
            <a:r>
              <a:rPr lang="en-US" dirty="0" smtClean="0"/>
              <a:t>Receptor-type protein tyrosine phosphatase (RPTP)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(found ‘tyrosine phosphatase’ but not ‘receptor-type’. Did not produce data.)</a:t>
            </a:r>
          </a:p>
          <a:p>
            <a:pPr lvl="1">
              <a:lnSpc>
                <a:spcPct val="140000"/>
              </a:lnSpc>
            </a:pPr>
            <a:r>
              <a:rPr lang="en-US" dirty="0" err="1" smtClean="0"/>
              <a:t>Acetylcholinesterase</a:t>
            </a:r>
            <a:r>
              <a:rPr lang="en-US" dirty="0" smtClean="0"/>
              <a:t> coding genes </a:t>
            </a:r>
            <a:r>
              <a:rPr lang="en-US" dirty="0" smtClean="0">
                <a:solidFill>
                  <a:srgbClr val="558ED5"/>
                </a:solidFill>
              </a:rPr>
              <a:t>(did not find)</a:t>
            </a:r>
          </a:p>
          <a:p>
            <a:pPr lvl="1">
              <a:lnSpc>
                <a:spcPct val="140000"/>
              </a:lnSpc>
            </a:pPr>
            <a:r>
              <a:rPr lang="en-US" dirty="0" smtClean="0"/>
              <a:t>Speckle-type POZ protein-like coding genes </a:t>
            </a:r>
            <a:r>
              <a:rPr lang="en-US" dirty="0" smtClean="0">
                <a:solidFill>
                  <a:srgbClr val="558ED5"/>
                </a:solidFill>
              </a:rPr>
              <a:t>(found and plotted BTB/POZ domain, is this what we want?)</a:t>
            </a:r>
          </a:p>
          <a:p>
            <a:pPr lvl="1">
              <a:lnSpc>
                <a:spcPct val="140000"/>
              </a:lnSpc>
            </a:pPr>
            <a:r>
              <a:rPr lang="en-US" dirty="0" smtClean="0"/>
              <a:t>GPCR/Serpentine/7TM/7 </a:t>
            </a:r>
            <a:r>
              <a:rPr lang="en-US" dirty="0" err="1" smtClean="0"/>
              <a:t>transmembrane</a:t>
            </a:r>
            <a:r>
              <a:rPr lang="en-US" dirty="0" smtClean="0"/>
              <a:t> receptor </a:t>
            </a:r>
            <a:r>
              <a:rPr lang="en-US" dirty="0" smtClean="0">
                <a:solidFill>
                  <a:srgbClr val="558ED5"/>
                </a:solidFill>
              </a:rPr>
              <a:t>(found and plotted, list of families with &gt; 100 genes)</a:t>
            </a:r>
          </a:p>
          <a:p>
            <a:pPr>
              <a:lnSpc>
                <a:spcPct val="140000"/>
              </a:lnSpc>
            </a:pPr>
            <a:r>
              <a:rPr lang="en-US" dirty="0" smtClean="0"/>
              <a:t>Other categories:</a:t>
            </a:r>
          </a:p>
          <a:p>
            <a:pPr lvl="1">
              <a:lnSpc>
                <a:spcPct val="140000"/>
              </a:lnSpc>
            </a:pPr>
            <a:r>
              <a:rPr lang="en-US" dirty="0"/>
              <a:t>All families with &gt; 100 genes </a:t>
            </a:r>
            <a:r>
              <a:rPr lang="en-US" dirty="0">
                <a:solidFill>
                  <a:srgbClr val="558ED5"/>
                </a:solidFill>
              </a:rPr>
              <a:t>(done</a:t>
            </a:r>
            <a:r>
              <a:rPr lang="en-US" dirty="0" smtClean="0">
                <a:solidFill>
                  <a:srgbClr val="558ED5"/>
                </a:solidFill>
              </a:rPr>
              <a:t>)</a:t>
            </a:r>
            <a:endParaRPr lang="en-US" dirty="0" smtClean="0"/>
          </a:p>
          <a:p>
            <a:pPr lvl="1">
              <a:lnSpc>
                <a:spcPct val="140000"/>
              </a:lnSpc>
            </a:pPr>
            <a:r>
              <a:rPr lang="en-US" dirty="0" smtClean="0"/>
              <a:t>Most variable families </a:t>
            </a:r>
            <a:r>
              <a:rPr lang="en-US" dirty="0" smtClean="0">
                <a:solidFill>
                  <a:srgbClr val="558ED5"/>
                </a:solidFill>
              </a:rPr>
              <a:t>(done for top 20)</a:t>
            </a:r>
          </a:p>
          <a:p>
            <a:pPr lvl="1">
              <a:lnSpc>
                <a:spcPct val="140000"/>
              </a:lnSpc>
            </a:pPr>
            <a:r>
              <a:rPr lang="en-US" dirty="0" smtClean="0"/>
              <a:t>Largest families </a:t>
            </a:r>
            <a:r>
              <a:rPr lang="en-US" dirty="0" smtClean="0">
                <a:solidFill>
                  <a:srgbClr val="558ED5"/>
                </a:solidFill>
              </a:rPr>
              <a:t>(done for top 50, all-species, nematode-only, </a:t>
            </a:r>
            <a:r>
              <a:rPr lang="en-US" dirty="0" err="1" smtClean="0">
                <a:solidFill>
                  <a:srgbClr val="558ED5"/>
                </a:solidFill>
              </a:rPr>
              <a:t>platyhelminth</a:t>
            </a:r>
            <a:r>
              <a:rPr lang="en-US" dirty="0" smtClean="0">
                <a:solidFill>
                  <a:srgbClr val="558ED5"/>
                </a:solidFill>
              </a:rPr>
              <a:t>-only)</a:t>
            </a:r>
          </a:p>
          <a:p>
            <a:pPr lvl="1">
              <a:lnSpc>
                <a:spcPct val="140000"/>
              </a:lnSpc>
            </a:pPr>
            <a:r>
              <a:rPr lang="en-US" dirty="0" smtClean="0"/>
              <a:t>Families with signal peptide </a:t>
            </a:r>
            <a:r>
              <a:rPr lang="en-US" dirty="0" smtClean="0">
                <a:solidFill>
                  <a:srgbClr val="558ED5"/>
                </a:solidFill>
              </a:rPr>
              <a:t>(done for top 20)</a:t>
            </a:r>
          </a:p>
          <a:p>
            <a:pPr marL="0" indent="0">
              <a:lnSpc>
                <a:spcPct val="14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671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1244213"/>
            <a:ext cx="4837807" cy="5493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usage: </a:t>
            </a:r>
            <a:r>
              <a:rPr lang="en-US" sz="900" dirty="0" err="1" smtClean="0"/>
              <a:t>comparaHeatmapWrapper.py</a:t>
            </a:r>
            <a:endParaRPr lang="en-US" sz="900" dirty="0"/>
          </a:p>
          <a:p>
            <a:r>
              <a:rPr lang="en-US" sz="900" dirty="0"/>
              <a:t>Plotting suite for exploring </a:t>
            </a:r>
            <a:r>
              <a:rPr lang="en-US" sz="900" dirty="0" err="1"/>
              <a:t>Compara</a:t>
            </a:r>
            <a:r>
              <a:rPr lang="en-US" sz="900" dirty="0"/>
              <a:t> families.</a:t>
            </a:r>
          </a:p>
          <a:p>
            <a:endParaRPr lang="en-US" sz="900" dirty="0"/>
          </a:p>
          <a:p>
            <a:r>
              <a:rPr lang="en-US" sz="900" dirty="0"/>
              <a:t>positional arguments:</a:t>
            </a:r>
          </a:p>
          <a:p>
            <a:r>
              <a:rPr lang="en-US" sz="900" dirty="0"/>
              <a:t>  </a:t>
            </a:r>
            <a:r>
              <a:rPr lang="en-US" sz="900" dirty="0" err="1"/>
              <a:t>comparaFamilies</a:t>
            </a:r>
            <a:r>
              <a:rPr lang="en-US" sz="900" dirty="0"/>
              <a:t>       Flat file. </a:t>
            </a:r>
            <a:r>
              <a:rPr lang="en-US" sz="900" dirty="0" err="1"/>
              <a:t>Compara</a:t>
            </a:r>
            <a:r>
              <a:rPr lang="en-US" sz="900" dirty="0"/>
              <a:t> families file. One family per line,</a:t>
            </a:r>
          </a:p>
          <a:p>
            <a:r>
              <a:rPr lang="en-US" sz="900" dirty="0"/>
              <a:t>                        list of genes/species. Output from</a:t>
            </a:r>
          </a:p>
          <a:p>
            <a:r>
              <a:rPr lang="en-US" sz="900" dirty="0"/>
              <a:t>                        get_all_50HG_families_v75.pl.</a:t>
            </a:r>
          </a:p>
          <a:p>
            <a:r>
              <a:rPr lang="en-US" sz="900" dirty="0"/>
              <a:t>  </a:t>
            </a:r>
            <a:r>
              <a:rPr lang="en-US" sz="900" dirty="0" err="1"/>
              <a:t>familiesOfInterest</a:t>
            </a:r>
            <a:r>
              <a:rPr lang="en-US" sz="900" dirty="0"/>
              <a:t>    TSV file. One family per line, first column is</a:t>
            </a:r>
          </a:p>
          <a:p>
            <a:r>
              <a:rPr lang="en-US" sz="900" dirty="0"/>
              <a:t>                        </a:t>
            </a:r>
            <a:r>
              <a:rPr lang="en-US" sz="900" dirty="0" err="1"/>
              <a:t>familyID</a:t>
            </a:r>
            <a:r>
              <a:rPr lang="en-US" sz="900" dirty="0"/>
              <a:t>, second column the text one wants to use for</a:t>
            </a:r>
          </a:p>
          <a:p>
            <a:r>
              <a:rPr lang="en-US" sz="900" dirty="0"/>
              <a:t>                        it. E.g. 34467 586X:Lipase (class 3);</a:t>
            </a:r>
          </a:p>
          <a:p>
            <a:r>
              <a:rPr lang="en-US" sz="900" dirty="0"/>
              <a:t>  </a:t>
            </a:r>
            <a:r>
              <a:rPr lang="en-US" sz="900" dirty="0" err="1"/>
              <a:t>cladeFile</a:t>
            </a:r>
            <a:r>
              <a:rPr lang="en-US" sz="900" dirty="0"/>
              <a:t>             TSV file. One line per species, first column species</a:t>
            </a:r>
          </a:p>
          <a:p>
            <a:r>
              <a:rPr lang="en-US" sz="900" dirty="0"/>
              <a:t>                        name as in </a:t>
            </a:r>
            <a:r>
              <a:rPr lang="en-US" sz="900" dirty="0" err="1"/>
              <a:t>comparaFamilies</a:t>
            </a:r>
            <a:r>
              <a:rPr lang="en-US" sz="900" dirty="0"/>
              <a:t>, second column the clade</a:t>
            </a:r>
          </a:p>
          <a:p>
            <a:r>
              <a:rPr lang="en-US" sz="900" dirty="0"/>
              <a:t>                        name/number, third column either Parasitic or</a:t>
            </a:r>
          </a:p>
          <a:p>
            <a:r>
              <a:rPr lang="en-US" sz="900" dirty="0"/>
              <a:t>                        </a:t>
            </a:r>
            <a:r>
              <a:rPr lang="en-US" sz="900" dirty="0" err="1"/>
              <a:t>Freeliving</a:t>
            </a:r>
            <a:r>
              <a:rPr lang="en-US" sz="900" dirty="0"/>
              <a:t>. E.g. </a:t>
            </a:r>
            <a:r>
              <a:rPr lang="en-US" sz="900" dirty="0" err="1"/>
              <a:t>loa_loa</a:t>
            </a:r>
            <a:r>
              <a:rPr lang="en-US" sz="900" dirty="0"/>
              <a:t> III Parasitic</a:t>
            </a:r>
          </a:p>
          <a:p>
            <a:r>
              <a:rPr lang="en-US" sz="900" dirty="0"/>
              <a:t>  </a:t>
            </a:r>
            <a:r>
              <a:rPr lang="en-US" sz="900" dirty="0" err="1"/>
              <a:t>speciesTree</a:t>
            </a:r>
            <a:r>
              <a:rPr lang="en-US" sz="900" dirty="0"/>
              <a:t>           Species tree in </a:t>
            </a:r>
            <a:r>
              <a:rPr lang="en-US" sz="900" dirty="0" err="1"/>
              <a:t>newick</a:t>
            </a:r>
            <a:r>
              <a:rPr lang="en-US" sz="900" dirty="0"/>
              <a:t> format, with branch lengths.</a:t>
            </a:r>
          </a:p>
          <a:p>
            <a:r>
              <a:rPr lang="en-US" sz="900" dirty="0"/>
              <a:t>                        The species of interest will come from this tree. Will</a:t>
            </a:r>
          </a:p>
          <a:p>
            <a:r>
              <a:rPr lang="en-US" sz="900" dirty="0"/>
              <a:t>                        also be used for R </a:t>
            </a:r>
            <a:r>
              <a:rPr lang="en-US" sz="900" dirty="0" err="1"/>
              <a:t>dendrogram</a:t>
            </a:r>
            <a:r>
              <a:rPr lang="en-US" sz="900" dirty="0"/>
              <a:t>. Output from</a:t>
            </a:r>
          </a:p>
          <a:p>
            <a:r>
              <a:rPr lang="en-US" sz="900" dirty="0"/>
              <a:t>                        get_species_tree_v75.pl.</a:t>
            </a:r>
          </a:p>
          <a:p>
            <a:r>
              <a:rPr lang="en-US" sz="900" dirty="0"/>
              <a:t>  </a:t>
            </a:r>
            <a:r>
              <a:rPr lang="en-US" sz="900" dirty="0" err="1"/>
              <a:t>outputTag</a:t>
            </a:r>
            <a:r>
              <a:rPr lang="en-US" sz="900" dirty="0"/>
              <a:t>             </a:t>
            </a:r>
            <a:r>
              <a:rPr lang="en-US" sz="900" dirty="0" err="1"/>
              <a:t>Basename</a:t>
            </a:r>
            <a:r>
              <a:rPr lang="en-US" sz="900" dirty="0"/>
              <a:t> of output files that will be created. Should</a:t>
            </a:r>
          </a:p>
          <a:p>
            <a:r>
              <a:rPr lang="en-US" sz="900" dirty="0"/>
              <a:t>                        be unique each time you run.</a:t>
            </a:r>
          </a:p>
          <a:p>
            <a:endParaRPr lang="en-US" sz="900" dirty="0"/>
          </a:p>
          <a:p>
            <a:r>
              <a:rPr lang="en-US" sz="900" dirty="0"/>
              <a:t>optional arguments:</a:t>
            </a:r>
          </a:p>
          <a:p>
            <a:r>
              <a:rPr lang="en-US" sz="900" dirty="0"/>
              <a:t>  -h, --help            show this help message and exit</a:t>
            </a:r>
          </a:p>
          <a:p>
            <a:r>
              <a:rPr lang="en-US" sz="900" dirty="0"/>
              <a:t>  --verbose verbose     Verbose mode (1 = Yes, 0 = No).</a:t>
            </a:r>
          </a:p>
          <a:p>
            <a:r>
              <a:rPr lang="en-US" sz="900" dirty="0"/>
              <a:t>  --</a:t>
            </a:r>
            <a:r>
              <a:rPr lang="en-US" sz="900" dirty="0" err="1"/>
              <a:t>logScale</a:t>
            </a:r>
            <a:r>
              <a:rPr lang="en-US" sz="900" dirty="0"/>
              <a:t> </a:t>
            </a:r>
            <a:r>
              <a:rPr lang="en-US" sz="900" dirty="0" err="1"/>
              <a:t>logScale</a:t>
            </a:r>
            <a:r>
              <a:rPr lang="en-US" sz="900" dirty="0"/>
              <a:t>   Whether to use log scale or not. If 0 (default), no</a:t>
            </a:r>
          </a:p>
          <a:p>
            <a:r>
              <a:rPr lang="en-US" sz="900" dirty="0"/>
              <a:t>                        scaling performed. If 1, use natural logarithm (</a:t>
            </a:r>
            <a:r>
              <a:rPr lang="en-US" sz="900" dirty="0" err="1"/>
              <a:t>ln</a:t>
            </a:r>
            <a:r>
              <a:rPr lang="en-US" sz="900" dirty="0"/>
              <a:t>).</a:t>
            </a:r>
          </a:p>
          <a:p>
            <a:r>
              <a:rPr lang="en-US" sz="900" dirty="0"/>
              <a:t>                        If &gt;1, value is base to use.</a:t>
            </a:r>
          </a:p>
          <a:p>
            <a:r>
              <a:rPr lang="en-US" sz="900" dirty="0"/>
              <a:t>  --</a:t>
            </a:r>
            <a:r>
              <a:rPr lang="en-US" sz="900" dirty="0" err="1"/>
              <a:t>plotTitle</a:t>
            </a:r>
            <a:r>
              <a:rPr lang="en-US" sz="900" dirty="0"/>
              <a:t> </a:t>
            </a:r>
            <a:r>
              <a:rPr lang="en-US" sz="900" dirty="0" err="1"/>
              <a:t>plotTitle</a:t>
            </a:r>
            <a:endParaRPr lang="en-US" sz="900" dirty="0"/>
          </a:p>
          <a:p>
            <a:r>
              <a:rPr lang="en-US" sz="900" dirty="0"/>
              <a:t>                        Title to apply to plot.</a:t>
            </a:r>
          </a:p>
          <a:p>
            <a:r>
              <a:rPr lang="en-US" sz="900" dirty="0"/>
              <a:t>  --</a:t>
            </a:r>
            <a:r>
              <a:rPr lang="en-US" sz="900" dirty="0" err="1"/>
              <a:t>dendrogram</a:t>
            </a:r>
            <a:r>
              <a:rPr lang="en-US" sz="900" dirty="0"/>
              <a:t> </a:t>
            </a:r>
            <a:r>
              <a:rPr lang="en-US" sz="900" dirty="0" err="1"/>
              <a:t>dendrogram</a:t>
            </a:r>
            <a:endParaRPr lang="en-US" sz="900" dirty="0"/>
          </a:p>
          <a:p>
            <a:r>
              <a:rPr lang="en-US" sz="900" dirty="0"/>
              <a:t>                        Draw or not </a:t>
            </a:r>
            <a:r>
              <a:rPr lang="en-US" sz="900" dirty="0" err="1"/>
              <a:t>dendrograms</a:t>
            </a:r>
            <a:r>
              <a:rPr lang="en-US" sz="900" dirty="0"/>
              <a:t>. Values must be of these:</a:t>
            </a:r>
          </a:p>
          <a:p>
            <a:r>
              <a:rPr lang="en-US" sz="900" dirty="0"/>
              <a:t>                        none, row, col, both. Default = col.</a:t>
            </a:r>
          </a:p>
          <a:p>
            <a:r>
              <a:rPr lang="en-US" sz="900" dirty="0"/>
              <a:t>  --</a:t>
            </a:r>
            <a:r>
              <a:rPr lang="en-US" sz="900" dirty="0" err="1"/>
              <a:t>rowMargin</a:t>
            </a:r>
            <a:r>
              <a:rPr lang="en-US" sz="900" dirty="0"/>
              <a:t> </a:t>
            </a:r>
            <a:r>
              <a:rPr lang="en-US" sz="900" dirty="0" err="1"/>
              <a:t>rowMargin</a:t>
            </a:r>
            <a:endParaRPr lang="en-US" sz="900" dirty="0"/>
          </a:p>
          <a:p>
            <a:r>
              <a:rPr lang="en-US" sz="900" dirty="0"/>
              <a:t>                        Size of plot right margin. Increase to give more space</a:t>
            </a:r>
          </a:p>
          <a:p>
            <a:r>
              <a:rPr lang="en-US" sz="900" dirty="0"/>
              <a:t>                        to row text. Default is 14.</a:t>
            </a:r>
          </a:p>
          <a:p>
            <a:r>
              <a:rPr lang="en-US" sz="900" dirty="0"/>
              <a:t>  --</a:t>
            </a:r>
            <a:r>
              <a:rPr lang="en-US" sz="900" dirty="0" err="1"/>
              <a:t>scriptsPath</a:t>
            </a:r>
            <a:r>
              <a:rPr lang="en-US" sz="900" dirty="0"/>
              <a:t> </a:t>
            </a:r>
            <a:r>
              <a:rPr lang="en-US" sz="900" dirty="0" err="1"/>
              <a:t>scriptsPath</a:t>
            </a:r>
            <a:endParaRPr lang="en-US" sz="900" dirty="0"/>
          </a:p>
          <a:p>
            <a:r>
              <a:rPr lang="en-US" sz="900" dirty="0"/>
              <a:t>                        Where to find the scripts. The R script will be in</a:t>
            </a:r>
          </a:p>
          <a:p>
            <a:r>
              <a:rPr lang="en-US" sz="900" dirty="0"/>
              <a:t>                        subfolder "R/</a:t>
            </a:r>
            <a:r>
              <a:rPr lang="en-US" sz="900" dirty="0" err="1"/>
              <a:t>ComparaPlots</a:t>
            </a:r>
            <a:r>
              <a:rPr lang="en-US" sz="900" dirty="0"/>
              <a:t>" Default = /</a:t>
            </a:r>
            <a:r>
              <a:rPr lang="en-US" sz="900" dirty="0" err="1"/>
              <a:t>nfs</a:t>
            </a:r>
            <a:r>
              <a:rPr lang="en-US" sz="900" dirty="0"/>
              <a:t>/users/</a:t>
            </a:r>
            <a:r>
              <a:rPr lang="en-US" sz="900" dirty="0" err="1"/>
              <a:t>nfs_d</a:t>
            </a:r>
            <a:r>
              <a:rPr lang="en-US" sz="900" dirty="0"/>
              <a:t>/</a:t>
            </a:r>
          </a:p>
          <a:p>
            <a:r>
              <a:rPr lang="en-US" sz="900" dirty="0"/>
              <a:t>                        dr7/</a:t>
            </a:r>
            <a:r>
              <a:rPr lang="en-US" sz="900" dirty="0" err="1"/>
              <a:t>git</a:t>
            </a:r>
            <a:r>
              <a:rPr lang="en-US" sz="900" dirty="0"/>
              <a:t>/</a:t>
            </a:r>
            <a:r>
              <a:rPr lang="en-US" sz="900" dirty="0" err="1"/>
              <a:t>helminth_scripts_python</a:t>
            </a:r>
            <a:r>
              <a:rPr lang="en-US" sz="900" dirty="0"/>
              <a:t>/scripts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44621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Script to create </a:t>
            </a:r>
            <a:r>
              <a:rPr lang="en-US" sz="3200" dirty="0" err="1" smtClean="0"/>
              <a:t>heatmap</a:t>
            </a:r>
            <a:r>
              <a:rPr lang="en-US" sz="3200" dirty="0" smtClean="0"/>
              <a:t> of gene presence (of certain families) throughout 50HG species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4311414" y="1529106"/>
            <a:ext cx="4712476" cy="413446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smtClean="0"/>
              <a:t>- A python script (to prepare data) and a R script (to plot data) wrapped together.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- Runs within seconds, low memory consumption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- Accepts any number of families. 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- Accepts any number of species (but species tree needs to be provided).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- Option to log-transform data.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- Option to plot </a:t>
            </a:r>
            <a:r>
              <a:rPr lang="en-US" sz="1600" dirty="0" err="1" smtClean="0"/>
              <a:t>dendrograms</a:t>
            </a:r>
            <a:r>
              <a:rPr lang="en-US" sz="1600" dirty="0" smtClean="0"/>
              <a:t> (</a:t>
            </a:r>
            <a:r>
              <a:rPr lang="en-US" sz="1600" dirty="0" err="1" smtClean="0"/>
              <a:t>dist</a:t>
            </a:r>
            <a:r>
              <a:rPr lang="en-US" sz="1600" dirty="0" smtClean="0"/>
              <a:t>/</a:t>
            </a:r>
            <a:r>
              <a:rPr lang="en-US" sz="1600" dirty="0" err="1" smtClean="0"/>
              <a:t>hclust</a:t>
            </a:r>
            <a:r>
              <a:rPr lang="en-US" sz="1600" dirty="0" smtClean="0"/>
              <a:t> clustering).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Issues: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600" dirty="0" smtClean="0"/>
              <a:t>Still some R plotting issues to solve (black bars)!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600" dirty="0" smtClean="0"/>
              <a:t>Category coloring currently hard-coded for clades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93928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712"/>
            <a:ext cx="8229600" cy="1143000"/>
          </a:xfrm>
        </p:spPr>
        <p:txBody>
          <a:bodyPr/>
          <a:lstStyle/>
          <a:p>
            <a:r>
              <a:rPr lang="en-US" dirty="0" err="1" smtClean="0"/>
              <a:t>Astacins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290" y="1042730"/>
            <a:ext cx="8229600" cy="154027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800" dirty="0" smtClean="0"/>
              <a:t>Total 2888 </a:t>
            </a:r>
            <a:r>
              <a:rPr lang="en-US" sz="1800" dirty="0" err="1" smtClean="0"/>
              <a:t>astacins</a:t>
            </a:r>
            <a:r>
              <a:rPr lang="en-US" sz="1800" dirty="0" smtClean="0"/>
              <a:t> spread over 9 families (there is 3 more </a:t>
            </a:r>
            <a:r>
              <a:rPr lang="en-US" sz="1800" dirty="0" err="1" smtClean="0"/>
              <a:t>astacin</a:t>
            </a:r>
            <a:r>
              <a:rPr lang="en-US" sz="1800" dirty="0" smtClean="0"/>
              <a:t> genes in other non-</a:t>
            </a:r>
            <a:r>
              <a:rPr lang="en-US" sz="1800" dirty="0" err="1" smtClean="0"/>
              <a:t>astacin</a:t>
            </a:r>
            <a:r>
              <a:rPr lang="en-US" sz="1800" dirty="0" smtClean="0"/>
              <a:t> families)</a:t>
            </a:r>
          </a:p>
          <a:p>
            <a:pPr>
              <a:lnSpc>
                <a:spcPct val="120000"/>
              </a:lnSpc>
            </a:pPr>
            <a:r>
              <a:rPr lang="en-US" sz="1800" dirty="0" smtClean="0"/>
              <a:t>650 mostly </a:t>
            </a:r>
            <a:r>
              <a:rPr lang="en-US" sz="1800" dirty="0" err="1" smtClean="0"/>
              <a:t>strongyloides</a:t>
            </a:r>
            <a:r>
              <a:rPr lang="en-US" sz="1800" dirty="0" smtClean="0"/>
              <a:t>-related </a:t>
            </a:r>
            <a:r>
              <a:rPr lang="en-US" sz="1800" dirty="0" err="1" smtClean="0"/>
              <a:t>astacins</a:t>
            </a:r>
            <a:r>
              <a:rPr lang="en-US" sz="1800" dirty="0" smtClean="0"/>
              <a:t> (in 4 families</a:t>
            </a:r>
            <a:r>
              <a:rPr lang="en-US" sz="1800" dirty="0" smtClean="0"/>
              <a:t>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 smtClean="0"/>
              <a:t>Note: looking at families with &lt; 100 genes: 16 other families with between 25 and 100 genes, where majority of </a:t>
            </a:r>
            <a:r>
              <a:rPr lang="en-US" sz="1800" dirty="0" err="1" smtClean="0"/>
              <a:t>pfam</a:t>
            </a:r>
            <a:r>
              <a:rPr lang="en-US" sz="1800" dirty="0" smtClean="0"/>
              <a:t> is </a:t>
            </a:r>
            <a:r>
              <a:rPr lang="en-US" sz="1800" dirty="0" err="1" smtClean="0"/>
              <a:t>Astacin</a:t>
            </a:r>
            <a:endParaRPr lang="en-US" sz="1800" dirty="0" smtClean="0"/>
          </a:p>
          <a:p>
            <a:pPr>
              <a:lnSpc>
                <a:spcPct val="120000"/>
              </a:lnSpc>
            </a:pP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21223"/>
            <a:ext cx="1779712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Note: excluding </a:t>
            </a:r>
            <a:r>
              <a:rPr lang="en-US" sz="1100" dirty="0" err="1" smtClean="0"/>
              <a:t>outgroups</a:t>
            </a:r>
            <a:endParaRPr lang="en-US" sz="11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83279"/>
            <a:ext cx="9144000" cy="11527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66956"/>
            <a:ext cx="9144000" cy="16612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137" y="3919657"/>
            <a:ext cx="4121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Zoom on </a:t>
            </a:r>
            <a:r>
              <a:rPr lang="en-US" dirty="0" err="1" smtClean="0"/>
              <a:t>pfam</a:t>
            </a:r>
            <a:r>
              <a:rPr lang="en-US" dirty="0" smtClean="0"/>
              <a:t> domain combinations: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34732" y="6540701"/>
            <a:ext cx="2409268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Filtering: families with &gt; 100 genes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06180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266" y="-15040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Astacins</a:t>
            </a:r>
            <a:r>
              <a:rPr lang="en-US" sz="3600" dirty="0" smtClean="0"/>
              <a:t> – all species</a:t>
            </a:r>
            <a:endParaRPr lang="en-US" sz="3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2596"/>
            <a:ext cx="9144000" cy="8042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5598" y="2657136"/>
            <a:ext cx="29661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Column </a:t>
            </a:r>
            <a:r>
              <a:rPr lang="en-US" sz="1400" dirty="0" err="1" smtClean="0"/>
              <a:t>dendrogram</a:t>
            </a:r>
            <a:r>
              <a:rPr lang="en-US" sz="1400" dirty="0" smtClean="0"/>
              <a:t> -&gt; species tree</a:t>
            </a:r>
          </a:p>
          <a:p>
            <a:r>
              <a:rPr lang="en-US" sz="1400" dirty="0" smtClean="0"/>
              <a:t>Row </a:t>
            </a:r>
            <a:r>
              <a:rPr lang="en-US" sz="1400" dirty="0" err="1" smtClean="0"/>
              <a:t>dendrogram</a:t>
            </a:r>
            <a:r>
              <a:rPr lang="en-US" sz="1400" dirty="0" smtClean="0"/>
              <a:t> -&gt; </a:t>
            </a:r>
            <a:r>
              <a:rPr lang="en-US" sz="1400" dirty="0" err="1"/>
              <a:t>distfun</a:t>
            </a:r>
            <a:r>
              <a:rPr lang="en-US" sz="1400" dirty="0"/>
              <a:t> = </a:t>
            </a:r>
            <a:r>
              <a:rPr lang="en-US" sz="1400" dirty="0" err="1"/>
              <a:t>dist</a:t>
            </a:r>
            <a:r>
              <a:rPr lang="en-US" sz="1400" dirty="0" smtClean="0"/>
              <a:t>, </a:t>
            </a:r>
            <a:r>
              <a:rPr lang="en-US" sz="1400" dirty="0" err="1"/>
              <a:t>hclustfun</a:t>
            </a:r>
            <a:r>
              <a:rPr lang="en-US" sz="1400" dirty="0"/>
              <a:t> = </a:t>
            </a:r>
            <a:r>
              <a:rPr lang="en-US" sz="1400" dirty="0" err="1" smtClean="0"/>
              <a:t>hclust</a:t>
            </a:r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Species coloring -&gt; dark colors = parasitic, lighter colors = free-living</a:t>
            </a:r>
          </a:p>
          <a:p>
            <a:endParaRPr lang="en-US" sz="1400" dirty="0"/>
          </a:p>
          <a:p>
            <a:r>
              <a:rPr lang="en-US" sz="1400" b="1" dirty="0" smtClean="0"/>
              <a:t>Scale -&gt; plain values</a:t>
            </a:r>
            <a:endParaRPr lang="en-US" sz="1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538" y="1864990"/>
            <a:ext cx="5635908" cy="49930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547188"/>
            <a:ext cx="2409268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Filtering: families with &gt; 100 genes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50397" y="1980318"/>
            <a:ext cx="3333827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Families with &gt; 100 genes where there is at least 5 “</a:t>
            </a:r>
            <a:r>
              <a:rPr lang="en-US" sz="1400" dirty="0" err="1" smtClean="0"/>
              <a:t>Astacin</a:t>
            </a:r>
            <a:r>
              <a:rPr lang="en-US" sz="1400" dirty="0" smtClean="0"/>
              <a:t>” domains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0266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266" y="-15040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Astacins</a:t>
            </a:r>
            <a:r>
              <a:rPr lang="en-US" sz="3600" dirty="0" smtClean="0"/>
              <a:t> – 33 species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935" y="1857187"/>
            <a:ext cx="5210931" cy="50008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0682"/>
            <a:ext cx="9144000" cy="8042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5598" y="2657136"/>
            <a:ext cx="29661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Column </a:t>
            </a:r>
            <a:r>
              <a:rPr lang="en-US" sz="1400" dirty="0" err="1" smtClean="0"/>
              <a:t>dendrogram</a:t>
            </a:r>
            <a:r>
              <a:rPr lang="en-US" sz="1400" dirty="0" smtClean="0"/>
              <a:t> -&gt; species tree</a:t>
            </a:r>
          </a:p>
          <a:p>
            <a:r>
              <a:rPr lang="en-US" sz="1400" dirty="0" smtClean="0"/>
              <a:t>Row </a:t>
            </a:r>
            <a:r>
              <a:rPr lang="en-US" sz="1400" dirty="0" err="1" smtClean="0"/>
              <a:t>dendrogram</a:t>
            </a:r>
            <a:r>
              <a:rPr lang="en-US" sz="1400" dirty="0" smtClean="0"/>
              <a:t> -&gt; </a:t>
            </a:r>
            <a:r>
              <a:rPr lang="en-US" sz="1400" dirty="0" err="1"/>
              <a:t>distfun</a:t>
            </a:r>
            <a:r>
              <a:rPr lang="en-US" sz="1400" dirty="0"/>
              <a:t> = </a:t>
            </a:r>
            <a:r>
              <a:rPr lang="en-US" sz="1400" dirty="0" err="1"/>
              <a:t>dist</a:t>
            </a:r>
            <a:r>
              <a:rPr lang="en-US" sz="1400" dirty="0" smtClean="0"/>
              <a:t>, </a:t>
            </a:r>
            <a:r>
              <a:rPr lang="en-US" sz="1400" dirty="0" err="1"/>
              <a:t>hclustfun</a:t>
            </a:r>
            <a:r>
              <a:rPr lang="en-US" sz="1400" dirty="0"/>
              <a:t> = </a:t>
            </a:r>
            <a:r>
              <a:rPr lang="en-US" sz="1400" dirty="0" err="1" smtClean="0"/>
              <a:t>hclust</a:t>
            </a:r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Species coloring -&gt; dark colors = parasitic, lighter colors = free-living</a:t>
            </a:r>
          </a:p>
          <a:p>
            <a:endParaRPr lang="en-US" sz="1400" dirty="0"/>
          </a:p>
          <a:p>
            <a:r>
              <a:rPr lang="en-US" sz="1400" b="1" dirty="0" smtClean="0"/>
              <a:t>Scale -&gt; plain values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92706" y="5209421"/>
            <a:ext cx="2448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Note: the table and </a:t>
            </a:r>
            <a:r>
              <a:rPr lang="en-US" sz="1600" dirty="0" err="1" smtClean="0"/>
              <a:t>pfam</a:t>
            </a:r>
            <a:r>
              <a:rPr lang="en-US" sz="1600" dirty="0" smtClean="0"/>
              <a:t> frequencies relate to the full set of species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547188"/>
            <a:ext cx="2409268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Filtering: families with &gt; 100 genes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50397" y="1980318"/>
            <a:ext cx="3333827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Families with &gt; 100 genes where there is at least 5 “</a:t>
            </a:r>
            <a:r>
              <a:rPr lang="en-US" sz="1400" dirty="0" err="1" smtClean="0"/>
              <a:t>Astacin</a:t>
            </a:r>
            <a:r>
              <a:rPr lang="en-US" sz="1400" dirty="0" smtClean="0"/>
              <a:t>” domains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28483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266" y="-15040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Astacins</a:t>
            </a:r>
            <a:r>
              <a:rPr lang="en-US" sz="3600" dirty="0" smtClean="0"/>
              <a:t> – 33 species - log</a:t>
            </a:r>
            <a:endParaRPr lang="en-US" sz="3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2596"/>
            <a:ext cx="9144000" cy="8042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5598" y="2657136"/>
            <a:ext cx="29661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Column </a:t>
            </a:r>
            <a:r>
              <a:rPr lang="en-US" sz="1400" dirty="0" err="1" smtClean="0"/>
              <a:t>dendrogram</a:t>
            </a:r>
            <a:r>
              <a:rPr lang="en-US" sz="1400" dirty="0" smtClean="0"/>
              <a:t> -&gt; species tree</a:t>
            </a:r>
          </a:p>
          <a:p>
            <a:r>
              <a:rPr lang="en-US" sz="1400" dirty="0" smtClean="0"/>
              <a:t>Row </a:t>
            </a:r>
            <a:r>
              <a:rPr lang="en-US" sz="1400" dirty="0" err="1" smtClean="0"/>
              <a:t>dendrogram</a:t>
            </a:r>
            <a:r>
              <a:rPr lang="en-US" sz="1400" dirty="0" smtClean="0"/>
              <a:t> -&gt; </a:t>
            </a:r>
            <a:r>
              <a:rPr lang="en-US" sz="1400" dirty="0" err="1"/>
              <a:t>distfun</a:t>
            </a:r>
            <a:r>
              <a:rPr lang="en-US" sz="1400" dirty="0"/>
              <a:t> = </a:t>
            </a:r>
            <a:r>
              <a:rPr lang="en-US" sz="1400" dirty="0" err="1"/>
              <a:t>dist</a:t>
            </a:r>
            <a:r>
              <a:rPr lang="en-US" sz="1400" dirty="0" smtClean="0"/>
              <a:t>, </a:t>
            </a:r>
            <a:r>
              <a:rPr lang="en-US" sz="1400" dirty="0" err="1"/>
              <a:t>hclustfun</a:t>
            </a:r>
            <a:r>
              <a:rPr lang="en-US" sz="1400" dirty="0"/>
              <a:t> = </a:t>
            </a:r>
            <a:r>
              <a:rPr lang="en-US" sz="1400" dirty="0" err="1" smtClean="0"/>
              <a:t>hclust</a:t>
            </a:r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Species coloring -&gt; dark colors = parasitic, lighter colors = free-living</a:t>
            </a:r>
          </a:p>
          <a:p>
            <a:endParaRPr lang="en-US" sz="1400" dirty="0"/>
          </a:p>
          <a:p>
            <a:r>
              <a:rPr lang="en-US" sz="1400" b="1" dirty="0" smtClean="0"/>
              <a:t>Scale -&gt; natural log</a:t>
            </a:r>
            <a:endParaRPr lang="en-US" sz="1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911" y="1796808"/>
            <a:ext cx="5275425" cy="50341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2706" y="5209421"/>
            <a:ext cx="2448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Note: the table and </a:t>
            </a:r>
            <a:r>
              <a:rPr lang="en-US" sz="1600" dirty="0" err="1" smtClean="0"/>
              <a:t>pfam</a:t>
            </a:r>
            <a:r>
              <a:rPr lang="en-US" sz="1600" dirty="0" smtClean="0"/>
              <a:t> frequencies relate to the full set of species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547188"/>
            <a:ext cx="2409268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Filtering: families with &gt; 100 genes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50397" y="1980318"/>
            <a:ext cx="3333827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Families with &gt; 100 genes where there is at least 5 “</a:t>
            </a:r>
            <a:r>
              <a:rPr lang="en-US" sz="1400" dirty="0" err="1" smtClean="0"/>
              <a:t>Astacin</a:t>
            </a:r>
            <a:r>
              <a:rPr lang="en-US" sz="1400" dirty="0" smtClean="0"/>
              <a:t>” domains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29240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266" y="-15040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Astacins</a:t>
            </a:r>
            <a:r>
              <a:rPr lang="en-US" sz="3600" dirty="0" smtClean="0"/>
              <a:t> – GO term enrichment</a:t>
            </a:r>
            <a:endParaRPr lang="en-US" sz="3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2596"/>
            <a:ext cx="9144000" cy="8042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2175" y="1826138"/>
            <a:ext cx="8581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Picking 2883 ‘</a:t>
            </a:r>
            <a:r>
              <a:rPr lang="en-US" sz="1200" dirty="0" err="1" smtClean="0"/>
              <a:t>astacin</a:t>
            </a:r>
            <a:r>
              <a:rPr lang="en-US" sz="1200" dirty="0" smtClean="0"/>
              <a:t>’ genes from </a:t>
            </a:r>
            <a:r>
              <a:rPr lang="en-US" sz="1200" dirty="0" smtClean="0"/>
              <a:t>the 9 </a:t>
            </a:r>
            <a:r>
              <a:rPr lang="en-US" sz="1200" dirty="0" err="1" smtClean="0"/>
              <a:t>Compara</a:t>
            </a:r>
            <a:r>
              <a:rPr lang="en-US" sz="1200" dirty="0" smtClean="0"/>
              <a:t> families (using all species except </a:t>
            </a:r>
            <a:r>
              <a:rPr lang="en-US" sz="1200" dirty="0" err="1" smtClean="0"/>
              <a:t>outgroups</a:t>
            </a:r>
            <a:r>
              <a:rPr lang="en-US" sz="1200" dirty="0" smtClean="0"/>
              <a:t>)</a:t>
            </a:r>
          </a:p>
          <a:p>
            <a:r>
              <a:rPr lang="en-US" sz="1200" dirty="0" smtClean="0"/>
              <a:t>Using Adam’s R </a:t>
            </a:r>
            <a:r>
              <a:rPr lang="en-US" sz="1200" dirty="0" err="1" smtClean="0"/>
              <a:t>TopGO</a:t>
            </a:r>
            <a:r>
              <a:rPr lang="en-US" sz="1200" dirty="0" smtClean="0"/>
              <a:t> wrapper script, against all genes </a:t>
            </a:r>
            <a:r>
              <a:rPr lang="en-US" sz="1200" dirty="0" smtClean="0"/>
              <a:t>with </a:t>
            </a:r>
            <a:r>
              <a:rPr lang="en-US" sz="1200" dirty="0" smtClean="0"/>
              <a:t>GO </a:t>
            </a:r>
            <a:r>
              <a:rPr lang="en-US" sz="1200" dirty="0" smtClean="0"/>
              <a:t>terms (</a:t>
            </a:r>
            <a:r>
              <a:rPr lang="en-US" sz="1200" dirty="0" err="1"/>
              <a:t>excl</a:t>
            </a:r>
            <a:r>
              <a:rPr lang="en-US" sz="1200" dirty="0"/>
              <a:t> </a:t>
            </a:r>
            <a:r>
              <a:rPr lang="en-US" sz="1200" dirty="0" err="1"/>
              <a:t>outgroup</a:t>
            </a:r>
            <a:r>
              <a:rPr lang="en-US" sz="1200" dirty="0"/>
              <a:t> </a:t>
            </a:r>
            <a:r>
              <a:rPr lang="en-US" sz="1200" dirty="0" err="1"/>
              <a:t>spp</a:t>
            </a:r>
            <a:r>
              <a:rPr lang="en-US" sz="1200" dirty="0" smtClean="0"/>
              <a:t>) </a:t>
            </a:r>
            <a:r>
              <a:rPr lang="en-US" sz="1200" dirty="0" smtClean="0"/>
              <a:t>in the </a:t>
            </a:r>
            <a:r>
              <a:rPr lang="en-US" sz="1200" dirty="0" err="1" smtClean="0"/>
              <a:t>Compara</a:t>
            </a:r>
            <a:r>
              <a:rPr lang="en-US" sz="1200" dirty="0" smtClean="0"/>
              <a:t> database (~672K genes</a:t>
            </a:r>
            <a:r>
              <a:rPr lang="en-US" sz="1200" dirty="0" smtClean="0"/>
              <a:t>)</a:t>
            </a:r>
            <a:endParaRPr lang="en-US" sz="12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0" y="6547188"/>
            <a:ext cx="2409268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Filtering: families with &gt; 100 genes</a:t>
            </a:r>
            <a:endParaRPr lang="en-US" sz="1200" dirty="0"/>
          </a:p>
        </p:txBody>
      </p:sp>
      <p:sp>
        <p:nvSpPr>
          <p:cNvPr id="3" name="Rectangle 2"/>
          <p:cNvSpPr/>
          <p:nvPr/>
        </p:nvSpPr>
        <p:spPr>
          <a:xfrm>
            <a:off x="2613193" y="6331744"/>
            <a:ext cx="34361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Relevant line of code:</a:t>
            </a:r>
          </a:p>
          <a:p>
            <a:r>
              <a:rPr lang="en-US" sz="1100" dirty="0" err="1" smtClean="0"/>
              <a:t>runTest</a:t>
            </a:r>
            <a:r>
              <a:rPr lang="en-US" sz="1100" dirty="0"/>
              <a:t>(</a:t>
            </a:r>
            <a:r>
              <a:rPr lang="en-US" sz="1100" dirty="0" err="1"/>
              <a:t>GOdata,algorithm</a:t>
            </a:r>
            <a:r>
              <a:rPr lang="en-US" sz="1100" dirty="0"/>
              <a:t>="weight01",statistic="Fisher")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632170"/>
              </p:ext>
            </p:extLst>
          </p:nvPr>
        </p:nvGraphicFramePr>
        <p:xfrm>
          <a:off x="1144698" y="2624666"/>
          <a:ext cx="6584097" cy="3108960"/>
        </p:xfrm>
        <a:graphic>
          <a:graphicData uri="http://schemas.openxmlformats.org/drawingml/2006/table">
            <a:tbl>
              <a:tblPr bandRow="1" bandCol="1"/>
              <a:tblGrid>
                <a:gridCol w="718064"/>
                <a:gridCol w="718064"/>
                <a:gridCol w="2275713"/>
                <a:gridCol w="718064"/>
                <a:gridCol w="718064"/>
                <a:gridCol w="718064"/>
                <a:gridCol w="718064"/>
              </a:tblGrid>
              <a:tr h="16479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BP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479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file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term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ann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sig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exp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479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GO:0006508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proteolysis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29783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2610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168.06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 1e-30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479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GO:0007389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pattern specification process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5178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29.22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 1e-30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479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clust1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GO:0032502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developmental process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84566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406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477.18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&lt; 1e-30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479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GO:0048518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positive regulation of biological proces...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32003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277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180.58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2.10E-14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479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GO:0009653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anatomical structure morphogenesis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32249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277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181.97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5.70E-13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4793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479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MF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479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file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term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ann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sig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exp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479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GO:0004222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metalloendopeptidase activity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7752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2593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35.98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 1e-30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479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GO:0008270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zinc ion binding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34336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2136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159.37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 1e-30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479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GO:0008233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peptidase activity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26406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2619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122.56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 1e-30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479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GO:0008237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metallopeptidase activity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10889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2604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50.54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4.40E-17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4793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479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CC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479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file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term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ann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sig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exp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479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GO:0005615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extracellular space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3830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0.00019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742633" y="3300531"/>
            <a:ext cx="969233" cy="27699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 smtClean="0"/>
              <a:t>Exp</a:t>
            </a:r>
            <a:r>
              <a:rPr lang="en-US" sz="1200" dirty="0" smtClean="0"/>
              <a:t> &gt; Sig??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55439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7890"/>
            <a:ext cx="8229600" cy="5126421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/>
              <a:t>Subtrees</a:t>
            </a:r>
            <a:r>
              <a:rPr lang="en-US" dirty="0" smtClean="0"/>
              <a:t> merged into </a:t>
            </a:r>
            <a:r>
              <a:rPr lang="en-US" dirty="0" err="1" smtClean="0"/>
              <a:t>supertrees</a:t>
            </a:r>
            <a:r>
              <a:rPr lang="en-US" dirty="0" smtClean="0"/>
              <a:t>. </a:t>
            </a:r>
          </a:p>
          <a:p>
            <a:pPr lvl="1"/>
            <a:r>
              <a:rPr lang="en-US" dirty="0" smtClean="0"/>
              <a:t>Joined </a:t>
            </a:r>
            <a:r>
              <a:rPr lang="en-US" dirty="0" err="1" smtClean="0"/>
              <a:t>subtrees</a:t>
            </a:r>
            <a:r>
              <a:rPr lang="en-US" dirty="0" smtClean="0"/>
              <a:t> belonging to </a:t>
            </a:r>
            <a:r>
              <a:rPr lang="en-US" dirty="0" err="1" smtClean="0"/>
              <a:t>supertree</a:t>
            </a:r>
            <a:r>
              <a:rPr lang="en-US" dirty="0" smtClean="0"/>
              <a:t> (created new </a:t>
            </a:r>
            <a:r>
              <a:rPr lang="en-US" dirty="0" err="1" smtClean="0"/>
              <a:t>families.txt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Merged gene losses and duplications (created new files – duplication values are not exact)</a:t>
            </a:r>
          </a:p>
          <a:p>
            <a:pPr lvl="1"/>
            <a:r>
              <a:rPr lang="en-US" dirty="0" smtClean="0"/>
              <a:t>Recalculated gene tree root (created new </a:t>
            </a:r>
            <a:r>
              <a:rPr lang="en-US" dirty="0" err="1" smtClean="0"/>
              <a:t>families_per_taxonomy_level.txt</a:t>
            </a:r>
            <a:r>
              <a:rPr lang="en-US" dirty="0" smtClean="0"/>
              <a:t>)</a:t>
            </a:r>
          </a:p>
          <a:p>
            <a:r>
              <a:rPr lang="en-US" dirty="0" smtClean="0"/>
              <a:t>Removing the 10 </a:t>
            </a:r>
            <a:r>
              <a:rPr lang="en-US" dirty="0" err="1" smtClean="0"/>
              <a:t>outgroups</a:t>
            </a:r>
            <a:endParaRPr lang="en-US" dirty="0"/>
          </a:p>
          <a:p>
            <a:pPr lvl="1"/>
            <a:r>
              <a:rPr lang="en-US" dirty="0" smtClean="0"/>
              <a:t>Filtered </a:t>
            </a:r>
            <a:r>
              <a:rPr lang="en-US" dirty="0" err="1" smtClean="0"/>
              <a:t>families.txt</a:t>
            </a:r>
            <a:r>
              <a:rPr lang="en-US" dirty="0" smtClean="0"/>
              <a:t> internally</a:t>
            </a:r>
          </a:p>
          <a:p>
            <a:pPr lvl="1"/>
            <a:r>
              <a:rPr lang="en-US" dirty="0" smtClean="0"/>
              <a:t>Filtered gene losses and duplications internally</a:t>
            </a:r>
          </a:p>
          <a:p>
            <a:pPr lvl="1"/>
            <a:r>
              <a:rPr lang="en-US" dirty="0" smtClean="0"/>
              <a:t>recalculating gene tree root</a:t>
            </a:r>
          </a:p>
          <a:p>
            <a:endParaRPr lang="en-US" dirty="0" smtClean="0"/>
          </a:p>
          <a:p>
            <a:r>
              <a:rPr lang="en-US" dirty="0" smtClean="0"/>
              <a:t>Possible to remove any set of species/nodes (e.g. analyzing only nematodes or </a:t>
            </a:r>
            <a:r>
              <a:rPr lang="en-US" dirty="0" err="1" smtClean="0"/>
              <a:t>platyhelminths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115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266" y="-15040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BTB/POZ </a:t>
            </a:r>
            <a:r>
              <a:rPr lang="en-US" sz="3600" dirty="0" smtClean="0"/>
              <a:t>domain – all species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167109" y="3108347"/>
            <a:ext cx="29661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Column </a:t>
            </a:r>
            <a:r>
              <a:rPr lang="en-US" sz="1400" dirty="0" err="1" smtClean="0"/>
              <a:t>dendrogram</a:t>
            </a:r>
            <a:r>
              <a:rPr lang="en-US" sz="1400" dirty="0" smtClean="0"/>
              <a:t> -&gt; species tree</a:t>
            </a:r>
          </a:p>
          <a:p>
            <a:r>
              <a:rPr lang="en-US" sz="1400" dirty="0" smtClean="0"/>
              <a:t>Row </a:t>
            </a:r>
            <a:r>
              <a:rPr lang="en-US" sz="1400" dirty="0" err="1" smtClean="0"/>
              <a:t>dendrogram</a:t>
            </a:r>
            <a:r>
              <a:rPr lang="en-US" sz="1400" dirty="0" smtClean="0"/>
              <a:t> -&gt; </a:t>
            </a:r>
            <a:r>
              <a:rPr lang="en-US" sz="1400" dirty="0" err="1"/>
              <a:t>distfun</a:t>
            </a:r>
            <a:r>
              <a:rPr lang="en-US" sz="1400" dirty="0"/>
              <a:t> = </a:t>
            </a:r>
            <a:r>
              <a:rPr lang="en-US" sz="1400" dirty="0" err="1"/>
              <a:t>dist</a:t>
            </a:r>
            <a:r>
              <a:rPr lang="en-US" sz="1400" dirty="0" smtClean="0"/>
              <a:t>, </a:t>
            </a:r>
            <a:r>
              <a:rPr lang="en-US" sz="1400" dirty="0" err="1"/>
              <a:t>hclustfun</a:t>
            </a:r>
            <a:r>
              <a:rPr lang="en-US" sz="1400" dirty="0"/>
              <a:t> = </a:t>
            </a:r>
            <a:r>
              <a:rPr lang="en-US" sz="1400" dirty="0" err="1" smtClean="0"/>
              <a:t>hclust</a:t>
            </a:r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Species coloring -&gt; dark colors = parasitic, lighter colors = free-living</a:t>
            </a:r>
          </a:p>
          <a:p>
            <a:endParaRPr lang="en-US" sz="1400" dirty="0"/>
          </a:p>
          <a:p>
            <a:r>
              <a:rPr lang="en-US" sz="1400" b="1" dirty="0" smtClean="0"/>
              <a:t>Scale -&gt; plain values</a:t>
            </a:r>
            <a:endParaRPr lang="en-US" sz="1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5286" y="1908662"/>
            <a:ext cx="5166804" cy="4949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7892"/>
            <a:ext cx="9144000" cy="12422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547188"/>
            <a:ext cx="2409268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Filtering: families with &gt; 100 genes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50397" y="2130722"/>
            <a:ext cx="3676401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Families with &gt; 100 genes where there is at least 5 “BTB/POZ” domains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12802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266" y="-15040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GPCR families – all species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292441" y="927491"/>
            <a:ext cx="5414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b="1" dirty="0"/>
          </a:p>
          <a:p>
            <a:r>
              <a:rPr lang="en-US" sz="1400" b="1" dirty="0" smtClean="0"/>
              <a:t>Search terms: “Serpentine”; “7 </a:t>
            </a:r>
            <a:r>
              <a:rPr lang="en-US" sz="1400" b="1" dirty="0" err="1" smtClean="0"/>
              <a:t>transmembrane</a:t>
            </a:r>
            <a:r>
              <a:rPr lang="en-US" sz="1400" b="1" dirty="0" smtClean="0"/>
              <a:t>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547188"/>
            <a:ext cx="2409268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Filtering: families with &gt; 100 genes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21289"/>
            <a:ext cx="9144000" cy="229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03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266" y="-15040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GPCR families – all species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158754" y="1061183"/>
            <a:ext cx="23729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Column </a:t>
            </a:r>
            <a:r>
              <a:rPr lang="en-US" sz="1400" dirty="0" err="1" smtClean="0"/>
              <a:t>dendrogram</a:t>
            </a:r>
            <a:r>
              <a:rPr lang="en-US" sz="1400" dirty="0" smtClean="0"/>
              <a:t> -&gt; species tree</a:t>
            </a:r>
          </a:p>
          <a:p>
            <a:r>
              <a:rPr lang="en-US" sz="1400" dirty="0" smtClean="0"/>
              <a:t>Row </a:t>
            </a:r>
            <a:r>
              <a:rPr lang="en-US" sz="1400" dirty="0" err="1" smtClean="0"/>
              <a:t>dendrogram</a:t>
            </a:r>
            <a:r>
              <a:rPr lang="en-US" sz="1400" dirty="0" smtClean="0"/>
              <a:t> -&gt; </a:t>
            </a:r>
            <a:r>
              <a:rPr lang="en-US" sz="1400" dirty="0" err="1"/>
              <a:t>distfun</a:t>
            </a:r>
            <a:r>
              <a:rPr lang="en-US" sz="1400" dirty="0"/>
              <a:t> = </a:t>
            </a:r>
            <a:r>
              <a:rPr lang="en-US" sz="1400" dirty="0" err="1"/>
              <a:t>dist</a:t>
            </a:r>
            <a:r>
              <a:rPr lang="en-US" sz="1400" dirty="0" smtClean="0"/>
              <a:t>, </a:t>
            </a:r>
            <a:r>
              <a:rPr lang="en-US" sz="1400" dirty="0" err="1"/>
              <a:t>hclustfun</a:t>
            </a:r>
            <a:r>
              <a:rPr lang="en-US" sz="1400" dirty="0"/>
              <a:t> = </a:t>
            </a:r>
            <a:r>
              <a:rPr lang="en-US" sz="1400" dirty="0" err="1" smtClean="0"/>
              <a:t>hclust</a:t>
            </a:r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Species coloring -&gt; dark colors = parasitic, lighter colors = free-living</a:t>
            </a:r>
          </a:p>
          <a:p>
            <a:endParaRPr lang="en-US" sz="1400" dirty="0"/>
          </a:p>
          <a:p>
            <a:r>
              <a:rPr lang="en-US" sz="1400" b="1" dirty="0" smtClean="0"/>
              <a:t>Scale -&gt; plain </a:t>
            </a:r>
            <a:r>
              <a:rPr lang="en-US" sz="1400" b="1" dirty="0" smtClean="0"/>
              <a:t>values</a:t>
            </a:r>
            <a:endParaRPr lang="en-US" sz="1400" b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0" y="6547188"/>
            <a:ext cx="2409268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Filtering: families with &gt; 100 genes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9268" y="934588"/>
            <a:ext cx="6605343" cy="56126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1520693" y="6116425"/>
            <a:ext cx="1888332" cy="4307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9018" y="5804325"/>
            <a:ext cx="1478916" cy="27699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R graphics problems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73116" y="3514424"/>
            <a:ext cx="2236152" cy="9541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Families with &gt; 100 genes where there is at least 5 “Serpentine” or “7 </a:t>
            </a:r>
            <a:r>
              <a:rPr lang="en-US" sz="1400" dirty="0" err="1" smtClean="0"/>
              <a:t>transmembrane</a:t>
            </a:r>
            <a:r>
              <a:rPr lang="en-US" sz="1400" dirty="0" smtClean="0"/>
              <a:t>” domains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59873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2707" y="1401031"/>
            <a:ext cx="331711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24-Feb-</a:t>
            </a:r>
            <a:r>
              <a:rPr lang="en-US" sz="1100" dirty="0" smtClean="0"/>
              <a:t>2015 (“From old email”)</a:t>
            </a:r>
          </a:p>
          <a:p>
            <a:r>
              <a:rPr lang="en-US" sz="1100" dirty="0" smtClean="0"/>
              <a:t>Species </a:t>
            </a:r>
            <a:r>
              <a:rPr lang="en-US" sz="1100" dirty="0"/>
              <a:t>analyzed: 33</a:t>
            </a:r>
          </a:p>
          <a:p>
            <a:r>
              <a:rPr lang="en-US" sz="1100" dirty="0"/>
              <a:t>Total GPCRs: 5686</a:t>
            </a:r>
          </a:p>
          <a:p>
            <a:r>
              <a:rPr lang="en-US" sz="1100" dirty="0"/>
              <a:t>Total GPCR families: 197</a:t>
            </a:r>
          </a:p>
          <a:p>
            <a:r>
              <a:rPr lang="en-US" sz="1100" dirty="0"/>
              <a:t>Class A (Rhodopsin-like) families/members: 179/5185</a:t>
            </a:r>
          </a:p>
          <a:p>
            <a:r>
              <a:rPr lang="en-US" sz="1100" dirty="0"/>
              <a:t>Class B (Secretin-like) families/members: 6/132</a:t>
            </a:r>
          </a:p>
          <a:p>
            <a:r>
              <a:rPr lang="en-US" sz="1100" dirty="0"/>
              <a:t>Class C (Glutamate-like) families/members: 8/256</a:t>
            </a:r>
          </a:p>
          <a:p>
            <a:r>
              <a:rPr lang="en-US" sz="1100" dirty="0"/>
              <a:t>Class F (Frizzled) families/members: 4/112</a:t>
            </a:r>
          </a:p>
        </p:txBody>
      </p:sp>
      <p:sp>
        <p:nvSpPr>
          <p:cNvPr id="8" name="Rectangle 7"/>
          <p:cNvSpPr/>
          <p:nvPr/>
        </p:nvSpPr>
        <p:spPr>
          <a:xfrm>
            <a:off x="319063" y="511997"/>
            <a:ext cx="38797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Nic</a:t>
            </a:r>
            <a:r>
              <a:rPr lang="en-US" dirty="0"/>
              <a:t> </a:t>
            </a:r>
            <a:r>
              <a:rPr lang="en-US" dirty="0" smtClean="0"/>
              <a:t>Wheeler’s </a:t>
            </a:r>
            <a:r>
              <a:rPr lang="en-US" dirty="0"/>
              <a:t>GPCR Summary </a:t>
            </a:r>
            <a:r>
              <a:rPr lang="en-US" dirty="0" smtClean="0"/>
              <a:t>Statistics</a:t>
            </a:r>
          </a:p>
          <a:p>
            <a:r>
              <a:rPr lang="en-US" dirty="0" smtClean="0"/>
              <a:t>Image from 10-Apr-2015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8851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81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Top 50 families – all species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13" y="0"/>
            <a:ext cx="71438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8754" y="242317"/>
            <a:ext cx="1955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All families with more than 100 genes </a:t>
            </a:r>
            <a:r>
              <a:rPr lang="en-US" sz="2000" b="1" dirty="0" smtClean="0"/>
              <a:t>(1655 families)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838270"/>
            <a:ext cx="23813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Column </a:t>
            </a:r>
            <a:r>
              <a:rPr lang="en-US" sz="1400" dirty="0" err="1" smtClean="0"/>
              <a:t>dendrogram</a:t>
            </a:r>
            <a:r>
              <a:rPr lang="en-US" sz="1400" dirty="0" smtClean="0"/>
              <a:t> -&gt; species tree</a:t>
            </a:r>
          </a:p>
          <a:p>
            <a:r>
              <a:rPr lang="en-US" sz="1400" dirty="0" smtClean="0"/>
              <a:t>Row </a:t>
            </a:r>
            <a:r>
              <a:rPr lang="en-US" sz="1400" dirty="0" err="1" smtClean="0"/>
              <a:t>dendrogram</a:t>
            </a:r>
            <a:r>
              <a:rPr lang="en-US" sz="1400" dirty="0" smtClean="0"/>
              <a:t> -&gt; </a:t>
            </a:r>
            <a:r>
              <a:rPr lang="en-US" sz="1400" dirty="0" err="1"/>
              <a:t>distfun</a:t>
            </a:r>
            <a:r>
              <a:rPr lang="en-US" sz="1400" dirty="0"/>
              <a:t> = </a:t>
            </a:r>
            <a:r>
              <a:rPr lang="en-US" sz="1400" dirty="0" err="1"/>
              <a:t>dist</a:t>
            </a:r>
            <a:r>
              <a:rPr lang="en-US" sz="1400" dirty="0" smtClean="0"/>
              <a:t>, </a:t>
            </a:r>
            <a:r>
              <a:rPr lang="en-US" sz="1400" dirty="0" err="1"/>
              <a:t>hclustfun</a:t>
            </a:r>
            <a:r>
              <a:rPr lang="en-US" sz="1400" dirty="0"/>
              <a:t> = </a:t>
            </a:r>
            <a:r>
              <a:rPr lang="en-US" sz="1400" dirty="0" err="1" smtClean="0"/>
              <a:t>hclust</a:t>
            </a:r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Species coloring -&gt; </a:t>
            </a:r>
          </a:p>
          <a:p>
            <a:r>
              <a:rPr lang="en-US" sz="1400" dirty="0" smtClean="0"/>
              <a:t>dark colors = parasitic</a:t>
            </a:r>
          </a:p>
          <a:p>
            <a:r>
              <a:rPr lang="en-US" sz="1400" dirty="0" smtClean="0"/>
              <a:t>lighter colors = free-living</a:t>
            </a:r>
          </a:p>
          <a:p>
            <a:endParaRPr lang="en-US" sz="1400" dirty="0"/>
          </a:p>
          <a:p>
            <a:r>
              <a:rPr lang="en-US" sz="1400" b="1" dirty="0" smtClean="0"/>
              <a:t>Scale -&gt; natural log</a:t>
            </a:r>
            <a:endParaRPr lang="en-US" sz="1400" b="1" dirty="0"/>
          </a:p>
        </p:txBody>
      </p:sp>
      <p:sp>
        <p:nvSpPr>
          <p:cNvPr id="8" name="Oval 7"/>
          <p:cNvSpPr/>
          <p:nvPr/>
        </p:nvSpPr>
        <p:spPr>
          <a:xfrm>
            <a:off x="7720440" y="5330983"/>
            <a:ext cx="668436" cy="2673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890594" y="4662520"/>
            <a:ext cx="442840" cy="2005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268982" y="4491042"/>
            <a:ext cx="1284739" cy="2968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33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2185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Top 50 families – all species</a:t>
            </a:r>
            <a:endParaRPr lang="en-US" sz="3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0872" y="735922"/>
            <a:ext cx="6205928" cy="61220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838270"/>
            <a:ext cx="23813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Column </a:t>
            </a:r>
            <a:r>
              <a:rPr lang="en-US" sz="1400" dirty="0" err="1" smtClean="0"/>
              <a:t>dendrogram</a:t>
            </a:r>
            <a:r>
              <a:rPr lang="en-US" sz="1400" dirty="0" smtClean="0"/>
              <a:t> -&gt; species tree</a:t>
            </a:r>
          </a:p>
          <a:p>
            <a:r>
              <a:rPr lang="en-US" sz="1400" dirty="0" smtClean="0"/>
              <a:t>Row </a:t>
            </a:r>
            <a:r>
              <a:rPr lang="en-US" sz="1400" dirty="0" err="1" smtClean="0"/>
              <a:t>dendrogram</a:t>
            </a:r>
            <a:r>
              <a:rPr lang="en-US" sz="1400" dirty="0" smtClean="0"/>
              <a:t> -&gt; </a:t>
            </a:r>
            <a:r>
              <a:rPr lang="en-US" sz="1400" dirty="0" err="1"/>
              <a:t>distfun</a:t>
            </a:r>
            <a:r>
              <a:rPr lang="en-US" sz="1400" dirty="0"/>
              <a:t> = </a:t>
            </a:r>
            <a:r>
              <a:rPr lang="en-US" sz="1400" dirty="0" err="1"/>
              <a:t>dist</a:t>
            </a:r>
            <a:r>
              <a:rPr lang="en-US" sz="1400" dirty="0" smtClean="0"/>
              <a:t>, </a:t>
            </a:r>
            <a:r>
              <a:rPr lang="en-US" sz="1400" dirty="0" err="1"/>
              <a:t>hclustfun</a:t>
            </a:r>
            <a:r>
              <a:rPr lang="en-US" sz="1400" dirty="0"/>
              <a:t> = </a:t>
            </a:r>
            <a:r>
              <a:rPr lang="en-US" sz="1400" dirty="0" err="1" smtClean="0"/>
              <a:t>hclust</a:t>
            </a:r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Species coloring -&gt; </a:t>
            </a:r>
          </a:p>
          <a:p>
            <a:r>
              <a:rPr lang="en-US" sz="1400" dirty="0" smtClean="0"/>
              <a:t>dark colors = parasitic</a:t>
            </a:r>
          </a:p>
          <a:p>
            <a:r>
              <a:rPr lang="en-US" sz="1400" dirty="0" smtClean="0"/>
              <a:t>lighter colors = free-living</a:t>
            </a:r>
          </a:p>
          <a:p>
            <a:endParaRPr lang="en-US" sz="1400" dirty="0"/>
          </a:p>
          <a:p>
            <a:r>
              <a:rPr lang="en-US" sz="1400" b="1" dirty="0" smtClean="0"/>
              <a:t>Scale -&gt; plain values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47188"/>
            <a:ext cx="2409268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Filtering: families with &gt; 100 genes</a:t>
            </a:r>
            <a:endParaRPr lang="en-US" sz="1200" dirty="0"/>
          </a:p>
        </p:txBody>
      </p:sp>
      <p:sp>
        <p:nvSpPr>
          <p:cNvPr id="3" name="Oval 2"/>
          <p:cNvSpPr/>
          <p:nvPr/>
        </p:nvSpPr>
        <p:spPr>
          <a:xfrm>
            <a:off x="5472823" y="5548234"/>
            <a:ext cx="317507" cy="242318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8711865" y="5681925"/>
            <a:ext cx="18669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8711865" y="3929209"/>
            <a:ext cx="18669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8711865" y="5548234"/>
            <a:ext cx="18669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0012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Top 50 families – all species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934" y="151852"/>
            <a:ext cx="7213891" cy="67061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911" y="204281"/>
            <a:ext cx="1930109" cy="18774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50 Largest families for nematodes</a:t>
            </a:r>
          </a:p>
          <a:p>
            <a:r>
              <a:rPr lang="en-US" sz="1400" dirty="0" smtClean="0"/>
              <a:t>Running </a:t>
            </a:r>
            <a:r>
              <a:rPr lang="en-US" sz="1400" dirty="0" smtClean="0"/>
              <a:t>parser for only nematodes, ranking by family size but then plotting for all </a:t>
            </a:r>
            <a:r>
              <a:rPr lang="en-US" sz="1400" dirty="0" smtClean="0"/>
              <a:t>species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47188"/>
            <a:ext cx="2409268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Filtering: families with &gt; 100 genes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2381395"/>
            <a:ext cx="23813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Column </a:t>
            </a:r>
            <a:r>
              <a:rPr lang="en-US" sz="1400" dirty="0" err="1" smtClean="0"/>
              <a:t>dendrogram</a:t>
            </a:r>
            <a:r>
              <a:rPr lang="en-US" sz="1400" dirty="0" smtClean="0"/>
              <a:t> -&gt; species tree</a:t>
            </a:r>
          </a:p>
          <a:p>
            <a:r>
              <a:rPr lang="en-US" sz="1400" dirty="0" smtClean="0"/>
              <a:t>Row </a:t>
            </a:r>
            <a:r>
              <a:rPr lang="en-US" sz="1400" dirty="0" err="1" smtClean="0"/>
              <a:t>dendrogram</a:t>
            </a:r>
            <a:r>
              <a:rPr lang="en-US" sz="1400" dirty="0" smtClean="0"/>
              <a:t> -&gt; </a:t>
            </a:r>
            <a:r>
              <a:rPr lang="en-US" sz="1400" dirty="0" err="1"/>
              <a:t>distfun</a:t>
            </a:r>
            <a:r>
              <a:rPr lang="en-US" sz="1400" dirty="0"/>
              <a:t> = </a:t>
            </a:r>
            <a:r>
              <a:rPr lang="en-US" sz="1400" dirty="0" err="1"/>
              <a:t>dist</a:t>
            </a:r>
            <a:r>
              <a:rPr lang="en-US" sz="1400" dirty="0" smtClean="0"/>
              <a:t>, </a:t>
            </a:r>
            <a:r>
              <a:rPr lang="en-US" sz="1400" dirty="0" err="1"/>
              <a:t>hclustfun</a:t>
            </a:r>
            <a:r>
              <a:rPr lang="en-US" sz="1400" dirty="0"/>
              <a:t> = </a:t>
            </a:r>
            <a:r>
              <a:rPr lang="en-US" sz="1400" dirty="0" err="1" smtClean="0"/>
              <a:t>hclust</a:t>
            </a:r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Species coloring -&gt; </a:t>
            </a:r>
          </a:p>
          <a:p>
            <a:r>
              <a:rPr lang="en-US" sz="1400" dirty="0" smtClean="0"/>
              <a:t>dark colors = parasitic</a:t>
            </a:r>
          </a:p>
          <a:p>
            <a:r>
              <a:rPr lang="en-US" sz="1400" dirty="0" smtClean="0"/>
              <a:t>lighter colors = free-living</a:t>
            </a:r>
          </a:p>
          <a:p>
            <a:endParaRPr lang="en-US" sz="1400" dirty="0"/>
          </a:p>
          <a:p>
            <a:r>
              <a:rPr lang="en-US" sz="1400" b="1" dirty="0" smtClean="0"/>
              <a:t>Scale -&gt; plain values</a:t>
            </a:r>
            <a:endParaRPr lang="en-US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1911" y="4938262"/>
            <a:ext cx="1311805" cy="116955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Not showing nematode tree because problems reading tree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97265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194" y="159347"/>
            <a:ext cx="6762696" cy="66648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47188"/>
            <a:ext cx="2409268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Filtering: families with &gt; 100 genes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27964" y="2448242"/>
            <a:ext cx="23813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Column </a:t>
            </a:r>
            <a:r>
              <a:rPr lang="en-US" sz="1400" dirty="0" err="1" smtClean="0"/>
              <a:t>dendrogram</a:t>
            </a:r>
            <a:r>
              <a:rPr lang="en-US" sz="1400" dirty="0" smtClean="0"/>
              <a:t> -&gt; species tree</a:t>
            </a:r>
          </a:p>
          <a:p>
            <a:r>
              <a:rPr lang="en-US" sz="1400" dirty="0" smtClean="0"/>
              <a:t>Row </a:t>
            </a:r>
            <a:r>
              <a:rPr lang="en-US" sz="1400" dirty="0" err="1" smtClean="0"/>
              <a:t>dendrogram</a:t>
            </a:r>
            <a:r>
              <a:rPr lang="en-US" sz="1400" dirty="0" smtClean="0"/>
              <a:t> -&gt; </a:t>
            </a:r>
            <a:r>
              <a:rPr lang="en-US" sz="1400" dirty="0" err="1"/>
              <a:t>distfun</a:t>
            </a:r>
            <a:r>
              <a:rPr lang="en-US" sz="1400" dirty="0"/>
              <a:t> = </a:t>
            </a:r>
            <a:r>
              <a:rPr lang="en-US" sz="1400" dirty="0" err="1"/>
              <a:t>dist</a:t>
            </a:r>
            <a:r>
              <a:rPr lang="en-US" sz="1400" dirty="0" smtClean="0"/>
              <a:t>, </a:t>
            </a:r>
            <a:r>
              <a:rPr lang="en-US" sz="1400" dirty="0" err="1"/>
              <a:t>hclustfun</a:t>
            </a:r>
            <a:r>
              <a:rPr lang="en-US" sz="1400" dirty="0"/>
              <a:t> = </a:t>
            </a:r>
            <a:r>
              <a:rPr lang="en-US" sz="1400" dirty="0" err="1" smtClean="0"/>
              <a:t>hclust</a:t>
            </a:r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Species coloring -&gt; </a:t>
            </a:r>
          </a:p>
          <a:p>
            <a:r>
              <a:rPr lang="en-US" sz="1400" dirty="0" smtClean="0"/>
              <a:t>dark colors = parasitic</a:t>
            </a:r>
          </a:p>
          <a:p>
            <a:r>
              <a:rPr lang="en-US" sz="1400" dirty="0" smtClean="0"/>
              <a:t>lighter colors = free-living</a:t>
            </a:r>
          </a:p>
          <a:p>
            <a:endParaRPr lang="en-US" sz="1400" dirty="0"/>
          </a:p>
          <a:p>
            <a:r>
              <a:rPr lang="en-US" sz="1400" b="1" dirty="0" smtClean="0"/>
              <a:t>Scale -&gt; plain values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91911" y="167703"/>
            <a:ext cx="2013663" cy="18774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50 Largest families for </a:t>
            </a:r>
            <a:r>
              <a:rPr lang="en-US" sz="2000" dirty="0" err="1" smtClean="0"/>
              <a:t>platyhelminths</a:t>
            </a:r>
            <a:r>
              <a:rPr lang="en-US" sz="2000" dirty="0"/>
              <a:t>.</a:t>
            </a:r>
            <a:endParaRPr lang="en-US" sz="2000" dirty="0" smtClean="0"/>
          </a:p>
          <a:p>
            <a:r>
              <a:rPr lang="en-US" sz="1400" dirty="0" smtClean="0"/>
              <a:t>Running </a:t>
            </a:r>
            <a:r>
              <a:rPr lang="en-US" sz="1400" dirty="0" smtClean="0"/>
              <a:t>parser for only </a:t>
            </a:r>
            <a:r>
              <a:rPr lang="en-US" sz="1400" dirty="0" err="1" smtClean="0"/>
              <a:t>platyhelminths</a:t>
            </a:r>
            <a:r>
              <a:rPr lang="en-US" sz="1400" dirty="0" smtClean="0"/>
              <a:t>, ranking by family size but then plotting for all </a:t>
            </a:r>
            <a:r>
              <a:rPr lang="en-US" sz="1400" dirty="0" smtClean="0"/>
              <a:t>species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91911" y="4938262"/>
            <a:ext cx="1311805" cy="116955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Not showing </a:t>
            </a:r>
            <a:r>
              <a:rPr lang="en-US" sz="1400" dirty="0" err="1" smtClean="0"/>
              <a:t>platyhelmiths</a:t>
            </a:r>
            <a:r>
              <a:rPr lang="en-US" sz="1400" dirty="0" smtClean="0"/>
              <a:t> tree because problems reading tree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07534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441" y="-150404"/>
            <a:ext cx="8631184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Top 20 sorted by variation coefficient – 33 </a:t>
            </a:r>
            <a:r>
              <a:rPr lang="en-US" sz="3600" dirty="0" smtClean="0"/>
              <a:t>species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47188"/>
            <a:ext cx="2409268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Filtering: families with &gt; 100 genes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01900"/>
            <a:ext cx="9144000" cy="184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41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547188"/>
            <a:ext cx="2409268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Filtering: families with &gt; 100 genes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838270"/>
            <a:ext cx="23813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Column </a:t>
            </a:r>
            <a:r>
              <a:rPr lang="en-US" sz="1400" dirty="0" err="1" smtClean="0"/>
              <a:t>dendrogram</a:t>
            </a:r>
            <a:r>
              <a:rPr lang="en-US" sz="1400" dirty="0" smtClean="0"/>
              <a:t> -&gt; species tree</a:t>
            </a:r>
          </a:p>
          <a:p>
            <a:r>
              <a:rPr lang="en-US" sz="1400" dirty="0" smtClean="0"/>
              <a:t>Row </a:t>
            </a:r>
            <a:r>
              <a:rPr lang="en-US" sz="1400" dirty="0" err="1" smtClean="0"/>
              <a:t>dendrogram</a:t>
            </a:r>
            <a:r>
              <a:rPr lang="en-US" sz="1400" dirty="0" smtClean="0"/>
              <a:t> -&gt; </a:t>
            </a:r>
            <a:r>
              <a:rPr lang="en-US" sz="1400" dirty="0" err="1"/>
              <a:t>distfun</a:t>
            </a:r>
            <a:r>
              <a:rPr lang="en-US" sz="1400" dirty="0"/>
              <a:t> = </a:t>
            </a:r>
            <a:r>
              <a:rPr lang="en-US" sz="1400" dirty="0" err="1"/>
              <a:t>dist</a:t>
            </a:r>
            <a:r>
              <a:rPr lang="en-US" sz="1400" dirty="0" smtClean="0"/>
              <a:t>, </a:t>
            </a:r>
            <a:r>
              <a:rPr lang="en-US" sz="1400" dirty="0" err="1"/>
              <a:t>hclustfun</a:t>
            </a:r>
            <a:r>
              <a:rPr lang="en-US" sz="1400" dirty="0"/>
              <a:t> = </a:t>
            </a:r>
            <a:r>
              <a:rPr lang="en-US" sz="1400" dirty="0" err="1" smtClean="0"/>
              <a:t>hclust</a:t>
            </a:r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Species coloring -&gt; </a:t>
            </a:r>
          </a:p>
          <a:p>
            <a:r>
              <a:rPr lang="en-US" sz="1400" dirty="0" smtClean="0"/>
              <a:t>dark colors = parasitic</a:t>
            </a:r>
          </a:p>
          <a:p>
            <a:r>
              <a:rPr lang="en-US" sz="1400" dirty="0" smtClean="0"/>
              <a:t>lighter colors = free-living</a:t>
            </a:r>
          </a:p>
          <a:p>
            <a:endParaRPr lang="en-US" sz="1400" dirty="0"/>
          </a:p>
          <a:p>
            <a:r>
              <a:rPr lang="en-US" sz="1400" b="1" dirty="0" smtClean="0"/>
              <a:t>Scale -&gt; plain values</a:t>
            </a:r>
            <a:endParaRPr lang="en-US" sz="1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389" y="849349"/>
            <a:ext cx="6355651" cy="600865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82266" y="-150404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Top 20 sorted by Variation Coefficient – 33 species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83820" y="4250150"/>
            <a:ext cx="1930110" cy="58477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No transposable element </a:t>
            </a:r>
            <a:r>
              <a:rPr lang="en-US" sz="1600" dirty="0" smtClean="0"/>
              <a:t>filtering yet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" y="5349690"/>
            <a:ext cx="2498280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Note: </a:t>
            </a:r>
            <a:r>
              <a:rPr lang="en-US" sz="1400" dirty="0"/>
              <a:t>u</a:t>
            </a:r>
            <a:r>
              <a:rPr lang="en-US" sz="1400" dirty="0" smtClean="0"/>
              <a:t>sed 33 species list here because otherwise 10 out of 20 families come from free-living species (mostly </a:t>
            </a:r>
            <a:r>
              <a:rPr lang="en-US" sz="1400" dirty="0" err="1" smtClean="0"/>
              <a:t>schmidtea</a:t>
            </a:r>
            <a:r>
              <a:rPr lang="en-US" sz="1400" dirty="0" smtClean="0"/>
              <a:t>)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54233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741" y="13203"/>
            <a:ext cx="4064259" cy="2190320"/>
          </a:xfrm>
        </p:spPr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Phylogenomic</a:t>
            </a:r>
            <a:r>
              <a:rPr lang="en-US" dirty="0" smtClean="0"/>
              <a:t>”</a:t>
            </a:r>
            <a:br>
              <a:rPr lang="en-US" dirty="0" smtClean="0"/>
            </a:br>
            <a:r>
              <a:rPr lang="en-US" dirty="0" smtClean="0"/>
              <a:t>tree</a:t>
            </a:r>
            <a:endParaRPr lang="en-US" dirty="0"/>
          </a:p>
        </p:txBody>
      </p:sp>
      <p:pic>
        <p:nvPicPr>
          <p:cNvPr id="4" name="Content Placeholder 3" descr="BSP2014tree.gif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165" r="-36165"/>
          <a:stretch>
            <a:fillRect/>
          </a:stretch>
        </p:blipFill>
        <p:spPr>
          <a:xfrm>
            <a:off x="-2977925" y="191408"/>
            <a:ext cx="12121925" cy="6666592"/>
          </a:xfrm>
        </p:spPr>
      </p:pic>
      <p:sp>
        <p:nvSpPr>
          <p:cNvPr id="3" name="TextBox 2"/>
          <p:cNvSpPr txBox="1"/>
          <p:nvPr/>
        </p:nvSpPr>
        <p:spPr>
          <a:xfrm>
            <a:off x="5987479" y="5451447"/>
            <a:ext cx="30563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50HG Project. Total 91 species:</a:t>
            </a:r>
          </a:p>
          <a:p>
            <a:r>
              <a:rPr lang="en-US" sz="1600" dirty="0" smtClean="0"/>
              <a:t>- 56 </a:t>
            </a:r>
            <a:r>
              <a:rPr lang="en-US" sz="1600" dirty="0"/>
              <a:t>Nematodes (4 Free-living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- 25 </a:t>
            </a:r>
            <a:r>
              <a:rPr lang="en-US" sz="1600" dirty="0" err="1" smtClean="0"/>
              <a:t>Platyhelminths</a:t>
            </a:r>
            <a:r>
              <a:rPr lang="en-US" sz="1600" dirty="0" smtClean="0"/>
              <a:t> (1 Free-living)</a:t>
            </a:r>
          </a:p>
          <a:p>
            <a:r>
              <a:rPr lang="en-US" sz="1600" dirty="0" smtClean="0"/>
              <a:t>- 10 Free-living </a:t>
            </a:r>
            <a:r>
              <a:rPr lang="en-US" sz="1600" dirty="0" err="1" smtClean="0"/>
              <a:t>Outgroups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280889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441" y="-150404"/>
            <a:ext cx="8631184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Top 20 sorted by Signal Peptide % – all </a:t>
            </a:r>
            <a:r>
              <a:rPr lang="en-US" sz="3600" dirty="0" smtClean="0"/>
              <a:t>species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47188"/>
            <a:ext cx="2409268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Filtering: families with &gt; 100 genes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76500"/>
            <a:ext cx="9144000" cy="188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716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547188"/>
            <a:ext cx="2409268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Filtering: families with &gt; 100 genes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838270"/>
            <a:ext cx="23813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Column </a:t>
            </a:r>
            <a:r>
              <a:rPr lang="en-US" sz="1400" dirty="0" err="1" smtClean="0"/>
              <a:t>dendrogram</a:t>
            </a:r>
            <a:r>
              <a:rPr lang="en-US" sz="1400" dirty="0" smtClean="0"/>
              <a:t> -&gt; species tree</a:t>
            </a:r>
          </a:p>
          <a:p>
            <a:r>
              <a:rPr lang="en-US" sz="1400" dirty="0" smtClean="0"/>
              <a:t>Row </a:t>
            </a:r>
            <a:r>
              <a:rPr lang="en-US" sz="1400" dirty="0" err="1" smtClean="0"/>
              <a:t>dendrogram</a:t>
            </a:r>
            <a:r>
              <a:rPr lang="en-US" sz="1400" dirty="0" smtClean="0"/>
              <a:t> -&gt; </a:t>
            </a:r>
            <a:r>
              <a:rPr lang="en-US" sz="1400" dirty="0" err="1"/>
              <a:t>distfun</a:t>
            </a:r>
            <a:r>
              <a:rPr lang="en-US" sz="1400" dirty="0"/>
              <a:t> = </a:t>
            </a:r>
            <a:r>
              <a:rPr lang="en-US" sz="1400" dirty="0" err="1"/>
              <a:t>dist</a:t>
            </a:r>
            <a:r>
              <a:rPr lang="en-US" sz="1400" dirty="0" smtClean="0"/>
              <a:t>, </a:t>
            </a:r>
            <a:r>
              <a:rPr lang="en-US" sz="1400" dirty="0" err="1"/>
              <a:t>hclustfun</a:t>
            </a:r>
            <a:r>
              <a:rPr lang="en-US" sz="1400" dirty="0"/>
              <a:t> = </a:t>
            </a:r>
            <a:r>
              <a:rPr lang="en-US" sz="1400" dirty="0" err="1" smtClean="0"/>
              <a:t>hclust</a:t>
            </a:r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Species coloring -&gt; </a:t>
            </a:r>
          </a:p>
          <a:p>
            <a:r>
              <a:rPr lang="en-US" sz="1400" dirty="0" smtClean="0"/>
              <a:t>dark colors = parasitic</a:t>
            </a:r>
          </a:p>
          <a:p>
            <a:r>
              <a:rPr lang="en-US" sz="1400" dirty="0" smtClean="0"/>
              <a:t>lighter colors = free-living</a:t>
            </a:r>
          </a:p>
          <a:p>
            <a:endParaRPr lang="en-US" sz="1400" dirty="0"/>
          </a:p>
          <a:p>
            <a:r>
              <a:rPr lang="en-US" sz="1400" b="1" dirty="0" smtClean="0"/>
              <a:t>Scale -&gt; plain values</a:t>
            </a:r>
            <a:endParaRPr lang="en-US" sz="1400" b="1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82266" y="-150404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Top 20 sorted by Signal peptide % – all species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750" y="950417"/>
            <a:ext cx="6783630" cy="587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969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547188"/>
            <a:ext cx="2409268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Filtering: families with &gt; 100 genes</a:t>
            </a:r>
            <a:endParaRPr lang="en-US" sz="12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5422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Top 20 sorted by Signal peptide % – all species</a:t>
            </a:r>
            <a:br>
              <a:rPr lang="en-US" sz="2800" dirty="0" smtClean="0"/>
            </a:br>
            <a:r>
              <a:rPr lang="en-US" sz="2800" dirty="0" smtClean="0"/>
              <a:t>GO term enrichment</a:t>
            </a:r>
            <a:endParaRPr lang="en-US" sz="28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4574853"/>
              </p:ext>
            </p:extLst>
          </p:nvPr>
        </p:nvGraphicFramePr>
        <p:xfrm>
          <a:off x="574176" y="1257615"/>
          <a:ext cx="8386000" cy="5114988"/>
        </p:xfrm>
        <a:graphic>
          <a:graphicData uri="http://schemas.openxmlformats.org/drawingml/2006/table">
            <a:tbl>
              <a:tblPr/>
              <a:tblGrid>
                <a:gridCol w="1198000"/>
                <a:gridCol w="1198000"/>
                <a:gridCol w="2327182"/>
                <a:gridCol w="643370"/>
                <a:gridCol w="623448"/>
                <a:gridCol w="1198000"/>
                <a:gridCol w="1198000"/>
              </a:tblGrid>
              <a:tr h="6796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BP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796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file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term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ann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sig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exp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50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clust1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GO:0007030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Golgi organization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235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109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 1e-30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50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clust1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GO:0006457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protein folding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4906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138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6.79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 1e-30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654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clust1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GO:0009967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positive regulation of signal transducti...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2200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107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3.04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 1e-30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50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clust1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GO:0006486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protein glycosylation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4029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5.58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 1e-30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796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clust1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GO:0006810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transport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82534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191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114.21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 1e-30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860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clust1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GO:0016539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intein-mediated protein splicing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153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0.21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 1e-30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328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clust1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GO:0051649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establishment of localization in cell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19114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26.45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 1e-30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796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clust1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GO:0006508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proteolysis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29783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158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41.21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 1e-30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50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clust1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GO:0000003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reproduction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14833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84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20.53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2.60E-27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50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clust1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GO:0045454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cell redox homeostasis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2599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3.6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1.40E-09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50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clust1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GO:0008152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metabolic process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280194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446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387.72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1.40E-06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505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clust1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GO:0007154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cell communication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62898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125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87.04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0.00012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7960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796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MF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796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file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term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ann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sig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exp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50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clust1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GO:0003796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lysozyme activity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143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0.28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&lt;1e-30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796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clust1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GO:0008289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lipid binding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8913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264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17.73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&lt;1e-30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860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clust1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GO:0004579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dolichyl-diphosphooligosaccharide-protei...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403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&lt;1e-30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936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clust1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GO:0004869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cysteine-type endopeptidase inhibitor ac...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349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93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0.69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&lt;1e-30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50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clust1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GO:0016787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hydrolase activity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107283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615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213.44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&lt;1e-30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50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clust1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GO:0005215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transporter activity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45228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108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89.98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&lt;1e-30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505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clust1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GO:0004222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metalloendopeptidase activity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7752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111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15.42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&lt;1e-30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50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clust1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GO:0008233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peptidase activity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26406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163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52.53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&lt;1e-30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73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clust1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GO:0004149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dihydrolipoyllysine-residue succinyltran...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0.13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0.0076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7960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796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CC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796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file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term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ann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sig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exp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50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clust1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GO:0005615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extracellular space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3830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1209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17.65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&lt;1e-30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50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clust1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GO:0005576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extracellular region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11809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1310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54.43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&lt;1e-30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50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clust1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GO:0005783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endoplasmic reticulum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6794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31.31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&lt;1e-30</a:t>
                      </a:r>
                    </a:p>
                  </a:txBody>
                  <a:tcPr marL="4413" marR="4413" marT="4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5468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Receptor-type protein-tyrosine phosphatase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b="1" dirty="0"/>
              <a:t>Receptor-type protein-tyrosine phosphatase</a:t>
            </a:r>
            <a:r>
              <a:rPr lang="en-US" dirty="0"/>
              <a:t> </a:t>
            </a:r>
            <a:r>
              <a:rPr lang="en-US" dirty="0" err="1"/>
              <a:t>ζ</a:t>
            </a:r>
            <a:r>
              <a:rPr lang="en-US" dirty="0"/>
              <a:t> (PTP-</a:t>
            </a:r>
            <a:r>
              <a:rPr lang="en-US" dirty="0" err="1"/>
              <a:t>ζ</a:t>
            </a:r>
            <a:r>
              <a:rPr lang="en-US" dirty="0"/>
              <a:t>) (</a:t>
            </a:r>
            <a:r>
              <a:rPr lang="en-US" dirty="0">
                <a:hlinkClick r:id="rId2"/>
              </a:rPr>
              <a:t>19</a:t>
            </a:r>
            <a:r>
              <a:rPr lang="en-US" dirty="0"/>
              <a:t>, </a:t>
            </a:r>
            <a:r>
              <a:rPr lang="en-US" dirty="0">
                <a:hlinkClick r:id="rId3"/>
              </a:rPr>
              <a:t>20</a:t>
            </a:r>
            <a:r>
              <a:rPr lang="en-US" dirty="0"/>
              <a:t>), a cell surface receptor and a chondroitin sulfate (CS) proteoglycan, is highly abundant in the brain (</a:t>
            </a:r>
            <a:r>
              <a:rPr lang="en-US" dirty="0">
                <a:hlinkClick r:id="rId4"/>
              </a:rPr>
              <a:t>21</a:t>
            </a:r>
            <a:r>
              <a:rPr lang="en-US" dirty="0"/>
              <a:t>), primarily expressed on neural progenitors and glial cells (</a:t>
            </a:r>
            <a:r>
              <a:rPr lang="en-US" dirty="0">
                <a:hlinkClick r:id="rId5"/>
              </a:rPr>
              <a:t>22</a:t>
            </a:r>
            <a:r>
              <a:rPr lang="en-US" dirty="0"/>
              <a:t>–</a:t>
            </a:r>
            <a:r>
              <a:rPr lang="en-US" dirty="0">
                <a:hlinkClick r:id="rId6"/>
              </a:rPr>
              <a:t>24</a:t>
            </a:r>
            <a:r>
              <a:rPr lang="en-US" dirty="0"/>
              <a:t>), and binds to and signals through the actions of multiple ligands (</a:t>
            </a:r>
            <a:r>
              <a:rPr lang="en-US" dirty="0">
                <a:hlinkClick r:id="rId7"/>
              </a:rPr>
              <a:t>25</a:t>
            </a:r>
            <a:r>
              <a:rPr lang="en-US" dirty="0"/>
              <a:t>), including the growth factor </a:t>
            </a:r>
            <a:r>
              <a:rPr lang="en-US" dirty="0" err="1"/>
              <a:t>pleiotrophin</a:t>
            </a:r>
            <a:r>
              <a:rPr lang="en-US" dirty="0"/>
              <a:t> (PTN) (</a:t>
            </a:r>
            <a:r>
              <a:rPr lang="en-US" dirty="0">
                <a:hlinkClick r:id="rId8"/>
              </a:rPr>
              <a:t>26</a:t>
            </a:r>
            <a:r>
              <a:rPr lang="en-US" dirty="0"/>
              <a:t>, </a:t>
            </a:r>
            <a:r>
              <a:rPr lang="en-US" dirty="0">
                <a:hlinkClick r:id="rId9"/>
              </a:rPr>
              <a:t>27</a:t>
            </a:r>
            <a:r>
              <a:rPr lang="en-US" dirty="0"/>
              <a:t>), the cell surface protein </a:t>
            </a:r>
            <a:r>
              <a:rPr lang="en-US" dirty="0" err="1"/>
              <a:t>contactin</a:t>
            </a:r>
            <a:r>
              <a:rPr lang="en-US" dirty="0"/>
              <a:t> (</a:t>
            </a:r>
            <a:r>
              <a:rPr lang="en-US" dirty="0">
                <a:hlinkClick r:id="rId10"/>
              </a:rPr>
              <a:t>28</a:t>
            </a:r>
            <a:r>
              <a:rPr lang="en-US" dirty="0"/>
              <a:t>), and the extracellular matrix (ECM) protein </a:t>
            </a:r>
            <a:r>
              <a:rPr lang="en-US" dirty="0" err="1"/>
              <a:t>tenascin</a:t>
            </a:r>
            <a:r>
              <a:rPr lang="en-US" dirty="0"/>
              <a:t>-R (TN-R) (</a:t>
            </a:r>
            <a:r>
              <a:rPr lang="en-US" dirty="0">
                <a:hlinkClick r:id="rId11"/>
              </a:rPr>
              <a:t>29</a:t>
            </a:r>
            <a:r>
              <a:rPr lang="en-US" dirty="0"/>
              <a:t>). The binding of some of these ligands involves the CS glycosaminoglycan (GAG) moiety of PTP-</a:t>
            </a:r>
            <a:r>
              <a:rPr lang="en-US" dirty="0" err="1"/>
              <a:t>ζ</a:t>
            </a:r>
            <a:r>
              <a:rPr lang="en-US" dirty="0"/>
              <a:t> (</a:t>
            </a:r>
            <a:r>
              <a:rPr lang="en-US" dirty="0">
                <a:hlinkClick r:id="rId8"/>
              </a:rPr>
              <a:t>26</a:t>
            </a:r>
            <a:r>
              <a:rPr lang="en-US" dirty="0"/>
              <a:t>, </a:t>
            </a:r>
            <a:r>
              <a:rPr lang="en-US" dirty="0">
                <a:hlinkClick r:id="rId12"/>
              </a:rPr>
              <a:t>30</a:t>
            </a:r>
            <a:r>
              <a:rPr lang="en-US" dirty="0"/>
              <a:t>). Ligand binding to PTP-</a:t>
            </a:r>
            <a:r>
              <a:rPr lang="en-US" dirty="0" err="1"/>
              <a:t>ζ</a:t>
            </a:r>
            <a:r>
              <a:rPr lang="en-US" dirty="0"/>
              <a:t> leads to increased tyrosine phosphorylation of downstream targets, including β-catenin, β-</a:t>
            </a:r>
            <a:r>
              <a:rPr lang="en-US" dirty="0" err="1"/>
              <a:t>adducin</a:t>
            </a:r>
            <a:r>
              <a:rPr lang="en-US" dirty="0"/>
              <a:t>, </a:t>
            </a:r>
            <a:r>
              <a:rPr lang="en-US" dirty="0" err="1"/>
              <a:t>Src</a:t>
            </a:r>
            <a:r>
              <a:rPr lang="en-US" dirty="0"/>
              <a:t> family kinases (SFK), focal adhesion kinase (FAK), </a:t>
            </a:r>
            <a:r>
              <a:rPr lang="en-US" dirty="0" err="1"/>
              <a:t>paxillin</a:t>
            </a:r>
            <a:r>
              <a:rPr lang="en-US" dirty="0"/>
              <a:t>, and extracellular signal-regulated kinase-1/2 (Erk-1/2) (</a:t>
            </a:r>
            <a:r>
              <a:rPr lang="en-US" dirty="0">
                <a:hlinkClick r:id="rId13"/>
              </a:rPr>
              <a:t>31</a:t>
            </a:r>
            <a:r>
              <a:rPr lang="en-US" dirty="0"/>
              <a:t>–</a:t>
            </a:r>
            <a:r>
              <a:rPr lang="en-US" dirty="0">
                <a:hlinkClick r:id="rId14"/>
              </a:rPr>
              <a:t>38</a:t>
            </a:r>
            <a:r>
              <a:rPr lang="en-US" dirty="0"/>
              <a:t>). PTP-</a:t>
            </a:r>
            <a:r>
              <a:rPr lang="en-US" dirty="0" err="1"/>
              <a:t>ζ</a:t>
            </a:r>
            <a:r>
              <a:rPr lang="en-US" dirty="0"/>
              <a:t> is up-regulated in many human cancers, including </a:t>
            </a:r>
            <a:r>
              <a:rPr lang="en-US" dirty="0" err="1"/>
              <a:t>glioblastomas</a:t>
            </a:r>
            <a:r>
              <a:rPr lang="en-US" dirty="0"/>
              <a:t>, and regulates their proliferation and migration (</a:t>
            </a:r>
            <a:r>
              <a:rPr lang="en-US" dirty="0">
                <a:hlinkClick r:id="rId15"/>
              </a:rPr>
              <a:t>39</a:t>
            </a:r>
            <a:r>
              <a:rPr lang="en-US" dirty="0"/>
              <a:t>–</a:t>
            </a:r>
            <a:r>
              <a:rPr lang="en-US" dirty="0">
                <a:hlinkClick r:id="rId16"/>
              </a:rPr>
              <a:t>41</a:t>
            </a:r>
            <a:r>
              <a:rPr lang="en-US" dirty="0"/>
              <a:t>). http://</a:t>
            </a:r>
            <a:r>
              <a:rPr lang="en-US" dirty="0" err="1"/>
              <a:t>www.ncbi.nlm.nih.gov</a:t>
            </a:r>
            <a:r>
              <a:rPr lang="en-US" dirty="0"/>
              <a:t>/</a:t>
            </a:r>
            <a:r>
              <a:rPr lang="en-US" dirty="0" err="1"/>
              <a:t>pmc</a:t>
            </a:r>
            <a:r>
              <a:rPr lang="en-US" dirty="0"/>
              <a:t>/articles/PMC3724651/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/>
              <a:t>Receptor-type protein tyrosine phosphatase β</a:t>
            </a:r>
            <a:r>
              <a:rPr lang="en-US" dirty="0"/>
              <a:t> (RPTP-β) belongs to the family of RPTPs which have been implicated in cell-cell and cell-matrix interactions [</a:t>
            </a:r>
            <a:r>
              <a:rPr lang="en-US" dirty="0">
                <a:hlinkClick r:id="rId17"/>
              </a:rPr>
              <a:t>28,29</a:t>
            </a:r>
            <a:r>
              <a:rPr lang="en-US" dirty="0"/>
              <a:t>]. RPTP-β, encoded by the </a:t>
            </a:r>
            <a:r>
              <a:rPr lang="en-US" i="1" dirty="0" err="1"/>
              <a:t>ptprb</a:t>
            </a:r>
            <a:r>
              <a:rPr lang="en-US" dirty="0"/>
              <a:t> gene, is composed of an extracellular domain with cell adhesion molecule-like motif (multiple </a:t>
            </a:r>
            <a:r>
              <a:rPr lang="en-US" dirty="0" err="1"/>
              <a:t>fibronectin</a:t>
            </a:r>
            <a:r>
              <a:rPr lang="en-US" dirty="0"/>
              <a:t> type 3-like domains), a </a:t>
            </a:r>
            <a:r>
              <a:rPr lang="en-US" dirty="0" err="1"/>
              <a:t>transmembrane</a:t>
            </a:r>
            <a:r>
              <a:rPr lang="en-US" dirty="0"/>
              <a:t> domain, and a single intracellular protein tyrosine phosphatase domain [</a:t>
            </a:r>
            <a:r>
              <a:rPr lang="en-US" dirty="0">
                <a:hlinkClick r:id="rId18"/>
              </a:rPr>
              <a:t>30,31</a:t>
            </a:r>
            <a:r>
              <a:rPr lang="en-US" dirty="0"/>
              <a:t>]. http://</a:t>
            </a:r>
            <a:r>
              <a:rPr lang="en-US" dirty="0" err="1"/>
              <a:t>www.ncbi.nlm.nih.gov</a:t>
            </a:r>
            <a:r>
              <a:rPr lang="en-US" dirty="0"/>
              <a:t>/</a:t>
            </a:r>
            <a:r>
              <a:rPr lang="en-US" dirty="0" err="1"/>
              <a:t>pmc</a:t>
            </a:r>
            <a:r>
              <a:rPr lang="en-US" dirty="0"/>
              <a:t>/articles/PMC3514745/</a:t>
            </a:r>
            <a:endParaRPr lang="en-US" dirty="0" smtClean="0"/>
          </a:p>
          <a:p>
            <a:endParaRPr lang="en-US" dirty="0"/>
          </a:p>
          <a:p>
            <a:r>
              <a:rPr lang="en-US" b="1" dirty="0"/>
              <a:t>Protein tyrosine phosphatases</a:t>
            </a:r>
            <a:r>
              <a:rPr lang="en-US" dirty="0"/>
              <a:t> are a group of </a:t>
            </a:r>
            <a:r>
              <a:rPr lang="en-US" dirty="0">
                <a:hlinkClick r:id="rId19" tooltip="Enzymes"/>
              </a:rPr>
              <a:t>enzymes</a:t>
            </a:r>
            <a:r>
              <a:rPr lang="en-US" dirty="0"/>
              <a:t> that remove </a:t>
            </a:r>
            <a:r>
              <a:rPr lang="en-US" dirty="0">
                <a:hlinkClick r:id="rId20" tooltip="Phosphate"/>
              </a:rPr>
              <a:t>phosphate</a:t>
            </a:r>
            <a:r>
              <a:rPr lang="en-US" dirty="0"/>
              <a:t> groups from </a:t>
            </a:r>
            <a:r>
              <a:rPr lang="en-US" dirty="0">
                <a:hlinkClick r:id="rId21" tooltip="Phosphorylated"/>
              </a:rPr>
              <a:t>phosphorylated</a:t>
            </a:r>
            <a:r>
              <a:rPr lang="en-US" dirty="0"/>
              <a:t> </a:t>
            </a:r>
            <a:r>
              <a:rPr lang="en-US" dirty="0">
                <a:hlinkClick r:id="rId22" tooltip="Tyrosine"/>
              </a:rPr>
              <a:t>tyrosine</a:t>
            </a:r>
            <a:r>
              <a:rPr lang="en-US" dirty="0"/>
              <a:t> residues on proteins. Protein tyrosine (</a:t>
            </a:r>
            <a:r>
              <a:rPr lang="en-US" dirty="0" err="1"/>
              <a:t>pTyr</a:t>
            </a:r>
            <a:r>
              <a:rPr lang="en-US" dirty="0"/>
              <a:t>) phosphorylation is a common post-translational modification that can create novel recognition motifs for protein interactions and cellular localization, affect protein stability, and regulate enzyme activity. As a consequence, maintaining an </a:t>
            </a:r>
            <a:r>
              <a:rPr lang="en-US" dirty="0">
                <a:hlinkClick r:id="rId23" tooltip="Regulation of gene expression"/>
              </a:rPr>
              <a:t>appropriate level</a:t>
            </a:r>
            <a:r>
              <a:rPr lang="en-US" dirty="0"/>
              <a:t> of protein tyrosine phosphorylation is essential for many cellular functions. Tyrosine-specific protein phosphatases (</a:t>
            </a:r>
            <a:r>
              <a:rPr lang="en-US" dirty="0" err="1"/>
              <a:t>PTPase</a:t>
            </a:r>
            <a:r>
              <a:rPr lang="en-US" dirty="0"/>
              <a:t>; </a:t>
            </a:r>
            <a:r>
              <a:rPr lang="en-US" dirty="0">
                <a:hlinkClick r:id="rId24" tooltip="Enzyme Commission number"/>
              </a:rPr>
              <a:t>EC</a:t>
            </a:r>
            <a:r>
              <a:rPr lang="en-US" dirty="0"/>
              <a:t> </a:t>
            </a:r>
            <a:r>
              <a:rPr lang="en-US" dirty="0">
                <a:hlinkClick r:id="rId25"/>
              </a:rPr>
              <a:t>3.1.3.48</a:t>
            </a:r>
            <a:r>
              <a:rPr lang="en-US" dirty="0"/>
              <a:t>) </a:t>
            </a:r>
            <a:r>
              <a:rPr lang="en-US" dirty="0" err="1"/>
              <a:t>catalyse</a:t>
            </a:r>
            <a:r>
              <a:rPr lang="en-US" dirty="0"/>
              <a:t> the removal of a phosphate group attached to a tyrosine residue, using a </a:t>
            </a:r>
            <a:r>
              <a:rPr lang="en-US" dirty="0" err="1"/>
              <a:t>cysteinyl</a:t>
            </a:r>
            <a:r>
              <a:rPr lang="en-US" dirty="0"/>
              <a:t>-phosphate enzyme intermediate. These enzymes are key regulatory components in </a:t>
            </a:r>
            <a:r>
              <a:rPr lang="en-US" dirty="0">
                <a:hlinkClick r:id="rId26" tooltip="Signal transduction"/>
              </a:rPr>
              <a:t>signal transduction</a:t>
            </a:r>
            <a:r>
              <a:rPr lang="en-US" dirty="0"/>
              <a:t> pathways (such as the </a:t>
            </a:r>
            <a:r>
              <a:rPr lang="en-US" dirty="0">
                <a:hlinkClick r:id="rId27" tooltip="MAPK/ERK pathway"/>
              </a:rPr>
              <a:t>MAP kinase pathway</a:t>
            </a:r>
            <a:r>
              <a:rPr lang="en-US" dirty="0"/>
              <a:t>) and </a:t>
            </a:r>
            <a:r>
              <a:rPr lang="en-US" dirty="0">
                <a:hlinkClick r:id="rId28" tooltip="Cell cycle"/>
              </a:rPr>
              <a:t>cell cycle</a:t>
            </a:r>
            <a:r>
              <a:rPr lang="en-US" dirty="0"/>
              <a:t> control, and are important in the control of </a:t>
            </a:r>
            <a:r>
              <a:rPr lang="en-US" dirty="0">
                <a:hlinkClick r:id="rId29" tooltip="Cell growth"/>
              </a:rPr>
              <a:t>cell growth</a:t>
            </a:r>
            <a:r>
              <a:rPr lang="en-US" dirty="0"/>
              <a:t>, </a:t>
            </a:r>
            <a:r>
              <a:rPr lang="en-US" dirty="0">
                <a:hlinkClick r:id="rId30" tooltip="Cell proliferation"/>
              </a:rPr>
              <a:t>proliferation</a:t>
            </a:r>
            <a:r>
              <a:rPr lang="en-US" dirty="0"/>
              <a:t>, </a:t>
            </a:r>
            <a:r>
              <a:rPr lang="en-US" dirty="0">
                <a:hlinkClick r:id="rId31" tooltip="Cell differentiation"/>
              </a:rPr>
              <a:t>differentiation</a:t>
            </a:r>
            <a:r>
              <a:rPr lang="en-US" dirty="0"/>
              <a:t> and </a:t>
            </a:r>
            <a:r>
              <a:rPr lang="en-US" dirty="0">
                <a:hlinkClick r:id="rId32" tooltip="Cell transformation"/>
              </a:rPr>
              <a:t>transformation</a:t>
            </a:r>
            <a:r>
              <a:rPr lang="en-US" dirty="0"/>
              <a:t>.</a:t>
            </a:r>
            <a:r>
              <a:rPr lang="en-US" baseline="30000" dirty="0">
                <a:hlinkClick r:id="rId33"/>
              </a:rPr>
              <a:t>[1]</a:t>
            </a:r>
            <a:r>
              <a:rPr lang="en-US" baseline="30000" dirty="0">
                <a:hlinkClick r:id="rId34"/>
              </a:rPr>
              <a:t>[2]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796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828" y="1195994"/>
            <a:ext cx="6579462" cy="54096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618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Compara</a:t>
            </a:r>
            <a:r>
              <a:rPr lang="en-US" sz="3600" dirty="0" smtClean="0"/>
              <a:t> gene families</a:t>
            </a:r>
            <a:endParaRPr lang="en-US" sz="3600" dirty="0"/>
          </a:p>
        </p:txBody>
      </p:sp>
      <p:sp>
        <p:nvSpPr>
          <p:cNvPr id="6" name="Rectangle 5"/>
          <p:cNvSpPr/>
          <p:nvPr/>
        </p:nvSpPr>
        <p:spPr>
          <a:xfrm>
            <a:off x="118123" y="1149168"/>
            <a:ext cx="2488779" cy="13542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smtClean="0"/>
              <a:t>- </a:t>
            </a:r>
            <a:r>
              <a:rPr lang="en-US" sz="1600" dirty="0" err="1" smtClean="0"/>
              <a:t>Compara</a:t>
            </a:r>
            <a:r>
              <a:rPr lang="en-US" sz="1600" dirty="0" smtClean="0"/>
              <a:t> data includes total </a:t>
            </a:r>
            <a:r>
              <a:rPr lang="en-US" sz="1600" u="sng" dirty="0" smtClean="0"/>
              <a:t>1,640,841</a:t>
            </a:r>
            <a:r>
              <a:rPr lang="en-US" sz="1600" dirty="0" smtClean="0"/>
              <a:t> genes</a:t>
            </a:r>
          </a:p>
          <a:p>
            <a:r>
              <a:rPr lang="en-US" sz="1600" dirty="0"/>
              <a:t>-</a:t>
            </a:r>
            <a:r>
              <a:rPr lang="en-US" sz="1600" dirty="0" smtClean="0"/>
              <a:t> of</a:t>
            </a:r>
            <a:r>
              <a:rPr lang="en-US" sz="1600" baseline="0" dirty="0" smtClean="0"/>
              <a:t> which 1,365,243 genes are clustered into </a:t>
            </a:r>
          </a:p>
          <a:p>
            <a:r>
              <a:rPr lang="en-US" sz="1600" baseline="0" dirty="0" smtClean="0"/>
              <a:t>- </a:t>
            </a:r>
            <a:r>
              <a:rPr lang="en-US" sz="1600" u="sng" baseline="0" dirty="0" smtClean="0"/>
              <a:t>109,571</a:t>
            </a:r>
            <a:r>
              <a:rPr lang="en-US" sz="1600" baseline="0" dirty="0" smtClean="0"/>
              <a:t> gene families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118123" y="3098778"/>
            <a:ext cx="2246470" cy="8617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Biggest family </a:t>
            </a:r>
            <a:r>
              <a:rPr lang="en-US" sz="1600" dirty="0" smtClean="0"/>
              <a:t>= 1219</a:t>
            </a:r>
          </a:p>
          <a:p>
            <a:r>
              <a:rPr lang="en-US" sz="1600" dirty="0" smtClean="0"/>
              <a:t>Mean </a:t>
            </a:r>
            <a:r>
              <a:rPr lang="en-US" sz="1600" dirty="0"/>
              <a:t>family size =</a:t>
            </a:r>
            <a:r>
              <a:rPr lang="en-US" sz="1600" dirty="0" smtClean="0"/>
              <a:t> 12.4</a:t>
            </a:r>
            <a:endParaRPr lang="en-US" sz="1600" dirty="0"/>
          </a:p>
          <a:p>
            <a:r>
              <a:rPr lang="en-US" sz="1600" dirty="0" smtClean="0"/>
              <a:t>Median family size </a:t>
            </a:r>
            <a:r>
              <a:rPr lang="en-US" sz="1600" dirty="0"/>
              <a:t>=</a:t>
            </a:r>
            <a:r>
              <a:rPr lang="en-US" sz="1600" dirty="0" smtClean="0"/>
              <a:t> </a:t>
            </a:r>
            <a:r>
              <a:rPr lang="en-US" sz="1600" dirty="0"/>
              <a:t>3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4362276" y="5657891"/>
            <a:ext cx="3074079" cy="419383"/>
            <a:chOff x="4362276" y="5657891"/>
            <a:chExt cx="3074079" cy="419383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4826444" y="5697690"/>
              <a:ext cx="0" cy="21368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6455612" y="5657891"/>
              <a:ext cx="0" cy="2496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4362276" y="5815664"/>
              <a:ext cx="143434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/>
                <a:t>#_</a:t>
              </a:r>
              <a:r>
                <a:rPr lang="en-US" sz="1050" dirty="0" err="1" smtClean="0"/>
                <a:t>Platyhelminths</a:t>
              </a:r>
              <a:r>
                <a:rPr lang="en-US" sz="1050" dirty="0" smtClean="0"/>
                <a:t> (25)</a:t>
              </a:r>
              <a:endParaRPr lang="en-US" sz="105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944906" y="5819457"/>
              <a:ext cx="14914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#_Nematodes (56)</a:t>
              </a:r>
              <a:endParaRPr lang="en-US" sz="1000" dirty="0"/>
            </a:p>
          </p:txBody>
        </p:sp>
      </p:grpSp>
      <p:cxnSp>
        <p:nvCxnSpPr>
          <p:cNvPr id="18" name="Straight Arrow Connector 17"/>
          <p:cNvCxnSpPr>
            <a:stCxn id="22" idx="1"/>
          </p:cNvCxnSpPr>
          <p:nvPr/>
        </p:nvCxnSpPr>
        <p:spPr>
          <a:xfrm flipH="1">
            <a:off x="6566336" y="1573010"/>
            <a:ext cx="535132" cy="334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101468" y="1434510"/>
            <a:ext cx="744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Astacins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7302668" y="6529799"/>
            <a:ext cx="1779712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Note: excluding </a:t>
            </a:r>
            <a:r>
              <a:rPr lang="en-US" sz="1100" dirty="0" err="1" smtClean="0"/>
              <a:t>outgroups</a:t>
            </a:r>
            <a:endParaRPr lang="en-US" sz="1100" dirty="0"/>
          </a:p>
        </p:txBody>
      </p:sp>
      <p:sp>
        <p:nvSpPr>
          <p:cNvPr id="37" name="TextBox 36"/>
          <p:cNvSpPr txBox="1"/>
          <p:nvPr/>
        </p:nvSpPr>
        <p:spPr>
          <a:xfrm>
            <a:off x="118123" y="5393127"/>
            <a:ext cx="2714376" cy="116955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Most </a:t>
            </a:r>
            <a:r>
              <a:rPr lang="en-US" sz="1400" dirty="0" err="1" smtClean="0"/>
              <a:t>compara</a:t>
            </a:r>
            <a:r>
              <a:rPr lang="en-US" sz="1400" dirty="0" smtClean="0"/>
              <a:t> gene families are single species, and small </a:t>
            </a:r>
          </a:p>
          <a:p>
            <a:r>
              <a:rPr lang="en-US" sz="1400" dirty="0" smtClean="0"/>
              <a:t>- 24179 Single-species families </a:t>
            </a:r>
          </a:p>
          <a:p>
            <a:r>
              <a:rPr lang="en-US" sz="1400" dirty="0" smtClean="0"/>
              <a:t>- 31039 families with only 2 genes</a:t>
            </a:r>
          </a:p>
          <a:p>
            <a:r>
              <a:rPr lang="en-US" sz="1400" dirty="0"/>
              <a:t>- </a:t>
            </a:r>
            <a:r>
              <a:rPr lang="en-US" sz="1400" dirty="0" smtClean="0"/>
              <a:t>1655 families with &gt;100 genes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5147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10153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Number of species &amp; genes per family</a:t>
            </a:r>
            <a:endParaRPr lang="en-US" sz="3600" dirty="0"/>
          </a:p>
        </p:txBody>
      </p:sp>
      <p:sp>
        <p:nvSpPr>
          <p:cNvPr id="21" name="TextBox 20"/>
          <p:cNvSpPr txBox="1"/>
          <p:nvPr/>
        </p:nvSpPr>
        <p:spPr>
          <a:xfrm>
            <a:off x="116147" y="5929635"/>
            <a:ext cx="5306543" cy="86177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Most </a:t>
            </a:r>
            <a:r>
              <a:rPr lang="en-US" sz="1600" dirty="0" err="1" smtClean="0"/>
              <a:t>compara</a:t>
            </a:r>
            <a:r>
              <a:rPr lang="en-US" sz="1600" dirty="0" smtClean="0"/>
              <a:t> gene families are single species, and small </a:t>
            </a:r>
          </a:p>
          <a:p>
            <a:r>
              <a:rPr lang="en-US" sz="1600" dirty="0" smtClean="0"/>
              <a:t>- 24179 Single-species families (~13K with size 2)</a:t>
            </a:r>
          </a:p>
          <a:p>
            <a:r>
              <a:rPr lang="en-US" sz="1600" dirty="0" smtClean="0"/>
              <a:t>- 31039 families with only 2 genes</a:t>
            </a:r>
            <a:endParaRPr lang="en-US" sz="16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5" y="1166769"/>
            <a:ext cx="4677830" cy="463925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556490" y="5478467"/>
            <a:ext cx="25025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Number species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02668" y="6529799"/>
            <a:ext cx="1779712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Note: excluding </a:t>
            </a:r>
            <a:r>
              <a:rPr lang="en-US" sz="1100" dirty="0" err="1" smtClean="0"/>
              <a:t>outgroups</a:t>
            </a:r>
            <a:endParaRPr lang="en-US" sz="11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4444923" y="811757"/>
            <a:ext cx="4578966" cy="5119585"/>
            <a:chOff x="4444923" y="811757"/>
            <a:chExt cx="4578966" cy="5119585"/>
          </a:xfrm>
        </p:grpSpPr>
        <p:grpSp>
          <p:nvGrpSpPr>
            <p:cNvPr id="25" name="Group 24"/>
            <p:cNvGrpSpPr/>
            <p:nvPr/>
          </p:nvGrpSpPr>
          <p:grpSpPr>
            <a:xfrm>
              <a:off x="4444923" y="811757"/>
              <a:ext cx="4578966" cy="4994262"/>
              <a:chOff x="4444923" y="811757"/>
              <a:chExt cx="4578966" cy="4994262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44923" y="1738847"/>
                <a:ext cx="4578966" cy="4067172"/>
              </a:xfrm>
              <a:prstGeom prst="rect">
                <a:avLst/>
              </a:prstGeom>
            </p:spPr>
          </p:pic>
          <p:grpSp>
            <p:nvGrpSpPr>
              <p:cNvPr id="18" name="Group 17"/>
              <p:cNvGrpSpPr/>
              <p:nvPr/>
            </p:nvGrpSpPr>
            <p:grpSpPr>
              <a:xfrm>
                <a:off x="4520122" y="811757"/>
                <a:ext cx="4261459" cy="4756290"/>
                <a:chOff x="4520122" y="811757"/>
                <a:chExt cx="4261459" cy="4756290"/>
              </a:xfrm>
            </p:grpSpPr>
            <p:sp>
              <p:nvSpPr>
                <p:cNvPr id="7" name="Rectangle 6"/>
                <p:cNvSpPr/>
                <p:nvPr/>
              </p:nvSpPr>
              <p:spPr>
                <a:xfrm>
                  <a:off x="5381879" y="4395135"/>
                  <a:ext cx="3391347" cy="777087"/>
                </a:xfrm>
                <a:prstGeom prst="rect">
                  <a:avLst/>
                </a:prstGeom>
                <a:solidFill>
                  <a:schemeClr val="accent1">
                    <a:lumMod val="50000"/>
                    <a:alpha val="35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" name="Straight Arrow Connector 8"/>
                <p:cNvCxnSpPr/>
                <p:nvPr/>
              </p:nvCxnSpPr>
              <p:spPr>
                <a:xfrm flipH="1">
                  <a:off x="6985160" y="3994059"/>
                  <a:ext cx="242308" cy="359298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TextBox 9"/>
                <p:cNvSpPr txBox="1"/>
                <p:nvPr/>
              </p:nvSpPr>
              <p:spPr>
                <a:xfrm>
                  <a:off x="6985160" y="3470839"/>
                  <a:ext cx="1796421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/>
                    <a:t>Families with more than 100 genes: 1655</a:t>
                  </a:r>
                  <a:endParaRPr lang="en-US" sz="1400" dirty="0"/>
                </a:p>
              </p:txBody>
            </p:sp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520122" y="811757"/>
                  <a:ext cx="3722456" cy="782760"/>
                </a:xfrm>
                <a:prstGeom prst="rect">
                  <a:avLst/>
                </a:prstGeom>
              </p:spPr>
            </p:pic>
            <p:cxnSp>
              <p:nvCxnSpPr>
                <p:cNvPr id="20" name="Straight Connector 19"/>
                <p:cNvCxnSpPr/>
                <p:nvPr/>
              </p:nvCxnSpPr>
              <p:spPr>
                <a:xfrm>
                  <a:off x="4828705" y="1737470"/>
                  <a:ext cx="944914" cy="1377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4845031" y="1653627"/>
                  <a:ext cx="928588" cy="0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7" name="TextBox 16"/>
                <p:cNvSpPr txBox="1"/>
                <p:nvPr/>
              </p:nvSpPr>
              <p:spPr>
                <a:xfrm>
                  <a:off x="5205449" y="5306437"/>
                  <a:ext cx="401062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50" dirty="0" smtClean="0"/>
                    <a:t>100</a:t>
                  </a:r>
                  <a:endParaRPr lang="en-US" sz="1050" dirty="0"/>
                </a:p>
              </p:txBody>
            </p:sp>
          </p:grpSp>
        </p:grpSp>
        <p:sp>
          <p:nvSpPr>
            <p:cNvPr id="26" name="TextBox 25"/>
            <p:cNvSpPr txBox="1"/>
            <p:nvPr/>
          </p:nvSpPr>
          <p:spPr>
            <a:xfrm>
              <a:off x="6111962" y="5562010"/>
              <a:ext cx="250251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Number genes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75312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8821" y="350449"/>
            <a:ext cx="400644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Distributions</a:t>
            </a:r>
          </a:p>
          <a:p>
            <a:r>
              <a:rPr lang="en-US" dirty="0" smtClean="0"/>
              <a:t>% Genes with domains, per family size</a:t>
            </a:r>
          </a:p>
          <a:p>
            <a:endParaRPr lang="en-US" dirty="0" smtClean="0"/>
          </a:p>
          <a:p>
            <a:r>
              <a:rPr lang="en-US" dirty="0" err="1" smtClean="0"/>
              <a:t>Pfam</a:t>
            </a:r>
            <a:endParaRPr lang="en-US" dirty="0" smtClean="0"/>
          </a:p>
          <a:p>
            <a:r>
              <a:rPr lang="en-US" dirty="0" smtClean="0"/>
              <a:t>TMHMM</a:t>
            </a:r>
          </a:p>
          <a:p>
            <a:r>
              <a:rPr lang="en-US" dirty="0" err="1" smtClean="0"/>
              <a:t>SignalP</a:t>
            </a:r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110" y="133675"/>
            <a:ext cx="3484397" cy="31523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93" y="3286061"/>
            <a:ext cx="3790521" cy="34466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8110" y="3286061"/>
            <a:ext cx="3717710" cy="33292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302668" y="6529799"/>
            <a:ext cx="1779712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Note: excluding </a:t>
            </a:r>
            <a:r>
              <a:rPr lang="en-US" sz="1100" dirty="0" err="1" smtClean="0"/>
              <a:t>outgroups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896635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414" y="108626"/>
            <a:ext cx="7097144" cy="64840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14" y="340844"/>
            <a:ext cx="19853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Species Completeness Score</a:t>
            </a:r>
          </a:p>
          <a:p>
            <a:r>
              <a:rPr lang="en-US" dirty="0" smtClean="0"/>
              <a:t>Proportion of species present in family, regarding root of tree.</a:t>
            </a:r>
          </a:p>
          <a:p>
            <a:r>
              <a:rPr lang="en-US" dirty="0" smtClean="0"/>
              <a:t>Useful to identify expansions.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302668" y="6529799"/>
            <a:ext cx="1779712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Note: excluding </a:t>
            </a:r>
            <a:r>
              <a:rPr lang="en-US" sz="1100" dirty="0" err="1" smtClean="0"/>
              <a:t>outgroups</a:t>
            </a:r>
            <a:endParaRPr lang="en-US" sz="11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4362276" y="5408252"/>
            <a:ext cx="3594206" cy="615581"/>
            <a:chOff x="4362276" y="5408252"/>
            <a:chExt cx="3594206" cy="615581"/>
          </a:xfrm>
        </p:grpSpPr>
        <p:cxnSp>
          <p:nvCxnSpPr>
            <p:cNvPr id="18" name="Straight Arrow Connector 17"/>
            <p:cNvCxnSpPr/>
            <p:nvPr/>
          </p:nvCxnSpPr>
          <p:spPr>
            <a:xfrm flipV="1">
              <a:off x="4831791" y="5484010"/>
              <a:ext cx="0" cy="21368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7032138" y="5408252"/>
              <a:ext cx="0" cy="2496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362276" y="5717029"/>
              <a:ext cx="143434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/>
                <a:t>#_</a:t>
              </a:r>
              <a:r>
                <a:rPr lang="en-US" sz="1050" dirty="0" err="1" smtClean="0"/>
                <a:t>Platyhelminths</a:t>
              </a:r>
              <a:r>
                <a:rPr lang="en-US" sz="1050" dirty="0" smtClean="0"/>
                <a:t> (25)</a:t>
              </a:r>
              <a:endParaRPr lang="en-US" sz="105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465033" y="5777612"/>
              <a:ext cx="14914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#_Nematodes (56)</a:t>
              </a:r>
              <a:endParaRPr lang="en-US" sz="1000" dirty="0"/>
            </a:p>
          </p:txBody>
        </p:sp>
      </p:grpSp>
      <p:sp>
        <p:nvSpPr>
          <p:cNvPr id="3" name="Oval 2"/>
          <p:cNvSpPr/>
          <p:nvPr/>
        </p:nvSpPr>
        <p:spPr>
          <a:xfrm>
            <a:off x="3216849" y="3684896"/>
            <a:ext cx="1036076" cy="96091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789361" y="3009128"/>
            <a:ext cx="0" cy="5671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216849" y="2170243"/>
            <a:ext cx="17769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/>
              <a:t>Red dots</a:t>
            </a:r>
            <a:r>
              <a:rPr lang="en-US" sz="1050" dirty="0" smtClean="0"/>
              <a:t> -&gt; taxonomically-restricted large families</a:t>
            </a:r>
          </a:p>
          <a:p>
            <a:r>
              <a:rPr lang="en-US" sz="1050" b="1" dirty="0" smtClean="0"/>
              <a:t>Bluish dots</a:t>
            </a:r>
            <a:r>
              <a:rPr lang="en-US" sz="1050" dirty="0" smtClean="0"/>
              <a:t> -&gt; possible multiple expansions</a:t>
            </a:r>
            <a:endParaRPr lang="en-US" sz="1050" dirty="0"/>
          </a:p>
        </p:txBody>
      </p:sp>
      <p:sp>
        <p:nvSpPr>
          <p:cNvPr id="15" name="Oval 14"/>
          <p:cNvSpPr/>
          <p:nvPr/>
        </p:nvSpPr>
        <p:spPr>
          <a:xfrm>
            <a:off x="8361796" y="4654164"/>
            <a:ext cx="653739" cy="67219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443157" y="562127"/>
            <a:ext cx="17769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/>
              <a:t>Red dots</a:t>
            </a:r>
            <a:r>
              <a:rPr lang="en-US" sz="1050" dirty="0" smtClean="0"/>
              <a:t> -&gt; large and widespread families </a:t>
            </a:r>
            <a:endParaRPr lang="en-US" sz="1050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8361796" y="977625"/>
            <a:ext cx="208887" cy="6286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8069355" y="1700138"/>
            <a:ext cx="998650" cy="94020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755442" y="5276261"/>
            <a:ext cx="14646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/>
              <a:t>Red dots</a:t>
            </a:r>
            <a:r>
              <a:rPr lang="en-US" sz="1050" dirty="0" smtClean="0"/>
              <a:t> -&gt; Universal single-copy genes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679395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778" y="0"/>
            <a:ext cx="7290624" cy="65297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781" y="115161"/>
            <a:ext cx="1985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Species Completeness Score</a:t>
            </a:r>
          </a:p>
          <a:p>
            <a:r>
              <a:rPr lang="en-US" sz="2000" u="sng" dirty="0" smtClean="0"/>
              <a:t>Nematodes only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02668" y="6529799"/>
            <a:ext cx="1779712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Note: excluding </a:t>
            </a:r>
            <a:r>
              <a:rPr lang="en-US" sz="1100" dirty="0" err="1" smtClean="0"/>
              <a:t>outgroups</a:t>
            </a:r>
            <a:endParaRPr lang="en-US" sz="1100" dirty="0"/>
          </a:p>
        </p:txBody>
      </p:sp>
      <p:sp>
        <p:nvSpPr>
          <p:cNvPr id="3" name="Oval 2"/>
          <p:cNvSpPr/>
          <p:nvPr/>
        </p:nvSpPr>
        <p:spPr>
          <a:xfrm>
            <a:off x="3216849" y="3684896"/>
            <a:ext cx="1036076" cy="96091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789361" y="3009128"/>
            <a:ext cx="0" cy="5671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216849" y="2170243"/>
            <a:ext cx="17769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/>
              <a:t>Red dots</a:t>
            </a:r>
            <a:r>
              <a:rPr lang="en-US" sz="1050" dirty="0" smtClean="0"/>
              <a:t> -&gt; taxonomically-restricted large families</a:t>
            </a:r>
          </a:p>
          <a:p>
            <a:r>
              <a:rPr lang="en-US" sz="1050" b="1" dirty="0" smtClean="0"/>
              <a:t>Bluish dots</a:t>
            </a:r>
            <a:r>
              <a:rPr lang="en-US" sz="1050" dirty="0" smtClean="0"/>
              <a:t> -&gt; possible multiple expansions</a:t>
            </a:r>
            <a:endParaRPr lang="en-US" sz="1050" dirty="0"/>
          </a:p>
        </p:txBody>
      </p:sp>
      <p:sp>
        <p:nvSpPr>
          <p:cNvPr id="15" name="Oval 14"/>
          <p:cNvSpPr/>
          <p:nvPr/>
        </p:nvSpPr>
        <p:spPr>
          <a:xfrm>
            <a:off x="8361796" y="4654164"/>
            <a:ext cx="653739" cy="67219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443157" y="562127"/>
            <a:ext cx="17769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/>
              <a:t>Red dots</a:t>
            </a:r>
            <a:r>
              <a:rPr lang="en-US" sz="1050" dirty="0" smtClean="0"/>
              <a:t> -&gt; large and widespread families </a:t>
            </a:r>
            <a:endParaRPr lang="en-US" sz="1050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8361796" y="977625"/>
            <a:ext cx="208887" cy="6286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8069355" y="1700138"/>
            <a:ext cx="998650" cy="94020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755442" y="5276261"/>
            <a:ext cx="14646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/>
              <a:t>Red dots</a:t>
            </a:r>
            <a:r>
              <a:rPr lang="en-US" sz="1050" dirty="0" smtClean="0"/>
              <a:t> -&gt; Universal single-copy genes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848972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310" y="-1"/>
            <a:ext cx="7138690" cy="65667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781" y="115161"/>
            <a:ext cx="19853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Species Completeness Score</a:t>
            </a:r>
          </a:p>
          <a:p>
            <a:r>
              <a:rPr lang="en-US" sz="2000" u="sng" dirty="0" err="1" smtClean="0"/>
              <a:t>Platyhelminths</a:t>
            </a:r>
            <a:r>
              <a:rPr lang="en-US" sz="2000" u="sng" dirty="0" smtClean="0"/>
              <a:t> only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02668" y="6529799"/>
            <a:ext cx="1779712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Note: excluding </a:t>
            </a:r>
            <a:r>
              <a:rPr lang="en-US" sz="1100" dirty="0" err="1" smtClean="0"/>
              <a:t>outgroups</a:t>
            </a:r>
            <a:endParaRPr lang="en-US" sz="1100" dirty="0"/>
          </a:p>
        </p:txBody>
      </p:sp>
      <p:sp>
        <p:nvSpPr>
          <p:cNvPr id="3" name="Oval 2"/>
          <p:cNvSpPr/>
          <p:nvPr/>
        </p:nvSpPr>
        <p:spPr>
          <a:xfrm>
            <a:off x="3216849" y="3684896"/>
            <a:ext cx="1036076" cy="96091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789361" y="3009128"/>
            <a:ext cx="0" cy="5671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216849" y="2170243"/>
            <a:ext cx="17769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/>
              <a:t>Red dots</a:t>
            </a:r>
            <a:r>
              <a:rPr lang="en-US" sz="1050" dirty="0" smtClean="0"/>
              <a:t> -&gt; taxonomically-restricted large families</a:t>
            </a:r>
          </a:p>
          <a:p>
            <a:r>
              <a:rPr lang="en-US" sz="1050" b="1" dirty="0" smtClean="0"/>
              <a:t>Bluish dots</a:t>
            </a:r>
            <a:r>
              <a:rPr lang="en-US" sz="1050" dirty="0" smtClean="0"/>
              <a:t> -&gt; possible multiple expansions</a:t>
            </a:r>
            <a:endParaRPr lang="en-US" sz="1050" dirty="0"/>
          </a:p>
        </p:txBody>
      </p:sp>
      <p:sp>
        <p:nvSpPr>
          <p:cNvPr id="15" name="Oval 14"/>
          <p:cNvSpPr/>
          <p:nvPr/>
        </p:nvSpPr>
        <p:spPr>
          <a:xfrm>
            <a:off x="8361796" y="4654164"/>
            <a:ext cx="653739" cy="67219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443157" y="562127"/>
            <a:ext cx="17769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/>
              <a:t>Red dots</a:t>
            </a:r>
            <a:r>
              <a:rPr lang="en-US" sz="1050" dirty="0" smtClean="0"/>
              <a:t> -&gt; large and widespread families </a:t>
            </a:r>
            <a:endParaRPr lang="en-US" sz="1050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8361796" y="977625"/>
            <a:ext cx="208887" cy="6286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8069355" y="1700138"/>
            <a:ext cx="998650" cy="94020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755442" y="5276261"/>
            <a:ext cx="14646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/>
              <a:t>Red dots</a:t>
            </a:r>
            <a:r>
              <a:rPr lang="en-US" sz="1050" dirty="0" smtClean="0"/>
              <a:t> -&gt; Universal single-copy genes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979906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38730</TotalTime>
  <Words>4233</Words>
  <Application>Microsoft Macintosh PowerPoint</Application>
  <PresentationFormat>On-screen Show (4:3)</PresentationFormat>
  <Paragraphs>649</Paragraphs>
  <Slides>33</Slides>
  <Notes>13</Notes>
  <HiddenSlides>12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50HG Project Mining the ~100K Compara families</vt:lpstr>
      <vt:lpstr>Processing</vt:lpstr>
      <vt:lpstr>“Phylogenomic” tree</vt:lpstr>
      <vt:lpstr>Compara gene families</vt:lpstr>
      <vt:lpstr>Number of species &amp; genes per family</vt:lpstr>
      <vt:lpstr>PowerPoint Presentation</vt:lpstr>
      <vt:lpstr>PowerPoint Presentation</vt:lpstr>
      <vt:lpstr>PowerPoint Presentation</vt:lpstr>
      <vt:lpstr>PowerPoint Presentation</vt:lpstr>
      <vt:lpstr>Measures</vt:lpstr>
      <vt:lpstr>A bit of tree mining – part1 (validation)</vt:lpstr>
      <vt:lpstr>A bit of tree mining – part2</vt:lpstr>
      <vt:lpstr>Families of Interest</vt:lpstr>
      <vt:lpstr>Script to create heatmap of gene presence (of certain families) throughout 50HG species</vt:lpstr>
      <vt:lpstr>Astacins</vt:lpstr>
      <vt:lpstr>Astacins – all species</vt:lpstr>
      <vt:lpstr>Astacins – 33 species</vt:lpstr>
      <vt:lpstr>Astacins – 33 species - log</vt:lpstr>
      <vt:lpstr>Astacins – GO term enrichment</vt:lpstr>
      <vt:lpstr>BTB/POZ domain – all species</vt:lpstr>
      <vt:lpstr>GPCR families – all species</vt:lpstr>
      <vt:lpstr>GPCR families – all species</vt:lpstr>
      <vt:lpstr>PowerPoint Presentation</vt:lpstr>
      <vt:lpstr>Top 50 families – all species</vt:lpstr>
      <vt:lpstr>Top 50 families – all species</vt:lpstr>
      <vt:lpstr>Top 50 families – all species</vt:lpstr>
      <vt:lpstr>PowerPoint Presentation</vt:lpstr>
      <vt:lpstr>Top 20 sorted by variation coefficient – 33 species</vt:lpstr>
      <vt:lpstr>Top 20 sorted by Variation Coefficient – 33 species</vt:lpstr>
      <vt:lpstr>Top 20 sorted by Signal Peptide % – all species</vt:lpstr>
      <vt:lpstr>Top 20 sorted by Signal peptide % – all species</vt:lpstr>
      <vt:lpstr>Top 20 sorted by Signal peptide % – all species GO term enrichment</vt:lpstr>
      <vt:lpstr>Receptor-type protein-tyrosine phosphatase</vt:lpstr>
    </vt:vector>
  </TitlesOfParts>
  <Company>WTSI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Diogo Ribeiro</dc:creator>
  <cp:lastModifiedBy>Diogo Ribeiro</cp:lastModifiedBy>
  <cp:revision>218</cp:revision>
  <dcterms:created xsi:type="dcterms:W3CDTF">2015-03-06T15:09:51Z</dcterms:created>
  <dcterms:modified xsi:type="dcterms:W3CDTF">2015-04-21T14:50:25Z</dcterms:modified>
</cp:coreProperties>
</file>