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421" r:id="rId2"/>
    <p:sldId id="422" r:id="rId3"/>
    <p:sldId id="528" r:id="rId4"/>
    <p:sldId id="529" r:id="rId5"/>
    <p:sldId id="530" r:id="rId6"/>
    <p:sldId id="531" r:id="rId7"/>
    <p:sldId id="479" r:id="rId8"/>
    <p:sldId id="480" r:id="rId9"/>
    <p:sldId id="514" r:id="rId10"/>
    <p:sldId id="482" r:id="rId11"/>
    <p:sldId id="485" r:id="rId12"/>
    <p:sldId id="527"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6" r:id="rId28"/>
    <p:sldId id="547" r:id="rId29"/>
    <p:sldId id="553" r:id="rId30"/>
    <p:sldId id="550" r:id="rId31"/>
    <p:sldId id="551" r:id="rId32"/>
    <p:sldId id="552" r:id="rId33"/>
  </p:sldIdLst>
  <p:sldSz cx="6858000" cy="9906000" type="A4"/>
  <p:notesSz cx="6858000" cy="92964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08">
          <p15:clr>
            <a:srgbClr val="A4A3A4"/>
          </p15:clr>
        </p15:guide>
        <p15:guide id="2" pos="43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2"/>
    <p:restoredTop sz="94622"/>
  </p:normalViewPr>
  <p:slideViewPr>
    <p:cSldViewPr snapToGrid="0" showGuides="1">
      <p:cViewPr>
        <p:scale>
          <a:sx n="118" d="100"/>
          <a:sy n="118" d="100"/>
        </p:scale>
        <p:origin x="3072" y="144"/>
      </p:cViewPr>
      <p:guideLst>
        <p:guide orient="horz" pos="3308"/>
        <p:guide pos="4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Arial" pitchFamily="-106" charset="0"/>
                <a:cs typeface="Arial" pitchFamily="-106" charset="0"/>
              </a:defRPr>
            </a:lvl1pPr>
          </a:lstStyle>
          <a:p>
            <a:pPr>
              <a:defRPr/>
            </a:pPr>
            <a:endParaRPr lang="en-GB"/>
          </a:p>
        </p:txBody>
      </p:sp>
      <p:sp>
        <p:nvSpPr>
          <p:cNvPr id="199683" name="Rectangle 3"/>
          <p:cNvSpPr>
            <a:spLocks noGrp="1" noChangeArrowheads="1"/>
          </p:cNvSpPr>
          <p:nvPr>
            <p:ph type="dt" idx="1"/>
          </p:nvPr>
        </p:nvSpPr>
        <p:spPr bwMode="auto">
          <a:xfrm>
            <a:off x="3886200" y="0"/>
            <a:ext cx="29702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Arial" pitchFamily="-106" charset="0"/>
                <a:cs typeface="Arial" pitchFamily="-106"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2222500" y="696913"/>
            <a:ext cx="24130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968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9686" name="Rectangle 6"/>
          <p:cNvSpPr>
            <a:spLocks noGrp="1" noChangeArrowheads="1"/>
          </p:cNvSpPr>
          <p:nvPr>
            <p:ph type="ftr" sz="quarter" idx="4"/>
          </p:nvPr>
        </p:nvSpPr>
        <p:spPr bwMode="auto">
          <a:xfrm>
            <a:off x="0" y="8829675"/>
            <a:ext cx="29702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Arial" pitchFamily="-106" charset="0"/>
                <a:cs typeface="Arial" pitchFamily="-106" charset="0"/>
              </a:defRPr>
            </a:lvl1pPr>
          </a:lstStyle>
          <a:p>
            <a:pPr>
              <a:defRPr/>
            </a:pPr>
            <a:endParaRPr lang="en-GB"/>
          </a:p>
        </p:txBody>
      </p:sp>
      <p:sp>
        <p:nvSpPr>
          <p:cNvPr id="199687" name="Rectangle 7"/>
          <p:cNvSpPr>
            <a:spLocks noGrp="1" noChangeArrowheads="1"/>
          </p:cNvSpPr>
          <p:nvPr>
            <p:ph type="sldNum" sz="quarter" idx="5"/>
          </p:nvPr>
        </p:nvSpPr>
        <p:spPr bwMode="auto">
          <a:xfrm>
            <a:off x="3886200" y="8829675"/>
            <a:ext cx="29702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AD8262-82B5-5B43-A88E-C730E8385342}" type="slidenum">
              <a:rPr lang="en-GB"/>
              <a:pPr>
                <a:defRPr/>
              </a:pPr>
              <a:t>‹#›</a:t>
            </a:fld>
            <a:endParaRPr lang="en-GB"/>
          </a:p>
        </p:txBody>
      </p:sp>
    </p:spTree>
    <p:extLst>
      <p:ext uri="{BB962C8B-B14F-4D97-AF65-F5344CB8AC3E}">
        <p14:creationId xmlns:p14="http://schemas.microsoft.com/office/powerpoint/2010/main" val="201933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charset="0"/>
        <a:cs typeface="Arial" pitchFamily="-106" charset="0"/>
      </a:defRPr>
    </a:lvl1pPr>
    <a:lvl2pPr marL="4572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2pPr>
    <a:lvl3pPr marL="9144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3pPr>
    <a:lvl4pPr marL="13716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4pPr>
    <a:lvl5pPr marL="18288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33C4F4-AD9A-A542-9F70-0CAA6D767664}" type="slidenum">
              <a:rPr lang="en-GB" sz="1200"/>
              <a:pPr eaLnBrk="1" hangingPunct="1"/>
              <a:t>12</a:t>
            </a:fld>
            <a:endParaRPr lang="en-GB" sz="1200"/>
          </a:p>
        </p:txBody>
      </p:sp>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4E887D-CF7B-F644-8567-8D4F73D7EC7D}" type="slidenum">
              <a:rPr lang="en-US" sz="1200"/>
              <a:pPr eaLnBrk="1" hangingPunct="1"/>
              <a:t>21</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E82E69-8DF9-DE47-A073-BB932E4E2E70}" type="slidenum">
              <a:rPr lang="en-US" sz="1200"/>
              <a:pPr eaLnBrk="1" hangingPunct="1"/>
              <a:t>22</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98C1F-04ED-F443-BACC-85A763367EE0}" type="slidenum">
              <a:rPr lang="en-US" sz="1200"/>
              <a:pPr eaLnBrk="1" hangingPunct="1"/>
              <a:t>23</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888776-CFD1-1446-BB71-465EC4CA32D7}" type="slidenum">
              <a:rPr lang="en-US" sz="1200"/>
              <a:pPr eaLnBrk="1" hangingPunct="1"/>
              <a:t>24</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F4504E-9D0B-4B4B-9F4B-69D064A64C4F}" type="slidenum">
              <a:rPr lang="en-US" sz="1200"/>
              <a:pPr eaLnBrk="1" hangingPunct="1"/>
              <a:t>25</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7106DB-013B-7346-911B-E276C9553FCA}" type="slidenum">
              <a:rPr lang="en-US" sz="1200"/>
              <a:pPr eaLnBrk="1" hangingPunct="1"/>
              <a:t>26</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2F6469-F1EC-D64D-BBB2-2B11CE8C4726}" type="slidenum">
              <a:rPr lang="en-US" sz="1200"/>
              <a:pPr eaLnBrk="1" hangingPunct="1"/>
              <a:t>27</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E201EB-85B8-2940-BA82-9DB0FF4CD91A}" type="slidenum">
              <a:rPr lang="en-US" sz="1200"/>
              <a:pPr eaLnBrk="1" hangingPunct="1"/>
              <a:t>28</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19228E-5F07-FD43-9FF1-B7AE46E32365}" type="slidenum">
              <a:rPr lang="en-US" sz="1200"/>
              <a:pPr eaLnBrk="1" hangingPunct="1"/>
              <a:t>29</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46E0FF-3F95-F04D-98D3-8BE550AA00EE}" type="slidenum">
              <a:rPr lang="en-US" sz="1200"/>
              <a:pPr eaLnBrk="1" hangingPunct="1"/>
              <a:t>30</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C69F27-027A-1744-A705-49317D4D7A12}" type="slidenum">
              <a:rPr lang="en-US" sz="1200"/>
              <a:pPr eaLnBrk="1" hangingPunct="1"/>
              <a:t>13</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2D163-07D0-8E48-89E9-216F85F831BD}" type="slidenum">
              <a:rPr lang="en-US" sz="1200"/>
              <a:pPr eaLnBrk="1" hangingPunct="1"/>
              <a:t>31</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9016D0-C147-3D47-9EBC-5DA3C197CFDC}" type="slidenum">
              <a:rPr lang="en-US" sz="1200"/>
              <a:pPr eaLnBrk="1" hangingPunct="1"/>
              <a:t>32</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43D411-C97C-7C47-AAA2-87257A57B951}" type="slidenum">
              <a:rPr lang="en-US" sz="1200"/>
              <a:pPr eaLnBrk="1" hangingPunct="1"/>
              <a:t>14</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3F960E-7CF5-B44E-903F-A9AB5F0E36AE}" type="slidenum">
              <a:rPr lang="en-US" sz="1200"/>
              <a:pPr eaLnBrk="1" hangingPunct="1"/>
              <a:t>15</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72769A-A900-534C-A7EE-D14C1279B1E9}" type="slidenum">
              <a:rPr lang="en-US" sz="1200"/>
              <a:pPr eaLnBrk="1" hangingPunct="1"/>
              <a:t>16</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5A5151-0B5D-F844-A91B-B97873B59BBC}" type="slidenum">
              <a:rPr lang="en-US" sz="1200"/>
              <a:pPr eaLnBrk="1" hangingPunct="1"/>
              <a:t>17</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557837-969D-7A45-8B9D-5796E8E45D6F}" type="slidenum">
              <a:rPr lang="en-US" sz="1200"/>
              <a:pPr eaLnBrk="1" hangingPunct="1"/>
              <a:t>18</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BB0D47-F7D7-FD44-94B7-F71CD9FB5DEC}" type="slidenum">
              <a:rPr lang="en-US" sz="1200"/>
              <a:pPr eaLnBrk="1" hangingPunct="1"/>
              <a:t>19</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F95B19-440F-BE46-B766-3D8AC74D7722}" type="slidenum">
              <a:rPr lang="en-US" sz="1200"/>
              <a:pPr eaLnBrk="1" hangingPunct="1"/>
              <a:t>20</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GB"/>
              <a:t>Click to edit Master title style</a:t>
            </a:r>
            <a:endParaRPr lang="en-US"/>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1D571A-CF75-CA4D-9417-9D2214C1A411}" type="slidenum">
              <a:rPr lang="en-GB"/>
              <a:pPr>
                <a:defRPr/>
              </a:pPr>
              <a:t>‹#›</a:t>
            </a:fld>
            <a:endParaRPr lang="en-GB"/>
          </a:p>
        </p:txBody>
      </p:sp>
    </p:spTree>
    <p:extLst>
      <p:ext uri="{BB962C8B-B14F-4D97-AF65-F5344CB8AC3E}">
        <p14:creationId xmlns:p14="http://schemas.microsoft.com/office/powerpoint/2010/main" val="309307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D8CEAF-9DE1-D049-A061-CD361368600E}" type="slidenum">
              <a:rPr lang="en-GB"/>
              <a:pPr>
                <a:defRPr/>
              </a:pPr>
              <a:t>‹#›</a:t>
            </a:fld>
            <a:endParaRPr lang="en-GB"/>
          </a:p>
        </p:txBody>
      </p:sp>
    </p:spTree>
    <p:extLst>
      <p:ext uri="{BB962C8B-B14F-4D97-AF65-F5344CB8AC3E}">
        <p14:creationId xmlns:p14="http://schemas.microsoft.com/office/powerpoint/2010/main" val="302433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B67B09-2E9E-BF45-81C5-FB4516D84C5C}" type="slidenum">
              <a:rPr lang="en-GB"/>
              <a:pPr>
                <a:defRPr/>
              </a:pPr>
              <a:t>‹#›</a:t>
            </a:fld>
            <a:endParaRPr lang="en-GB"/>
          </a:p>
        </p:txBody>
      </p:sp>
    </p:spTree>
    <p:extLst>
      <p:ext uri="{BB962C8B-B14F-4D97-AF65-F5344CB8AC3E}">
        <p14:creationId xmlns:p14="http://schemas.microsoft.com/office/powerpoint/2010/main" val="246286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6A2487-50F7-8E4C-A125-029F2DAD2FC0}" type="slidenum">
              <a:rPr lang="en-GB"/>
              <a:pPr>
                <a:defRPr/>
              </a:pPr>
              <a:t>‹#›</a:t>
            </a:fld>
            <a:endParaRPr lang="en-GB"/>
          </a:p>
        </p:txBody>
      </p:sp>
    </p:spTree>
    <p:extLst>
      <p:ext uri="{BB962C8B-B14F-4D97-AF65-F5344CB8AC3E}">
        <p14:creationId xmlns:p14="http://schemas.microsoft.com/office/powerpoint/2010/main" val="254198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71559C-5ACA-FA45-8754-3212172B4609}" type="slidenum">
              <a:rPr lang="en-GB"/>
              <a:pPr>
                <a:defRPr/>
              </a:pPr>
              <a:t>‹#›</a:t>
            </a:fld>
            <a:endParaRPr lang="en-GB"/>
          </a:p>
        </p:txBody>
      </p:sp>
    </p:spTree>
    <p:extLst>
      <p:ext uri="{BB962C8B-B14F-4D97-AF65-F5344CB8AC3E}">
        <p14:creationId xmlns:p14="http://schemas.microsoft.com/office/powerpoint/2010/main" val="112758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F3D3F4-5145-5747-BD81-68309EA6C3BE}" type="slidenum">
              <a:rPr lang="en-GB"/>
              <a:pPr>
                <a:defRPr/>
              </a:pPr>
              <a:t>‹#›</a:t>
            </a:fld>
            <a:endParaRPr lang="en-GB"/>
          </a:p>
        </p:txBody>
      </p:sp>
    </p:spTree>
    <p:extLst>
      <p:ext uri="{BB962C8B-B14F-4D97-AF65-F5344CB8AC3E}">
        <p14:creationId xmlns:p14="http://schemas.microsoft.com/office/powerpoint/2010/main" val="395725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F7DAD44-A3F6-8B49-B888-DC294047F3B7}" type="slidenum">
              <a:rPr lang="en-GB"/>
              <a:pPr>
                <a:defRPr/>
              </a:pPr>
              <a:t>‹#›</a:t>
            </a:fld>
            <a:endParaRPr lang="en-GB"/>
          </a:p>
        </p:txBody>
      </p:sp>
    </p:spTree>
    <p:extLst>
      <p:ext uri="{BB962C8B-B14F-4D97-AF65-F5344CB8AC3E}">
        <p14:creationId xmlns:p14="http://schemas.microsoft.com/office/powerpoint/2010/main" val="40261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99EB609-CA0B-514F-B18D-47C4109A0F29}" type="slidenum">
              <a:rPr lang="en-GB"/>
              <a:pPr>
                <a:defRPr/>
              </a:pPr>
              <a:t>‹#›</a:t>
            </a:fld>
            <a:endParaRPr lang="en-GB"/>
          </a:p>
        </p:txBody>
      </p:sp>
    </p:spTree>
    <p:extLst>
      <p:ext uri="{BB962C8B-B14F-4D97-AF65-F5344CB8AC3E}">
        <p14:creationId xmlns:p14="http://schemas.microsoft.com/office/powerpoint/2010/main" val="369127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B61DDC0-DF36-2A45-8568-25043C20A30B}" type="slidenum">
              <a:rPr lang="en-GB"/>
              <a:pPr>
                <a:defRPr/>
              </a:pPr>
              <a:t>‹#›</a:t>
            </a:fld>
            <a:endParaRPr lang="en-GB"/>
          </a:p>
        </p:txBody>
      </p:sp>
    </p:spTree>
    <p:extLst>
      <p:ext uri="{BB962C8B-B14F-4D97-AF65-F5344CB8AC3E}">
        <p14:creationId xmlns:p14="http://schemas.microsoft.com/office/powerpoint/2010/main" val="423377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5E9971-8012-5442-8F6A-C72CC1B49727}" type="slidenum">
              <a:rPr lang="en-GB"/>
              <a:pPr>
                <a:defRPr/>
              </a:pPr>
              <a:t>‹#›</a:t>
            </a:fld>
            <a:endParaRPr lang="en-GB"/>
          </a:p>
        </p:txBody>
      </p:sp>
    </p:spTree>
    <p:extLst>
      <p:ext uri="{BB962C8B-B14F-4D97-AF65-F5344CB8AC3E}">
        <p14:creationId xmlns:p14="http://schemas.microsoft.com/office/powerpoint/2010/main" val="72105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2343150" y="9020175"/>
            <a:ext cx="2171700" cy="687388"/>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68C894B-06A7-E34A-9838-E5BBEBAC934F}" type="slidenum">
              <a:rPr lang="en-GB"/>
              <a:pPr>
                <a:defRPr/>
              </a:pPr>
              <a:t>‹#›</a:t>
            </a:fld>
            <a:endParaRPr lang="en-GB"/>
          </a:p>
        </p:txBody>
      </p:sp>
    </p:spTree>
    <p:extLst>
      <p:ext uri="{BB962C8B-B14F-4D97-AF65-F5344CB8AC3E}">
        <p14:creationId xmlns:p14="http://schemas.microsoft.com/office/powerpoint/2010/main" val="33903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6" charset="0"/>
                <a:ea typeface="Arial" pitchFamily="-106" charset="0"/>
                <a:cs typeface="Arial" pitchFamily="-106" charset="0"/>
              </a:defRPr>
            </a:lvl1pPr>
          </a:lstStyle>
          <a:p>
            <a:pPr>
              <a:defRPr/>
            </a:pPr>
            <a:endParaRPr lang="en-GB"/>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9B97DD6-96CF-604F-9ED0-E51636098F14}" type="slidenum">
              <a:rPr lang="en-GB"/>
              <a:pPr>
                <a:defRPr/>
              </a:pPr>
              <a:t>‹#›</a:t>
            </a:fld>
            <a:endParaRPr lang="en-GB"/>
          </a:p>
        </p:txBody>
      </p:sp>
      <p:sp>
        <p:nvSpPr>
          <p:cNvPr id="1031" name="Line 7"/>
          <p:cNvSpPr>
            <a:spLocks noChangeShapeType="1"/>
          </p:cNvSpPr>
          <p:nvPr userDrawn="1"/>
        </p:nvSpPr>
        <p:spPr bwMode="auto">
          <a:xfrm>
            <a:off x="76200" y="292100"/>
            <a:ext cx="65151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charset="0"/>
          <a:cs typeface="Arial" pitchFamily="-106" charset="0"/>
        </a:defRPr>
      </a:lvl2pPr>
      <a:lvl3pPr algn="ctr" rtl="0" eaLnBrk="0" fontAlgn="base" hangingPunct="0">
        <a:spcBef>
          <a:spcPct val="0"/>
        </a:spcBef>
        <a:spcAft>
          <a:spcPct val="0"/>
        </a:spcAft>
        <a:defRPr sz="4400">
          <a:solidFill>
            <a:schemeClr val="tx2"/>
          </a:solidFill>
          <a:latin typeface="Arial" pitchFamily="-106" charset="0"/>
          <a:ea typeface="ＭＳ Ｐゴシック" charset="0"/>
          <a:cs typeface="Arial" pitchFamily="-106" charset="0"/>
        </a:defRPr>
      </a:lvl3pPr>
      <a:lvl4pPr algn="ctr" rtl="0" eaLnBrk="0" fontAlgn="base" hangingPunct="0">
        <a:spcBef>
          <a:spcPct val="0"/>
        </a:spcBef>
        <a:spcAft>
          <a:spcPct val="0"/>
        </a:spcAft>
        <a:defRPr sz="4400">
          <a:solidFill>
            <a:schemeClr val="tx2"/>
          </a:solidFill>
          <a:latin typeface="Arial" pitchFamily="-106" charset="0"/>
          <a:ea typeface="ＭＳ Ｐゴシック" charset="0"/>
          <a:cs typeface="Arial" pitchFamily="-106" charset="0"/>
        </a:defRPr>
      </a:lvl4pPr>
      <a:lvl5pPr algn="ctr" rtl="0" eaLnBrk="0" fontAlgn="base" hangingPunct="0">
        <a:spcBef>
          <a:spcPct val="0"/>
        </a:spcBef>
        <a:spcAft>
          <a:spcPct val="0"/>
        </a:spcAft>
        <a:defRPr sz="4400">
          <a:solidFill>
            <a:schemeClr val="tx2"/>
          </a:solidFill>
          <a:latin typeface="Arial" pitchFamily="-106" charset="0"/>
          <a:ea typeface="ＭＳ Ｐゴシック" charset="0"/>
          <a:cs typeface="Arial" pitchFamily="-106" charset="0"/>
        </a:defRPr>
      </a:lvl5pPr>
      <a:lvl6pPr marL="4572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6pPr>
      <a:lvl7pPr marL="9144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7pPr>
      <a:lvl8pPr marL="13716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8pPr>
      <a:lvl9pPr marL="18288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file:///localhost/Users/ucb/Desktop/Tryp_workshop/Tryp_workshop_2017/manual/Macintosh%20HD:Users:ucb:Desktop:Tryp_workshop:Tryp_workshop_2012:WT-VM-Artemis_nrt.doc!OLE_LINK2"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file:///localhost/Users/ucb/Desktop/Tryp_workshop/Tryp_workshop_2017/manual/Macintosh%20HD:Users:ucb:Desktop:Tryp_workshop:Tryp_workshop_2012:WT-VM-Artemis_nrt.doc!OLE_LINK4"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file:///localhost/Users/ucb/Desktop/Tryp_workshop/Tryp_workshop_2017/manual/Macintosh%20HD:Users:ucb:Desktop:Tryp_workshop:Tryp_workshop_2012:WT-VM-Artemis_nrt.doc!OLE_LINK5"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file:///localhost/Users/ucb/Desktop/Tryp_workshop/Tryp_workshop_2017/manual/Macintosh%20HD:Users:ucb:Desktop:Tryp_workshop:Tryp_workshop_2012:WT-VM-Artemis_nrt.doc!OLE_LINK6"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file:///localhost/Users/ucb/Desktop/Tryp_workshop/Tryp_workshop_2017/manual/Macintosh%20HD:Users:ucb:Desktop:Tryp_workshop:Tryp_workshop_2012:WT-VM-Artemis_nrt.doc!OLE_LINK7"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646113" y="1127125"/>
            <a:ext cx="5646737" cy="7516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GB" sz="1200">
                <a:latin typeface="Times New Roman" charset="0"/>
              </a:rPr>
              <a:t>Abbot, J. C. et al. (2005) </a:t>
            </a:r>
            <a:r>
              <a:rPr lang="en-GB" sz="1200" i="1">
                <a:latin typeface="Times New Roman" charset="0"/>
              </a:rPr>
              <a:t>Bioinformatics</a:t>
            </a:r>
            <a:r>
              <a:rPr lang="en-GB" sz="1200">
                <a:latin typeface="Times New Roman" charset="0"/>
              </a:rPr>
              <a:t> 21(18) 3665-3666.</a:t>
            </a:r>
          </a:p>
          <a:p>
            <a:pPr>
              <a:lnSpc>
                <a:spcPct val="120000"/>
              </a:lnSpc>
            </a:pPr>
            <a:r>
              <a:rPr lang="en-GB" sz="1200">
                <a:latin typeface="Times New Roman" charset="0"/>
              </a:rPr>
              <a:t>WebACT – an online companion for the Artemis Comparison Tool</a:t>
            </a:r>
          </a:p>
          <a:p>
            <a:pPr>
              <a:lnSpc>
                <a:spcPct val="120000"/>
              </a:lnSpc>
            </a:pPr>
            <a:endParaRPr lang="en-US" sz="1200">
              <a:latin typeface="Times New Roman" charset="0"/>
            </a:endParaRPr>
          </a:p>
          <a:p>
            <a:pPr>
              <a:lnSpc>
                <a:spcPct val="120000"/>
              </a:lnSpc>
            </a:pPr>
            <a:r>
              <a:rPr lang="en-GB" sz="1200">
                <a:latin typeface="Times New Roman" charset="0"/>
              </a:rPr>
              <a:t>Berriman, M., and K. Rutherford (2003) </a:t>
            </a:r>
            <a:r>
              <a:rPr lang="en-GB" sz="1200" i="1">
                <a:latin typeface="Times New Roman" charset="0"/>
              </a:rPr>
              <a:t>Brief Bioinform</a:t>
            </a:r>
            <a:r>
              <a:rPr lang="en-GB" sz="1200">
                <a:latin typeface="Times New Roman" charset="0"/>
              </a:rPr>
              <a:t> 4 (2) 124-132.</a:t>
            </a:r>
          </a:p>
          <a:p>
            <a:pPr>
              <a:lnSpc>
                <a:spcPct val="120000"/>
              </a:lnSpc>
            </a:pPr>
            <a:r>
              <a:rPr lang="en-GB" sz="1200">
                <a:latin typeface="Times New Roman" charset="0"/>
              </a:rPr>
              <a:t>Viewing and annotating sequence data with Artemis. </a:t>
            </a:r>
          </a:p>
          <a:p>
            <a:pPr>
              <a:lnSpc>
                <a:spcPct val="120000"/>
              </a:lnSpc>
            </a:pPr>
            <a:endParaRPr lang="en-US" sz="1200">
              <a:latin typeface="Times New Roman" charset="0"/>
            </a:endParaRPr>
          </a:p>
          <a:p>
            <a:pPr>
              <a:lnSpc>
                <a:spcPct val="120000"/>
              </a:lnSpc>
            </a:pPr>
            <a:r>
              <a:rPr lang="en-US" sz="1200">
                <a:latin typeface="Times New Roman" charset="0"/>
              </a:rPr>
              <a:t>Carver T. J. et al. (2010) </a:t>
            </a:r>
            <a:r>
              <a:rPr lang="en-US" sz="1200" i="1">
                <a:latin typeface="Times New Roman" charset="0"/>
              </a:rPr>
              <a:t>Bioinformatics</a:t>
            </a:r>
            <a:r>
              <a:rPr lang="en-US" sz="1200">
                <a:latin typeface="Times New Roman" charset="0"/>
              </a:rPr>
              <a:t> (</a:t>
            </a:r>
            <a:r>
              <a:rPr lang="en-US" sz="1200">
                <a:solidFill>
                  <a:srgbClr val="222222"/>
                </a:solidFill>
                <a:latin typeface="Times New Roman" charset="0"/>
              </a:rPr>
              <a:t>doi:</a:t>
            </a:r>
            <a:r>
              <a:rPr lang="en-US" sz="1200">
                <a:latin typeface="Times New Roman" charset="0"/>
              </a:rPr>
              <a:t>10.1093/bioinformatics/btq010).</a:t>
            </a:r>
          </a:p>
          <a:p>
            <a:pPr>
              <a:lnSpc>
                <a:spcPct val="120000"/>
              </a:lnSpc>
            </a:pPr>
            <a:r>
              <a:rPr lang="en-US" sz="1200">
                <a:latin typeface="Times New Roman" charset="0"/>
              </a:rPr>
              <a:t>BamView: Viewing mapped read alignment data in the context of the reference sequence.</a:t>
            </a:r>
          </a:p>
          <a:p>
            <a:pPr>
              <a:lnSpc>
                <a:spcPct val="120000"/>
              </a:lnSpc>
            </a:pPr>
            <a:endParaRPr lang="en-US" sz="1200">
              <a:latin typeface="Times New Roman" charset="0"/>
            </a:endParaRPr>
          </a:p>
          <a:p>
            <a:pPr>
              <a:lnSpc>
                <a:spcPct val="120000"/>
              </a:lnSpc>
            </a:pPr>
            <a:r>
              <a:rPr lang="en-US" sz="1200">
                <a:latin typeface="Times New Roman" charset="0"/>
              </a:rPr>
              <a:t>Carver T.J. et al. (2012) </a:t>
            </a:r>
            <a:r>
              <a:rPr lang="en-US" sz="1200" i="1">
                <a:latin typeface="Times New Roman" charset="0"/>
                <a:cs typeface="Times New Roman" charset="0"/>
              </a:rPr>
              <a:t>Bioinformatics </a:t>
            </a:r>
            <a:r>
              <a:rPr lang="en-US" sz="1200">
                <a:latin typeface="Times New Roman" charset="0"/>
                <a:cs typeface="Times New Roman" charset="0"/>
              </a:rPr>
              <a:t>28</a:t>
            </a:r>
            <a:r>
              <a:rPr lang="en-US" sz="1200" i="1">
                <a:latin typeface="Times New Roman" charset="0"/>
                <a:cs typeface="Times New Roman" charset="0"/>
              </a:rPr>
              <a:t> </a:t>
            </a:r>
            <a:r>
              <a:rPr lang="en-US" sz="1200">
                <a:latin typeface="Times New Roman" charset="0"/>
                <a:cs typeface="Times New Roman" charset="0"/>
              </a:rPr>
              <a:t>(4): 464-9. </a:t>
            </a:r>
          </a:p>
          <a:p>
            <a:pPr>
              <a:lnSpc>
                <a:spcPct val="120000"/>
              </a:lnSpc>
            </a:pPr>
            <a:r>
              <a:rPr lang="en-US" sz="1200">
                <a:latin typeface="Times New Roman" charset="0"/>
                <a:cs typeface="Times New Roman" charset="0"/>
              </a:rPr>
              <a:t>Artemis: an integrated platform for visualization and analysis of high-throughput sequence-based experimental data.</a:t>
            </a:r>
          </a:p>
          <a:p>
            <a:pPr>
              <a:lnSpc>
                <a:spcPct val="120000"/>
              </a:lnSpc>
            </a:pPr>
            <a:endParaRPr lang="en-US" sz="1200">
              <a:latin typeface="Times New Roman" charset="0"/>
            </a:endParaRPr>
          </a:p>
          <a:p>
            <a:pPr>
              <a:lnSpc>
                <a:spcPct val="120000"/>
              </a:lnSpc>
            </a:pPr>
            <a:r>
              <a:rPr lang="en-US" sz="1200">
                <a:latin typeface="Times New Roman" charset="0"/>
              </a:rPr>
              <a:t>Carver T.J. et al. (2012) </a:t>
            </a:r>
            <a:r>
              <a:rPr lang="en-US" sz="1200" i="1">
                <a:latin typeface="Times New Roman" charset="0"/>
                <a:cs typeface="Times New Roman" charset="0"/>
              </a:rPr>
              <a:t>Brief Bioinform</a:t>
            </a:r>
            <a:r>
              <a:rPr lang="en-US" sz="1200">
                <a:latin typeface="Times New Roman" charset="0"/>
                <a:cs typeface="Times New Roman" charset="0"/>
              </a:rPr>
              <a:t> (doi: 10.1093/bib/bbr073).</a:t>
            </a:r>
            <a:endParaRPr lang="en-GB" sz="1200">
              <a:latin typeface="Times New Roman" charset="0"/>
              <a:cs typeface="Times New Roman" charset="0"/>
            </a:endParaRPr>
          </a:p>
          <a:p>
            <a:pPr>
              <a:lnSpc>
                <a:spcPct val="120000"/>
              </a:lnSpc>
            </a:pPr>
            <a:r>
              <a:rPr lang="en-US" sz="1200">
                <a:latin typeface="Times New Roman" charset="0"/>
                <a:cs typeface="Times New Roman" charset="0"/>
              </a:rPr>
              <a:t>BamView: visualizing and interpretation of next-generation sequencing read alignments.</a:t>
            </a:r>
          </a:p>
          <a:p>
            <a:endParaRPr lang="en-US" sz="1200">
              <a:latin typeface="Times New Roman" charset="0"/>
            </a:endParaRPr>
          </a:p>
          <a:p>
            <a:r>
              <a:rPr lang="en-US" sz="1200">
                <a:latin typeface="Times New Roman" charset="0"/>
              </a:rPr>
              <a:t>Carver T. J. et al. (2005) </a:t>
            </a:r>
            <a:r>
              <a:rPr lang="en-US" sz="1200" i="1">
                <a:latin typeface="Times New Roman" charset="0"/>
              </a:rPr>
              <a:t>Bioinformatics</a:t>
            </a:r>
            <a:r>
              <a:rPr lang="en-US" sz="1200">
                <a:latin typeface="Times New Roman" charset="0"/>
              </a:rPr>
              <a:t> 21: 3422-3.    </a:t>
            </a:r>
          </a:p>
          <a:p>
            <a:r>
              <a:rPr lang="en-US" sz="1200">
                <a:latin typeface="Times New Roman" charset="0"/>
              </a:rPr>
              <a:t>ACT: the Artemis Comparison Tool.</a:t>
            </a:r>
          </a:p>
          <a:p>
            <a:endParaRPr lang="en-US" sz="1200">
              <a:latin typeface="Times New Roman" charset="0"/>
            </a:endParaRPr>
          </a:p>
          <a:p>
            <a:r>
              <a:rPr lang="en-US" sz="1200">
                <a:latin typeface="Times New Roman" charset="0"/>
              </a:rPr>
              <a:t>Fidock, D.A. et al. (2000) </a:t>
            </a:r>
            <a:r>
              <a:rPr lang="en-US" sz="1200" i="1">
                <a:latin typeface="Times New Roman" charset="0"/>
              </a:rPr>
              <a:t>Molecular Cell </a:t>
            </a:r>
            <a:r>
              <a:rPr lang="en-US" sz="1200">
                <a:latin typeface="Times New Roman" charset="0"/>
              </a:rPr>
              <a:t>6: 861-871.</a:t>
            </a:r>
          </a:p>
          <a:p>
            <a:r>
              <a:rPr lang="en-US" sz="1200">
                <a:latin typeface="Times New Roman" charset="0"/>
              </a:rPr>
              <a:t>Mutations in the </a:t>
            </a:r>
            <a:r>
              <a:rPr lang="en-US" sz="1200" i="1">
                <a:latin typeface="Times New Roman" charset="0"/>
              </a:rPr>
              <a:t>P. falciparum </a:t>
            </a:r>
            <a:r>
              <a:rPr lang="en-US" sz="1200">
                <a:latin typeface="Times New Roman" charset="0"/>
              </a:rPr>
              <a:t>digestive vacuole transmembrane protein PfCRT and evidence for their role in chloroquine resistance. </a:t>
            </a:r>
          </a:p>
          <a:p>
            <a:endParaRPr lang="en-US" sz="1200">
              <a:latin typeface="Times New Roman" charset="0"/>
            </a:endParaRPr>
          </a:p>
          <a:p>
            <a:r>
              <a:rPr lang="en-US" sz="1200">
                <a:latin typeface="Times New Roman" charset="0"/>
              </a:rPr>
              <a:t>Logan-Klumpler, F.J. et al. (2012) </a:t>
            </a:r>
            <a:r>
              <a:rPr lang="en-US" sz="1200" i="1">
                <a:latin typeface="Times New Roman" charset="0"/>
              </a:rPr>
              <a:t>Nucleic Acid Res </a:t>
            </a:r>
            <a:r>
              <a:rPr lang="en-US" sz="1200">
                <a:latin typeface="Times New Roman" charset="0"/>
              </a:rPr>
              <a:t>40; D98-108.</a:t>
            </a:r>
          </a:p>
          <a:p>
            <a:r>
              <a:rPr lang="en-US" sz="1200">
                <a:latin typeface="Times New Roman" charset="0"/>
              </a:rPr>
              <a:t>GeneDB--an annotation database for pathogens. </a:t>
            </a:r>
          </a:p>
          <a:p>
            <a:endParaRPr lang="en-US" sz="1200">
              <a:latin typeface="Times New Roman" charset="0"/>
            </a:endParaRPr>
          </a:p>
          <a:p>
            <a:r>
              <a:rPr lang="en-US" sz="1200">
                <a:latin typeface="Times New Roman" charset="0"/>
              </a:rPr>
              <a:t>Otto T. D. et al. (2011) </a:t>
            </a:r>
            <a:r>
              <a:rPr lang="en-US" sz="1200" i="1">
                <a:latin typeface="Times New Roman" charset="0"/>
              </a:rPr>
              <a:t>Nucleic Acid Res </a:t>
            </a:r>
            <a:r>
              <a:rPr lang="en-US" sz="1200">
                <a:latin typeface="Times New Roman" charset="0"/>
              </a:rPr>
              <a:t>39</a:t>
            </a:r>
            <a:r>
              <a:rPr lang="en-US" sz="1200" i="1">
                <a:latin typeface="Times New Roman" charset="0"/>
              </a:rPr>
              <a:t>; </a:t>
            </a:r>
            <a:r>
              <a:rPr lang="en-US" sz="1200">
                <a:latin typeface="Times New Roman" charset="0"/>
              </a:rPr>
              <a:t>e57. </a:t>
            </a:r>
          </a:p>
          <a:p>
            <a:r>
              <a:rPr lang="en-US" sz="1200">
                <a:latin typeface="Times New Roman" charset="0"/>
              </a:rPr>
              <a:t>RATT: Rapid Annotation Transfer Tool. </a:t>
            </a:r>
          </a:p>
          <a:p>
            <a:pPr>
              <a:lnSpc>
                <a:spcPct val="120000"/>
              </a:lnSpc>
            </a:pPr>
            <a:endParaRPr lang="en-GB" sz="1200">
              <a:latin typeface="Times New Roman" charset="0"/>
            </a:endParaRPr>
          </a:p>
          <a:p>
            <a:r>
              <a:rPr lang="en-GB" sz="1200">
                <a:latin typeface="Times New Roman" charset="0"/>
              </a:rPr>
              <a:t>Rutherford et al. (2000)</a:t>
            </a:r>
            <a:r>
              <a:rPr lang="en-GB" sz="1200" i="1">
                <a:latin typeface="Times New Roman" charset="0"/>
              </a:rPr>
              <a:t> Bioinformatics </a:t>
            </a:r>
            <a:r>
              <a:rPr lang="en-GB" sz="1200">
                <a:latin typeface="Times New Roman" charset="0"/>
              </a:rPr>
              <a:t>16 (10) 944-945</a:t>
            </a:r>
            <a:r>
              <a:rPr lang="en-GB" sz="1200" i="1">
                <a:latin typeface="Times New Roman" charset="0"/>
              </a:rPr>
              <a:t>.</a:t>
            </a:r>
          </a:p>
          <a:p>
            <a:r>
              <a:rPr lang="en-GB" sz="1200">
                <a:latin typeface="Times New Roman" charset="0"/>
              </a:rPr>
              <a:t>Artemis: sequence visualization and annotation.</a:t>
            </a:r>
          </a:p>
          <a:p>
            <a:endParaRPr lang="en-GB" sz="1200">
              <a:latin typeface="Times New Roman" charset="0"/>
            </a:endParaRPr>
          </a:p>
          <a:p>
            <a:r>
              <a:rPr lang="en-US" sz="1200">
                <a:latin typeface="Times New Roman" charset="0"/>
              </a:rPr>
              <a:t>Sanchez, C. and Lanzer, M. (2000) </a:t>
            </a:r>
            <a:r>
              <a:rPr lang="en-US" sz="1200" i="1">
                <a:latin typeface="Times New Roman" charset="0"/>
              </a:rPr>
              <a:t>Current Opinion on Infectious Diseases </a:t>
            </a:r>
            <a:r>
              <a:rPr lang="en-US" sz="1200">
                <a:latin typeface="Times New Roman" charset="0"/>
              </a:rPr>
              <a:t>13</a:t>
            </a:r>
            <a:r>
              <a:rPr lang="en-US" sz="1200" b="1">
                <a:latin typeface="Times New Roman" charset="0"/>
              </a:rPr>
              <a:t>: </a:t>
            </a:r>
            <a:r>
              <a:rPr lang="en-US" sz="1200">
                <a:latin typeface="Times New Roman" charset="0"/>
              </a:rPr>
              <a:t>653-658.  Changing ideas on chloroquine in </a:t>
            </a:r>
            <a:r>
              <a:rPr lang="en-US" sz="1200" i="1">
                <a:latin typeface="Times New Roman" charset="0"/>
              </a:rPr>
              <a:t>Plasmodium falciparum</a:t>
            </a:r>
            <a:r>
              <a:rPr lang="en-US" sz="1200">
                <a:latin typeface="Times New Roman" charset="0"/>
              </a:rPr>
              <a:t>. </a:t>
            </a:r>
          </a:p>
          <a:p>
            <a:endParaRPr lang="en-US" sz="1200">
              <a:latin typeface="Times New Roman" charset="0"/>
            </a:endParaRPr>
          </a:p>
          <a:p>
            <a:r>
              <a:rPr lang="en-US" sz="1200">
                <a:latin typeface="Times New Roman" charset="0"/>
              </a:rPr>
              <a:t>Steinbiss, S. et al (2016) </a:t>
            </a:r>
            <a:r>
              <a:rPr lang="en-US" sz="1200" i="1">
                <a:latin typeface="Times New Roman" charset="0"/>
              </a:rPr>
              <a:t>Nucleic Acid Res</a:t>
            </a:r>
            <a:r>
              <a:rPr lang="en-US" sz="1200">
                <a:latin typeface="Times New Roman" charset="0"/>
              </a:rPr>
              <a:t> 44:W29-34</a:t>
            </a:r>
            <a:r>
              <a:rPr lang="en-US" sz="1200" i="1">
                <a:latin typeface="Times New Roman" charset="0"/>
              </a:rPr>
              <a:t>. </a:t>
            </a:r>
            <a:r>
              <a:rPr lang="en-US" sz="1200">
                <a:latin typeface="Times New Roman" charset="0"/>
              </a:rPr>
              <a:t>Companion: a web server for annotation and analysis of parasite genomes. </a:t>
            </a:r>
            <a:endParaRPr lang="en-GB" sz="1200">
              <a:latin typeface="Times New Roman" charset="0"/>
            </a:endParaRPr>
          </a:p>
        </p:txBody>
      </p:sp>
      <p:sp>
        <p:nvSpPr>
          <p:cNvPr id="14338" name="Rectangle 3"/>
          <p:cNvSpPr>
            <a:spLocks noChangeArrowheads="1"/>
          </p:cNvSpPr>
          <p:nvPr/>
        </p:nvSpPr>
        <p:spPr bwMode="auto">
          <a:xfrm>
            <a:off x="333375" y="252413"/>
            <a:ext cx="61722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400">
                <a:solidFill>
                  <a:schemeClr val="tx2"/>
                </a:solidFill>
                <a:latin typeface="Times New Roman" charset="0"/>
              </a:rPr>
              <a:t>References</a:t>
            </a:r>
          </a:p>
        </p:txBody>
      </p:sp>
      <p:sp>
        <p:nvSpPr>
          <p:cNvPr id="14339" name="Text Box 4"/>
          <p:cNvSpPr txBox="1">
            <a:spLocks noChangeArrowheads="1"/>
          </p:cNvSpPr>
          <p:nvPr/>
        </p:nvSpPr>
        <p:spPr bwMode="auto">
          <a:xfrm>
            <a:off x="5940425" y="63500"/>
            <a:ext cx="7477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References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22250" y="568325"/>
            <a:ext cx="6573838" cy="6771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dirty="0">
                <a:latin typeface="Times New Roman" charset="0"/>
              </a:rPr>
              <a:t>Appendix VI: Useful Web addresses</a:t>
            </a:r>
          </a:p>
          <a:p>
            <a:pPr eaLnBrk="1" hangingPunct="1"/>
            <a:endParaRPr lang="en-GB" sz="1200" dirty="0">
              <a:latin typeface="Times New Roman" charset="0"/>
            </a:endParaRPr>
          </a:p>
          <a:p>
            <a:pPr eaLnBrk="1" hangingPunct="1"/>
            <a:r>
              <a:rPr lang="en-GB" sz="1000" b="1" dirty="0">
                <a:latin typeface="Times New Roman" charset="0"/>
              </a:rPr>
              <a:t>Major Public Sequence Repositories</a:t>
            </a:r>
          </a:p>
          <a:p>
            <a:pPr eaLnBrk="1" hangingPunct="1"/>
            <a:r>
              <a:rPr lang="en-GB" sz="1000" dirty="0">
                <a:latin typeface="Times New Roman" charset="0"/>
              </a:rPr>
              <a:t>DNA Data Bank of Japan (DDBJ)		http://</a:t>
            </a:r>
            <a:r>
              <a:rPr lang="en-GB" sz="1000" dirty="0" err="1">
                <a:latin typeface="Times New Roman" charset="0"/>
              </a:rPr>
              <a:t>www.ddbj.nig.ac.jp</a:t>
            </a:r>
            <a:endParaRPr lang="en-GB" sz="1000" dirty="0">
              <a:latin typeface="Times New Roman" charset="0"/>
            </a:endParaRPr>
          </a:p>
          <a:p>
            <a:pPr eaLnBrk="1" hangingPunct="1"/>
            <a:r>
              <a:rPr lang="en-GB" sz="1000" dirty="0">
                <a:latin typeface="Times New Roman" charset="0"/>
              </a:rPr>
              <a:t>EMBL Nucleotide Sequence Database	</a:t>
            </a:r>
            <a:r>
              <a:rPr lang="en-US" sz="1000" dirty="0">
                <a:latin typeface="Times New Roman" charset="0"/>
              </a:rPr>
              <a:t>http://</a:t>
            </a:r>
            <a:r>
              <a:rPr lang="en-US" sz="1000" dirty="0" err="1">
                <a:latin typeface="Times New Roman" charset="0"/>
              </a:rPr>
              <a:t>www.ebi.ac.uk</a:t>
            </a:r>
            <a:r>
              <a:rPr lang="en-US" sz="1000" dirty="0">
                <a:latin typeface="Times New Roman" charset="0"/>
              </a:rPr>
              <a:t>/</a:t>
            </a:r>
            <a:r>
              <a:rPr lang="en-US" sz="1000" dirty="0" err="1">
                <a:latin typeface="Times New Roman" charset="0"/>
              </a:rPr>
              <a:t>ena</a:t>
            </a:r>
            <a:r>
              <a:rPr lang="en-US" sz="1000" dirty="0">
                <a:latin typeface="Times New Roman" charset="0"/>
              </a:rPr>
              <a:t>/</a:t>
            </a:r>
            <a:endParaRPr lang="en-GB" sz="1000" dirty="0">
              <a:latin typeface="Times New Roman" charset="0"/>
            </a:endParaRPr>
          </a:p>
          <a:p>
            <a:pPr eaLnBrk="1" hangingPunct="1"/>
            <a:r>
              <a:rPr lang="en-GB" sz="1000" dirty="0">
                <a:latin typeface="Times New Roman" charset="0"/>
              </a:rPr>
              <a:t>Genomes at the EBI		http://</a:t>
            </a:r>
            <a:r>
              <a:rPr lang="en-GB" sz="1000" dirty="0" err="1">
                <a:latin typeface="Times New Roman" charset="0"/>
              </a:rPr>
              <a:t>www.ebi.ac.uk</a:t>
            </a:r>
            <a:r>
              <a:rPr lang="en-GB" sz="1000" dirty="0">
                <a:latin typeface="Times New Roman" charset="0"/>
              </a:rPr>
              <a:t>/genomes</a:t>
            </a:r>
          </a:p>
          <a:p>
            <a:pPr eaLnBrk="1" hangingPunct="1"/>
            <a:r>
              <a:rPr lang="en-GB" sz="1000" dirty="0" err="1">
                <a:latin typeface="Times New Roman" charset="0"/>
              </a:rPr>
              <a:t>GenBank</a:t>
            </a:r>
            <a:r>
              <a:rPr lang="en-GB" sz="1000" dirty="0">
                <a:latin typeface="Times New Roman" charset="0"/>
              </a:rPr>
              <a:t>			</a:t>
            </a:r>
            <a:r>
              <a:rPr lang="en-US" sz="1000" dirty="0">
                <a:latin typeface="Times New Roman" charset="0"/>
              </a:rPr>
              <a:t>http://</a:t>
            </a:r>
            <a:r>
              <a:rPr lang="en-US" sz="1000" dirty="0" err="1">
                <a:latin typeface="Times New Roman" charset="0"/>
              </a:rPr>
              <a:t>www.ncbi.nlm.nih.gov</a:t>
            </a:r>
            <a:r>
              <a:rPr lang="en-US" sz="1000" dirty="0">
                <a:latin typeface="Times New Roman" charset="0"/>
              </a:rPr>
              <a:t>/</a:t>
            </a:r>
            <a:r>
              <a:rPr lang="en-US" sz="1000" dirty="0" err="1">
                <a:latin typeface="Times New Roman" charset="0"/>
              </a:rPr>
              <a:t>genbank</a:t>
            </a:r>
            <a:endParaRPr lang="en-GB" sz="1000" dirty="0">
              <a:latin typeface="Times New Roman" charset="0"/>
            </a:endParaRPr>
          </a:p>
          <a:p>
            <a:pPr eaLnBrk="1" hangingPunct="1"/>
            <a:endParaRPr lang="en-GB" sz="1000" b="1" dirty="0">
              <a:latin typeface="Times New Roman" charset="0"/>
            </a:endParaRPr>
          </a:p>
          <a:p>
            <a:pPr eaLnBrk="1" hangingPunct="1"/>
            <a:r>
              <a:rPr lang="en-GB" sz="1000" b="1" dirty="0">
                <a:latin typeface="Times New Roman" charset="0"/>
              </a:rPr>
              <a:t>Genome Databases Resources</a:t>
            </a:r>
          </a:p>
          <a:p>
            <a:pPr eaLnBrk="1" hangingPunct="1"/>
            <a:r>
              <a:rPr lang="en-GB" sz="1000" dirty="0" err="1">
                <a:latin typeface="Times New Roman" charset="0"/>
              </a:rPr>
              <a:t>GeneDB</a:t>
            </a:r>
            <a:r>
              <a:rPr lang="en-GB" sz="1000" dirty="0">
                <a:latin typeface="Times New Roman" charset="0"/>
              </a:rPr>
              <a:t>			</a:t>
            </a:r>
            <a:r>
              <a:rPr lang="en-US" sz="1000" dirty="0">
                <a:latin typeface="Times New Roman" charset="0"/>
              </a:rPr>
              <a:t>http://</a:t>
            </a:r>
            <a:r>
              <a:rPr lang="en-US" sz="1000" dirty="0" err="1">
                <a:latin typeface="Times New Roman" charset="0"/>
              </a:rPr>
              <a:t>www.genedb.org</a:t>
            </a:r>
            <a:endParaRPr lang="en-US" sz="1000" dirty="0">
              <a:latin typeface="Times New Roman" charset="0"/>
            </a:endParaRPr>
          </a:p>
          <a:p>
            <a:pPr eaLnBrk="1" hangingPunct="1"/>
            <a:r>
              <a:rPr lang="en-US" sz="1000" dirty="0" err="1">
                <a:latin typeface="Times New Roman" charset="0"/>
              </a:rPr>
              <a:t>Eupathdb</a:t>
            </a:r>
            <a:r>
              <a:rPr lang="en-US" sz="1000" dirty="0">
                <a:latin typeface="Times New Roman" charset="0"/>
              </a:rPr>
              <a:t>			http://</a:t>
            </a:r>
            <a:r>
              <a:rPr lang="en-US" sz="1000" dirty="0" err="1">
                <a:latin typeface="Times New Roman" charset="0"/>
              </a:rPr>
              <a:t>eupathdb.org</a:t>
            </a:r>
            <a:r>
              <a:rPr lang="en-US" sz="1000" dirty="0">
                <a:latin typeface="Times New Roman" charset="0"/>
              </a:rPr>
              <a:t>/		</a:t>
            </a:r>
            <a:endParaRPr lang="en-GB" sz="1000" dirty="0">
              <a:latin typeface="Times New Roman" charset="0"/>
            </a:endParaRPr>
          </a:p>
          <a:p>
            <a:pPr eaLnBrk="1" hangingPunct="1"/>
            <a:endParaRPr lang="en-GB" sz="1000" dirty="0">
              <a:latin typeface="Times New Roman" charset="0"/>
            </a:endParaRPr>
          </a:p>
          <a:p>
            <a:pPr eaLnBrk="1" hangingPunct="1"/>
            <a:r>
              <a:rPr lang="en-GB" sz="1000" b="1" dirty="0">
                <a:latin typeface="Times New Roman" charset="0"/>
              </a:rPr>
              <a:t>Protein Motif Databases</a:t>
            </a:r>
          </a:p>
          <a:p>
            <a:pPr eaLnBrk="1" hangingPunct="1"/>
            <a:r>
              <a:rPr lang="en-GB" sz="1000" dirty="0" err="1">
                <a:latin typeface="Times New Roman" charset="0"/>
              </a:rPr>
              <a:t>InterPro</a:t>
            </a:r>
            <a:r>
              <a:rPr lang="en-GB" sz="1000" dirty="0">
                <a:latin typeface="Times New Roman" charset="0"/>
              </a:rPr>
              <a:t>			https://</a:t>
            </a:r>
            <a:r>
              <a:rPr lang="en-GB" sz="1000" dirty="0" err="1">
                <a:latin typeface="Times New Roman" charset="0"/>
              </a:rPr>
              <a:t>www.ebi.ac.uk</a:t>
            </a:r>
            <a:r>
              <a:rPr lang="en-GB" sz="1000" dirty="0">
                <a:latin typeface="Times New Roman" charset="0"/>
              </a:rPr>
              <a:t>/</a:t>
            </a:r>
            <a:r>
              <a:rPr lang="en-GB" sz="1000" dirty="0" err="1">
                <a:latin typeface="Times New Roman" charset="0"/>
              </a:rPr>
              <a:t>interpro</a:t>
            </a:r>
            <a:r>
              <a:rPr lang="en-GB" sz="1000" dirty="0">
                <a:latin typeface="Times New Roman" charset="0"/>
              </a:rPr>
              <a:t>/</a:t>
            </a:r>
          </a:p>
          <a:p>
            <a:pPr eaLnBrk="1" hangingPunct="1"/>
            <a:r>
              <a:rPr lang="en-GB" sz="1000" dirty="0" err="1">
                <a:latin typeface="Times New Roman" charset="0"/>
              </a:rPr>
              <a:t>Prosite</a:t>
            </a:r>
            <a:r>
              <a:rPr lang="en-GB" sz="1000" dirty="0">
                <a:latin typeface="Times New Roman" charset="0"/>
              </a:rPr>
              <a:t>			http://</a:t>
            </a:r>
            <a:r>
              <a:rPr lang="en-GB" sz="1000" dirty="0" err="1">
                <a:latin typeface="Times New Roman" charset="0"/>
              </a:rPr>
              <a:t>prosite.expasy.org</a:t>
            </a:r>
            <a:r>
              <a:rPr lang="en-GB" sz="1000" dirty="0">
                <a:latin typeface="Times New Roman" charset="0"/>
              </a:rPr>
              <a:t>/</a:t>
            </a:r>
          </a:p>
          <a:p>
            <a:pPr eaLnBrk="1" hangingPunct="1"/>
            <a:r>
              <a:rPr lang="en-GB" sz="1000" dirty="0" err="1">
                <a:latin typeface="Times New Roman" charset="0"/>
              </a:rPr>
              <a:t>Pfam</a:t>
            </a:r>
            <a:r>
              <a:rPr lang="en-GB" sz="1000" dirty="0">
                <a:latin typeface="Times New Roman" charset="0"/>
              </a:rPr>
              <a:t>			http://</a:t>
            </a:r>
            <a:r>
              <a:rPr lang="en-GB" sz="1000" dirty="0" err="1">
                <a:latin typeface="Times New Roman" charset="0"/>
              </a:rPr>
              <a:t>pfam.xfam.org</a:t>
            </a:r>
            <a:r>
              <a:rPr lang="en-GB" sz="1000" dirty="0">
                <a:latin typeface="Times New Roman" charset="0"/>
              </a:rPr>
              <a:t>/</a:t>
            </a:r>
          </a:p>
          <a:p>
            <a:pPr eaLnBrk="1" hangingPunct="1"/>
            <a:r>
              <a:rPr lang="en-GB" sz="1000" dirty="0">
                <a:latin typeface="Times New Roman" charset="0"/>
              </a:rPr>
              <a:t>PRINTS			http://</a:t>
            </a:r>
            <a:r>
              <a:rPr lang="en-GB" sz="1000" dirty="0" err="1">
                <a:latin typeface="Times New Roman" charset="0"/>
              </a:rPr>
              <a:t>www.bioinf.manchester.ac.uk</a:t>
            </a:r>
            <a:r>
              <a:rPr lang="en-GB" sz="1000" dirty="0">
                <a:latin typeface="Times New Roman" charset="0"/>
              </a:rPr>
              <a:t>/</a:t>
            </a:r>
            <a:r>
              <a:rPr lang="en-GB" sz="1000" dirty="0" err="1">
                <a:latin typeface="Times New Roman" charset="0"/>
              </a:rPr>
              <a:t>dbbrowser</a:t>
            </a:r>
            <a:r>
              <a:rPr lang="en-GB" sz="1000" dirty="0">
                <a:latin typeface="Times New Roman" charset="0"/>
              </a:rPr>
              <a:t>/PRINTS</a:t>
            </a:r>
            <a:r>
              <a:rPr lang="en-US" sz="1000" dirty="0">
                <a:latin typeface="Times New Roman" charset="0"/>
              </a:rPr>
              <a:t>/</a:t>
            </a:r>
            <a:endParaRPr lang="en-GB" sz="1000" dirty="0">
              <a:latin typeface="Times New Roman" charset="0"/>
            </a:endParaRPr>
          </a:p>
          <a:p>
            <a:pPr eaLnBrk="1" hangingPunct="1"/>
            <a:r>
              <a:rPr lang="en-GB" sz="1000" dirty="0">
                <a:latin typeface="Times New Roman" charset="0"/>
              </a:rPr>
              <a:t>SMART			http://</a:t>
            </a:r>
            <a:r>
              <a:rPr lang="en-GB" sz="1000" dirty="0" err="1">
                <a:latin typeface="Times New Roman" charset="0"/>
              </a:rPr>
              <a:t>smart.embl-heidelberg.de</a:t>
            </a:r>
            <a:endParaRPr lang="en-GB" sz="1000" dirty="0">
              <a:latin typeface="Times New Roman" charset="0"/>
            </a:endParaRPr>
          </a:p>
          <a:p>
            <a:pPr eaLnBrk="1" hangingPunct="1"/>
            <a:endParaRPr lang="en-GB" sz="1000" dirty="0">
              <a:latin typeface="Times New Roman" charset="0"/>
            </a:endParaRPr>
          </a:p>
          <a:p>
            <a:pPr eaLnBrk="1" hangingPunct="1"/>
            <a:r>
              <a:rPr lang="en-GB" sz="1000" b="1" dirty="0">
                <a:latin typeface="Times New Roman" charset="0"/>
              </a:rPr>
              <a:t>Protein feature prediction tools</a:t>
            </a:r>
          </a:p>
          <a:p>
            <a:pPr eaLnBrk="1" hangingPunct="1"/>
            <a:r>
              <a:rPr lang="en-GB" sz="1000" dirty="0">
                <a:latin typeface="Times New Roman" charset="0"/>
              </a:rPr>
              <a:t>TMHMM </a:t>
            </a:r>
            <a:r>
              <a:rPr lang="en-GB" sz="1000" dirty="0" err="1">
                <a:latin typeface="Times New Roman" charset="0"/>
              </a:rPr>
              <a:t>Transmembrane</a:t>
            </a:r>
            <a:r>
              <a:rPr lang="en-GB" sz="1000" dirty="0">
                <a:latin typeface="Times New Roman" charset="0"/>
              </a:rPr>
              <a:t> helices prediction	http://</a:t>
            </a:r>
            <a:r>
              <a:rPr lang="en-GB" sz="1000" dirty="0" err="1">
                <a:latin typeface="Times New Roman" charset="0"/>
              </a:rPr>
              <a:t>www.cbs.dtu.dk</a:t>
            </a:r>
            <a:r>
              <a:rPr lang="en-GB" sz="1000" dirty="0">
                <a:latin typeface="Times New Roman" charset="0"/>
              </a:rPr>
              <a:t>/services/TMHMM/</a:t>
            </a:r>
          </a:p>
          <a:p>
            <a:pPr eaLnBrk="1" hangingPunct="1"/>
            <a:r>
              <a:rPr lang="en-GB" sz="1000" dirty="0" err="1">
                <a:latin typeface="Times New Roman" charset="0"/>
              </a:rPr>
              <a:t>SignalP</a:t>
            </a:r>
            <a:r>
              <a:rPr lang="en-GB" sz="1000" dirty="0">
                <a:latin typeface="Times New Roman" charset="0"/>
              </a:rPr>
              <a:t> Prediction Server		http://</a:t>
            </a:r>
            <a:r>
              <a:rPr lang="en-GB" sz="1000" dirty="0" err="1">
                <a:latin typeface="Times New Roman" charset="0"/>
              </a:rPr>
              <a:t>www.cbs.dtu.dk</a:t>
            </a:r>
            <a:r>
              <a:rPr lang="en-GB" sz="1000" dirty="0">
                <a:latin typeface="Times New Roman" charset="0"/>
              </a:rPr>
              <a:t>/services/</a:t>
            </a:r>
            <a:r>
              <a:rPr lang="en-GB" sz="1000" dirty="0" err="1">
                <a:latin typeface="Times New Roman" charset="0"/>
              </a:rPr>
              <a:t>SignalP</a:t>
            </a:r>
            <a:r>
              <a:rPr lang="en-GB" sz="1000" dirty="0">
                <a:latin typeface="Times New Roman" charset="0"/>
              </a:rPr>
              <a:t>/</a:t>
            </a:r>
          </a:p>
          <a:p>
            <a:pPr eaLnBrk="1" hangingPunct="1"/>
            <a:r>
              <a:rPr lang="en-GB" sz="1000" dirty="0">
                <a:latin typeface="Times New Roman" charset="0"/>
              </a:rPr>
              <a:t>PSORT protein prediction		http://</a:t>
            </a:r>
            <a:r>
              <a:rPr lang="en-GB" sz="1000" dirty="0" err="1">
                <a:latin typeface="Times New Roman" charset="0"/>
              </a:rPr>
              <a:t>psort.hgc.jp</a:t>
            </a:r>
            <a:r>
              <a:rPr lang="en-GB" sz="1000" dirty="0">
                <a:latin typeface="Times New Roman" charset="0"/>
              </a:rPr>
              <a:t>/</a:t>
            </a:r>
            <a:r>
              <a:rPr lang="en-GB" sz="1000" dirty="0" err="1">
                <a:latin typeface="Times New Roman" charset="0"/>
              </a:rPr>
              <a:t>form.html</a:t>
            </a:r>
            <a:endParaRPr lang="en-GB" sz="1000" dirty="0">
              <a:latin typeface="Times New Roman" charset="0"/>
            </a:endParaRPr>
          </a:p>
          <a:p>
            <a:pPr eaLnBrk="1" hangingPunct="1"/>
            <a:endParaRPr lang="en-GB" sz="1000" dirty="0">
              <a:latin typeface="Times New Roman" charset="0"/>
            </a:endParaRPr>
          </a:p>
          <a:p>
            <a:pPr eaLnBrk="1" hangingPunct="1"/>
            <a:r>
              <a:rPr lang="en-GB" sz="1000" b="1" dirty="0">
                <a:latin typeface="Times New Roman" charset="0"/>
              </a:rPr>
              <a:t>Metabolic Pathways and Cellular Regulation</a:t>
            </a:r>
          </a:p>
          <a:p>
            <a:pPr eaLnBrk="1" hangingPunct="1"/>
            <a:r>
              <a:rPr lang="en-GB" sz="1000" dirty="0">
                <a:latin typeface="Times New Roman" charset="0"/>
              </a:rPr>
              <a:t>ENZYME			http://enzyme.expasy.org/</a:t>
            </a:r>
          </a:p>
          <a:p>
            <a:pPr eaLnBrk="1" hangingPunct="1"/>
            <a:r>
              <a:rPr lang="en-GB" sz="1000" dirty="0">
                <a:latin typeface="Times New Roman" charset="0"/>
              </a:rPr>
              <a:t>Kyoto </a:t>
            </a:r>
            <a:r>
              <a:rPr lang="en-GB" sz="1000" dirty="0" err="1">
                <a:latin typeface="Times New Roman" charset="0"/>
              </a:rPr>
              <a:t>Encyclopedia</a:t>
            </a:r>
            <a:r>
              <a:rPr lang="en-GB" sz="1000" dirty="0">
                <a:latin typeface="Times New Roman" charset="0"/>
              </a:rPr>
              <a:t> of Genes and Genomes (KEGG)	http://</a:t>
            </a:r>
            <a:r>
              <a:rPr lang="en-GB" sz="1000" dirty="0" err="1">
                <a:latin typeface="Times New Roman" charset="0"/>
              </a:rPr>
              <a:t>www.genome.jp</a:t>
            </a:r>
            <a:r>
              <a:rPr lang="en-GB" sz="1000" dirty="0">
                <a:latin typeface="Times New Roman" charset="0"/>
              </a:rPr>
              <a:t>/</a:t>
            </a:r>
            <a:r>
              <a:rPr lang="en-GB" sz="1000" dirty="0" err="1">
                <a:latin typeface="Times New Roman" charset="0"/>
              </a:rPr>
              <a:t>kegg</a:t>
            </a:r>
            <a:r>
              <a:rPr lang="en-GB" sz="1000" dirty="0">
                <a:latin typeface="Times New Roman" charset="0"/>
              </a:rPr>
              <a:t>/</a:t>
            </a:r>
          </a:p>
          <a:p>
            <a:pPr eaLnBrk="1" hangingPunct="1"/>
            <a:r>
              <a:rPr lang="en-GB" sz="1000" dirty="0" err="1">
                <a:latin typeface="Times New Roman" charset="0"/>
              </a:rPr>
              <a:t>MetaCyc</a:t>
            </a:r>
            <a:r>
              <a:rPr lang="en-GB" sz="1000" dirty="0">
                <a:latin typeface="Times New Roman" charset="0"/>
              </a:rPr>
              <a:t>			http://</a:t>
            </a:r>
            <a:r>
              <a:rPr lang="en-GB" sz="1000" dirty="0" err="1">
                <a:latin typeface="Times New Roman" charset="0"/>
              </a:rPr>
              <a:t>metacyc.org</a:t>
            </a:r>
            <a:r>
              <a:rPr lang="en-GB" sz="1000" dirty="0">
                <a:latin typeface="Times New Roman" charset="0"/>
              </a:rPr>
              <a:t>/</a:t>
            </a:r>
          </a:p>
          <a:p>
            <a:pPr eaLnBrk="1" hangingPunct="1"/>
            <a:r>
              <a:rPr lang="en-GB" sz="1000" dirty="0">
                <a:latin typeface="Times New Roman" charset="0"/>
              </a:rPr>
              <a:t>                                                                                                                </a:t>
            </a:r>
          </a:p>
          <a:p>
            <a:pPr eaLnBrk="1" hangingPunct="1"/>
            <a:r>
              <a:rPr lang="en-GB" sz="1000" b="1" dirty="0">
                <a:latin typeface="Times New Roman" charset="0"/>
              </a:rPr>
              <a:t>Miscellaneous sites</a:t>
            </a:r>
          </a:p>
          <a:p>
            <a:pPr eaLnBrk="1" hangingPunct="1"/>
            <a:r>
              <a:rPr lang="en-GB" sz="1000" dirty="0">
                <a:latin typeface="Times New Roman" charset="0"/>
              </a:rPr>
              <a:t>NCBI BLAST website		http://</a:t>
            </a:r>
            <a:r>
              <a:rPr lang="en-GB" sz="1000" dirty="0" err="1">
                <a:latin typeface="Times New Roman" charset="0"/>
              </a:rPr>
              <a:t>blast.ncbi.nlm.nih.gov</a:t>
            </a:r>
            <a:r>
              <a:rPr lang="en-GB" sz="1000" dirty="0">
                <a:latin typeface="Times New Roman" charset="0"/>
              </a:rPr>
              <a:t>/</a:t>
            </a:r>
            <a:r>
              <a:rPr lang="en-GB" sz="1000" dirty="0" err="1">
                <a:latin typeface="Times New Roman" charset="0"/>
              </a:rPr>
              <a:t>Blast.cgi</a:t>
            </a:r>
            <a:endParaRPr lang="en-GB" sz="1000" dirty="0">
              <a:latin typeface="Times New Roman" charset="0"/>
            </a:endParaRPr>
          </a:p>
          <a:p>
            <a:pPr eaLnBrk="1" hangingPunct="1"/>
            <a:r>
              <a:rPr lang="en-GB" sz="1000" dirty="0">
                <a:latin typeface="Times New Roman" charset="0"/>
              </a:rPr>
              <a:t>EBI FASTA website		</a:t>
            </a:r>
            <a:r>
              <a:rPr lang="en-US" sz="1000" dirty="0">
                <a:latin typeface="Times New Roman" charset="0"/>
              </a:rPr>
              <a:t>http://</a:t>
            </a:r>
            <a:r>
              <a:rPr lang="en-US" sz="1000" dirty="0" err="1">
                <a:latin typeface="Times New Roman" charset="0"/>
              </a:rPr>
              <a:t>www.ebi.ac.uk</a:t>
            </a:r>
            <a:r>
              <a:rPr lang="en-US" sz="1000" dirty="0">
                <a:latin typeface="Times New Roman" charset="0"/>
              </a:rPr>
              <a:t>/Tools/</a:t>
            </a:r>
            <a:r>
              <a:rPr lang="en-US" sz="1000" dirty="0" err="1">
                <a:latin typeface="Times New Roman" charset="0"/>
              </a:rPr>
              <a:t>sss</a:t>
            </a:r>
            <a:r>
              <a:rPr lang="en-US" sz="1000" dirty="0">
                <a:latin typeface="Times New Roman" charset="0"/>
              </a:rPr>
              <a:t>/</a:t>
            </a:r>
            <a:r>
              <a:rPr lang="en-US" sz="1000" dirty="0" err="1">
                <a:latin typeface="Times New Roman" charset="0"/>
              </a:rPr>
              <a:t>fasta</a:t>
            </a:r>
            <a:r>
              <a:rPr lang="en-US" sz="1000" dirty="0">
                <a:latin typeface="Times New Roman" charset="0"/>
              </a:rPr>
              <a:t>/</a:t>
            </a:r>
            <a:endParaRPr lang="en-GB" sz="1000" dirty="0">
              <a:latin typeface="Times New Roman" charset="0"/>
            </a:endParaRPr>
          </a:p>
          <a:p>
            <a:pPr eaLnBrk="1" hangingPunct="1"/>
            <a:r>
              <a:rPr lang="en-GB" sz="1000" dirty="0" err="1">
                <a:latin typeface="Times New Roman" charset="0"/>
              </a:rPr>
              <a:t>tRNAscan</a:t>
            </a:r>
            <a:r>
              <a:rPr lang="en-GB" sz="1000" dirty="0">
                <a:latin typeface="Times New Roman" charset="0"/>
              </a:rPr>
              <a:t>-SE Search Server		</a:t>
            </a:r>
            <a:r>
              <a:rPr lang="en-US" sz="1000" dirty="0">
                <a:latin typeface="Times New Roman" charset="0"/>
              </a:rPr>
              <a:t>http://</a:t>
            </a:r>
            <a:r>
              <a:rPr lang="en-US" sz="1000" dirty="0" err="1">
                <a:latin typeface="Times New Roman" charset="0"/>
              </a:rPr>
              <a:t>trna.ucsc.edu</a:t>
            </a:r>
            <a:r>
              <a:rPr lang="en-US" sz="1000" dirty="0">
                <a:latin typeface="Times New Roman" charset="0"/>
              </a:rPr>
              <a:t>/</a:t>
            </a:r>
            <a:r>
              <a:rPr lang="en-US" sz="1000" dirty="0" err="1">
                <a:latin typeface="Times New Roman" charset="0"/>
              </a:rPr>
              <a:t>tRNAscan</a:t>
            </a:r>
            <a:r>
              <a:rPr lang="en-US" sz="1000" dirty="0">
                <a:latin typeface="Times New Roman" charset="0"/>
              </a:rPr>
              <a:t>-SE/</a:t>
            </a:r>
          </a:p>
          <a:p>
            <a:pPr eaLnBrk="1" hangingPunct="1"/>
            <a:r>
              <a:rPr lang="en-GB" sz="1000" dirty="0" err="1">
                <a:latin typeface="Times New Roman" charset="0"/>
              </a:rPr>
              <a:t>Rfam</a:t>
            </a:r>
            <a:r>
              <a:rPr lang="en-GB" sz="1000" dirty="0">
                <a:latin typeface="Times New Roman" charset="0"/>
              </a:rPr>
              <a:t>			http://</a:t>
            </a:r>
            <a:r>
              <a:rPr lang="en-GB" sz="1000" dirty="0" err="1">
                <a:latin typeface="Times New Roman" charset="0"/>
              </a:rPr>
              <a:t>rfam.xfam.org</a:t>
            </a:r>
            <a:r>
              <a:rPr lang="en-GB" sz="1000" dirty="0">
                <a:latin typeface="Times New Roman" charset="0"/>
              </a:rPr>
              <a:t>/</a:t>
            </a:r>
          </a:p>
          <a:p>
            <a:pPr eaLnBrk="1" hangingPunct="1"/>
            <a:r>
              <a:rPr lang="en-GB" sz="1000" dirty="0">
                <a:latin typeface="Times New Roman" charset="0"/>
              </a:rPr>
              <a:t>Codon usage database		http://</a:t>
            </a:r>
            <a:r>
              <a:rPr lang="en-GB" sz="1000" dirty="0" err="1">
                <a:latin typeface="Times New Roman" charset="0"/>
              </a:rPr>
              <a:t>www.kazusa.or.jp</a:t>
            </a:r>
            <a:r>
              <a:rPr lang="en-GB" sz="1000" dirty="0">
                <a:latin typeface="Times New Roman" charset="0"/>
              </a:rPr>
              <a:t>/codon/</a:t>
            </a:r>
          </a:p>
          <a:p>
            <a:pPr eaLnBrk="1" hangingPunct="1"/>
            <a:r>
              <a:rPr lang="en-GB" sz="1000" dirty="0">
                <a:latin typeface="Times New Roman" charset="0"/>
              </a:rPr>
              <a:t>GO Gene Ontology Consortium		http://</a:t>
            </a:r>
            <a:r>
              <a:rPr lang="en-GB" sz="1000" dirty="0" err="1">
                <a:latin typeface="Times New Roman" charset="0"/>
              </a:rPr>
              <a:t>geneontology.org</a:t>
            </a:r>
            <a:r>
              <a:rPr lang="en-GB" sz="1000" dirty="0">
                <a:latin typeface="Times New Roman" charset="0"/>
              </a:rPr>
              <a:t>/</a:t>
            </a:r>
          </a:p>
          <a:p>
            <a:pPr eaLnBrk="1" hangingPunct="1"/>
            <a:r>
              <a:rPr lang="en-GB" sz="1000" dirty="0">
                <a:latin typeface="Times New Roman" charset="0"/>
              </a:rPr>
              <a:t>Artemis homepage		http://</a:t>
            </a:r>
            <a:r>
              <a:rPr lang="en-GB" sz="1000" dirty="0" err="1">
                <a:latin typeface="Times New Roman" charset="0"/>
              </a:rPr>
              <a:t>www.sanger.ac.uk</a:t>
            </a:r>
            <a:r>
              <a:rPr lang="en-GB" sz="1000" dirty="0">
                <a:latin typeface="Times New Roman" charset="0"/>
              </a:rPr>
              <a:t>/science/tools/</a:t>
            </a:r>
            <a:r>
              <a:rPr lang="en-GB" sz="1000" dirty="0" err="1">
                <a:latin typeface="Times New Roman" charset="0"/>
              </a:rPr>
              <a:t>artemis</a:t>
            </a:r>
            <a:endParaRPr lang="en-GB" sz="1000" dirty="0">
              <a:latin typeface="Times New Roman" charset="0"/>
            </a:endParaRPr>
          </a:p>
          <a:p>
            <a:pPr eaLnBrk="1" hangingPunct="1"/>
            <a:r>
              <a:rPr lang="en-GB" sz="1000" dirty="0">
                <a:latin typeface="Times New Roman" charset="0"/>
              </a:rPr>
              <a:t>ACT homepage			http://www.sanger.ac.uk/science/tools/artemis-comparison-tool-act</a:t>
            </a:r>
          </a:p>
          <a:p>
            <a:pPr eaLnBrk="1" hangingPunct="1"/>
            <a:r>
              <a:rPr lang="en-GB" sz="1000" dirty="0">
                <a:latin typeface="Times New Roman" charset="0"/>
              </a:rPr>
              <a:t>Artemis/ACT download		http://sanger-</a:t>
            </a:r>
            <a:r>
              <a:rPr lang="en-GB" sz="1000" dirty="0" err="1">
                <a:latin typeface="Times New Roman" charset="0"/>
              </a:rPr>
              <a:t>pathogens.github.io</a:t>
            </a:r>
            <a:r>
              <a:rPr lang="en-GB" sz="1000" dirty="0">
                <a:latin typeface="Times New Roman" charset="0"/>
              </a:rPr>
              <a:t>/Artemis/Artemis/</a:t>
            </a:r>
          </a:p>
          <a:p>
            <a:pPr eaLnBrk="1" hangingPunct="1"/>
            <a:r>
              <a:rPr lang="en-GB" sz="1000" dirty="0" err="1">
                <a:latin typeface="Times New Roman" charset="0"/>
              </a:rPr>
              <a:t>WebACT</a:t>
            </a:r>
            <a:r>
              <a:rPr lang="en-GB" sz="1000" dirty="0">
                <a:latin typeface="Times New Roman" charset="0"/>
              </a:rPr>
              <a:t>			http://</a:t>
            </a:r>
            <a:r>
              <a:rPr lang="en-GB" sz="1000" dirty="0" err="1">
                <a:latin typeface="Times New Roman" charset="0"/>
              </a:rPr>
              <a:t>www.webact.org</a:t>
            </a:r>
            <a:r>
              <a:rPr lang="en-GB" sz="1000" dirty="0">
                <a:latin typeface="Times New Roman" charset="0"/>
              </a:rPr>
              <a:t>/</a:t>
            </a:r>
            <a:r>
              <a:rPr lang="en-GB" sz="1000" dirty="0" err="1">
                <a:latin typeface="Times New Roman" charset="0"/>
              </a:rPr>
              <a:t>WebACT</a:t>
            </a:r>
            <a:r>
              <a:rPr lang="en-GB" sz="1000" dirty="0">
                <a:latin typeface="Times New Roman" charset="0"/>
              </a:rPr>
              <a:t>/home</a:t>
            </a:r>
          </a:p>
          <a:p>
            <a:pPr eaLnBrk="1" hangingPunct="1"/>
            <a:r>
              <a:rPr lang="en-GB" sz="1000" dirty="0">
                <a:latin typeface="Times New Roman" charset="0"/>
              </a:rPr>
              <a:t>Double ACT			http://</a:t>
            </a:r>
            <a:r>
              <a:rPr lang="en-GB" sz="1000" dirty="0" err="1">
                <a:latin typeface="Times New Roman" charset="0"/>
              </a:rPr>
              <a:t>www.hpa-bioinfotools.org.uk</a:t>
            </a:r>
            <a:r>
              <a:rPr lang="en-GB" sz="1000" dirty="0">
                <a:latin typeface="Times New Roman" charset="0"/>
              </a:rPr>
              <a:t>/</a:t>
            </a:r>
            <a:r>
              <a:rPr lang="en-GB" sz="1000" dirty="0" err="1">
                <a:latin typeface="Times New Roman" charset="0"/>
              </a:rPr>
              <a:t>pise</a:t>
            </a:r>
            <a:r>
              <a:rPr lang="en-GB" sz="1000" dirty="0">
                <a:latin typeface="Times New Roman" charset="0"/>
              </a:rPr>
              <a:t>/double_actv2.html</a:t>
            </a:r>
          </a:p>
          <a:p>
            <a:pPr eaLnBrk="1" hangingPunct="1"/>
            <a:r>
              <a:rPr lang="en-GB" sz="1000" dirty="0">
                <a:latin typeface="Times New Roman" charset="0"/>
              </a:rPr>
              <a:t>String			http://</a:t>
            </a:r>
            <a:r>
              <a:rPr lang="en-GB" sz="1000" dirty="0" err="1">
                <a:latin typeface="Times New Roman" charset="0"/>
              </a:rPr>
              <a:t>string.embl.de</a:t>
            </a:r>
            <a:endParaRPr lang="en-GB" sz="1000" dirty="0">
              <a:latin typeface="Times New Roman" charset="0"/>
            </a:endParaRPr>
          </a:p>
          <a:p>
            <a:pPr eaLnBrk="1" hangingPunct="1"/>
            <a:r>
              <a:rPr lang="en-GB" sz="1000" dirty="0">
                <a:latin typeface="Times New Roman" charset="0"/>
              </a:rPr>
              <a:t>EMBOSS			http://</a:t>
            </a:r>
            <a:r>
              <a:rPr lang="en-GB" sz="1000" dirty="0" err="1">
                <a:latin typeface="Times New Roman" charset="0"/>
              </a:rPr>
              <a:t>www.ebi.ac.uk</a:t>
            </a:r>
            <a:r>
              <a:rPr lang="en-GB" sz="1000" dirty="0">
                <a:latin typeface="Times New Roman" charset="0"/>
              </a:rPr>
              <a:t>/Tools/emboss/</a:t>
            </a:r>
          </a:p>
        </p:txBody>
      </p:sp>
      <p:sp>
        <p:nvSpPr>
          <p:cNvPr id="23554"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dirty="0">
                <a:latin typeface="Times New Roman" charset="0"/>
              </a:rPr>
              <a:t>Appendices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420688" y="1243013"/>
            <a:ext cx="5713412"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20000"/>
              </a:lnSpc>
            </a:pPr>
            <a:r>
              <a:rPr lang="en-GB" sz="1200" b="1">
                <a:latin typeface="Times New Roman" charset="0"/>
              </a:rPr>
              <a:t>	Appendix VII: List of colour codes</a:t>
            </a:r>
          </a:p>
          <a:p>
            <a:pPr>
              <a:lnSpc>
                <a:spcPct val="120000"/>
              </a:lnSpc>
            </a:pPr>
            <a:endParaRPr lang="en-GB" sz="1200">
              <a:latin typeface="Times New Roman" charset="0"/>
            </a:endParaRPr>
          </a:p>
          <a:p>
            <a:pPr>
              <a:lnSpc>
                <a:spcPct val="120000"/>
              </a:lnSpc>
            </a:pPr>
            <a:endParaRPr lang="en-GB" sz="1200">
              <a:latin typeface="Times New Roman" charset="0"/>
            </a:endParaRPr>
          </a:p>
          <a:p>
            <a:pPr>
              <a:lnSpc>
                <a:spcPct val="120000"/>
              </a:lnSpc>
            </a:pPr>
            <a:r>
              <a:rPr lang="en-GB" sz="1200" b="1">
                <a:latin typeface="Times New Roman" charset="0"/>
              </a:rPr>
              <a:t>	</a:t>
            </a:r>
            <a:r>
              <a:rPr lang="en-GB" sz="1200" b="1">
                <a:solidFill>
                  <a:srgbClr val="FF0000"/>
                </a:solidFill>
                <a:latin typeface="Times New Roman" charset="0"/>
              </a:rPr>
              <a:t>2</a:t>
            </a:r>
            <a:r>
              <a:rPr lang="en-GB" sz="1200">
                <a:latin typeface="Times New Roman" charset="0"/>
              </a:rPr>
              <a:t> (red) - gene product is based on experimental evidence</a:t>
            </a:r>
          </a:p>
          <a:p>
            <a:pPr>
              <a:lnSpc>
                <a:spcPct val="120000"/>
              </a:lnSpc>
            </a:pPr>
            <a:r>
              <a:rPr lang="en-GB" sz="1200" b="1">
                <a:latin typeface="Times New Roman" charset="0"/>
              </a:rPr>
              <a:t>	</a:t>
            </a:r>
            <a:r>
              <a:rPr lang="en-GB" sz="1200" b="1">
                <a:solidFill>
                  <a:srgbClr val="D60093"/>
                </a:solidFill>
                <a:latin typeface="Times New Roman" charset="0"/>
              </a:rPr>
              <a:t>6</a:t>
            </a:r>
            <a:r>
              <a:rPr lang="en-GB" sz="1200">
                <a:latin typeface="Times New Roman" charset="0"/>
              </a:rPr>
              <a:t> (dark pink) - unlikely hypothetical protein</a:t>
            </a:r>
          </a:p>
          <a:p>
            <a:pPr>
              <a:lnSpc>
                <a:spcPct val="120000"/>
              </a:lnSpc>
            </a:pPr>
            <a:r>
              <a:rPr lang="en-GB" sz="1200" b="1">
                <a:latin typeface="Times New Roman" charset="0"/>
              </a:rPr>
              <a:t>	</a:t>
            </a:r>
            <a:r>
              <a:rPr lang="en-GB" sz="1200" b="1">
                <a:solidFill>
                  <a:srgbClr val="FFFF00"/>
                </a:solidFill>
                <a:latin typeface="Times New Roman" charset="0"/>
              </a:rPr>
              <a:t>7</a:t>
            </a:r>
            <a:r>
              <a:rPr lang="en-GB" sz="1200">
                <a:latin typeface="Times New Roman" charset="0"/>
              </a:rPr>
              <a:t> (yellow) - gene product is based on orthology</a:t>
            </a:r>
          </a:p>
          <a:p>
            <a:pPr>
              <a:lnSpc>
                <a:spcPct val="120000"/>
              </a:lnSpc>
            </a:pPr>
            <a:r>
              <a:rPr lang="en-GB" sz="1200" b="1">
                <a:latin typeface="Times New Roman" charset="0"/>
              </a:rPr>
              <a:t>	</a:t>
            </a:r>
            <a:r>
              <a:rPr lang="en-GB" sz="1200" b="1">
                <a:solidFill>
                  <a:srgbClr val="66FF66"/>
                </a:solidFill>
                <a:latin typeface="Times New Roman" charset="0"/>
              </a:rPr>
              <a:t>8</a:t>
            </a:r>
            <a:r>
              <a:rPr lang="en-GB" sz="1200">
                <a:solidFill>
                  <a:srgbClr val="66FF66"/>
                </a:solidFill>
                <a:latin typeface="Times New Roman" charset="0"/>
              </a:rPr>
              <a:t> </a:t>
            </a:r>
            <a:r>
              <a:rPr lang="en-GB" sz="1200">
                <a:latin typeface="Times New Roman" charset="0"/>
              </a:rPr>
              <a:t>(light green) - hypothetical protein, unknown function</a:t>
            </a:r>
          </a:p>
          <a:p>
            <a:pPr>
              <a:lnSpc>
                <a:spcPct val="120000"/>
              </a:lnSpc>
            </a:pPr>
            <a:r>
              <a:rPr lang="en-GB" sz="1200" b="1">
                <a:latin typeface="Times New Roman" charset="0"/>
              </a:rPr>
              <a:t>	</a:t>
            </a:r>
            <a:r>
              <a:rPr lang="en-GB" sz="1200" b="1">
                <a:solidFill>
                  <a:srgbClr val="FF9900"/>
                </a:solidFill>
                <a:latin typeface="Times New Roman" charset="0"/>
              </a:rPr>
              <a:t>10</a:t>
            </a:r>
            <a:r>
              <a:rPr lang="en-GB" sz="1200">
                <a:latin typeface="Times New Roman" charset="0"/>
              </a:rPr>
              <a:t> (orange) - conserved hypothetical</a:t>
            </a:r>
          </a:p>
          <a:p>
            <a:pPr>
              <a:lnSpc>
                <a:spcPct val="120000"/>
              </a:lnSpc>
            </a:pPr>
            <a:r>
              <a:rPr lang="en-GB" sz="1200" b="1">
                <a:latin typeface="Times New Roman" charset="0"/>
              </a:rPr>
              <a:t>	</a:t>
            </a:r>
            <a:r>
              <a:rPr lang="en-GB" sz="1200" b="1">
                <a:solidFill>
                  <a:srgbClr val="969696"/>
                </a:solidFill>
                <a:latin typeface="Times New Roman" charset="0"/>
              </a:rPr>
              <a:t>13</a:t>
            </a:r>
            <a:r>
              <a:rPr lang="en-GB" sz="1200">
                <a:latin typeface="Times New Roman" charset="0"/>
              </a:rPr>
              <a:t> (light grey) - pseudogenes</a:t>
            </a:r>
          </a:p>
          <a:p>
            <a:pPr>
              <a:lnSpc>
                <a:spcPct val="120000"/>
              </a:lnSpc>
            </a:pPr>
            <a:endParaRPr lang="en-GB" sz="1200">
              <a:solidFill>
                <a:srgbClr val="CC0000"/>
              </a:solidFill>
              <a:latin typeface="Times New Roman" charset="0"/>
            </a:endParaRPr>
          </a:p>
        </p:txBody>
      </p:sp>
      <p:grpSp>
        <p:nvGrpSpPr>
          <p:cNvPr id="24578" name="Group 3"/>
          <p:cNvGrpSpPr>
            <a:grpSpLocks/>
          </p:cNvGrpSpPr>
          <p:nvPr/>
        </p:nvGrpSpPr>
        <p:grpSpPr bwMode="auto">
          <a:xfrm>
            <a:off x="1238250" y="4703763"/>
            <a:ext cx="4665663" cy="3557587"/>
            <a:chOff x="806" y="3233"/>
            <a:chExt cx="2939" cy="2241"/>
          </a:xfrm>
        </p:grpSpPr>
        <p:sp>
          <p:nvSpPr>
            <p:cNvPr id="24580" name="Text Box 4"/>
            <p:cNvSpPr txBox="1">
              <a:spLocks noChangeArrowheads="1"/>
            </p:cNvSpPr>
            <p:nvPr/>
          </p:nvSpPr>
          <p:spPr bwMode="auto">
            <a:xfrm>
              <a:off x="806" y="3233"/>
              <a:ext cx="2939"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Appendix VIII: List of degenerate nucleotide value/IUB Base Codes.</a:t>
              </a:r>
            </a:p>
          </p:txBody>
        </p:sp>
        <p:sp>
          <p:nvSpPr>
            <p:cNvPr id="24581" name="Rectangle 5"/>
            <p:cNvSpPr>
              <a:spLocks noChangeArrowheads="1"/>
            </p:cNvSpPr>
            <p:nvPr/>
          </p:nvSpPr>
          <p:spPr bwMode="auto">
            <a:xfrm>
              <a:off x="1888" y="3571"/>
              <a:ext cx="808" cy="1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200" b="1">
                  <a:latin typeface="Times New Roman" charset="0"/>
                </a:rPr>
                <a:t>R = A or G</a:t>
              </a:r>
            </a:p>
            <a:p>
              <a:pPr>
                <a:spcBef>
                  <a:spcPct val="50000"/>
                </a:spcBef>
              </a:pPr>
              <a:r>
                <a:rPr lang="en-GB" sz="1200" b="1">
                  <a:latin typeface="Times New Roman" charset="0"/>
                </a:rPr>
                <a:t>S = G or C</a:t>
              </a:r>
            </a:p>
            <a:p>
              <a:pPr>
                <a:spcBef>
                  <a:spcPct val="50000"/>
                </a:spcBef>
              </a:pPr>
              <a:r>
                <a:rPr lang="en-GB" sz="1200" b="1">
                  <a:latin typeface="Times New Roman" charset="0"/>
                </a:rPr>
                <a:t>B = C, G or T</a:t>
              </a:r>
            </a:p>
            <a:p>
              <a:pPr>
                <a:spcBef>
                  <a:spcPct val="50000"/>
                </a:spcBef>
              </a:pPr>
              <a:r>
                <a:rPr lang="en-GB" sz="1200" b="1">
                  <a:latin typeface="Times New Roman" charset="0"/>
                </a:rPr>
                <a:t>Y = C or T</a:t>
              </a:r>
            </a:p>
            <a:p>
              <a:pPr>
                <a:spcBef>
                  <a:spcPct val="50000"/>
                </a:spcBef>
              </a:pPr>
              <a:r>
                <a:rPr lang="en-GB" sz="1200" b="1">
                  <a:latin typeface="Times New Roman" charset="0"/>
                </a:rPr>
                <a:t>W = A or T</a:t>
              </a:r>
            </a:p>
            <a:p>
              <a:pPr>
                <a:spcBef>
                  <a:spcPct val="50000"/>
                </a:spcBef>
              </a:pPr>
              <a:r>
                <a:rPr lang="en-GB" sz="1200" b="1">
                  <a:latin typeface="Times New Roman" charset="0"/>
                </a:rPr>
                <a:t>D = A, G or T</a:t>
              </a:r>
            </a:p>
            <a:p>
              <a:pPr>
                <a:spcBef>
                  <a:spcPct val="50000"/>
                </a:spcBef>
              </a:pPr>
              <a:r>
                <a:rPr lang="en-GB" sz="1200" b="1">
                  <a:latin typeface="Times New Roman" charset="0"/>
                </a:rPr>
                <a:t>K = G or T</a:t>
              </a:r>
            </a:p>
            <a:p>
              <a:pPr>
                <a:spcBef>
                  <a:spcPct val="50000"/>
                </a:spcBef>
              </a:pPr>
              <a:r>
                <a:rPr lang="en-GB" sz="1200" b="1">
                  <a:latin typeface="Times New Roman" charset="0"/>
                </a:rPr>
                <a:t>N = A, C, G or T</a:t>
              </a:r>
            </a:p>
            <a:p>
              <a:pPr>
                <a:spcBef>
                  <a:spcPct val="50000"/>
                </a:spcBef>
              </a:pPr>
              <a:r>
                <a:rPr lang="en-GB" sz="1200" b="1">
                  <a:latin typeface="Times New Roman" charset="0"/>
                </a:rPr>
                <a:t>H = A, C or T</a:t>
              </a:r>
            </a:p>
            <a:p>
              <a:pPr>
                <a:spcBef>
                  <a:spcPct val="50000"/>
                </a:spcBef>
              </a:pPr>
              <a:r>
                <a:rPr lang="en-GB" sz="1200" b="1">
                  <a:latin typeface="Times New Roman" charset="0"/>
                </a:rPr>
                <a:t>M = A or C</a:t>
              </a:r>
            </a:p>
            <a:p>
              <a:pPr>
                <a:spcBef>
                  <a:spcPct val="50000"/>
                </a:spcBef>
              </a:pPr>
              <a:r>
                <a:rPr lang="en-GB" sz="1200" b="1">
                  <a:latin typeface="Times New Roman" charset="0"/>
                </a:rPr>
                <a:t>V = A, C or G</a:t>
              </a:r>
            </a:p>
          </p:txBody>
        </p:sp>
      </p:grpSp>
      <p:sp>
        <p:nvSpPr>
          <p:cNvPr id="24579" name="Text Box 7"/>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2"/>
          <p:cNvSpPr>
            <a:spLocks/>
          </p:cNvSpPr>
          <p:nvPr/>
        </p:nvSpPr>
        <p:spPr bwMode="auto">
          <a:xfrm flipH="1">
            <a:off x="5305425" y="800100"/>
            <a:ext cx="609600" cy="228600"/>
          </a:xfrm>
          <a:custGeom>
            <a:avLst/>
            <a:gdLst>
              <a:gd name="T0" fmla="*/ 0 w 384"/>
              <a:gd name="T1" fmla="*/ 0 h 144"/>
              <a:gd name="T2" fmla="*/ 2147483647 w 384"/>
              <a:gd name="T3" fmla="*/ 0 h 144"/>
              <a:gd name="T4" fmla="*/ 2147483647 w 384"/>
              <a:gd name="T5" fmla="*/ 2147483647 h 144"/>
              <a:gd name="T6" fmla="*/ 0 w 384"/>
              <a:gd name="T7" fmla="*/ 2147483647 h 144"/>
              <a:gd name="T8" fmla="*/ 0 60000 65536"/>
              <a:gd name="T9" fmla="*/ 0 60000 65536"/>
              <a:gd name="T10" fmla="*/ 0 60000 65536"/>
              <a:gd name="T11" fmla="*/ 0 60000 65536"/>
              <a:gd name="T12" fmla="*/ 0 w 384"/>
              <a:gd name="T13" fmla="*/ 0 h 144"/>
              <a:gd name="T14" fmla="*/ 384 w 384"/>
              <a:gd name="T15" fmla="*/ 144 h 144"/>
            </a:gdLst>
            <a:ahLst/>
            <a:cxnLst>
              <a:cxn ang="T8">
                <a:pos x="T0" y="T1"/>
              </a:cxn>
              <a:cxn ang="T9">
                <a:pos x="T2" y="T3"/>
              </a:cxn>
              <a:cxn ang="T10">
                <a:pos x="T4" y="T5"/>
              </a:cxn>
              <a:cxn ang="T11">
                <a:pos x="T6" y="T7"/>
              </a:cxn>
            </a:cxnLst>
            <a:rect l="T12" t="T13" r="T14" b="T15"/>
            <a:pathLst>
              <a:path w="384" h="144">
                <a:moveTo>
                  <a:pt x="0" y="0"/>
                </a:moveTo>
                <a:lnTo>
                  <a:pt x="384" y="0"/>
                </a:lnTo>
                <a:lnTo>
                  <a:pt x="384" y="144"/>
                </a:lnTo>
                <a:lnTo>
                  <a:pt x="0" y="144"/>
                </a:lnTo>
              </a:path>
            </a:pathLst>
          </a:custGeom>
          <a:solidFill>
            <a:srgbClr val="FF0000">
              <a:alpha val="50195"/>
            </a:srgbClr>
          </a:solidFill>
          <a:ln w="9525">
            <a:solidFill>
              <a:schemeClr val="tx1"/>
            </a:solidFill>
            <a:round/>
            <a:headEnd/>
            <a:tailEnd/>
          </a:ln>
        </p:spPr>
        <p:txBody>
          <a:bodyPr/>
          <a:lstStyle/>
          <a:p>
            <a:endParaRPr lang="en-US"/>
          </a:p>
        </p:txBody>
      </p:sp>
      <p:sp>
        <p:nvSpPr>
          <p:cNvPr id="25602" name="Freeform 3"/>
          <p:cNvSpPr>
            <a:spLocks/>
          </p:cNvSpPr>
          <p:nvPr/>
        </p:nvSpPr>
        <p:spPr bwMode="auto">
          <a:xfrm>
            <a:off x="2876550" y="800100"/>
            <a:ext cx="609600" cy="228600"/>
          </a:xfrm>
          <a:custGeom>
            <a:avLst/>
            <a:gdLst>
              <a:gd name="T0" fmla="*/ 0 w 384"/>
              <a:gd name="T1" fmla="*/ 0 h 144"/>
              <a:gd name="T2" fmla="*/ 2147483647 w 384"/>
              <a:gd name="T3" fmla="*/ 0 h 144"/>
              <a:gd name="T4" fmla="*/ 2147483647 w 384"/>
              <a:gd name="T5" fmla="*/ 2147483647 h 144"/>
              <a:gd name="T6" fmla="*/ 0 w 384"/>
              <a:gd name="T7" fmla="*/ 2147483647 h 144"/>
              <a:gd name="T8" fmla="*/ 0 60000 65536"/>
              <a:gd name="T9" fmla="*/ 0 60000 65536"/>
              <a:gd name="T10" fmla="*/ 0 60000 65536"/>
              <a:gd name="T11" fmla="*/ 0 60000 65536"/>
              <a:gd name="T12" fmla="*/ 0 w 384"/>
              <a:gd name="T13" fmla="*/ 0 h 144"/>
              <a:gd name="T14" fmla="*/ 384 w 384"/>
              <a:gd name="T15" fmla="*/ 144 h 144"/>
            </a:gdLst>
            <a:ahLst/>
            <a:cxnLst>
              <a:cxn ang="T8">
                <a:pos x="T0" y="T1"/>
              </a:cxn>
              <a:cxn ang="T9">
                <a:pos x="T2" y="T3"/>
              </a:cxn>
              <a:cxn ang="T10">
                <a:pos x="T4" y="T5"/>
              </a:cxn>
              <a:cxn ang="T11">
                <a:pos x="T6" y="T7"/>
              </a:cxn>
            </a:cxnLst>
            <a:rect l="T12" t="T13" r="T14" b="T15"/>
            <a:pathLst>
              <a:path w="384" h="144">
                <a:moveTo>
                  <a:pt x="0" y="0"/>
                </a:moveTo>
                <a:lnTo>
                  <a:pt x="384" y="0"/>
                </a:lnTo>
                <a:lnTo>
                  <a:pt x="384" y="144"/>
                </a:lnTo>
                <a:lnTo>
                  <a:pt x="0" y="144"/>
                </a:lnTo>
              </a:path>
            </a:pathLst>
          </a:custGeom>
          <a:solidFill>
            <a:srgbClr val="FF0000">
              <a:alpha val="50195"/>
            </a:srgbClr>
          </a:solidFill>
          <a:ln w="9525">
            <a:solidFill>
              <a:schemeClr val="tx1"/>
            </a:solidFill>
            <a:round/>
            <a:headEnd/>
            <a:tailEnd/>
          </a:ln>
        </p:spPr>
        <p:txBody>
          <a:bodyPr/>
          <a:lstStyle/>
          <a:p>
            <a:endParaRPr lang="en-US"/>
          </a:p>
        </p:txBody>
      </p:sp>
      <p:sp>
        <p:nvSpPr>
          <p:cNvPr id="25603" name="Rectangle 4"/>
          <p:cNvSpPr>
            <a:spLocks noChangeArrowheads="1"/>
          </p:cNvSpPr>
          <p:nvPr/>
        </p:nvSpPr>
        <p:spPr bwMode="auto">
          <a:xfrm>
            <a:off x="3514725" y="800100"/>
            <a:ext cx="1771650" cy="219075"/>
          </a:xfrm>
          <a:prstGeom prst="rect">
            <a:avLst/>
          </a:prstGeom>
          <a:solidFill>
            <a:schemeClr val="folHlink">
              <a:alpha val="50195"/>
            </a:schemeClr>
          </a:solidFill>
          <a:ln w="9525">
            <a:solidFill>
              <a:schemeClr val="tx1"/>
            </a:solidFill>
            <a:miter lim="800000"/>
            <a:headEnd/>
            <a:tailEnd/>
          </a:ln>
        </p:spPr>
        <p:txBody>
          <a:bodyPr wrap="none" anchor="ctr"/>
          <a:lstStyle/>
          <a:p>
            <a:endParaRPr lang="en-US" sz="1800"/>
          </a:p>
        </p:txBody>
      </p:sp>
      <p:sp>
        <p:nvSpPr>
          <p:cNvPr id="25604" name="Rectangle 5"/>
          <p:cNvSpPr>
            <a:spLocks noChangeArrowheads="1"/>
          </p:cNvSpPr>
          <p:nvPr/>
        </p:nvSpPr>
        <p:spPr bwMode="auto">
          <a:xfrm>
            <a:off x="438150" y="857250"/>
            <a:ext cx="10393363" cy="721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GB" sz="800">
                <a:latin typeface="Times New Roman" charset="0"/>
              </a:rPr>
              <a:t>	 		</a:t>
            </a:r>
          </a:p>
          <a:p>
            <a:pPr>
              <a:spcBef>
                <a:spcPct val="50000"/>
              </a:spcBef>
            </a:pPr>
            <a:r>
              <a:rPr lang="en-GB" sz="800">
                <a:latin typeface="Courier" charset="0"/>
              </a:rPr>
              <a:t>41-3		1	GAA|</a:t>
            </a:r>
            <a:r>
              <a:rPr lang="en-GB" sz="800" b="1">
                <a:latin typeface="Courier" charset="0"/>
              </a:rPr>
              <a:t>GTA</a:t>
            </a:r>
            <a:r>
              <a:rPr lang="en-GB" sz="800">
                <a:latin typeface="Courier" charset="0"/>
              </a:rPr>
              <a:t>CACA..CCTTCTTTTTCCATATT</a:t>
            </a:r>
            <a:r>
              <a:rPr lang="en-GB" sz="800" b="1">
                <a:latin typeface="Courier" charset="0"/>
              </a:rPr>
              <a:t>TAG</a:t>
            </a:r>
            <a:r>
              <a:rPr lang="en-GB" sz="800">
                <a:latin typeface="Courier" charset="0"/>
              </a:rPr>
              <a:t>|CAA	152			</a:t>
            </a:r>
          </a:p>
          <a:p>
            <a:pPr>
              <a:spcBef>
                <a:spcPct val="50000"/>
              </a:spcBef>
            </a:pPr>
            <a:r>
              <a:rPr lang="en-GB" sz="800">
                <a:latin typeface="Courier" charset="0"/>
              </a:rPr>
              <a:t>		2	AAT|</a:t>
            </a:r>
            <a:r>
              <a:rPr lang="en-GB" sz="800" b="1">
                <a:latin typeface="Courier" charset="0"/>
              </a:rPr>
              <a:t>GTT</a:t>
            </a:r>
            <a:r>
              <a:rPr lang="en-GB" sz="800">
                <a:latin typeface="Courier" charset="0"/>
              </a:rPr>
              <a:t>AAAA...TTTTTTTTTTTAAACT</a:t>
            </a:r>
            <a:r>
              <a:rPr lang="en-GB" sz="800" b="1">
                <a:latin typeface="Courier" charset="0"/>
              </a:rPr>
              <a:t>TAG</a:t>
            </a:r>
            <a:r>
              <a:rPr lang="en-GB" sz="800">
                <a:latin typeface="Courier" charset="0"/>
              </a:rPr>
              <a:t>|CCG	208			</a:t>
            </a:r>
          </a:p>
          <a:p>
            <a:pPr>
              <a:spcBef>
                <a:spcPct val="50000"/>
              </a:spcBef>
            </a:pPr>
            <a:r>
              <a:rPr lang="en-GB" sz="800">
                <a:latin typeface="Courier" charset="0"/>
              </a:rPr>
              <a:t>		3	GAG|</a:t>
            </a:r>
            <a:r>
              <a:rPr lang="en-GB" sz="800" b="1">
                <a:latin typeface="Courier" charset="0"/>
              </a:rPr>
              <a:t>GTA</a:t>
            </a:r>
            <a:r>
              <a:rPr lang="en-GB" sz="800">
                <a:latin typeface="Courier" charset="0"/>
              </a:rPr>
              <a:t>AGAA...ATTCATTATATATTTA</a:t>
            </a:r>
            <a:r>
              <a:rPr lang="en-GB" sz="800" b="1">
                <a:latin typeface="Courier" charset="0"/>
              </a:rPr>
              <a:t>TAG</a:t>
            </a:r>
            <a:r>
              <a:rPr lang="en-GB" sz="800">
                <a:latin typeface="Courier" charset="0"/>
              </a:rPr>
              <a:t>|GGA	86			</a:t>
            </a:r>
          </a:p>
          <a:p>
            <a:pPr>
              <a:spcBef>
                <a:spcPct val="50000"/>
              </a:spcBef>
            </a:pPr>
            <a:r>
              <a:rPr lang="en-GB" sz="800">
                <a:latin typeface="Courier" charset="0"/>
              </a:rPr>
              <a:t>		4	TCG|</a:t>
            </a:r>
            <a:r>
              <a:rPr lang="en-GB" sz="800" b="1">
                <a:latin typeface="Courier" charset="0"/>
              </a:rPr>
              <a:t>GTA</a:t>
            </a:r>
            <a:r>
              <a:rPr lang="en-GB" sz="800">
                <a:latin typeface="Courier" charset="0"/>
              </a:rPr>
              <a:t>TGGA...TTTTGAAATACTTCCT</a:t>
            </a:r>
            <a:r>
              <a:rPr lang="en-GB" sz="800" b="1">
                <a:latin typeface="Courier" charset="0"/>
              </a:rPr>
              <a:t>CAG</a:t>
            </a:r>
            <a:r>
              <a:rPr lang="en-GB" sz="800">
                <a:latin typeface="Courier" charset="0"/>
              </a:rPr>
              <a:t>|TTA	152			</a:t>
            </a:r>
          </a:p>
          <a:p>
            <a:pPr>
              <a:spcBef>
                <a:spcPct val="50000"/>
              </a:spcBef>
            </a:pPr>
            <a:r>
              <a:rPr lang="en-GB" sz="800">
                <a:latin typeface="Courier" charset="0"/>
              </a:rPr>
              <a:t>		5	ACT|</a:t>
            </a:r>
            <a:r>
              <a:rPr lang="en-GB" sz="800" b="1">
                <a:latin typeface="Courier" charset="0"/>
              </a:rPr>
              <a:t>GTA</a:t>
            </a:r>
            <a:r>
              <a:rPr lang="en-GB" sz="800">
                <a:latin typeface="Courier" charset="0"/>
              </a:rPr>
              <a:t>ATAT..TTTTTTTTTTTATTTCC</a:t>
            </a:r>
            <a:r>
              <a:rPr lang="en-GB" sz="800" b="1">
                <a:latin typeface="Courier" charset="0"/>
              </a:rPr>
              <a:t>TAG</a:t>
            </a:r>
            <a:r>
              <a:rPr lang="en-GB" sz="800">
                <a:latin typeface="Courier" charset="0"/>
              </a:rPr>
              <a:t>|ATG	112			</a:t>
            </a:r>
          </a:p>
          <a:p>
            <a:pPr>
              <a:spcBef>
                <a:spcPct val="50000"/>
              </a:spcBef>
            </a:pPr>
            <a:r>
              <a:rPr lang="en-GB" sz="800">
                <a:latin typeface="Courier" charset="0"/>
              </a:rPr>
              <a:t>		6	CAG|</a:t>
            </a:r>
            <a:r>
              <a:rPr lang="en-GB" sz="800" b="1">
                <a:latin typeface="Courier" charset="0"/>
              </a:rPr>
              <a:t>GTA</a:t>
            </a:r>
            <a:r>
              <a:rPr lang="en-GB" sz="800">
                <a:latin typeface="Courier" charset="0"/>
              </a:rPr>
              <a:t>AATA..ATAATGACATTTTGATA</a:t>
            </a:r>
            <a:r>
              <a:rPr lang="en-GB" sz="800" b="1">
                <a:latin typeface="Courier" charset="0"/>
              </a:rPr>
              <a:t>CAG</a:t>
            </a:r>
            <a:r>
              <a:rPr lang="en-GB" sz="800">
                <a:latin typeface="Courier" charset="0"/>
              </a:rPr>
              <a:t>|ATT	120			</a:t>
            </a:r>
          </a:p>
          <a:p>
            <a:pPr>
              <a:spcBef>
                <a:spcPct val="50000"/>
              </a:spcBef>
            </a:pPr>
            <a:r>
              <a:rPr lang="en-GB" sz="800">
                <a:latin typeface="Courier" charset="0"/>
              </a:rPr>
              <a:t>		7	AAT|</a:t>
            </a:r>
            <a:r>
              <a:rPr lang="en-GB" sz="800" b="1">
                <a:latin typeface="Courier" charset="0"/>
              </a:rPr>
              <a:t>GTA</a:t>
            </a:r>
            <a:r>
              <a:rPr lang="en-GB" sz="800">
                <a:latin typeface="Courier" charset="0"/>
              </a:rPr>
              <a:t>CATT..TTATTTTTATTTATTTA</a:t>
            </a:r>
            <a:r>
              <a:rPr lang="en-GB" sz="800" b="1">
                <a:latin typeface="Courier" charset="0"/>
              </a:rPr>
              <a:t>TAG</a:t>
            </a:r>
            <a:r>
              <a:rPr lang="en-GB" sz="800">
                <a:latin typeface="Courier" charset="0"/>
              </a:rPr>
              <a:t>|AAA	81			</a:t>
            </a:r>
          </a:p>
          <a:p>
            <a:pPr>
              <a:spcBef>
                <a:spcPct val="50000"/>
              </a:spcBef>
            </a:pPr>
            <a:r>
              <a:rPr lang="en-GB" sz="800">
                <a:latin typeface="Courier" charset="0"/>
              </a:rPr>
              <a:t>		8	TAG|</a:t>
            </a:r>
            <a:r>
              <a:rPr lang="en-GB" sz="800" b="1">
                <a:latin typeface="Courier" charset="0"/>
              </a:rPr>
              <a:t>GTA</a:t>
            </a:r>
            <a:r>
              <a:rPr lang="en-GB" sz="800">
                <a:latin typeface="Courier" charset="0"/>
              </a:rPr>
              <a:t>TTTG..ATATTTTTTACTTATGA</a:t>
            </a:r>
            <a:r>
              <a:rPr lang="en-GB" sz="800" b="1">
                <a:latin typeface="Courier" charset="0"/>
              </a:rPr>
              <a:t>TAG</a:t>
            </a:r>
            <a:r>
              <a:rPr lang="en-GB" sz="800">
                <a:latin typeface="Courier" charset="0"/>
              </a:rPr>
              <a:t>|TTA	96				</a:t>
            </a:r>
          </a:p>
          <a:p>
            <a:pPr>
              <a:spcBef>
                <a:spcPct val="50000"/>
              </a:spcBef>
            </a:pPr>
            <a:r>
              <a:rPr lang="en-GB" sz="800">
                <a:latin typeface="Courier" charset="0"/>
              </a:rPr>
              <a:t>RhopH3		1	AGG|</a:t>
            </a:r>
            <a:r>
              <a:rPr lang="en-GB" sz="800" b="1">
                <a:latin typeface="Courier" charset="0"/>
              </a:rPr>
              <a:t>GTA</a:t>
            </a:r>
            <a:r>
              <a:rPr lang="en-GB" sz="800">
                <a:latin typeface="Courier" charset="0"/>
              </a:rPr>
              <a:t>ATAT..TTTATTTTATTTTTTTT</a:t>
            </a:r>
            <a:r>
              <a:rPr lang="en-GB" sz="800" b="1">
                <a:latin typeface="Courier" charset="0"/>
              </a:rPr>
              <a:t>TTA</a:t>
            </a:r>
            <a:r>
              <a:rPr lang="en-GB" sz="800">
                <a:latin typeface="Courier" charset="0"/>
              </a:rPr>
              <a:t>|TTT	150			</a:t>
            </a:r>
          </a:p>
          <a:p>
            <a:pPr>
              <a:spcBef>
                <a:spcPct val="50000"/>
              </a:spcBef>
            </a:pPr>
            <a:r>
              <a:rPr lang="en-GB" sz="800">
                <a:latin typeface="Courier" charset="0"/>
              </a:rPr>
              <a:t>		2	GGA|</a:t>
            </a:r>
            <a:r>
              <a:rPr lang="en-GB" sz="800" b="1">
                <a:latin typeface="Courier" charset="0"/>
              </a:rPr>
              <a:t>GTA</a:t>
            </a:r>
            <a:r>
              <a:rPr lang="en-GB" sz="800">
                <a:latin typeface="Courier" charset="0"/>
              </a:rPr>
              <a:t>AGAG..TTTTTATTATTTTATTG</a:t>
            </a:r>
            <a:r>
              <a:rPr lang="en-GB" sz="800" b="1">
                <a:latin typeface="Courier" charset="0"/>
              </a:rPr>
              <a:t>TAG</a:t>
            </a:r>
            <a:r>
              <a:rPr lang="en-GB" sz="800">
                <a:latin typeface="Courier" charset="0"/>
              </a:rPr>
              <a:t>|TCC	442			</a:t>
            </a:r>
          </a:p>
          <a:p>
            <a:pPr>
              <a:spcBef>
                <a:spcPct val="50000"/>
              </a:spcBef>
            </a:pPr>
            <a:r>
              <a:rPr lang="en-GB" sz="800">
                <a:latin typeface="Courier" charset="0"/>
              </a:rPr>
              <a:t>		3	GGA|</a:t>
            </a:r>
            <a:r>
              <a:rPr lang="en-GB" sz="800" b="1">
                <a:latin typeface="Courier" charset="0"/>
              </a:rPr>
              <a:t>GTA</a:t>
            </a:r>
            <a:r>
              <a:rPr lang="en-GB" sz="800">
                <a:latin typeface="Courier" charset="0"/>
              </a:rPr>
              <a:t>AGAG..TTTTTATTATTTTATTG</a:t>
            </a:r>
            <a:r>
              <a:rPr lang="en-GB" sz="800" b="1">
                <a:latin typeface="Courier" charset="0"/>
              </a:rPr>
              <a:t>TAG</a:t>
            </a:r>
            <a:r>
              <a:rPr lang="en-GB" sz="800">
                <a:latin typeface="Courier" charset="0"/>
              </a:rPr>
              <a:t>|TCC	199			</a:t>
            </a:r>
          </a:p>
          <a:p>
            <a:pPr>
              <a:spcBef>
                <a:spcPct val="50000"/>
              </a:spcBef>
            </a:pPr>
            <a:r>
              <a:rPr lang="en-GB" sz="800">
                <a:latin typeface="Courier" charset="0"/>
              </a:rPr>
              <a:t>		4	CAG|</a:t>
            </a:r>
            <a:r>
              <a:rPr lang="en-GB" sz="800" b="1">
                <a:latin typeface="Courier" charset="0"/>
              </a:rPr>
              <a:t>GTA</a:t>
            </a:r>
            <a:r>
              <a:rPr lang="en-GB" sz="800">
                <a:latin typeface="Courier" charset="0"/>
              </a:rPr>
              <a:t>YGCT..TTTAATTTTTTTTTCCT</a:t>
            </a:r>
            <a:r>
              <a:rPr lang="en-GB" sz="800" b="1">
                <a:latin typeface="Courier" charset="0"/>
              </a:rPr>
              <a:t>TCA</a:t>
            </a:r>
            <a:r>
              <a:rPr lang="en-GB" sz="800">
                <a:latin typeface="Courier" charset="0"/>
              </a:rPr>
              <a:t>|TCA	160			</a:t>
            </a:r>
          </a:p>
          <a:p>
            <a:pPr>
              <a:spcBef>
                <a:spcPct val="50000"/>
              </a:spcBef>
            </a:pPr>
            <a:r>
              <a:rPr lang="en-GB" sz="800">
                <a:latin typeface="Courier" charset="0"/>
              </a:rPr>
              <a:t>		5	AAA|</a:t>
            </a:r>
            <a:r>
              <a:rPr lang="en-GB" sz="800" b="1">
                <a:latin typeface="Courier" charset="0"/>
              </a:rPr>
              <a:t>GTA</a:t>
            </a:r>
            <a:r>
              <a:rPr lang="en-GB" sz="800">
                <a:latin typeface="Courier" charset="0"/>
              </a:rPr>
              <a:t>AGAA..TATTTTTTTACAATTTT</a:t>
            </a:r>
            <a:r>
              <a:rPr lang="en-GB" sz="800" b="1">
                <a:latin typeface="Courier" charset="0"/>
              </a:rPr>
              <a:t>TAG</a:t>
            </a:r>
            <a:r>
              <a:rPr lang="en-GB" sz="800">
                <a:latin typeface="Courier" charset="0"/>
              </a:rPr>
              <a:t>|TTC	206			</a:t>
            </a:r>
          </a:p>
          <a:p>
            <a:pPr>
              <a:spcBef>
                <a:spcPct val="50000"/>
              </a:spcBef>
            </a:pPr>
            <a:r>
              <a:rPr lang="en-GB" sz="800">
                <a:latin typeface="Courier" charset="0"/>
              </a:rPr>
              <a:t>		6	AAG|</a:t>
            </a:r>
            <a:r>
              <a:rPr lang="en-GB" sz="800" b="1">
                <a:latin typeface="Courier" charset="0"/>
              </a:rPr>
              <a:t>GTA</a:t>
            </a:r>
            <a:r>
              <a:rPr lang="en-GB" sz="800">
                <a:latin typeface="Courier" charset="0"/>
              </a:rPr>
              <a:t>AAAG..TTTTTTTTTTTTTGTTT</a:t>
            </a:r>
            <a:r>
              <a:rPr lang="en-GB" sz="800" b="1">
                <a:latin typeface="Courier" charset="0"/>
              </a:rPr>
              <a:t>CAG</a:t>
            </a:r>
            <a:r>
              <a:rPr lang="en-GB" sz="800">
                <a:latin typeface="Courier" charset="0"/>
              </a:rPr>
              <a:t>|TTT	142			</a:t>
            </a:r>
          </a:p>
          <a:p>
            <a:pPr>
              <a:spcBef>
                <a:spcPct val="50000"/>
              </a:spcBef>
            </a:pPr>
            <a:r>
              <a:rPr lang="en-GB" sz="800">
                <a:latin typeface="Courier" charset="0"/>
              </a:rPr>
              <a:t>RNA pol III		1	CAG|</a:t>
            </a:r>
            <a:r>
              <a:rPr lang="en-GB" sz="800" b="1">
                <a:latin typeface="Courier" charset="0"/>
              </a:rPr>
              <a:t>GTA</a:t>
            </a:r>
            <a:r>
              <a:rPr lang="en-GB" sz="800">
                <a:latin typeface="Courier" charset="0"/>
              </a:rPr>
              <a:t>CATA..TTTTTTTTTTTTTTTTT</a:t>
            </a:r>
            <a:r>
              <a:rPr lang="en-GB" sz="800" b="1">
                <a:latin typeface="Courier" charset="0"/>
              </a:rPr>
              <a:t>TAG</a:t>
            </a:r>
            <a:r>
              <a:rPr lang="en-GB" sz="800">
                <a:latin typeface="Courier" charset="0"/>
              </a:rPr>
              <a:t>|GTG	158			</a:t>
            </a:r>
          </a:p>
          <a:p>
            <a:pPr>
              <a:spcBef>
                <a:spcPct val="50000"/>
              </a:spcBef>
            </a:pPr>
            <a:r>
              <a:rPr lang="en-GB" sz="800">
                <a:latin typeface="Courier" charset="0"/>
              </a:rPr>
              <a:t>		2	CAA|</a:t>
            </a:r>
            <a:r>
              <a:rPr lang="en-GB" sz="800" b="1">
                <a:latin typeface="Courier" charset="0"/>
              </a:rPr>
              <a:t>GTA</a:t>
            </a:r>
            <a:r>
              <a:rPr lang="en-GB" sz="800">
                <a:latin typeface="Courier" charset="0"/>
              </a:rPr>
              <a:t>ATTA..TATATTTTATTTTTTCT</a:t>
            </a:r>
            <a:r>
              <a:rPr lang="en-GB" sz="800" b="1">
                <a:latin typeface="Courier" charset="0"/>
              </a:rPr>
              <a:t>TAG</a:t>
            </a:r>
            <a:r>
              <a:rPr lang="en-GB" sz="800">
                <a:latin typeface="Courier" charset="0"/>
              </a:rPr>
              <a:t>|GTT	113			</a:t>
            </a:r>
          </a:p>
          <a:p>
            <a:pPr>
              <a:spcBef>
                <a:spcPct val="50000"/>
              </a:spcBef>
            </a:pPr>
            <a:r>
              <a:rPr lang="en-GB" sz="800">
                <a:latin typeface="Courier" charset="0"/>
              </a:rPr>
              <a:t>		3	TAC|</a:t>
            </a:r>
            <a:r>
              <a:rPr lang="en-GB" sz="800" b="1">
                <a:latin typeface="Courier" charset="0"/>
              </a:rPr>
              <a:t>GTT</a:t>
            </a:r>
            <a:r>
              <a:rPr lang="en-GB" sz="800">
                <a:latin typeface="Courier" charset="0"/>
              </a:rPr>
              <a:t>AGTT..TTTTTTTTTTTTTTTTT</a:t>
            </a:r>
            <a:r>
              <a:rPr lang="en-GB" sz="800" b="1">
                <a:latin typeface="Courier" charset="0"/>
              </a:rPr>
              <a:t>TAG</a:t>
            </a:r>
            <a:r>
              <a:rPr lang="en-GB" sz="800">
                <a:latin typeface="Courier" charset="0"/>
              </a:rPr>
              <a:t>|TGG	169			</a:t>
            </a:r>
          </a:p>
          <a:p>
            <a:pPr>
              <a:spcBef>
                <a:spcPct val="50000"/>
              </a:spcBef>
            </a:pPr>
            <a:r>
              <a:rPr lang="en-GB" sz="800">
                <a:latin typeface="Courier" charset="0"/>
              </a:rPr>
              <a:t>		4	ATT|</a:t>
            </a:r>
            <a:r>
              <a:rPr lang="en-GB" sz="800" b="1">
                <a:latin typeface="Courier" charset="0"/>
              </a:rPr>
              <a:t>GTA</a:t>
            </a:r>
            <a:r>
              <a:rPr lang="en-GB" sz="800">
                <a:latin typeface="Courier" charset="0"/>
              </a:rPr>
              <a:t>AGTT..TATTTTTTTTTTTTTTT</a:t>
            </a:r>
            <a:r>
              <a:rPr lang="en-GB" sz="800" b="1">
                <a:latin typeface="Courier" charset="0"/>
              </a:rPr>
              <a:t>TAG</a:t>
            </a:r>
            <a:r>
              <a:rPr lang="en-GB" sz="800">
                <a:latin typeface="Courier" charset="0"/>
              </a:rPr>
              <a:t>|TGA	112			</a:t>
            </a:r>
          </a:p>
          <a:p>
            <a:pPr>
              <a:spcBef>
                <a:spcPct val="50000"/>
              </a:spcBef>
            </a:pPr>
            <a:r>
              <a:rPr lang="en-GB" sz="800">
                <a:latin typeface="Courier" charset="0"/>
              </a:rPr>
              <a:t>SERA		1	TGT|</a:t>
            </a:r>
            <a:r>
              <a:rPr lang="en-GB" sz="800" b="1">
                <a:latin typeface="Courier" charset="0"/>
              </a:rPr>
              <a:t>GTA</a:t>
            </a:r>
            <a:r>
              <a:rPr lang="en-GB" sz="800">
                <a:latin typeface="Courier" charset="0"/>
              </a:rPr>
              <a:t>AGAA..TTGTCATTATTTTTTTT</a:t>
            </a:r>
            <a:r>
              <a:rPr lang="en-GB" sz="800" b="1">
                <a:latin typeface="Courier" charset="0"/>
              </a:rPr>
              <a:t>TAG</a:t>
            </a:r>
            <a:r>
              <a:rPr lang="en-GB" sz="800">
                <a:latin typeface="Courier" charset="0"/>
              </a:rPr>
              <a:t>|GTG	158			</a:t>
            </a:r>
          </a:p>
          <a:p>
            <a:pPr>
              <a:spcBef>
                <a:spcPct val="50000"/>
              </a:spcBef>
            </a:pPr>
            <a:r>
              <a:rPr lang="en-GB" sz="800">
                <a:latin typeface="Courier" charset="0"/>
              </a:rPr>
              <a:t>		2	AAA|</a:t>
            </a:r>
            <a:r>
              <a:rPr lang="en-GB" sz="800" b="1">
                <a:latin typeface="Courier" charset="0"/>
              </a:rPr>
              <a:t>GTA</a:t>
            </a:r>
            <a:r>
              <a:rPr lang="en-GB" sz="800">
                <a:latin typeface="Courier" charset="0"/>
              </a:rPr>
              <a:t>TAAA..TTTATTTATTTTTTTTT</a:t>
            </a:r>
            <a:r>
              <a:rPr lang="en-GB" sz="800" b="1">
                <a:latin typeface="Courier" charset="0"/>
              </a:rPr>
              <a:t>TAG</a:t>
            </a:r>
            <a:r>
              <a:rPr lang="en-GB" sz="800">
                <a:latin typeface="Courier" charset="0"/>
              </a:rPr>
              <a:t>|ATA	175			</a:t>
            </a:r>
          </a:p>
          <a:p>
            <a:pPr>
              <a:spcBef>
                <a:spcPct val="50000"/>
              </a:spcBef>
            </a:pPr>
            <a:r>
              <a:rPr lang="en-GB" sz="800">
                <a:latin typeface="Courier" charset="0"/>
              </a:rPr>
              <a:t>		3	CAG|</a:t>
            </a:r>
            <a:r>
              <a:rPr lang="en-GB" sz="800" b="1">
                <a:latin typeface="Courier" charset="0"/>
              </a:rPr>
              <a:t>GTA</a:t>
            </a:r>
            <a:r>
              <a:rPr lang="en-GB" sz="800">
                <a:latin typeface="Courier" charset="0"/>
              </a:rPr>
              <a:t>AATA..TTTTAATTTTTTTGTTT</a:t>
            </a:r>
            <a:r>
              <a:rPr lang="en-GB" sz="800" b="1">
                <a:latin typeface="Courier" charset="0"/>
              </a:rPr>
              <a:t>TAG</a:t>
            </a:r>
            <a:r>
              <a:rPr lang="en-GB" sz="800">
                <a:latin typeface="Courier" charset="0"/>
              </a:rPr>
              <a:t>|AAA	129			</a:t>
            </a:r>
          </a:p>
          <a:p>
            <a:pPr>
              <a:spcBef>
                <a:spcPct val="50000"/>
              </a:spcBef>
            </a:pPr>
            <a:r>
              <a:rPr lang="en-GB" sz="800">
                <a:latin typeface="Courier" charset="0"/>
              </a:rPr>
              <a:t>SERP H		1	CTG|</a:t>
            </a:r>
            <a:r>
              <a:rPr lang="en-GB" sz="800" b="1">
                <a:latin typeface="Courier" charset="0"/>
              </a:rPr>
              <a:t>GTT</a:t>
            </a:r>
            <a:r>
              <a:rPr lang="en-GB" sz="800">
                <a:latin typeface="Courier" charset="0"/>
              </a:rPr>
              <a:t>TGTC..CATATATTTCTTTATTT</a:t>
            </a:r>
            <a:r>
              <a:rPr lang="en-GB" sz="800" b="1">
                <a:latin typeface="Courier" charset="0"/>
              </a:rPr>
              <a:t>TAG</a:t>
            </a:r>
            <a:r>
              <a:rPr lang="en-GB" sz="800">
                <a:latin typeface="Courier" charset="0"/>
              </a:rPr>
              <a:t>|ATA	345			</a:t>
            </a:r>
          </a:p>
          <a:p>
            <a:pPr>
              <a:spcBef>
                <a:spcPct val="50000"/>
              </a:spcBef>
            </a:pPr>
            <a:r>
              <a:rPr lang="en-GB" sz="800">
                <a:latin typeface="Courier" charset="0"/>
              </a:rPr>
              <a:t>		2	AGA|</a:t>
            </a:r>
            <a:r>
              <a:rPr lang="en-GB" sz="800" b="1">
                <a:latin typeface="Courier" charset="0"/>
              </a:rPr>
              <a:t>GTA</a:t>
            </a:r>
            <a:r>
              <a:rPr lang="en-GB" sz="800">
                <a:latin typeface="Courier" charset="0"/>
              </a:rPr>
              <a:t>AAAA..TTTCTTATATTTTCTTT</a:t>
            </a:r>
            <a:r>
              <a:rPr lang="en-GB" sz="800" b="1">
                <a:latin typeface="Courier" charset="0"/>
              </a:rPr>
              <a:t>TAG</a:t>
            </a:r>
            <a:r>
              <a:rPr lang="en-GB" sz="800">
                <a:latin typeface="Courier" charset="0"/>
              </a:rPr>
              <a:t>|GTG	92			</a:t>
            </a:r>
          </a:p>
          <a:p>
            <a:pPr>
              <a:spcBef>
                <a:spcPct val="50000"/>
              </a:spcBef>
            </a:pPr>
            <a:r>
              <a:rPr lang="en-GB" sz="800">
                <a:latin typeface="Courier" charset="0"/>
              </a:rPr>
              <a:t>		3	CTG|</a:t>
            </a:r>
            <a:r>
              <a:rPr lang="en-GB" sz="800" b="1">
                <a:latin typeface="Courier" charset="0"/>
              </a:rPr>
              <a:t>GTT</a:t>
            </a:r>
            <a:r>
              <a:rPr lang="en-GB" sz="800">
                <a:latin typeface="Courier" charset="0"/>
              </a:rPr>
              <a:t>TGTC..CATATATTTCTTTATTT</a:t>
            </a:r>
            <a:r>
              <a:rPr lang="en-GB" sz="800" b="1">
                <a:latin typeface="Courier" charset="0"/>
              </a:rPr>
              <a:t>TAG</a:t>
            </a:r>
            <a:r>
              <a:rPr lang="en-GB" sz="800">
                <a:latin typeface="Courier" charset="0"/>
              </a:rPr>
              <a:t>|ATA	116			</a:t>
            </a:r>
          </a:p>
          <a:p>
            <a:pPr>
              <a:spcBef>
                <a:spcPct val="50000"/>
              </a:spcBef>
            </a:pPr>
            <a:r>
              <a:rPr lang="en-GB" sz="800">
                <a:latin typeface="Courier" charset="0"/>
              </a:rPr>
              <a:t>Ag15		1	ATG|</a:t>
            </a:r>
            <a:r>
              <a:rPr lang="en-GB" sz="800" b="1">
                <a:latin typeface="Courier" charset="0"/>
              </a:rPr>
              <a:t>GTA</a:t>
            </a:r>
            <a:r>
              <a:rPr lang="en-GB" sz="800">
                <a:latin typeface="Courier" charset="0"/>
              </a:rPr>
              <a:t>AGAG..TATTTTTGATACCTTTA</a:t>
            </a:r>
            <a:r>
              <a:rPr lang="en-GB" sz="800" b="1">
                <a:latin typeface="Courier" charset="0"/>
              </a:rPr>
              <a:t>TAG</a:t>
            </a:r>
            <a:r>
              <a:rPr lang="en-GB" sz="800">
                <a:latin typeface="Courier" charset="0"/>
              </a:rPr>
              <a:t>|AGT	214			</a:t>
            </a:r>
          </a:p>
          <a:p>
            <a:pPr>
              <a:spcBef>
                <a:spcPct val="50000"/>
              </a:spcBef>
            </a:pPr>
            <a:r>
              <a:rPr lang="en-GB" sz="800">
                <a:latin typeface="Courier" charset="0"/>
              </a:rPr>
              <a:t>		2	AAA|</a:t>
            </a:r>
            <a:r>
              <a:rPr lang="en-GB" sz="800" b="1">
                <a:latin typeface="Courier" charset="0"/>
              </a:rPr>
              <a:t>GTA</a:t>
            </a:r>
            <a:r>
              <a:rPr lang="en-GB" sz="800">
                <a:latin typeface="Courier" charset="0"/>
              </a:rPr>
              <a:t>ATTA..CAATCATATTAACACAA</a:t>
            </a:r>
            <a:r>
              <a:rPr lang="en-GB" sz="800" b="1">
                <a:latin typeface="Courier" charset="0"/>
              </a:rPr>
              <a:t>AAG</a:t>
            </a:r>
            <a:r>
              <a:rPr lang="en-GB" sz="800">
                <a:latin typeface="Courier" charset="0"/>
              </a:rPr>
              <a:t>|ATG	280			</a:t>
            </a:r>
          </a:p>
          <a:p>
            <a:pPr>
              <a:spcBef>
                <a:spcPct val="50000"/>
              </a:spcBef>
            </a:pPr>
            <a:r>
              <a:rPr lang="en-GB" sz="800">
                <a:latin typeface="Courier" charset="0"/>
              </a:rPr>
              <a:t>PfGPx		1	GAG|</a:t>
            </a:r>
            <a:r>
              <a:rPr lang="en-GB" sz="800" b="1">
                <a:latin typeface="Courier" charset="0"/>
              </a:rPr>
              <a:t>GTA</a:t>
            </a:r>
            <a:r>
              <a:rPr lang="en-GB" sz="800">
                <a:latin typeface="Courier" charset="0"/>
              </a:rPr>
              <a:t>TACA..TTATTATTCCCTTGCTT</a:t>
            </a:r>
            <a:r>
              <a:rPr lang="en-GB" sz="800" b="1">
                <a:latin typeface="Courier" charset="0"/>
              </a:rPr>
              <a:t>TAG</a:t>
            </a:r>
            <a:r>
              <a:rPr lang="en-GB" sz="800">
                <a:latin typeface="Courier" charset="0"/>
              </a:rPr>
              <a:t>|ATC	208			</a:t>
            </a:r>
          </a:p>
          <a:p>
            <a:pPr>
              <a:spcBef>
                <a:spcPct val="50000"/>
              </a:spcBef>
            </a:pPr>
            <a:r>
              <a:rPr lang="en-GB" sz="800">
                <a:latin typeface="Courier" charset="0"/>
              </a:rPr>
              <a:t>		2	TCG|</a:t>
            </a:r>
            <a:r>
              <a:rPr lang="en-GB" sz="800" b="1">
                <a:latin typeface="Courier" charset="0"/>
              </a:rPr>
              <a:t>GTT</a:t>
            </a:r>
            <a:r>
              <a:rPr lang="en-GB" sz="800">
                <a:latin typeface="Courier" charset="0"/>
              </a:rPr>
              <a:t>AGTA..TATTTATCATTTTTTTC</a:t>
            </a:r>
            <a:r>
              <a:rPr lang="en-GB" sz="800" b="1">
                <a:latin typeface="Courier" charset="0"/>
              </a:rPr>
              <a:t>CAG</a:t>
            </a:r>
            <a:r>
              <a:rPr lang="en-GB" sz="800">
                <a:latin typeface="Courier" charset="0"/>
              </a:rPr>
              <a:t>|ATG	168			</a:t>
            </a:r>
          </a:p>
          <a:p>
            <a:pPr>
              <a:spcBef>
                <a:spcPct val="50000"/>
              </a:spcBef>
            </a:pPr>
            <a:r>
              <a:rPr lang="en-GB" sz="800">
                <a:latin typeface="Courier" charset="0"/>
              </a:rPr>
              <a:t>Calmodulin		1	GAA|</a:t>
            </a:r>
            <a:r>
              <a:rPr lang="en-GB" sz="800" b="1">
                <a:latin typeface="Courier" charset="0"/>
              </a:rPr>
              <a:t>GTA</a:t>
            </a:r>
            <a:r>
              <a:rPr lang="en-GB" sz="800">
                <a:latin typeface="Courier" charset="0"/>
              </a:rPr>
              <a:t>AATC..TTTTTTATTTTTCTCAT</a:t>
            </a:r>
            <a:r>
              <a:rPr lang="en-GB" sz="800" b="1">
                <a:latin typeface="Courier" charset="0"/>
              </a:rPr>
              <a:t>TAG</a:t>
            </a:r>
            <a:r>
              <a:rPr lang="en-GB" sz="800">
                <a:latin typeface="Courier" charset="0"/>
              </a:rPr>
              <a:t>|CTA	480			</a:t>
            </a:r>
          </a:p>
          <a:p>
            <a:pPr>
              <a:spcBef>
                <a:spcPct val="50000"/>
              </a:spcBef>
            </a:pPr>
            <a:r>
              <a:rPr lang="en-GB" sz="800">
                <a:latin typeface="Courier" charset="0"/>
              </a:rPr>
              <a:t>PfPK1		1	TAG|</a:t>
            </a:r>
            <a:r>
              <a:rPr lang="en-GB" sz="800" b="1">
                <a:latin typeface="Courier" charset="0"/>
              </a:rPr>
              <a:t>GTG</a:t>
            </a:r>
            <a:r>
              <a:rPr lang="en-GB" sz="800">
                <a:latin typeface="Courier" charset="0"/>
              </a:rPr>
              <a:t>TGTT..TCATTACATTTTTACCT</a:t>
            </a:r>
            <a:r>
              <a:rPr lang="en-GB" sz="800" b="1">
                <a:latin typeface="Courier" charset="0"/>
              </a:rPr>
              <a:t>TAG</a:t>
            </a:r>
            <a:r>
              <a:rPr lang="en-GB" sz="800">
                <a:latin typeface="Courier" charset="0"/>
              </a:rPr>
              <a:t>|GAT	101			</a:t>
            </a:r>
          </a:p>
          <a:p>
            <a:pPr>
              <a:spcBef>
                <a:spcPct val="50000"/>
              </a:spcBef>
            </a:pPr>
            <a:r>
              <a:rPr lang="en-GB" sz="800">
                <a:latin typeface="Courier" charset="0"/>
              </a:rPr>
              <a:t>MESA		1	TTA|</a:t>
            </a:r>
            <a:r>
              <a:rPr lang="en-GB" sz="800" b="1">
                <a:latin typeface="Courier" charset="0"/>
              </a:rPr>
              <a:t>GTA</a:t>
            </a:r>
            <a:r>
              <a:rPr lang="en-GB" sz="800">
                <a:latin typeface="Courier" charset="0"/>
              </a:rPr>
              <a:t>AGTT..CGTAATATATTTTTTTT</a:t>
            </a:r>
            <a:r>
              <a:rPr lang="en-GB" sz="800" b="1">
                <a:latin typeface="Courier" charset="0"/>
              </a:rPr>
              <a:t>TAG</a:t>
            </a:r>
            <a:r>
              <a:rPr lang="en-GB" sz="800">
                <a:latin typeface="Courier" charset="0"/>
              </a:rPr>
              <a:t>|GAT	122			</a:t>
            </a:r>
          </a:p>
          <a:p>
            <a:pPr>
              <a:spcBef>
                <a:spcPct val="50000"/>
              </a:spcBef>
            </a:pPr>
            <a:r>
              <a:rPr lang="en-GB" sz="800">
                <a:latin typeface="Courier" charset="0"/>
              </a:rPr>
              <a:t>Aldolase		1	ATG|</a:t>
            </a:r>
            <a:r>
              <a:rPr lang="en-GB" sz="800" b="1">
                <a:latin typeface="Courier" charset="0"/>
              </a:rPr>
              <a:t>GTA</a:t>
            </a:r>
            <a:r>
              <a:rPr lang="en-GB" sz="800">
                <a:latin typeface="Courier" charset="0"/>
              </a:rPr>
              <a:t>AGAA..TATTTTTATATTTTTTT</a:t>
            </a:r>
            <a:r>
              <a:rPr lang="en-GB" sz="800" b="1">
                <a:latin typeface="Courier" charset="0"/>
              </a:rPr>
              <a:t>TAG</a:t>
            </a:r>
            <a:r>
              <a:rPr lang="en-GB" sz="800">
                <a:latin typeface="Courier" charset="0"/>
              </a:rPr>
              <a:t>|GCT	452			</a:t>
            </a:r>
          </a:p>
          <a:p>
            <a:pPr>
              <a:spcBef>
                <a:spcPct val="50000"/>
              </a:spcBef>
            </a:pPr>
            <a:r>
              <a:rPr lang="en-GB" sz="800">
                <a:latin typeface="Courier" charset="0"/>
              </a:rPr>
              <a:t>KAHRP		1	AAC|</a:t>
            </a:r>
            <a:r>
              <a:rPr lang="en-GB" sz="800" b="1">
                <a:latin typeface="Courier" charset="0"/>
              </a:rPr>
              <a:t>GTA</a:t>
            </a:r>
            <a:r>
              <a:rPr lang="en-GB" sz="800">
                <a:latin typeface="Courier" charset="0"/>
              </a:rPr>
              <a:t>AGTT..TTATTTTTTTTTTCATA</a:t>
            </a:r>
            <a:r>
              <a:rPr lang="en-GB" sz="800" b="1">
                <a:latin typeface="Courier" charset="0"/>
              </a:rPr>
              <a:t>TAG</a:t>
            </a:r>
            <a:r>
              <a:rPr lang="en-GB" sz="800">
                <a:latin typeface="Courier" charset="0"/>
              </a:rPr>
              <a:t>|TGC	430			</a:t>
            </a:r>
          </a:p>
          <a:p>
            <a:pPr>
              <a:spcBef>
                <a:spcPct val="50000"/>
              </a:spcBef>
            </a:pPr>
            <a:r>
              <a:rPr lang="en-GB" sz="800">
                <a:latin typeface="Courier" charset="0"/>
              </a:rPr>
              <a:t>GBPH2		1	TTG|</a:t>
            </a:r>
            <a:r>
              <a:rPr lang="en-GB" sz="800" b="1">
                <a:latin typeface="Courier" charset="0"/>
              </a:rPr>
              <a:t>GTA</a:t>
            </a:r>
            <a:r>
              <a:rPr lang="en-GB" sz="800">
                <a:latin typeface="Courier" charset="0"/>
              </a:rPr>
              <a:t>TGCC..TTTGTATTATTTAATTT</a:t>
            </a:r>
            <a:r>
              <a:rPr lang="en-GB" sz="800" b="1">
                <a:latin typeface="Courier" charset="0"/>
              </a:rPr>
              <a:t>TAG</a:t>
            </a:r>
            <a:r>
              <a:rPr lang="en-GB" sz="800">
                <a:latin typeface="Courier" charset="0"/>
              </a:rPr>
              <a:t>|AAT	157			</a:t>
            </a:r>
          </a:p>
          <a:p>
            <a:pPr>
              <a:spcBef>
                <a:spcPct val="50000"/>
              </a:spcBef>
            </a:pPr>
            <a:r>
              <a:rPr lang="en-GB" sz="800">
                <a:latin typeface="Courier" charset="0"/>
              </a:rPr>
              <a:t>GBP		1	TTG|</a:t>
            </a:r>
            <a:r>
              <a:rPr lang="en-GB" sz="800" b="1">
                <a:latin typeface="Courier" charset="0"/>
              </a:rPr>
              <a:t>GTA</a:t>
            </a:r>
            <a:r>
              <a:rPr lang="en-GB" sz="800">
                <a:latin typeface="Courier" charset="0"/>
              </a:rPr>
              <a:t>TG....TGTGTATTGTTTATTTT</a:t>
            </a:r>
            <a:r>
              <a:rPr lang="en-GB" sz="800" b="1">
                <a:latin typeface="Courier" charset="0"/>
              </a:rPr>
              <a:t>TAG</a:t>
            </a:r>
            <a:r>
              <a:rPr lang="en-GB" sz="800">
                <a:latin typeface="Courier" charset="0"/>
              </a:rPr>
              <a:t>|AAT	179			</a:t>
            </a:r>
          </a:p>
          <a:p>
            <a:pPr>
              <a:spcBef>
                <a:spcPct val="50000"/>
              </a:spcBef>
            </a:pPr>
            <a:r>
              <a:rPr lang="en-GB" sz="800">
                <a:latin typeface="Courier" charset="0"/>
              </a:rPr>
              <a:t>FIRA		1	TGT|</a:t>
            </a:r>
            <a:r>
              <a:rPr lang="en-GB" sz="800" b="1">
                <a:latin typeface="Courier" charset="0"/>
              </a:rPr>
              <a:t>GTA</a:t>
            </a:r>
            <a:r>
              <a:rPr lang="en-GB" sz="800">
                <a:latin typeface="Courier" charset="0"/>
              </a:rPr>
              <a:t>AGGA..TTTTTATATTTTTTCTT</a:t>
            </a:r>
            <a:r>
              <a:rPr lang="en-GB" sz="800" b="1">
                <a:latin typeface="Courier" charset="0"/>
              </a:rPr>
              <a:t>TAG</a:t>
            </a:r>
            <a:r>
              <a:rPr lang="en-GB" sz="800">
                <a:latin typeface="Courier" charset="0"/>
              </a:rPr>
              <a:t>|CGA	175			</a:t>
            </a:r>
          </a:p>
          <a:p>
            <a:pPr>
              <a:spcBef>
                <a:spcPct val="50000"/>
              </a:spcBef>
            </a:pPr>
            <a:r>
              <a:rPr lang="en-GB" sz="800">
                <a:latin typeface="Courier" charset="0"/>
              </a:rPr>
              <a:t>GARP		1	AAG|</a:t>
            </a:r>
            <a:r>
              <a:rPr lang="en-GB" sz="800" b="1">
                <a:latin typeface="Courier" charset="0"/>
              </a:rPr>
              <a:t>GTA</a:t>
            </a:r>
            <a:r>
              <a:rPr lang="en-GB" sz="800">
                <a:latin typeface="Courier" charset="0"/>
              </a:rPr>
              <a:t>ACAA..TATATGTATTTTTTTTT</a:t>
            </a:r>
            <a:r>
              <a:rPr lang="en-GB" sz="800" b="1">
                <a:latin typeface="Courier" charset="0"/>
              </a:rPr>
              <a:t>TAG</a:t>
            </a:r>
            <a:r>
              <a:rPr lang="en-GB" sz="800">
                <a:latin typeface="Courier" charset="0"/>
              </a:rPr>
              <a:t>|TGC	214</a:t>
            </a:r>
          </a:p>
          <a:p>
            <a:pPr>
              <a:spcBef>
                <a:spcPct val="50000"/>
              </a:spcBef>
            </a:pPr>
            <a:endParaRPr lang="en-GB" sz="800">
              <a:latin typeface="Courier" charset="0"/>
            </a:endParaRPr>
          </a:p>
        </p:txBody>
      </p:sp>
      <p:sp>
        <p:nvSpPr>
          <p:cNvPr id="25605" name="Text Box 6"/>
          <p:cNvSpPr txBox="1">
            <a:spLocks noChangeArrowheads="1"/>
          </p:cNvSpPr>
          <p:nvPr/>
        </p:nvSpPr>
        <p:spPr bwMode="auto">
          <a:xfrm>
            <a:off x="403225" y="760413"/>
            <a:ext cx="62420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800" b="1">
                <a:latin typeface="Times New Roman" charset="0"/>
              </a:rPr>
              <a:t> </a:t>
            </a:r>
            <a:r>
              <a:rPr lang="en-GB" sz="1200" b="1">
                <a:latin typeface="Times New Roman" charset="0"/>
              </a:rPr>
              <a:t>Gene</a:t>
            </a:r>
            <a:r>
              <a:rPr lang="en-GB" sz="800" b="1">
                <a:latin typeface="Times New Roman" charset="0"/>
              </a:rPr>
              <a:t>		</a:t>
            </a:r>
            <a:r>
              <a:rPr lang="en-GB" sz="1200" b="1">
                <a:latin typeface="Times New Roman" charset="0"/>
              </a:rPr>
              <a:t>No.</a:t>
            </a:r>
            <a:r>
              <a:rPr lang="en-GB" sz="800" b="1">
                <a:latin typeface="Times New Roman" charset="0"/>
              </a:rPr>
              <a:t>                     </a:t>
            </a:r>
            <a:r>
              <a:rPr lang="en-GB" sz="1200" b="1">
                <a:latin typeface="Times New Roman" charset="0"/>
              </a:rPr>
              <a:t>Exon</a:t>
            </a:r>
            <a:r>
              <a:rPr lang="en-GB" sz="800" b="1">
                <a:latin typeface="Times New Roman" charset="0"/>
              </a:rPr>
              <a:t>   	 </a:t>
            </a:r>
            <a:r>
              <a:rPr lang="en-GB" sz="1200" b="1">
                <a:latin typeface="Times New Roman" charset="0"/>
              </a:rPr>
              <a:t>Intron </a:t>
            </a:r>
            <a:r>
              <a:rPr lang="en-GB" sz="800" b="1">
                <a:latin typeface="Times New Roman" charset="0"/>
              </a:rPr>
              <a:t>                            </a:t>
            </a:r>
            <a:r>
              <a:rPr lang="en-GB" sz="1200" b="1">
                <a:latin typeface="Times New Roman" charset="0"/>
              </a:rPr>
              <a:t>Exon </a:t>
            </a:r>
            <a:r>
              <a:rPr lang="en-GB" sz="800" b="1">
                <a:latin typeface="Times New Roman" charset="0"/>
              </a:rPr>
              <a:t>          </a:t>
            </a:r>
            <a:r>
              <a:rPr lang="en-GB" sz="1200" b="1">
                <a:latin typeface="Times New Roman" charset="0"/>
              </a:rPr>
              <a:t>Size (bp)</a:t>
            </a:r>
          </a:p>
        </p:txBody>
      </p:sp>
      <p:sp>
        <p:nvSpPr>
          <p:cNvPr id="25606" name="Text Box 7"/>
          <p:cNvSpPr txBox="1">
            <a:spLocks noChangeArrowheads="1"/>
          </p:cNvSpPr>
          <p:nvPr/>
        </p:nvSpPr>
        <p:spPr bwMode="auto">
          <a:xfrm>
            <a:off x="4727575" y="7961313"/>
            <a:ext cx="11620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Acceptor motif</a:t>
            </a:r>
          </a:p>
        </p:txBody>
      </p:sp>
      <p:sp>
        <p:nvSpPr>
          <p:cNvPr id="25607" name="Text Box 8"/>
          <p:cNvSpPr txBox="1">
            <a:spLocks noChangeArrowheads="1"/>
          </p:cNvSpPr>
          <p:nvPr/>
        </p:nvSpPr>
        <p:spPr bwMode="auto">
          <a:xfrm>
            <a:off x="3022600" y="7961313"/>
            <a:ext cx="9842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Donor motif</a:t>
            </a:r>
          </a:p>
        </p:txBody>
      </p:sp>
      <p:sp>
        <p:nvSpPr>
          <p:cNvPr id="25608" name="Line 9"/>
          <p:cNvSpPr>
            <a:spLocks noChangeShapeType="1"/>
          </p:cNvSpPr>
          <p:nvPr/>
        </p:nvSpPr>
        <p:spPr bwMode="auto">
          <a:xfrm flipV="1">
            <a:off x="3543300" y="7858125"/>
            <a:ext cx="0" cy="1428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09" name="Line 10"/>
          <p:cNvSpPr>
            <a:spLocks noChangeShapeType="1"/>
          </p:cNvSpPr>
          <p:nvPr/>
        </p:nvSpPr>
        <p:spPr bwMode="auto">
          <a:xfrm flipV="1">
            <a:off x="5248275" y="7867650"/>
            <a:ext cx="0" cy="1428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10" name="Text Box 11"/>
          <p:cNvSpPr txBox="1">
            <a:spLocks noChangeArrowheads="1"/>
          </p:cNvSpPr>
          <p:nvPr/>
        </p:nvSpPr>
        <p:spPr bwMode="auto">
          <a:xfrm>
            <a:off x="438150" y="460375"/>
            <a:ext cx="3451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200" b="1">
                <a:latin typeface="Times New Roman" charset="0"/>
              </a:rPr>
              <a:t>Appendix VIIII Splice site information</a:t>
            </a:r>
            <a:endParaRPr lang="en-GB" sz="800" b="1">
              <a:latin typeface="Times New Roman" charset="0"/>
            </a:endParaRPr>
          </a:p>
        </p:txBody>
      </p:sp>
      <p:sp>
        <p:nvSpPr>
          <p:cNvPr id="25611" name="Text Box 12"/>
          <p:cNvSpPr txBox="1">
            <a:spLocks noChangeArrowheads="1"/>
          </p:cNvSpPr>
          <p:nvPr/>
        </p:nvSpPr>
        <p:spPr bwMode="auto">
          <a:xfrm>
            <a:off x="508000" y="8618538"/>
            <a:ext cx="5813425"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200">
                <a:latin typeface="Times New Roman" charset="0"/>
              </a:rPr>
              <a:t>The splice acceptor and donor sequences for several </a:t>
            </a:r>
            <a:r>
              <a:rPr lang="en-GB" sz="1200" i="1">
                <a:latin typeface="Times New Roman" charset="0"/>
              </a:rPr>
              <a:t>P. falciparum</a:t>
            </a:r>
            <a:r>
              <a:rPr lang="en-GB" sz="1200">
                <a:latin typeface="Times New Roman" charset="0"/>
              </a:rPr>
              <a:t> genes: adapted from Coppel and Black(1998). In "Malaria:Parasite Biology, Pathogenesis and Protection", I.W. Sherman (ed.); ASM Press; Washington DC; pp185-202</a:t>
            </a:r>
          </a:p>
        </p:txBody>
      </p:sp>
      <p:sp>
        <p:nvSpPr>
          <p:cNvPr id="25612" name="Text Box 1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358775" y="522288"/>
            <a:ext cx="6172200"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GB" sz="4400">
                <a:solidFill>
                  <a:schemeClr val="tx2"/>
                </a:solidFill>
                <a:latin typeface="Times New Roman" charset="0"/>
              </a:rPr>
              <a:t>BASIC UNIX</a:t>
            </a:r>
          </a:p>
        </p:txBody>
      </p:sp>
      <p:sp>
        <p:nvSpPr>
          <p:cNvPr id="27650" name="Rectangle 4"/>
          <p:cNvSpPr>
            <a:spLocks noChangeArrowheads="1"/>
          </p:cNvSpPr>
          <p:nvPr/>
        </p:nvSpPr>
        <p:spPr bwMode="auto">
          <a:xfrm>
            <a:off x="336550" y="4395788"/>
            <a:ext cx="6172200"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en-GB" sz="2000">
              <a:solidFill>
                <a:schemeClr val="tx2"/>
              </a:solidFill>
              <a:latin typeface="Times New Roman" charset="0"/>
            </a:endParaRPr>
          </a:p>
          <a:p>
            <a:endParaRPr lang="en-GB" sz="2000">
              <a:solidFill>
                <a:schemeClr val="tx2"/>
              </a:solidFill>
              <a:latin typeface="Times New Roman" charset="0"/>
            </a:endParaRPr>
          </a:p>
          <a:p>
            <a:r>
              <a:rPr lang="en-GB" sz="2000" b="1">
                <a:solidFill>
                  <a:schemeClr val="tx2"/>
                </a:solidFill>
                <a:latin typeface="Times New Roman" charset="0"/>
              </a:rPr>
              <a:t>Introduction</a:t>
            </a:r>
          </a:p>
          <a:p>
            <a:endParaRPr lang="en-GB" sz="2000" b="1">
              <a:solidFill>
                <a:schemeClr val="tx2"/>
              </a:solidFill>
              <a:latin typeface="Times New Roman" charset="0"/>
            </a:endParaRPr>
          </a:p>
          <a:p>
            <a:r>
              <a:rPr lang="en-GB" sz="1200">
                <a:latin typeface="Times New Roman" charset="0"/>
              </a:rPr>
              <a:t>Unix is the standard operating system on most large computer systems in scientific research, in the same way that Microsoft Windows is the dominant operating system on desktop PCs.</a:t>
            </a:r>
          </a:p>
          <a:p>
            <a:endParaRPr lang="en-GB" sz="1200">
              <a:latin typeface="Times New Roman" charset="0"/>
            </a:endParaRPr>
          </a:p>
          <a:p>
            <a:r>
              <a:rPr lang="en-GB" sz="1200">
                <a:latin typeface="Times New Roman" charset="0"/>
              </a:rPr>
              <a:t>Unix and MS Windows both perform the important job of managing the computer's hardware (screen, keyboard, mouse, hard disks, network connections, etc) on your behalf. They also provide you with tools to manage your files and to run application software.</a:t>
            </a:r>
          </a:p>
          <a:p>
            <a:endParaRPr lang="en-GB" sz="1200">
              <a:latin typeface="Times New Roman" charset="0"/>
            </a:endParaRPr>
          </a:p>
          <a:p>
            <a:r>
              <a:rPr lang="en-GB" sz="1200">
                <a:latin typeface="Times New Roman" charset="0"/>
              </a:rPr>
              <a:t>They both offer a graphical user interface. On Unix systems, this is called the X Window System, or just X.</a:t>
            </a:r>
          </a:p>
          <a:p>
            <a:endParaRPr lang="en-GB" sz="1200">
              <a:latin typeface="Times New Roman" charset="0"/>
            </a:endParaRPr>
          </a:p>
          <a:p>
            <a:r>
              <a:rPr lang="en-GB" sz="1200">
                <a:latin typeface="Times New Roman" charset="0"/>
              </a:rPr>
              <a:t>Unix is a powerful, robust and stable operating system which allows dozens of people to run programs on the same computer at the same time. This is why it is the preferred operating system for large-scale scientific computing. It runs on all kinds of machines, from desktop PCs to supercomputers.</a:t>
            </a:r>
            <a:endParaRPr lang="en-GB" sz="2000" b="1">
              <a:solidFill>
                <a:schemeClr val="tx2"/>
              </a:solidFill>
              <a:latin typeface="Times New Roman" charset="0"/>
            </a:endParaRPr>
          </a:p>
          <a:p>
            <a:endParaRPr lang="en-GB" sz="2000" b="1">
              <a:solidFill>
                <a:schemeClr val="tx2"/>
              </a:solidFill>
              <a:latin typeface="Times New Roman" charset="0"/>
            </a:endParaRPr>
          </a:p>
          <a:p>
            <a:endParaRPr lang="en-GB" sz="2000" b="1">
              <a:solidFill>
                <a:schemeClr val="tx2"/>
              </a:solidFill>
              <a:latin typeface="Times New Roman" charset="0"/>
            </a:endParaRPr>
          </a:p>
          <a:p>
            <a:r>
              <a:rPr lang="en-GB" sz="2000" b="1">
                <a:solidFill>
                  <a:schemeClr val="tx2"/>
                </a:solidFill>
                <a:latin typeface="Times New Roman" charset="0"/>
              </a:rPr>
              <a:t>Aims</a:t>
            </a:r>
          </a:p>
          <a:p>
            <a:endParaRPr lang="en-GB" sz="1200">
              <a:latin typeface="Times New Roman" charset="0"/>
            </a:endParaRPr>
          </a:p>
          <a:p>
            <a:r>
              <a:rPr lang="en-GB" sz="1200">
                <a:latin typeface="Times New Roman" charset="0"/>
              </a:rPr>
              <a:t>The aim of this module is to introduce UNIX and cover some of the basics that will allow you to run some of the programs used in this workshop. Several of the programs that you are going to use during the workshop, plus many others that are useful for bioinformatics analyses, are run in UNIX. This module is only designed to provide a very brief introduction to some of the features and useful commands of UNIX. </a:t>
            </a:r>
          </a:p>
          <a:p>
            <a:endParaRPr lang="en-GB" sz="1200">
              <a:latin typeface="Times New Roman" charset="0"/>
            </a:endParaRPr>
          </a:p>
          <a:p>
            <a:r>
              <a:rPr lang="en-GB" sz="1200">
                <a:latin typeface="Times New Roman" charset="0"/>
              </a:rPr>
              <a:t>During this module we will also obtain a genome sequence that will be used in the next module, and examine the basic structure of an EMBL entry.</a:t>
            </a:r>
          </a:p>
          <a:p>
            <a:endParaRPr lang="en-GB" sz="1200">
              <a:latin typeface="Times New Roman" charset="0"/>
            </a:endParaRPr>
          </a:p>
        </p:txBody>
      </p:sp>
      <p:sp>
        <p:nvSpPr>
          <p:cNvPr id="27651"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517525" y="1127125"/>
            <a:ext cx="5807075" cy="356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Why use UNIX?</a:t>
            </a:r>
          </a:p>
          <a:p>
            <a:pPr eaLnBrk="1" hangingPunct="1"/>
            <a:endParaRPr lang="en-GB" sz="1200">
              <a:latin typeface="Times New Roman" charset="0"/>
              <a:cs typeface="Arial" charset="0"/>
            </a:endParaRPr>
          </a:p>
          <a:p>
            <a:pPr lvl="1" eaLnBrk="1" hangingPunct="1">
              <a:buFontTx/>
              <a:buChar char="•"/>
            </a:pPr>
            <a:r>
              <a:rPr lang="en-GB" sz="1200">
                <a:latin typeface="Times New Roman" charset="0"/>
                <a:cs typeface="Arial" charset="0"/>
              </a:rPr>
              <a:t> UNIX is a well established, very widespread operating system. </a:t>
            </a:r>
          </a:p>
          <a:p>
            <a:pPr lvl="1" eaLnBrk="1" hangingPunct="1">
              <a:buFontTx/>
              <a:buChar char="•"/>
            </a:pPr>
            <a:endParaRPr lang="en-GB" sz="1200">
              <a:latin typeface="Times New Roman" charset="0"/>
              <a:cs typeface="Arial" charset="0"/>
            </a:endParaRPr>
          </a:p>
          <a:p>
            <a:pPr lvl="1" eaLnBrk="1" hangingPunct="1">
              <a:buFontTx/>
              <a:buChar char="•"/>
            </a:pPr>
            <a:r>
              <a:rPr lang="en-GB" sz="1200">
                <a:latin typeface="Times New Roman" charset="0"/>
                <a:cs typeface="Arial" charset="0"/>
              </a:rPr>
              <a:t> Command line driven, with a huge number of often terse, but powerful commands </a:t>
            </a:r>
          </a:p>
          <a:p>
            <a:pPr lvl="1" eaLnBrk="1" hangingPunct="1">
              <a:buFontTx/>
              <a:buChar char="•"/>
            </a:pPr>
            <a:endParaRPr lang="en-GB" sz="1200">
              <a:latin typeface="Times New Roman" charset="0"/>
              <a:cs typeface="Arial" charset="0"/>
            </a:endParaRPr>
          </a:p>
          <a:p>
            <a:pPr lvl="1" eaLnBrk="1" hangingPunct="1">
              <a:buFontTx/>
              <a:buChar char="•"/>
            </a:pPr>
            <a:r>
              <a:rPr lang="en-GB" sz="1200">
                <a:latin typeface="Times New Roman" charset="0"/>
                <a:cs typeface="Arial" charset="0"/>
              </a:rPr>
              <a:t> In contrast to Windows, it is designed to allow many users to run their programs simultaneously on the same computer</a:t>
            </a:r>
          </a:p>
          <a:p>
            <a:pPr lvl="1" eaLnBrk="1" hangingPunct="1">
              <a:buFontTx/>
              <a:buChar char="•"/>
            </a:pPr>
            <a:endParaRPr lang="en-GB" sz="1200">
              <a:latin typeface="Times New Roman" charset="0"/>
              <a:cs typeface="Arial" charset="0"/>
            </a:endParaRPr>
          </a:p>
          <a:p>
            <a:pPr lvl="1" eaLnBrk="1" hangingPunct="1">
              <a:buFontTx/>
              <a:buChar char="•"/>
            </a:pPr>
            <a:r>
              <a:rPr lang="en-GB" sz="1200">
                <a:latin typeface="Times New Roman" charset="0"/>
                <a:cs typeface="Arial" charset="0"/>
              </a:rPr>
              <a:t> Designed to work in computer networks - for example, most of the Internet is UNIX based</a:t>
            </a:r>
          </a:p>
          <a:p>
            <a:pPr lvl="1" eaLnBrk="1" hangingPunct="1">
              <a:buFontTx/>
              <a:buChar char="•"/>
            </a:pPr>
            <a:endParaRPr lang="en-GB" sz="1200">
              <a:latin typeface="Times New Roman" charset="0"/>
              <a:cs typeface="Arial" charset="0"/>
            </a:endParaRPr>
          </a:p>
          <a:p>
            <a:pPr lvl="1" eaLnBrk="1" hangingPunct="1">
              <a:buFontTx/>
              <a:buChar char="•"/>
            </a:pPr>
            <a:r>
              <a:rPr lang="en-GB" sz="1200">
                <a:latin typeface="Times New Roman" charset="0"/>
                <a:cs typeface="Arial" charset="0"/>
              </a:rPr>
              <a:t> It is used on many of the powerful computers at bioinformatics centres and also on many workstations </a:t>
            </a:r>
          </a:p>
          <a:p>
            <a:pPr lvl="1" eaLnBrk="1" hangingPunct="1">
              <a:buFontTx/>
              <a:buChar char="•"/>
            </a:pPr>
            <a:endParaRPr lang="en-GB" sz="1200">
              <a:latin typeface="Times New Roman" charset="0"/>
              <a:cs typeface="Arial" charset="0"/>
            </a:endParaRPr>
          </a:p>
          <a:p>
            <a:pPr lvl="1" eaLnBrk="1" hangingPunct="1">
              <a:buFontTx/>
              <a:buChar char="•"/>
            </a:pPr>
            <a:r>
              <a:rPr lang="en-GB" sz="1200">
                <a:latin typeface="Times New Roman" charset="0"/>
                <a:cs typeface="Arial" charset="0"/>
              </a:rPr>
              <a:t> UNIX is not a monolithic entity. There are numerous different UNIX operating systems. Some of them are freely distributed such as Linux which was originally created to provide a free UNIX on personal PCs. This operating system is now so popular that it has been ported to many different system architectures.</a:t>
            </a:r>
          </a:p>
        </p:txBody>
      </p:sp>
      <p:sp>
        <p:nvSpPr>
          <p:cNvPr id="29698"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6" descr="Xterm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3114675"/>
            <a:ext cx="2501900" cy="172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Text Box 3"/>
          <p:cNvSpPr txBox="1">
            <a:spLocks noChangeArrowheads="1"/>
          </p:cNvSpPr>
          <p:nvPr/>
        </p:nvSpPr>
        <p:spPr bwMode="auto">
          <a:xfrm>
            <a:off x="757238" y="4940300"/>
            <a:ext cx="5502275"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You can type commands directly into the terminal at the </a:t>
            </a:r>
            <a:r>
              <a:rPr lang="ja-JP" altLang="en-GB" sz="1200">
                <a:cs typeface="Arial" charset="0"/>
              </a:rPr>
              <a:t>‘</a:t>
            </a:r>
            <a:r>
              <a:rPr lang="en-GB" altLang="ja-JP" sz="1200">
                <a:latin typeface="Times New Roman" charset="0"/>
                <a:cs typeface="Arial" charset="0"/>
              </a:rPr>
              <a:t>%' prompt.</a:t>
            </a:r>
          </a:p>
          <a:p>
            <a:pPr eaLnBrk="1" hangingPunct="1"/>
            <a:endParaRPr lang="en-GB" sz="1200">
              <a:latin typeface="Times New Roman" charset="0"/>
              <a:cs typeface="Arial" charset="0"/>
            </a:endParaRPr>
          </a:p>
          <a:p>
            <a:pPr eaLnBrk="1" hangingPunct="1"/>
            <a:r>
              <a:rPr lang="en-GB" sz="1200">
                <a:latin typeface="Times New Roman" charset="0"/>
                <a:cs typeface="Arial" charset="0"/>
              </a:rPr>
              <a:t>A list of useful commands can be found on the next page.</a:t>
            </a:r>
          </a:p>
          <a:p>
            <a:pPr eaLnBrk="1" hangingPunct="1"/>
            <a:r>
              <a:rPr lang="en-GB" sz="1200">
                <a:latin typeface="Times New Roman" charset="0"/>
                <a:cs typeface="Arial" charset="0"/>
              </a:rPr>
              <a:t>Many of them are two- or three-letter abbreviations. The earliest UNIX systems (</a:t>
            </a:r>
            <a:r>
              <a:rPr lang="en-GB" sz="1200" i="1">
                <a:latin typeface="Times New Roman" charset="0"/>
                <a:cs typeface="Arial" charset="0"/>
              </a:rPr>
              <a:t>circa</a:t>
            </a:r>
            <a:r>
              <a:rPr lang="en-GB" sz="1200">
                <a:latin typeface="Times New Roman" charset="0"/>
                <a:cs typeface="Arial" charset="0"/>
              </a:rPr>
              <a:t> 1970) only had slow Teletype terminals, so it was faster to type 'rm' to remove a file than 'delete' or 'erase'. This terseness is a feature of UNIX which still survives.</a:t>
            </a:r>
          </a:p>
        </p:txBody>
      </p:sp>
      <p:sp>
        <p:nvSpPr>
          <p:cNvPr id="31747" name="Text Box 5"/>
          <p:cNvSpPr txBox="1">
            <a:spLocks noChangeArrowheads="1"/>
          </p:cNvSpPr>
          <p:nvPr/>
        </p:nvSpPr>
        <p:spPr bwMode="auto">
          <a:xfrm>
            <a:off x="731838" y="762000"/>
            <a:ext cx="580707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Getting started</a:t>
            </a:r>
          </a:p>
          <a:p>
            <a:pPr eaLnBrk="1" hangingPunct="1"/>
            <a:endParaRPr lang="en-GB" sz="1200" b="1">
              <a:latin typeface="Times New Roman" charset="0"/>
              <a:cs typeface="Arial" charset="0"/>
            </a:endParaRPr>
          </a:p>
          <a:p>
            <a:pPr eaLnBrk="1" hangingPunct="1"/>
            <a:r>
              <a:rPr lang="en-GB" sz="1200">
                <a:latin typeface="Times New Roman" charset="0"/>
                <a:cs typeface="Arial" charset="0"/>
              </a:rPr>
              <a:t>. </a:t>
            </a:r>
          </a:p>
        </p:txBody>
      </p:sp>
      <p:sp>
        <p:nvSpPr>
          <p:cNvPr id="31748" name="Text Box 8"/>
          <p:cNvSpPr txBox="1">
            <a:spLocks noChangeArrowheads="1"/>
          </p:cNvSpPr>
          <p:nvPr/>
        </p:nvSpPr>
        <p:spPr bwMode="auto">
          <a:xfrm>
            <a:off x="4519613" y="3492500"/>
            <a:ext cx="104298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UNIX prompt</a:t>
            </a:r>
          </a:p>
        </p:txBody>
      </p:sp>
      <p:sp>
        <p:nvSpPr>
          <p:cNvPr id="31749" name="Line 9"/>
          <p:cNvSpPr>
            <a:spLocks noChangeShapeType="1"/>
          </p:cNvSpPr>
          <p:nvPr/>
        </p:nvSpPr>
        <p:spPr bwMode="auto">
          <a:xfrm flipH="1" flipV="1">
            <a:off x="2522538" y="3336925"/>
            <a:ext cx="2019300" cy="271463"/>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50" name="Text Box 11"/>
          <p:cNvSpPr txBox="1">
            <a:spLocks noChangeArrowheads="1"/>
          </p:cNvSpPr>
          <p:nvPr/>
        </p:nvSpPr>
        <p:spPr bwMode="auto">
          <a:xfrm>
            <a:off x="744538" y="984250"/>
            <a:ext cx="5502275"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rPr>
              <a:t>In this workshop, we will be using desktop PCs which run Linux, a version of UNIX which was specially designed for PCs.</a:t>
            </a:r>
          </a:p>
          <a:p>
            <a:pPr eaLnBrk="1" hangingPunct="1"/>
            <a:endParaRPr lang="en-GB" sz="1200">
              <a:latin typeface="Times New Roman" charset="0"/>
            </a:endParaRPr>
          </a:p>
          <a:p>
            <a:pPr eaLnBrk="1" hangingPunct="1"/>
            <a:r>
              <a:rPr lang="en-GB" sz="1200">
                <a:latin typeface="Times New Roman" charset="0"/>
              </a:rPr>
              <a:t>We will use a terminal window to type in our UNIX command line. This is similar to the "Command Prompt" window on MS Windows systems, which allows the user to type DOS commands to manage files.</a:t>
            </a:r>
          </a:p>
          <a:p>
            <a:pPr eaLnBrk="1" hangingPunct="1"/>
            <a:endParaRPr lang="en-GB" sz="1200">
              <a:latin typeface="Times New Roman" charset="0"/>
            </a:endParaRPr>
          </a:p>
          <a:p>
            <a:pPr eaLnBrk="1" hangingPunct="1"/>
            <a:r>
              <a:rPr lang="en-GB" sz="1200">
                <a:latin typeface="Times New Roman" charset="0"/>
              </a:rPr>
              <a:t>You should see a window labelled "Terminal" which will be empty except for a </a:t>
            </a:r>
            <a:r>
              <a:rPr lang="ja-JP" altLang="en-GB" sz="1200"/>
              <a:t>’</a:t>
            </a:r>
            <a:r>
              <a:rPr lang="en-GB" altLang="ja-JP" sz="1200">
                <a:latin typeface="Times New Roman" charset="0"/>
              </a:rPr>
              <a:t>$' character at the top left. The '$' character is the UNIX prompt, similar to "C:\" in DOS. Note: the prompt will often be different on different UNIX computers, for example it may be displayed as a </a:t>
            </a:r>
            <a:r>
              <a:rPr lang="ja-JP" altLang="en-GB" sz="1200"/>
              <a:t>‘</a:t>
            </a:r>
            <a:r>
              <a:rPr lang="en-GB" altLang="ja-JP" sz="1200">
                <a:latin typeface="Times New Roman" charset="0"/>
              </a:rPr>
              <a:t>%</a:t>
            </a:r>
            <a:r>
              <a:rPr lang="ja-JP" altLang="en-GB" sz="1200"/>
              <a:t>’</a:t>
            </a:r>
            <a:r>
              <a:rPr lang="en-GB" altLang="ja-JP" sz="1200">
                <a:latin typeface="Times New Roman" charset="0"/>
              </a:rPr>
              <a:t> character.</a:t>
            </a:r>
          </a:p>
          <a:p>
            <a:pPr eaLnBrk="1" hangingPunct="1"/>
            <a:endParaRPr lang="en-GB" sz="1200">
              <a:latin typeface="Times New Roman" charset="0"/>
            </a:endParaRPr>
          </a:p>
        </p:txBody>
      </p:sp>
      <p:pic>
        <p:nvPicPr>
          <p:cNvPr id="317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025" y="6242050"/>
            <a:ext cx="3559175" cy="294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2" name="Line 14"/>
          <p:cNvSpPr>
            <a:spLocks noChangeShapeType="1"/>
          </p:cNvSpPr>
          <p:nvPr/>
        </p:nvSpPr>
        <p:spPr bwMode="auto">
          <a:xfrm flipH="1">
            <a:off x="1735138" y="6935788"/>
            <a:ext cx="3546475" cy="1597025"/>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53" name="AutoShape 15"/>
          <p:cNvSpPr>
            <a:spLocks noChangeArrowheads="1"/>
          </p:cNvSpPr>
          <p:nvPr/>
        </p:nvSpPr>
        <p:spPr bwMode="auto">
          <a:xfrm>
            <a:off x="5138738" y="6577013"/>
            <a:ext cx="1528762" cy="744537"/>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31754" name="Text Box 13"/>
          <p:cNvSpPr txBox="1">
            <a:spLocks noChangeArrowheads="1"/>
          </p:cNvSpPr>
          <p:nvPr/>
        </p:nvSpPr>
        <p:spPr bwMode="auto">
          <a:xfrm>
            <a:off x="5238750" y="6626225"/>
            <a:ext cx="144462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To get a terminal window click on the</a:t>
            </a:r>
          </a:p>
          <a:p>
            <a:pPr eaLnBrk="1" hangingPunct="1"/>
            <a:r>
              <a:rPr lang="en-GB" sz="1200">
                <a:latin typeface="Times New Roman" charset="0"/>
                <a:cs typeface="Arial" charset="0"/>
              </a:rPr>
              <a:t>terminal icon</a:t>
            </a:r>
          </a:p>
        </p:txBody>
      </p:sp>
      <p:sp>
        <p:nvSpPr>
          <p:cNvPr id="31755"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ChangeArrowheads="1"/>
          </p:cNvSpPr>
          <p:nvPr/>
        </p:nvSpPr>
        <p:spPr bwMode="auto">
          <a:xfrm>
            <a:off x="212725" y="4170363"/>
            <a:ext cx="6248400" cy="3079750"/>
          </a:xfrm>
          <a:prstGeom prst="roundRect">
            <a:avLst>
              <a:gd name="adj" fmla="val 16667"/>
            </a:avLst>
          </a:prstGeom>
          <a:solidFill>
            <a:srgbClr val="CCFFFF"/>
          </a:solidFill>
          <a:ln w="9525">
            <a:solidFill>
              <a:schemeClr val="tx1"/>
            </a:solidFill>
            <a:round/>
            <a:headEnd/>
            <a:tailEnd/>
          </a:ln>
        </p:spPr>
        <p:txBody>
          <a:bodyPr wrap="none" anchor="ctr"/>
          <a:lstStyle/>
          <a:p>
            <a:pPr algn="ctr"/>
            <a:endParaRPr lang="en-US" sz="1200">
              <a:latin typeface="Times New Roman" charset="0"/>
              <a:cs typeface="Arial" charset="0"/>
            </a:endParaRPr>
          </a:p>
        </p:txBody>
      </p:sp>
      <p:sp>
        <p:nvSpPr>
          <p:cNvPr id="33794" name="Text Box 3"/>
          <p:cNvSpPr txBox="1">
            <a:spLocks noChangeArrowheads="1"/>
          </p:cNvSpPr>
          <p:nvPr/>
        </p:nvSpPr>
        <p:spPr bwMode="auto">
          <a:xfrm>
            <a:off x="501650" y="2473325"/>
            <a:ext cx="5502275"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Command line Arguments</a:t>
            </a:r>
          </a:p>
          <a:p>
            <a:pPr eaLnBrk="1" hangingPunct="1"/>
            <a:r>
              <a:rPr lang="en-GB" sz="1200">
                <a:latin typeface="Times New Roman" charset="0"/>
              </a:rPr>
              <a:t>Typing any of the commands listed above at the UNIX prompt with the appropriate variables such as files names or directories will result in the tasks being performed on pressing the enter key.</a:t>
            </a:r>
          </a:p>
          <a:p>
            <a:pPr eaLnBrk="1" hangingPunct="1"/>
            <a:endParaRPr lang="en-GB" sz="1200">
              <a:latin typeface="Times New Roman" charset="0"/>
            </a:endParaRPr>
          </a:p>
          <a:p>
            <a:pPr eaLnBrk="1" hangingPunct="1"/>
            <a:r>
              <a:rPr lang="en-GB" sz="1200">
                <a:latin typeface="Times New Roman" charset="0"/>
              </a:rPr>
              <a:t>Additional arguments or flags can be added to the commands to affect the way the command works. For example:</a:t>
            </a:r>
            <a:endParaRPr lang="en-GB" sz="1200">
              <a:latin typeface="Courier" charset="0"/>
            </a:endParaRPr>
          </a:p>
        </p:txBody>
      </p:sp>
      <p:sp>
        <p:nvSpPr>
          <p:cNvPr id="33795" name="Text Box 4"/>
          <p:cNvSpPr txBox="1">
            <a:spLocks noChangeArrowheads="1"/>
          </p:cNvSpPr>
          <p:nvPr/>
        </p:nvSpPr>
        <p:spPr bwMode="auto">
          <a:xfrm>
            <a:off x="781050" y="4256088"/>
            <a:ext cx="5502275" cy="283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rPr>
              <a:t>The </a:t>
            </a:r>
            <a:r>
              <a:rPr lang="en-GB" sz="1200" b="1">
                <a:latin typeface="Times New Roman" charset="0"/>
              </a:rPr>
              <a:t>cal</a:t>
            </a:r>
            <a:r>
              <a:rPr lang="en-GB" sz="1200">
                <a:latin typeface="Times New Roman" charset="0"/>
              </a:rPr>
              <a:t> command prints a calendar for a month or a year</a:t>
            </a:r>
          </a:p>
          <a:p>
            <a:pPr eaLnBrk="1" hangingPunct="1"/>
            <a:endParaRPr lang="en-GB" sz="1200">
              <a:latin typeface="Times New Roman" charset="0"/>
            </a:endParaRPr>
          </a:p>
          <a:p>
            <a:pPr eaLnBrk="1" hangingPunct="1"/>
            <a:r>
              <a:rPr lang="en-GB" sz="1200">
                <a:latin typeface="Times New Roman" charset="0"/>
              </a:rPr>
              <a:t>If you type in just </a:t>
            </a:r>
            <a:r>
              <a:rPr lang="en-GB" sz="1200" b="1">
                <a:latin typeface="Times New Roman" charset="0"/>
              </a:rPr>
              <a:t>cal</a:t>
            </a:r>
            <a:r>
              <a:rPr lang="en-GB" sz="1200">
                <a:latin typeface="Times New Roman" charset="0"/>
              </a:rPr>
              <a:t> with no month or year, you get the calendar for the current month</a:t>
            </a:r>
          </a:p>
          <a:p>
            <a:pPr eaLnBrk="1" hangingPunct="1"/>
            <a:endParaRPr lang="en-GB" sz="1200">
              <a:latin typeface="Times New Roman" charset="0"/>
            </a:endParaRPr>
          </a:p>
          <a:p>
            <a:pPr eaLnBrk="1" hangingPunct="1"/>
            <a:r>
              <a:rPr lang="en-GB" sz="1200">
                <a:latin typeface="Times New Roman" charset="0"/>
              </a:rPr>
              <a:t>If you type </a:t>
            </a:r>
            <a:r>
              <a:rPr lang="en-GB" sz="1200" b="1">
                <a:latin typeface="Times New Roman" charset="0"/>
              </a:rPr>
              <a:t>cal</a:t>
            </a:r>
            <a:r>
              <a:rPr lang="en-GB" sz="1200">
                <a:latin typeface="Times New Roman" charset="0"/>
              </a:rPr>
              <a:t> and a year you get the calendar for that year</a:t>
            </a:r>
          </a:p>
          <a:p>
            <a:pPr eaLnBrk="1" hangingPunct="1"/>
            <a:endParaRPr lang="en-GB" sz="1200">
              <a:latin typeface="Times New Roman" charset="0"/>
            </a:endParaRPr>
          </a:p>
          <a:p>
            <a:pPr eaLnBrk="1" hangingPunct="1"/>
            <a:r>
              <a:rPr lang="en-GB" sz="1200">
                <a:latin typeface="Times New Roman" charset="0"/>
              </a:rPr>
              <a:t>$ </a:t>
            </a:r>
            <a:r>
              <a:rPr lang="en-GB" sz="1200" b="1">
                <a:latin typeface="Courier" charset="0"/>
              </a:rPr>
              <a:t>cal</a:t>
            </a:r>
            <a:r>
              <a:rPr lang="en-GB" sz="1200" b="1">
                <a:latin typeface="Times New Roman" charset="0"/>
              </a:rPr>
              <a:t> </a:t>
            </a:r>
            <a:r>
              <a:rPr lang="en-GB" sz="1200" b="1">
                <a:latin typeface="Courier" charset="0"/>
              </a:rPr>
              <a:t>2000 </a:t>
            </a:r>
            <a:r>
              <a:rPr lang="en-GB" sz="1200">
                <a:latin typeface="Courier" charset="0"/>
              </a:rPr>
              <a:t>[enter]</a:t>
            </a:r>
            <a:endParaRPr lang="en-GB" sz="1200">
              <a:latin typeface="Times New Roman" charset="0"/>
            </a:endParaRPr>
          </a:p>
          <a:p>
            <a:pPr eaLnBrk="1" hangingPunct="1"/>
            <a:endParaRPr lang="en-GB" sz="1200">
              <a:latin typeface="Times New Roman" charset="0"/>
            </a:endParaRPr>
          </a:p>
          <a:p>
            <a:pPr eaLnBrk="1" hangingPunct="1"/>
            <a:r>
              <a:rPr lang="en-GB" sz="1200">
                <a:latin typeface="Times New Roman" charset="0"/>
              </a:rPr>
              <a:t>Additional arguments for the commands are not covered here, but if you want to find out what arguments are available, or want to find out more about a UNIX command, type </a:t>
            </a:r>
            <a:r>
              <a:rPr lang="en-GB" sz="1200" b="1">
                <a:latin typeface="Times New Roman" charset="0"/>
              </a:rPr>
              <a:t>man</a:t>
            </a:r>
            <a:r>
              <a:rPr lang="en-GB" sz="1200">
                <a:latin typeface="Times New Roman" charset="0"/>
              </a:rPr>
              <a:t> followed by the UNIX command</a:t>
            </a:r>
          </a:p>
          <a:p>
            <a:pPr eaLnBrk="1" hangingPunct="1"/>
            <a:endParaRPr lang="en-GB" sz="1200">
              <a:latin typeface="Times New Roman" charset="0"/>
            </a:endParaRPr>
          </a:p>
          <a:p>
            <a:pPr eaLnBrk="1" hangingPunct="1"/>
            <a:r>
              <a:rPr lang="en-GB" sz="1200">
                <a:latin typeface="Times New Roman" charset="0"/>
              </a:rPr>
              <a:t>$ </a:t>
            </a:r>
            <a:r>
              <a:rPr lang="en-GB" sz="1200" b="1">
                <a:latin typeface="Courier" charset="0"/>
              </a:rPr>
              <a:t>man cal </a:t>
            </a:r>
            <a:r>
              <a:rPr lang="en-GB" sz="1200">
                <a:latin typeface="Courier" charset="0"/>
              </a:rPr>
              <a:t>[enter]</a:t>
            </a:r>
            <a:endParaRPr lang="en-GB" sz="1200">
              <a:latin typeface="Times New Roman" charset="0"/>
            </a:endParaRPr>
          </a:p>
          <a:p>
            <a:pPr eaLnBrk="1" hangingPunct="1"/>
            <a:endParaRPr lang="en-GB" sz="1200">
              <a:latin typeface="Courier" charset="0"/>
            </a:endParaRPr>
          </a:p>
        </p:txBody>
      </p:sp>
      <p:sp>
        <p:nvSpPr>
          <p:cNvPr id="33796" name="Text Box 6"/>
          <p:cNvSpPr txBox="1">
            <a:spLocks noChangeArrowheads="1"/>
          </p:cNvSpPr>
          <p:nvPr/>
        </p:nvSpPr>
        <p:spPr bwMode="auto">
          <a:xfrm>
            <a:off x="608013" y="774700"/>
            <a:ext cx="5502275"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The command line</a:t>
            </a:r>
          </a:p>
          <a:p>
            <a:pPr eaLnBrk="1" hangingPunct="1"/>
            <a:endParaRPr lang="en-GB" sz="1200" b="1">
              <a:latin typeface="Times New Roman" charset="0"/>
              <a:cs typeface="Arial" charset="0"/>
            </a:endParaRPr>
          </a:p>
          <a:p>
            <a:pPr eaLnBrk="1" hangingPunct="1"/>
            <a:r>
              <a:rPr lang="en-GB" sz="1200">
                <a:latin typeface="Times New Roman" charset="0"/>
                <a:cs typeface="Arial" charset="0"/>
              </a:rPr>
              <a:t>All UNIX programs may be run by typing commands at the UNIX prompt </a:t>
            </a:r>
            <a:r>
              <a:rPr lang="en-GB" sz="1200" b="1">
                <a:latin typeface="Times New Roman" charset="0"/>
                <a:cs typeface="Arial" charset="0"/>
              </a:rPr>
              <a:t>$</a:t>
            </a:r>
            <a:r>
              <a:rPr lang="en-GB" sz="1200">
                <a:latin typeface="Times New Roman" charset="0"/>
                <a:cs typeface="Arial" charset="0"/>
              </a:rPr>
              <a:t>. The command line tells the computer what to do.</a:t>
            </a:r>
          </a:p>
          <a:p>
            <a:pPr eaLnBrk="1" hangingPunct="1"/>
            <a:r>
              <a:rPr lang="en-GB" sz="1200">
                <a:latin typeface="Times New Roman" charset="0"/>
                <a:cs typeface="Arial" charset="0"/>
              </a:rPr>
              <a:t>You may subtly alter these commands by specifying certain options when typing in the command line.</a:t>
            </a:r>
          </a:p>
        </p:txBody>
      </p:sp>
      <p:sp>
        <p:nvSpPr>
          <p:cNvPr id="33797"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838200" y="3594100"/>
            <a:ext cx="2438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Directory structure example</a:t>
            </a:r>
            <a:endParaRPr lang="en-GB" sz="1200">
              <a:latin typeface="Times New Roman" charset="0"/>
            </a:endParaRPr>
          </a:p>
        </p:txBody>
      </p:sp>
      <p:sp>
        <p:nvSpPr>
          <p:cNvPr id="35842" name="Text Box 3"/>
          <p:cNvSpPr txBox="1">
            <a:spLocks noChangeArrowheads="1"/>
          </p:cNvSpPr>
          <p:nvPr/>
        </p:nvSpPr>
        <p:spPr bwMode="auto">
          <a:xfrm>
            <a:off x="3317875" y="40052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a:t>
            </a:r>
          </a:p>
        </p:txBody>
      </p:sp>
      <p:sp>
        <p:nvSpPr>
          <p:cNvPr id="35843" name="Text Box 4"/>
          <p:cNvSpPr txBox="1">
            <a:spLocks noChangeArrowheads="1"/>
          </p:cNvSpPr>
          <p:nvPr/>
        </p:nvSpPr>
        <p:spPr bwMode="auto">
          <a:xfrm>
            <a:off x="1214438" y="4625975"/>
            <a:ext cx="8286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/usr</a:t>
            </a:r>
          </a:p>
        </p:txBody>
      </p:sp>
      <p:sp>
        <p:nvSpPr>
          <p:cNvPr id="35844" name="Text Box 5"/>
          <p:cNvSpPr txBox="1">
            <a:spLocks noChangeArrowheads="1"/>
          </p:cNvSpPr>
          <p:nvPr/>
        </p:nvSpPr>
        <p:spPr bwMode="auto">
          <a:xfrm>
            <a:off x="2219325" y="4625975"/>
            <a:ext cx="8286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/bin</a:t>
            </a:r>
          </a:p>
        </p:txBody>
      </p:sp>
      <p:sp>
        <p:nvSpPr>
          <p:cNvPr id="35845" name="Text Box 6"/>
          <p:cNvSpPr txBox="1">
            <a:spLocks noChangeArrowheads="1"/>
          </p:cNvSpPr>
          <p:nvPr/>
        </p:nvSpPr>
        <p:spPr bwMode="auto">
          <a:xfrm>
            <a:off x="3209925" y="4625975"/>
            <a:ext cx="8286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/nfs</a:t>
            </a:r>
          </a:p>
        </p:txBody>
      </p:sp>
      <p:sp>
        <p:nvSpPr>
          <p:cNvPr id="35846" name="Text Box 7"/>
          <p:cNvSpPr txBox="1">
            <a:spLocks noChangeArrowheads="1"/>
          </p:cNvSpPr>
          <p:nvPr/>
        </p:nvSpPr>
        <p:spPr bwMode="auto">
          <a:xfrm>
            <a:off x="4210050" y="4625975"/>
            <a:ext cx="8286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/var</a:t>
            </a:r>
          </a:p>
        </p:txBody>
      </p:sp>
      <p:sp>
        <p:nvSpPr>
          <p:cNvPr id="35847" name="Text Box 8"/>
          <p:cNvSpPr txBox="1">
            <a:spLocks noChangeArrowheads="1"/>
          </p:cNvSpPr>
          <p:nvPr/>
        </p:nvSpPr>
        <p:spPr bwMode="auto">
          <a:xfrm>
            <a:off x="5172075" y="46275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/home</a:t>
            </a:r>
          </a:p>
        </p:txBody>
      </p:sp>
      <p:sp>
        <p:nvSpPr>
          <p:cNvPr id="35848" name="Text Box 9"/>
          <p:cNvSpPr txBox="1">
            <a:spLocks noChangeArrowheads="1"/>
          </p:cNvSpPr>
          <p:nvPr/>
        </p:nvSpPr>
        <p:spPr bwMode="auto">
          <a:xfrm>
            <a:off x="614363" y="6053138"/>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/bin</a:t>
            </a:r>
          </a:p>
        </p:txBody>
      </p:sp>
      <p:sp>
        <p:nvSpPr>
          <p:cNvPr id="35849" name="Text Box 10"/>
          <p:cNvSpPr txBox="1">
            <a:spLocks noChangeArrowheads="1"/>
          </p:cNvSpPr>
          <p:nvPr/>
        </p:nvSpPr>
        <p:spPr bwMode="auto">
          <a:xfrm>
            <a:off x="1595438" y="6053138"/>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/lib</a:t>
            </a:r>
          </a:p>
        </p:txBody>
      </p:sp>
      <p:sp>
        <p:nvSpPr>
          <p:cNvPr id="35850" name="Text Box 11"/>
          <p:cNvSpPr txBox="1">
            <a:spLocks noChangeArrowheads="1"/>
          </p:cNvSpPr>
          <p:nvPr/>
        </p:nvSpPr>
        <p:spPr bwMode="auto">
          <a:xfrm>
            <a:off x="1498600" y="5316538"/>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/local</a:t>
            </a:r>
          </a:p>
        </p:txBody>
      </p:sp>
      <p:sp>
        <p:nvSpPr>
          <p:cNvPr id="35851" name="Text Box 12"/>
          <p:cNvSpPr txBox="1">
            <a:spLocks noChangeArrowheads="1"/>
          </p:cNvSpPr>
          <p:nvPr/>
        </p:nvSpPr>
        <p:spPr bwMode="auto">
          <a:xfrm>
            <a:off x="2516188" y="6048375"/>
            <a:ext cx="8286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/man</a:t>
            </a:r>
          </a:p>
        </p:txBody>
      </p:sp>
      <p:sp>
        <p:nvSpPr>
          <p:cNvPr id="35852" name="Text Box 13"/>
          <p:cNvSpPr txBox="1">
            <a:spLocks noChangeArrowheads="1"/>
          </p:cNvSpPr>
          <p:nvPr/>
        </p:nvSpPr>
        <p:spPr bwMode="auto">
          <a:xfrm>
            <a:off x="1238250" y="66722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/rna</a:t>
            </a:r>
          </a:p>
        </p:txBody>
      </p:sp>
      <p:sp>
        <p:nvSpPr>
          <p:cNvPr id="35853" name="Text Box 14"/>
          <p:cNvSpPr txBox="1">
            <a:spLocks noChangeArrowheads="1"/>
          </p:cNvSpPr>
          <p:nvPr/>
        </p:nvSpPr>
        <p:spPr bwMode="auto">
          <a:xfrm>
            <a:off x="2205038" y="66722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/pfam</a:t>
            </a:r>
          </a:p>
        </p:txBody>
      </p:sp>
      <p:sp>
        <p:nvSpPr>
          <p:cNvPr id="35854" name="Text Box 15"/>
          <p:cNvSpPr txBox="1">
            <a:spLocks noChangeArrowheads="1"/>
          </p:cNvSpPr>
          <p:nvPr/>
        </p:nvSpPr>
        <p:spPr bwMode="auto">
          <a:xfrm>
            <a:off x="3186113" y="66722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/dna</a:t>
            </a:r>
          </a:p>
        </p:txBody>
      </p:sp>
      <p:sp>
        <p:nvSpPr>
          <p:cNvPr id="35855" name="Text Box 16"/>
          <p:cNvSpPr txBox="1">
            <a:spLocks noChangeArrowheads="1"/>
          </p:cNvSpPr>
          <p:nvPr/>
        </p:nvSpPr>
        <p:spPr bwMode="auto">
          <a:xfrm>
            <a:off x="4162425" y="6672263"/>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/protein</a:t>
            </a:r>
          </a:p>
        </p:txBody>
      </p:sp>
      <p:sp>
        <p:nvSpPr>
          <p:cNvPr id="35856" name="Text Box 17"/>
          <p:cNvSpPr txBox="1">
            <a:spLocks noChangeArrowheads="1"/>
          </p:cNvSpPr>
          <p:nvPr/>
        </p:nvSpPr>
        <p:spPr bwMode="auto">
          <a:xfrm>
            <a:off x="5143500" y="6672263"/>
            <a:ext cx="11049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/cosmids</a:t>
            </a:r>
          </a:p>
        </p:txBody>
      </p:sp>
      <p:sp>
        <p:nvSpPr>
          <p:cNvPr id="35857" name="Line 18"/>
          <p:cNvSpPr>
            <a:spLocks noChangeShapeType="1"/>
          </p:cNvSpPr>
          <p:nvPr/>
        </p:nvSpPr>
        <p:spPr bwMode="auto">
          <a:xfrm>
            <a:off x="3429000" y="4262438"/>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58" name="Line 19"/>
          <p:cNvSpPr>
            <a:spLocks noChangeShapeType="1"/>
          </p:cNvSpPr>
          <p:nvPr/>
        </p:nvSpPr>
        <p:spPr bwMode="auto">
          <a:xfrm>
            <a:off x="1409700" y="4416425"/>
            <a:ext cx="4038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59" name="Line 20"/>
          <p:cNvSpPr>
            <a:spLocks noChangeShapeType="1"/>
          </p:cNvSpPr>
          <p:nvPr/>
        </p:nvSpPr>
        <p:spPr bwMode="auto">
          <a:xfrm>
            <a:off x="1403350" y="44164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0" name="Line 21"/>
          <p:cNvSpPr>
            <a:spLocks noChangeShapeType="1"/>
          </p:cNvSpPr>
          <p:nvPr/>
        </p:nvSpPr>
        <p:spPr bwMode="auto">
          <a:xfrm>
            <a:off x="2457450" y="44164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1" name="Line 22"/>
          <p:cNvSpPr>
            <a:spLocks noChangeShapeType="1"/>
          </p:cNvSpPr>
          <p:nvPr/>
        </p:nvSpPr>
        <p:spPr bwMode="auto">
          <a:xfrm>
            <a:off x="4438650" y="44164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2" name="Line 23"/>
          <p:cNvSpPr>
            <a:spLocks noChangeShapeType="1"/>
          </p:cNvSpPr>
          <p:nvPr/>
        </p:nvSpPr>
        <p:spPr bwMode="auto">
          <a:xfrm>
            <a:off x="5448300" y="44164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3" name="Line 24"/>
          <p:cNvSpPr>
            <a:spLocks noChangeShapeType="1"/>
          </p:cNvSpPr>
          <p:nvPr/>
        </p:nvSpPr>
        <p:spPr bwMode="auto">
          <a:xfrm>
            <a:off x="1403350" y="48863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4" name="Line 25"/>
          <p:cNvSpPr>
            <a:spLocks noChangeShapeType="1"/>
          </p:cNvSpPr>
          <p:nvPr/>
        </p:nvSpPr>
        <p:spPr bwMode="auto">
          <a:xfrm>
            <a:off x="1098550" y="5129213"/>
            <a:ext cx="685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5" name="Line 26"/>
          <p:cNvSpPr>
            <a:spLocks noChangeShapeType="1"/>
          </p:cNvSpPr>
          <p:nvPr/>
        </p:nvSpPr>
        <p:spPr bwMode="auto">
          <a:xfrm>
            <a:off x="1790700" y="5129213"/>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6" name="Line 27"/>
          <p:cNvSpPr>
            <a:spLocks noChangeShapeType="1"/>
          </p:cNvSpPr>
          <p:nvPr/>
        </p:nvSpPr>
        <p:spPr bwMode="auto">
          <a:xfrm>
            <a:off x="1790700" y="5559425"/>
            <a:ext cx="0" cy="501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7" name="Line 28"/>
          <p:cNvSpPr>
            <a:spLocks noChangeShapeType="1"/>
          </p:cNvSpPr>
          <p:nvPr/>
        </p:nvSpPr>
        <p:spPr bwMode="auto">
          <a:xfrm>
            <a:off x="838200" y="5818188"/>
            <a:ext cx="19685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8" name="Line 29"/>
          <p:cNvSpPr>
            <a:spLocks noChangeShapeType="1"/>
          </p:cNvSpPr>
          <p:nvPr/>
        </p:nvSpPr>
        <p:spPr bwMode="auto">
          <a:xfrm>
            <a:off x="841375" y="5821363"/>
            <a:ext cx="0" cy="239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69" name="Line 30"/>
          <p:cNvSpPr>
            <a:spLocks noChangeShapeType="1"/>
          </p:cNvSpPr>
          <p:nvPr/>
        </p:nvSpPr>
        <p:spPr bwMode="auto">
          <a:xfrm>
            <a:off x="2806700" y="5821363"/>
            <a:ext cx="0" cy="239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0" name="Line 31"/>
          <p:cNvSpPr>
            <a:spLocks noChangeShapeType="1"/>
          </p:cNvSpPr>
          <p:nvPr/>
        </p:nvSpPr>
        <p:spPr bwMode="auto">
          <a:xfrm>
            <a:off x="3429000" y="4905375"/>
            <a:ext cx="0" cy="17668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1" name="Line 32"/>
          <p:cNvSpPr>
            <a:spLocks noChangeShapeType="1"/>
          </p:cNvSpPr>
          <p:nvPr/>
        </p:nvSpPr>
        <p:spPr bwMode="auto">
          <a:xfrm>
            <a:off x="2508250" y="6434138"/>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2" name="Line 33"/>
          <p:cNvSpPr>
            <a:spLocks noChangeShapeType="1"/>
          </p:cNvSpPr>
          <p:nvPr/>
        </p:nvSpPr>
        <p:spPr bwMode="auto">
          <a:xfrm>
            <a:off x="1471613" y="6434138"/>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3" name="Line 34"/>
          <p:cNvSpPr>
            <a:spLocks noChangeShapeType="1"/>
          </p:cNvSpPr>
          <p:nvPr/>
        </p:nvSpPr>
        <p:spPr bwMode="auto">
          <a:xfrm>
            <a:off x="4533900" y="6434138"/>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4" name="Line 35"/>
          <p:cNvSpPr>
            <a:spLocks noChangeShapeType="1"/>
          </p:cNvSpPr>
          <p:nvPr/>
        </p:nvSpPr>
        <p:spPr bwMode="auto">
          <a:xfrm>
            <a:off x="5511800" y="6434138"/>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5" name="Line 36"/>
          <p:cNvSpPr>
            <a:spLocks noChangeShapeType="1"/>
          </p:cNvSpPr>
          <p:nvPr/>
        </p:nvSpPr>
        <p:spPr bwMode="auto">
          <a:xfrm>
            <a:off x="1470025" y="6434138"/>
            <a:ext cx="4038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6" name="Text Box 37"/>
          <p:cNvSpPr txBox="1">
            <a:spLocks noChangeArrowheads="1"/>
          </p:cNvSpPr>
          <p:nvPr/>
        </p:nvSpPr>
        <p:spPr bwMode="auto">
          <a:xfrm>
            <a:off x="4410075" y="5983288"/>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/data</a:t>
            </a:r>
          </a:p>
        </p:txBody>
      </p:sp>
      <p:sp>
        <p:nvSpPr>
          <p:cNvPr id="35877" name="Text Box 38"/>
          <p:cNvSpPr txBox="1">
            <a:spLocks noChangeArrowheads="1"/>
          </p:cNvSpPr>
          <p:nvPr/>
        </p:nvSpPr>
        <p:spPr bwMode="auto">
          <a:xfrm>
            <a:off x="4872038" y="5316538"/>
            <a:ext cx="8286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/fred</a:t>
            </a:r>
          </a:p>
        </p:txBody>
      </p:sp>
      <p:sp>
        <p:nvSpPr>
          <p:cNvPr id="35878" name="Line 39"/>
          <p:cNvSpPr>
            <a:spLocks noChangeShapeType="1"/>
          </p:cNvSpPr>
          <p:nvPr/>
        </p:nvSpPr>
        <p:spPr bwMode="auto">
          <a:xfrm>
            <a:off x="5446713" y="4897438"/>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79" name="Line 40"/>
          <p:cNvSpPr>
            <a:spLocks noChangeShapeType="1"/>
          </p:cNvSpPr>
          <p:nvPr/>
        </p:nvSpPr>
        <p:spPr bwMode="auto">
          <a:xfrm>
            <a:off x="5141913" y="5138738"/>
            <a:ext cx="685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80" name="Line 41"/>
          <p:cNvSpPr>
            <a:spLocks noChangeShapeType="1"/>
          </p:cNvSpPr>
          <p:nvPr/>
        </p:nvSpPr>
        <p:spPr bwMode="auto">
          <a:xfrm>
            <a:off x="5135563" y="5138738"/>
            <a:ext cx="0" cy="2397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81" name="Line 42"/>
          <p:cNvSpPr>
            <a:spLocks noChangeShapeType="1"/>
          </p:cNvSpPr>
          <p:nvPr/>
        </p:nvSpPr>
        <p:spPr bwMode="auto">
          <a:xfrm>
            <a:off x="4664075" y="5800725"/>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82" name="Line 43"/>
          <p:cNvSpPr>
            <a:spLocks noChangeShapeType="1"/>
          </p:cNvSpPr>
          <p:nvPr/>
        </p:nvSpPr>
        <p:spPr bwMode="auto">
          <a:xfrm>
            <a:off x="4660900" y="5795963"/>
            <a:ext cx="838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83" name="Line 44"/>
          <p:cNvSpPr>
            <a:spLocks noChangeShapeType="1"/>
          </p:cNvSpPr>
          <p:nvPr/>
        </p:nvSpPr>
        <p:spPr bwMode="auto">
          <a:xfrm>
            <a:off x="5141913" y="5554663"/>
            <a:ext cx="0" cy="2381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884" name="Text Box 45"/>
          <p:cNvSpPr txBox="1">
            <a:spLocks noChangeArrowheads="1"/>
          </p:cNvSpPr>
          <p:nvPr/>
        </p:nvSpPr>
        <p:spPr bwMode="auto">
          <a:xfrm>
            <a:off x="685800" y="825500"/>
            <a:ext cx="5715000"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Files and Directories</a:t>
            </a:r>
          </a:p>
          <a:p>
            <a:pPr eaLnBrk="1" hangingPunct="1"/>
            <a:endParaRPr lang="en-GB" sz="1200" b="1">
              <a:latin typeface="Times New Roman" charset="0"/>
              <a:cs typeface="Arial" charset="0"/>
            </a:endParaRPr>
          </a:p>
          <a:p>
            <a:pPr eaLnBrk="1" hangingPunct="1"/>
            <a:r>
              <a:rPr lang="en-GB" sz="1200">
                <a:latin typeface="Times New Roman" charset="0"/>
                <a:cs typeface="Arial" charset="0"/>
              </a:rPr>
              <a:t>Directories are the UNIX equivalent of folders on a PC or Mac. They are organised in a hierarchy, so directories can have sub-directories and so on. Directories are very useful for organising your work and keeping your account tidy - for example, if you have more than one project, you can organise the files for each one into different directories to keep them separate. You can think of directories as rooms in a house. You can only be in one room (directory) at a time. When you are in a room you can see everything in that room easily. To see things in other rooms, you have to go to the appropriate door and crane your head around. UNIX works in a similar manner, moving from directory to directory to access files. The location or directory that you are in is referred to as the current working directory.</a:t>
            </a:r>
          </a:p>
        </p:txBody>
      </p:sp>
      <p:sp>
        <p:nvSpPr>
          <p:cNvPr id="35885" name="Text Box 46"/>
          <p:cNvSpPr txBox="1">
            <a:spLocks noChangeArrowheads="1"/>
          </p:cNvSpPr>
          <p:nvPr/>
        </p:nvSpPr>
        <p:spPr bwMode="auto">
          <a:xfrm>
            <a:off x="685800" y="7467600"/>
            <a:ext cx="5715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Therefore if there is a file called genome.seq in the </a:t>
            </a:r>
            <a:r>
              <a:rPr lang="en-GB" sz="1200" b="1">
                <a:latin typeface="Times New Roman" charset="0"/>
                <a:cs typeface="Arial" charset="0"/>
              </a:rPr>
              <a:t>dna</a:t>
            </a:r>
            <a:r>
              <a:rPr lang="en-GB" sz="1200">
                <a:latin typeface="Times New Roman" charset="0"/>
                <a:cs typeface="Arial" charset="0"/>
              </a:rPr>
              <a:t> directory its location or full pathname can be expressed as /nfs/dna/genome.seq.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For the actual directory structure you will be using during the workshop, see Appendix IV.</a:t>
            </a:r>
          </a:p>
        </p:txBody>
      </p:sp>
      <p:sp>
        <p:nvSpPr>
          <p:cNvPr id="35886"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ChangeArrowheads="1"/>
          </p:cNvSpPr>
          <p:nvPr/>
        </p:nvSpPr>
        <p:spPr bwMode="auto">
          <a:xfrm>
            <a:off x="406400" y="5030788"/>
            <a:ext cx="6083300" cy="3797300"/>
          </a:xfrm>
          <a:prstGeom prst="roundRect">
            <a:avLst>
              <a:gd name="adj" fmla="val 9338"/>
            </a:avLst>
          </a:prstGeom>
          <a:solidFill>
            <a:srgbClr val="CCFFFF"/>
          </a:solidFill>
          <a:ln w="9525">
            <a:solidFill>
              <a:schemeClr val="tx1"/>
            </a:solidFill>
            <a:round/>
            <a:headEnd/>
            <a:tailEnd/>
          </a:ln>
        </p:spPr>
        <p:txBody>
          <a:bodyPr wrap="none" anchor="ctr"/>
          <a:lstStyle/>
          <a:p>
            <a:pPr algn="ctr"/>
            <a:endParaRPr lang="en-US" sz="1200">
              <a:latin typeface="Times New Roman" charset="0"/>
              <a:cs typeface="Arial" charset="0"/>
            </a:endParaRPr>
          </a:p>
        </p:txBody>
      </p:sp>
      <p:sp>
        <p:nvSpPr>
          <p:cNvPr id="37890" name="Text Box 3"/>
          <p:cNvSpPr txBox="1">
            <a:spLocks noChangeArrowheads="1"/>
          </p:cNvSpPr>
          <p:nvPr/>
        </p:nvSpPr>
        <p:spPr bwMode="auto">
          <a:xfrm>
            <a:off x="481013" y="768350"/>
            <a:ext cx="6016625" cy="794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General Points</a:t>
            </a:r>
          </a:p>
          <a:p>
            <a:pPr eaLnBrk="1" hangingPunct="1"/>
            <a:endParaRPr lang="en-GB" sz="1200" b="1">
              <a:latin typeface="Times New Roman" charset="0"/>
              <a:cs typeface="Arial" charset="0"/>
            </a:endParaRPr>
          </a:p>
          <a:p>
            <a:pPr eaLnBrk="1" hangingPunct="1"/>
            <a:r>
              <a:rPr lang="en-GB" sz="1200">
                <a:latin typeface="Times New Roman" charset="0"/>
                <a:cs typeface="Arial" charset="0"/>
              </a:rPr>
              <a:t>UNIX is pretty straightforward, but there are some general points to remember that will make your life easier:</a:t>
            </a:r>
          </a:p>
          <a:p>
            <a:pPr eaLnBrk="1" hangingPunct="1"/>
            <a:endParaRPr lang="en-GB" sz="1200">
              <a:latin typeface="Times New Roman" charset="0"/>
              <a:cs typeface="Arial" charset="0"/>
            </a:endParaRPr>
          </a:p>
          <a:p>
            <a:pPr eaLnBrk="1" hangingPunct="1"/>
            <a:r>
              <a:rPr lang="en-GB" sz="1200">
                <a:latin typeface="Times New Roman" charset="0"/>
                <a:cs typeface="Arial" charset="0"/>
              </a:rPr>
              <a:t>UNIX is case sensitive - typing "ls" is not the same as typing "LS".</a:t>
            </a:r>
          </a:p>
          <a:p>
            <a:pPr eaLnBrk="1" hangingPunct="1"/>
            <a:endParaRPr lang="en-GB" sz="1200">
              <a:latin typeface="Times New Roman" charset="0"/>
              <a:cs typeface="Arial" charset="0"/>
            </a:endParaRPr>
          </a:p>
          <a:p>
            <a:pPr eaLnBrk="1" hangingPunct="1"/>
            <a:r>
              <a:rPr lang="en-GB" sz="1200">
                <a:latin typeface="Times New Roman" charset="0"/>
                <a:cs typeface="Arial" charset="0"/>
              </a:rPr>
              <a:t>You need to put a space between a command and its argument - for example, "more myfile" will show you the contents of the file called myfile; "moremyfile" will just give you an error!</a:t>
            </a:r>
          </a:p>
          <a:p>
            <a:pPr eaLnBrk="1" hangingPunct="1"/>
            <a:endParaRPr lang="en-GB" sz="1200">
              <a:latin typeface="Times New Roman" charset="0"/>
              <a:cs typeface="Arial" charset="0"/>
            </a:endParaRPr>
          </a:p>
          <a:p>
            <a:pPr eaLnBrk="1" hangingPunct="1"/>
            <a:r>
              <a:rPr lang="en-GB" sz="1200">
                <a:latin typeface="Times New Roman" charset="0"/>
                <a:cs typeface="Arial" charset="0"/>
              </a:rPr>
              <a:t>UNIX is not psychic! If you mis-spell the name of a command or the name of a file, it will not understand you.</a:t>
            </a:r>
          </a:p>
          <a:p>
            <a:pPr eaLnBrk="1" hangingPunct="1"/>
            <a:endParaRPr lang="en-GB" sz="1200">
              <a:latin typeface="Times New Roman" charset="0"/>
              <a:cs typeface="Arial" charset="0"/>
            </a:endParaRPr>
          </a:p>
          <a:p>
            <a:pPr eaLnBrk="1" hangingPunct="1"/>
            <a:r>
              <a:rPr lang="en-GB" sz="1200">
                <a:latin typeface="Times New Roman" charset="0"/>
                <a:cs typeface="Arial" charset="0"/>
              </a:rPr>
              <a:t>Many of the commands are only a few letters long; this can be confusing until you start to think logically about why those letters were chosen - ls for list, rm for remove and so on.</a:t>
            </a:r>
          </a:p>
          <a:p>
            <a:pPr eaLnBrk="1" hangingPunct="1"/>
            <a:r>
              <a:rPr lang="en-GB" sz="1200">
                <a:latin typeface="Times New Roman" charset="0"/>
                <a:cs typeface="Arial" charset="0"/>
              </a:rPr>
              <a:t>Often when you have problems with UNIX, it is due to a spelling mistake, or perhaps you have omitted a space.</a:t>
            </a:r>
          </a:p>
          <a:p>
            <a:pPr eaLnBrk="1" hangingPunct="1"/>
            <a:endParaRPr lang="en-GB" sz="1200">
              <a:latin typeface="Times New Roman" charset="0"/>
              <a:cs typeface="Arial" charset="0"/>
            </a:endParaRPr>
          </a:p>
          <a:p>
            <a:pPr eaLnBrk="1" hangingPunct="1"/>
            <a:r>
              <a:rPr lang="en-GB" sz="1200">
                <a:latin typeface="Times New Roman" charset="0"/>
                <a:cs typeface="Arial" charset="0"/>
              </a:rPr>
              <a:t>If you want to know more about UNIX and its commands there are plenty of resources available that provide a more comprehensive guide:- </a:t>
            </a:r>
            <a:br>
              <a:rPr lang="en-GB" sz="1200">
                <a:latin typeface="Times New Roman" charset="0"/>
                <a:cs typeface="Arial" charset="0"/>
              </a:rPr>
            </a:br>
            <a:r>
              <a:rPr lang="en-GB" sz="1200">
                <a:latin typeface="Times New Roman" charset="0"/>
                <a:cs typeface="Arial" charset="0"/>
              </a:rPr>
              <a:t>(e.g. http://unixhelp.ed.ac.uk or </a:t>
            </a:r>
            <a:r>
              <a:rPr lang="en-US" sz="1200">
                <a:latin typeface="Times New Roman" charset="0"/>
                <a:cs typeface="Arial" charset="0"/>
              </a:rPr>
              <a:t>http://unix.t-a-y-l-o-r.com/</a:t>
            </a:r>
            <a:r>
              <a:rPr lang="en-GB" sz="1200">
                <a:latin typeface="Times New Roman" charset="0"/>
                <a:cs typeface="Arial" charset="0"/>
              </a:rPr>
              <a:t> ).</a:t>
            </a:r>
          </a:p>
          <a:p>
            <a:pPr eaLnBrk="1" hangingPunct="1"/>
            <a:endParaRPr lang="en-GB" sz="1200">
              <a:latin typeface="Times New Roman" charset="0"/>
              <a:cs typeface="Arial" charset="0"/>
            </a:endParaRPr>
          </a:p>
          <a:p>
            <a:pPr eaLnBrk="1" hangingPunct="1"/>
            <a:endParaRPr lang="en-GB" sz="1200">
              <a:latin typeface="Times New Roman" charset="0"/>
              <a:cs typeface="Arial" charset="0"/>
            </a:endParaRPr>
          </a:p>
          <a:p>
            <a:pPr eaLnBrk="1" hangingPunct="1"/>
            <a:endParaRPr lang="en-GB" sz="1200">
              <a:latin typeface="Times New Roman" charset="0"/>
              <a:cs typeface="Arial" charset="0"/>
            </a:endParaRPr>
          </a:p>
          <a:p>
            <a:pPr eaLnBrk="1" hangingPunct="1"/>
            <a:r>
              <a:rPr lang="en-GB" sz="1200">
                <a:latin typeface="Times New Roman" charset="0"/>
                <a:cs typeface="Arial" charset="0"/>
              </a:rPr>
              <a:t>In what follows, we shall use the following typographical conventions: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Characters written in </a:t>
            </a:r>
            <a:r>
              <a:rPr lang="en-GB" sz="1200" b="1">
                <a:latin typeface="Courier" charset="0"/>
                <a:cs typeface="Arial" charset="0"/>
              </a:rPr>
              <a:t>bold typewriter font</a:t>
            </a:r>
            <a:r>
              <a:rPr lang="en-GB" sz="1200">
                <a:latin typeface="Times New Roman" charset="0"/>
                <a:cs typeface="Arial" charset="0"/>
              </a:rPr>
              <a:t> are commands to be typed into the computer as they stand.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Characters written in </a:t>
            </a:r>
            <a:r>
              <a:rPr lang="en-GB" sz="1200" i="1">
                <a:latin typeface="Courier" charset="0"/>
                <a:cs typeface="Arial" charset="0"/>
              </a:rPr>
              <a:t>italic typewriter font</a:t>
            </a:r>
            <a:r>
              <a:rPr lang="en-GB" sz="1200">
                <a:latin typeface="Times New Roman" charset="0"/>
                <a:cs typeface="Arial" charset="0"/>
              </a:rPr>
              <a:t> indicate non-specific file or directory names.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Words inserted within square brackets </a:t>
            </a:r>
            <a:r>
              <a:rPr lang="en-GB" sz="1200">
                <a:latin typeface="Courier" charset="0"/>
                <a:cs typeface="Arial" charset="0"/>
              </a:rPr>
              <a:t>[Ctrl]</a:t>
            </a:r>
            <a:r>
              <a:rPr lang="en-GB" sz="1200">
                <a:latin typeface="Times New Roman" charset="0"/>
                <a:cs typeface="Arial" charset="0"/>
              </a:rPr>
              <a:t> indicate keys to be pressed.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So, for example,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a:t>
            </a:r>
            <a:r>
              <a:rPr lang="en-GB" sz="1200" b="1">
                <a:latin typeface="Times New Roman" charset="0"/>
                <a:cs typeface="Arial" charset="0"/>
              </a:rPr>
              <a:t> </a:t>
            </a:r>
            <a:r>
              <a:rPr lang="en-GB" sz="1200" b="1">
                <a:latin typeface="Courier" charset="0"/>
                <a:cs typeface="Arial" charset="0"/>
              </a:rPr>
              <a:t>ls</a:t>
            </a:r>
            <a:r>
              <a:rPr lang="en-GB" sz="1200">
                <a:latin typeface="Courier" charset="0"/>
                <a:cs typeface="Arial" charset="0"/>
              </a:rPr>
              <a:t> </a:t>
            </a:r>
            <a:r>
              <a:rPr lang="en-GB" sz="1200" i="1">
                <a:latin typeface="Courier" charset="0"/>
                <a:cs typeface="Arial" charset="0"/>
              </a:rPr>
              <a:t>anydirectory</a:t>
            </a:r>
            <a:r>
              <a:rPr lang="en-GB" sz="1200">
                <a:latin typeface="Courier" charset="0"/>
                <a:cs typeface="Arial" charset="0"/>
              </a:rPr>
              <a:t> [Enter]</a:t>
            </a:r>
            <a:r>
              <a:rPr lang="en-GB" sz="1200">
                <a:latin typeface="Times New Roman" charset="0"/>
                <a:cs typeface="Arial" charset="0"/>
              </a:rPr>
              <a:t>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means "at the UNIX prompt $, type ls followed by the name of some directory, then press the key marked Enter"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Don't forget to press the [Enter] key: commands are not sent to the computer until this is          done. </a:t>
            </a:r>
          </a:p>
        </p:txBody>
      </p:sp>
      <p:sp>
        <p:nvSpPr>
          <p:cNvPr id="37891"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07" name="Group 63"/>
          <p:cNvGraphicFramePr>
            <a:graphicFrameLocks noGrp="1"/>
          </p:cNvGraphicFramePr>
          <p:nvPr/>
        </p:nvGraphicFramePr>
        <p:xfrm>
          <a:off x="485775" y="1054100"/>
          <a:ext cx="5867400" cy="6102352"/>
        </p:xfrm>
        <a:graphic>
          <a:graphicData uri="http://schemas.openxmlformats.org/drawingml/2006/table">
            <a:tbl>
              <a:tblPr/>
              <a:tblGrid>
                <a:gridCol w="1560513">
                  <a:extLst>
                    <a:ext uri="{9D8B030D-6E8A-4147-A177-3AD203B41FA5}">
                      <a16:colId xmlns:a16="http://schemas.microsoft.com/office/drawing/2014/main" val="20000"/>
                    </a:ext>
                  </a:extLst>
                </a:gridCol>
                <a:gridCol w="4306887">
                  <a:extLst>
                    <a:ext uri="{9D8B030D-6E8A-4147-A177-3AD203B41FA5}">
                      <a16:colId xmlns:a16="http://schemas.microsoft.com/office/drawing/2014/main" val="20001"/>
                    </a:ext>
                  </a:extLst>
                </a:gridCol>
              </a:tblGrid>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Command</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What it does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ls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Lists the contents of the current directory</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mkdir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Makes a new directory</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mv</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Moves or renames a file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cp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Copies a file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rm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Removes a file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cat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Concatenates files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more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Displays the contents of a file one page at a time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head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Displays the first ten lines of a file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tail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Displays the last ten lines of a file</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cd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Changes current working directory</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1366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pwd</a:t>
                      </a:r>
                    </a:p>
                    <a:p>
                      <a:pPr marL="0" marR="0" lvl="0" indent="0" algn="l" defTabSz="914400" rtl="0" eaLnBrk="1" fontAlgn="base" latinLnBrk="0" hangingPunct="1">
                        <a:lnSpc>
                          <a:spcPct val="18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find</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grep</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wc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Prints working directory</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Finds files matching an expression</a:t>
                      </a:r>
                    </a:p>
                    <a:p>
                      <a:pPr marL="0" marR="0" lvl="0" indent="0" algn="l" defTabSz="914400" rtl="0" eaLnBrk="1" fontAlgn="base" latinLnBrk="0" hangingPunct="1">
                        <a:lnSpc>
                          <a:spcPct val="14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Searches a file for patterns</a:t>
                      </a:r>
                    </a:p>
                    <a:p>
                      <a:pPr marL="0" marR="0" lvl="0" indent="0" algn="l" defTabSz="914400" rtl="0" eaLnBrk="1" fontAlgn="base" latinLnBrk="0" hangingPunct="1">
                        <a:lnSpc>
                          <a:spcPct val="16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Counts the lines, words, characters, and bytes in a file</a:t>
                      </a:r>
                      <a:endParaRPr kumimoji="0" lang="en-GB"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65125">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kill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Stops a process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63538">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urier" charset="0"/>
                          <a:ea typeface="ＭＳ Ｐゴシック" charset="0"/>
                          <a:cs typeface="ＭＳ Ｐゴシック" charset="0"/>
                        </a:rPr>
                        <a:t>jobs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cs typeface="ＭＳ Ｐゴシック" charset="0"/>
                        </a:rPr>
                        <a:t>Lists the processes that are running</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9968" name="Text Box 61"/>
          <p:cNvSpPr txBox="1">
            <a:spLocks noChangeArrowheads="1"/>
          </p:cNvSpPr>
          <p:nvPr/>
        </p:nvSpPr>
        <p:spPr bwMode="auto">
          <a:xfrm>
            <a:off x="469900" y="455613"/>
            <a:ext cx="24606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a:latin typeface="Times New Roman" charset="0"/>
                <a:cs typeface="Arial" charset="0"/>
              </a:rPr>
              <a:t>Some useful UNIX commands</a:t>
            </a:r>
          </a:p>
        </p:txBody>
      </p:sp>
      <p:sp>
        <p:nvSpPr>
          <p:cNvPr id="39969"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333375" y="193675"/>
            <a:ext cx="6172200"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latin typeface="Times New Roman" charset="0"/>
              </a:rPr>
              <a:t>Appendices</a:t>
            </a:r>
          </a:p>
        </p:txBody>
      </p:sp>
      <p:sp>
        <p:nvSpPr>
          <p:cNvPr id="15362"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2"/>
          <p:cNvSpPr>
            <a:spLocks noChangeArrowheads="1"/>
          </p:cNvSpPr>
          <p:nvPr/>
        </p:nvSpPr>
        <p:spPr bwMode="auto">
          <a:xfrm>
            <a:off x="355600" y="5689600"/>
            <a:ext cx="6157913" cy="3581400"/>
          </a:xfrm>
          <a:prstGeom prst="roundRect">
            <a:avLst>
              <a:gd name="adj" fmla="val 12764"/>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1986" name="AutoShape 3"/>
          <p:cNvSpPr>
            <a:spLocks noChangeArrowheads="1"/>
          </p:cNvSpPr>
          <p:nvPr/>
        </p:nvSpPr>
        <p:spPr bwMode="auto">
          <a:xfrm>
            <a:off x="419100" y="5186363"/>
            <a:ext cx="6083300" cy="304800"/>
          </a:xfrm>
          <a:prstGeom prst="roundRect">
            <a:avLst>
              <a:gd name="adj" fmla="val 16667"/>
            </a:avLst>
          </a:prstGeom>
          <a:solidFill>
            <a:srgbClr val="CCFFFF"/>
          </a:solidFill>
          <a:ln w="9525">
            <a:solidFill>
              <a:schemeClr val="tx1"/>
            </a:solidFill>
            <a:round/>
            <a:headEnd/>
            <a:tailEnd/>
          </a:ln>
        </p:spPr>
        <p:txBody>
          <a:bodyPr wrap="none" anchor="ctr"/>
          <a:lstStyle/>
          <a:p>
            <a:pPr algn="ctr"/>
            <a:endParaRPr lang="en-US" sz="1200">
              <a:latin typeface="Times New Roman" charset="0"/>
              <a:cs typeface="Arial" charset="0"/>
            </a:endParaRPr>
          </a:p>
        </p:txBody>
      </p:sp>
      <p:sp>
        <p:nvSpPr>
          <p:cNvPr id="41987" name="AutoShape 4"/>
          <p:cNvSpPr>
            <a:spLocks noChangeArrowheads="1"/>
          </p:cNvSpPr>
          <p:nvPr/>
        </p:nvSpPr>
        <p:spPr bwMode="auto">
          <a:xfrm>
            <a:off x="342900" y="2479675"/>
            <a:ext cx="6157913" cy="2576513"/>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1988" name="Text Box 5"/>
          <p:cNvSpPr txBox="1">
            <a:spLocks noChangeArrowheads="1"/>
          </p:cNvSpPr>
          <p:nvPr/>
        </p:nvSpPr>
        <p:spPr bwMode="auto">
          <a:xfrm>
            <a:off x="495300" y="2178050"/>
            <a:ext cx="6016625"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Finding where you are and what you</a:t>
            </a:r>
            <a:r>
              <a:rPr lang="ja-JP" altLang="en-GB" sz="1200" b="1">
                <a:cs typeface="Arial" charset="0"/>
              </a:rPr>
              <a:t>’</a:t>
            </a:r>
            <a:r>
              <a:rPr lang="en-GB" altLang="ja-JP" sz="1200" b="1">
                <a:latin typeface="Times New Roman" charset="0"/>
                <a:cs typeface="Arial" charset="0"/>
              </a:rPr>
              <a:t>ve got</a:t>
            </a:r>
          </a:p>
          <a:p>
            <a:pPr eaLnBrk="1" hangingPunct="1"/>
            <a:endParaRPr lang="en-GB" sz="1200" b="1">
              <a:latin typeface="Times New Roman" charset="0"/>
              <a:cs typeface="Arial" charset="0"/>
            </a:endParaRPr>
          </a:p>
          <a:p>
            <a:pPr eaLnBrk="1" hangingPunct="1"/>
            <a:r>
              <a:rPr lang="en-GB" sz="1200" b="1">
                <a:latin typeface="Times New Roman" charset="0"/>
                <a:cs typeface="Arial" charset="0"/>
              </a:rPr>
              <a:t>pwd	</a:t>
            </a:r>
            <a:r>
              <a:rPr lang="en-GB" sz="1200">
                <a:latin typeface="Times New Roman" charset="0"/>
                <a:cs typeface="Arial" charset="0"/>
              </a:rPr>
              <a:t>Print the working directory</a:t>
            </a:r>
          </a:p>
          <a:p>
            <a:pPr eaLnBrk="1" hangingPunct="1"/>
            <a:endParaRPr lang="en-GB" sz="1200">
              <a:latin typeface="Times New Roman" charset="0"/>
              <a:cs typeface="Arial" charset="0"/>
            </a:endParaRPr>
          </a:p>
          <a:p>
            <a:pPr eaLnBrk="1" hangingPunct="1"/>
            <a:r>
              <a:rPr lang="en-GB" sz="1200">
                <a:latin typeface="Times New Roman" charset="0"/>
                <a:cs typeface="Arial" charset="0"/>
              </a:rPr>
              <a:t>As seen previously directories are arranged in a hierarchical structure. To determine where you are in the hierarchy you can use the </a:t>
            </a:r>
            <a:r>
              <a:rPr lang="en-GB" sz="1200" b="1">
                <a:latin typeface="Times New Roman" charset="0"/>
                <a:cs typeface="Arial" charset="0"/>
              </a:rPr>
              <a:t>pwd</a:t>
            </a:r>
            <a:r>
              <a:rPr lang="en-GB" sz="1200">
                <a:latin typeface="Times New Roman" charset="0"/>
                <a:cs typeface="Arial" charset="0"/>
              </a:rPr>
              <a:t> command to display the name of the current working directory. The current working directory may be thought of as the directory you are in, i.e. your current position in the file-system tree</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To find out where you are type</a:t>
            </a:r>
          </a:p>
          <a:p>
            <a:pPr eaLnBrk="1" hangingPunct="1"/>
            <a:endParaRPr lang="en-GB" sz="1200">
              <a:latin typeface="Times New Roman" charset="0"/>
              <a:cs typeface="Arial" charset="0"/>
            </a:endParaRPr>
          </a:p>
          <a:p>
            <a:pPr eaLnBrk="1" hangingPunct="1"/>
            <a:r>
              <a:rPr lang="en-GB" sz="1200">
                <a:latin typeface="Times New Roman" charset="0"/>
                <a:cs typeface="Arial" charset="0"/>
              </a:rPr>
              <a:t> </a:t>
            </a:r>
            <a:r>
              <a:rPr lang="en-GB" sz="1200" b="1">
                <a:latin typeface="Courier" charset="0"/>
                <a:cs typeface="Arial" charset="0"/>
              </a:rPr>
              <a:t>pwd</a:t>
            </a:r>
            <a:r>
              <a:rPr lang="en-GB" sz="1200">
                <a:latin typeface="Courier" charset="0"/>
                <a:cs typeface="Arial" charset="0"/>
              </a:rPr>
              <a:t> [enter]</a:t>
            </a:r>
          </a:p>
          <a:p>
            <a:pPr eaLnBrk="1" hangingPunct="1"/>
            <a:endParaRPr lang="en-GB" sz="1200">
              <a:latin typeface="Times New Roman" charset="0"/>
              <a:cs typeface="Arial" charset="0"/>
            </a:endParaRPr>
          </a:p>
          <a:p>
            <a:pPr eaLnBrk="1" hangingPunct="1"/>
            <a:r>
              <a:rPr lang="en-GB" sz="1200">
                <a:latin typeface="Times New Roman" charset="0"/>
                <a:cs typeface="Arial" charset="0"/>
              </a:rPr>
              <a:t>You will see that you are in your home directory. We need to move into the UNIX directory</a:t>
            </a:r>
          </a:p>
        </p:txBody>
      </p:sp>
      <p:sp>
        <p:nvSpPr>
          <p:cNvPr id="41989" name="Text Box 6"/>
          <p:cNvSpPr txBox="1">
            <a:spLocks noChangeArrowheads="1"/>
          </p:cNvSpPr>
          <p:nvPr/>
        </p:nvSpPr>
        <p:spPr bwMode="auto">
          <a:xfrm>
            <a:off x="508000" y="5764213"/>
            <a:ext cx="6016625" cy="356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cd	</a:t>
            </a:r>
            <a:r>
              <a:rPr lang="en-GB" sz="1200">
                <a:latin typeface="Times New Roman" charset="0"/>
              </a:rPr>
              <a:t>Change current working directory</a:t>
            </a:r>
          </a:p>
          <a:p>
            <a:pPr eaLnBrk="1" hangingPunct="1"/>
            <a:endParaRPr lang="en-GB" sz="1200">
              <a:latin typeface="Times New Roman" charset="0"/>
            </a:endParaRPr>
          </a:p>
          <a:p>
            <a:pPr eaLnBrk="1" hangingPunct="1"/>
            <a:r>
              <a:rPr lang="en-GB" sz="1200">
                <a:latin typeface="Times New Roman" charset="0"/>
              </a:rPr>
              <a:t>The </a:t>
            </a:r>
            <a:r>
              <a:rPr lang="en-GB" sz="1200" b="1">
                <a:latin typeface="Times New Roman" charset="0"/>
              </a:rPr>
              <a:t>cd</a:t>
            </a:r>
            <a:r>
              <a:rPr lang="en-GB" sz="1200">
                <a:latin typeface="Times New Roman" charset="0"/>
              </a:rPr>
              <a:t> command will change the current working directory to another, in other words allow you to move up or down in the directory hierarchy.  First of all we are going to move into the UNIX directory below. To do this type:</a:t>
            </a:r>
          </a:p>
          <a:p>
            <a:pPr eaLnBrk="1" hangingPunct="1"/>
            <a:endParaRPr lang="en-GB" sz="1200" b="1">
              <a:latin typeface="Courier" charset="0"/>
            </a:endParaRPr>
          </a:p>
          <a:p>
            <a:pPr eaLnBrk="1" hangingPunct="1"/>
            <a:r>
              <a:rPr lang="en-GB" sz="1200" b="1">
                <a:latin typeface="Courier" charset="0"/>
              </a:rPr>
              <a:t>cd</a:t>
            </a:r>
            <a:r>
              <a:rPr lang="en-GB" sz="1200">
                <a:latin typeface="Courier" charset="0"/>
              </a:rPr>
              <a:t> UNIX [enter]</a:t>
            </a:r>
          </a:p>
          <a:p>
            <a:pPr eaLnBrk="1" hangingPunct="1"/>
            <a:endParaRPr lang="en-GB" sz="1200">
              <a:latin typeface="Courier" charset="0"/>
            </a:endParaRPr>
          </a:p>
          <a:p>
            <a:pPr eaLnBrk="1" hangingPunct="1"/>
            <a:r>
              <a:rPr lang="en-GB" sz="1200">
                <a:latin typeface="Times New Roman" charset="0"/>
              </a:rPr>
              <a:t>Now use the </a:t>
            </a:r>
            <a:r>
              <a:rPr lang="en-GB" sz="1200" b="1">
                <a:latin typeface="Times New Roman" charset="0"/>
              </a:rPr>
              <a:t>pwd</a:t>
            </a:r>
            <a:r>
              <a:rPr lang="en-GB" sz="1200">
                <a:latin typeface="Times New Roman" charset="0"/>
              </a:rPr>
              <a:t> command to check your location in the directory hierarchy.</a:t>
            </a:r>
          </a:p>
          <a:p>
            <a:pPr eaLnBrk="1" hangingPunct="1"/>
            <a:endParaRPr lang="en-GB" sz="1200" b="1">
              <a:latin typeface="Times New Roman" charset="0"/>
            </a:endParaRPr>
          </a:p>
          <a:p>
            <a:pPr eaLnBrk="1" hangingPunct="1"/>
            <a:r>
              <a:rPr lang="en-GB" sz="1200" b="1">
                <a:latin typeface="Times New Roman" charset="0"/>
              </a:rPr>
              <a:t>ls	</a:t>
            </a:r>
            <a:r>
              <a:rPr lang="en-GB" sz="1200">
                <a:latin typeface="Times New Roman" charset="0"/>
              </a:rPr>
              <a:t>List the contents of a directory</a:t>
            </a:r>
          </a:p>
          <a:p>
            <a:pPr eaLnBrk="1" hangingPunct="1"/>
            <a:r>
              <a:rPr lang="en-GB" sz="1200">
                <a:latin typeface="Times New Roman" charset="0"/>
              </a:rPr>
              <a:t>To find out what are the contents of the current directory type</a:t>
            </a:r>
          </a:p>
          <a:p>
            <a:pPr eaLnBrk="1" hangingPunct="1"/>
            <a:endParaRPr lang="en-GB" sz="1200">
              <a:latin typeface="Times New Roman" charset="0"/>
            </a:endParaRPr>
          </a:p>
          <a:p>
            <a:pPr eaLnBrk="1" hangingPunct="1"/>
            <a:r>
              <a:rPr lang="en-GB" sz="1200">
                <a:latin typeface="Times New Roman" charset="0"/>
              </a:rPr>
              <a:t> </a:t>
            </a:r>
            <a:r>
              <a:rPr lang="en-GB" sz="1200" b="1">
                <a:latin typeface="Courier" charset="0"/>
              </a:rPr>
              <a:t>ls</a:t>
            </a:r>
            <a:r>
              <a:rPr lang="en-GB" sz="1200">
                <a:latin typeface="Courier" charset="0"/>
              </a:rPr>
              <a:t> [enter]</a:t>
            </a:r>
            <a:endParaRPr lang="en-GB" sz="1200">
              <a:latin typeface="Times New Roman" charset="0"/>
            </a:endParaRPr>
          </a:p>
          <a:p>
            <a:pPr eaLnBrk="1" hangingPunct="1"/>
            <a:endParaRPr lang="en-GB" sz="1200">
              <a:latin typeface="Times New Roman" charset="0"/>
            </a:endParaRPr>
          </a:p>
          <a:p>
            <a:pPr eaLnBrk="1" hangingPunct="1"/>
            <a:r>
              <a:rPr lang="en-GB" sz="1200">
                <a:latin typeface="Times New Roman" charset="0"/>
              </a:rPr>
              <a:t>The ls command lists the contents of your current directory, this includes files and directories</a:t>
            </a:r>
          </a:p>
          <a:p>
            <a:pPr eaLnBrk="1" hangingPunct="1"/>
            <a:r>
              <a:rPr lang="en-GB" sz="1200">
                <a:latin typeface="Times New Roman" charset="0"/>
              </a:rPr>
              <a:t>You should see that there are 4 files called:</a:t>
            </a:r>
          </a:p>
          <a:p>
            <a:pPr eaLnBrk="1" hangingPunct="1"/>
            <a:r>
              <a:rPr lang="en-GB" sz="1200">
                <a:latin typeface="Times New Roman" charset="0"/>
              </a:rPr>
              <a:t>AL513382.embl, MAL13P1.dna, MAL13P1.tab, Malaria.fasta</a:t>
            </a:r>
          </a:p>
          <a:p>
            <a:pPr eaLnBrk="1" hangingPunct="1"/>
            <a:endParaRPr lang="en-GB" sz="1200">
              <a:latin typeface="Times New Roman" charset="0"/>
            </a:endParaRPr>
          </a:p>
        </p:txBody>
      </p:sp>
      <p:sp>
        <p:nvSpPr>
          <p:cNvPr id="41990" name="Text Box 7"/>
          <p:cNvSpPr txBox="1">
            <a:spLocks noChangeArrowheads="1"/>
          </p:cNvSpPr>
          <p:nvPr/>
        </p:nvSpPr>
        <p:spPr bwMode="auto">
          <a:xfrm>
            <a:off x="520700" y="5203825"/>
            <a:ext cx="60166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UNIX is case sensitive, </a:t>
            </a:r>
            <a:r>
              <a:rPr lang="en-GB" sz="1200" b="1">
                <a:latin typeface="Times New Roman" charset="0"/>
                <a:cs typeface="Arial" charset="0"/>
              </a:rPr>
              <a:t>PWD</a:t>
            </a:r>
            <a:r>
              <a:rPr lang="en-GB" sz="1200">
                <a:latin typeface="Times New Roman" charset="0"/>
                <a:cs typeface="Arial" charset="0"/>
              </a:rPr>
              <a:t> is not the same as </a:t>
            </a:r>
            <a:r>
              <a:rPr lang="en-GB" sz="1200" b="1">
                <a:latin typeface="Times New Roman" charset="0"/>
                <a:cs typeface="Arial" charset="0"/>
              </a:rPr>
              <a:t>pwd</a:t>
            </a:r>
            <a:r>
              <a:rPr lang="en-GB" sz="1200">
                <a:latin typeface="Times New Roman" charset="0"/>
                <a:cs typeface="Arial" charset="0"/>
              </a:rPr>
              <a:t> </a:t>
            </a:r>
          </a:p>
        </p:txBody>
      </p:sp>
      <p:sp>
        <p:nvSpPr>
          <p:cNvPr id="41991" name="Text Box 8"/>
          <p:cNvSpPr txBox="1">
            <a:spLocks noChangeArrowheads="1"/>
          </p:cNvSpPr>
          <p:nvPr/>
        </p:nvSpPr>
        <p:spPr bwMode="auto">
          <a:xfrm>
            <a:off x="495300" y="419100"/>
            <a:ext cx="6016625" cy="161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a:latin typeface="Times New Roman" charset="0"/>
              </a:rPr>
              <a:t>Exercise</a:t>
            </a:r>
            <a:endParaRPr lang="en-GB" sz="1600">
              <a:latin typeface="Times New Roman" charset="0"/>
            </a:endParaRPr>
          </a:p>
          <a:p>
            <a:pPr eaLnBrk="1" hangingPunct="1"/>
            <a:r>
              <a:rPr lang="en-GB" sz="1200">
                <a:latin typeface="Times New Roman" charset="0"/>
              </a:rPr>
              <a:t>The following exercise introduces a few useful UNIX commands and provides examples of how they can be used.</a:t>
            </a:r>
          </a:p>
          <a:p>
            <a:pPr eaLnBrk="1" hangingPunct="1"/>
            <a:endParaRPr lang="en-GB" sz="1200">
              <a:latin typeface="Times New Roman" charset="0"/>
            </a:endParaRPr>
          </a:p>
          <a:p>
            <a:pPr eaLnBrk="1" hangingPunct="1"/>
            <a:r>
              <a:rPr lang="en-GB" sz="1200">
                <a:latin typeface="Times New Roman" charset="0"/>
              </a:rPr>
              <a:t>Many people panic when they are confronted with an UNIX prompt! Don</a:t>
            </a:r>
            <a:r>
              <a:rPr lang="ja-JP" altLang="en-GB" sz="1200"/>
              <a:t>’</a:t>
            </a:r>
            <a:r>
              <a:rPr lang="en-GB" altLang="ja-JP" sz="1200">
                <a:latin typeface="Times New Roman" charset="0"/>
              </a:rPr>
              <a:t>t! The exercise is designed to be step-by-step, so all the commands you need are provided in the text. If you get lost ask a demonstrator.  If you are a person skilled at UNIX, be patient it is only a short exercise.</a:t>
            </a:r>
            <a:endParaRPr lang="en-GB" sz="1200">
              <a:latin typeface="Times New Roman" charset="0"/>
            </a:endParaRPr>
          </a:p>
        </p:txBody>
      </p:sp>
      <p:sp>
        <p:nvSpPr>
          <p:cNvPr id="41992"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ChangeArrowheads="1"/>
          </p:cNvSpPr>
          <p:nvPr/>
        </p:nvSpPr>
        <p:spPr bwMode="auto">
          <a:xfrm>
            <a:off x="358775" y="3746500"/>
            <a:ext cx="6178550" cy="2860675"/>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4034" name="AutoShape 3"/>
          <p:cNvSpPr>
            <a:spLocks noChangeArrowheads="1"/>
          </p:cNvSpPr>
          <p:nvPr/>
        </p:nvSpPr>
        <p:spPr bwMode="auto">
          <a:xfrm>
            <a:off x="358775" y="842963"/>
            <a:ext cx="6178550" cy="2638425"/>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4035" name="Text Box 4"/>
          <p:cNvSpPr txBox="1">
            <a:spLocks noChangeArrowheads="1"/>
          </p:cNvSpPr>
          <p:nvPr/>
        </p:nvSpPr>
        <p:spPr bwMode="auto">
          <a:xfrm>
            <a:off x="511175" y="519113"/>
            <a:ext cx="6016625"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Changing and moving what you</a:t>
            </a:r>
            <a:r>
              <a:rPr lang="ja-JP" altLang="en-GB" sz="1200" b="1">
                <a:cs typeface="Arial" charset="0"/>
              </a:rPr>
              <a:t>’</a:t>
            </a:r>
            <a:r>
              <a:rPr lang="en-GB" altLang="ja-JP" sz="1200" b="1">
                <a:latin typeface="Times New Roman" charset="0"/>
                <a:cs typeface="Arial" charset="0"/>
              </a:rPr>
              <a:t>ve got</a:t>
            </a:r>
          </a:p>
          <a:p>
            <a:pPr eaLnBrk="1" hangingPunct="1"/>
            <a:endParaRPr lang="en-GB" sz="1200" b="1">
              <a:latin typeface="Times New Roman" charset="0"/>
              <a:cs typeface="Arial" charset="0"/>
            </a:endParaRPr>
          </a:p>
          <a:p>
            <a:pPr eaLnBrk="1" hangingPunct="1"/>
            <a:r>
              <a:rPr lang="en-GB" sz="1200" b="1">
                <a:latin typeface="Times New Roman" charset="0"/>
                <a:cs typeface="Arial" charset="0"/>
              </a:rPr>
              <a:t>cp	</a:t>
            </a:r>
            <a:r>
              <a:rPr lang="en-GB" sz="1200">
                <a:latin typeface="Times New Roman" charset="0"/>
                <a:cs typeface="Arial" charset="0"/>
              </a:rPr>
              <a:t>Copy a file</a:t>
            </a:r>
          </a:p>
          <a:p>
            <a:pPr eaLnBrk="1" hangingPunct="1"/>
            <a:endParaRPr lang="en-GB" sz="1200">
              <a:latin typeface="Times New Roman" charset="0"/>
              <a:cs typeface="Arial" charset="0"/>
            </a:endParaRPr>
          </a:p>
          <a:p>
            <a:pPr eaLnBrk="1" hangingPunct="1"/>
            <a:r>
              <a:rPr lang="en-GB" sz="1200">
                <a:latin typeface="Times New Roman" charset="0"/>
                <a:cs typeface="Arial" charset="0"/>
              </a:rPr>
              <a:t>cp file1 file2 is the the command which makes a copy of file1 in the current working directory and calls it file2</a:t>
            </a:r>
          </a:p>
          <a:p>
            <a:pPr eaLnBrk="1" hangingPunct="1"/>
            <a:endParaRPr lang="en-GB" sz="1200">
              <a:latin typeface="Times New Roman" charset="0"/>
              <a:cs typeface="Arial" charset="0"/>
            </a:endParaRPr>
          </a:p>
          <a:p>
            <a:pPr eaLnBrk="1" hangingPunct="1"/>
            <a:r>
              <a:rPr lang="en-GB" sz="1200">
                <a:latin typeface="Times New Roman" charset="0"/>
                <a:cs typeface="Arial" charset="0"/>
              </a:rPr>
              <a:t>What you are going to do is make a copy of AL513382.embl. This file contains the genome of </a:t>
            </a:r>
            <a:r>
              <a:rPr lang="en-GB" sz="1200" i="1">
                <a:latin typeface="Times New Roman" charset="0"/>
                <a:cs typeface="Arial" charset="0"/>
              </a:rPr>
              <a:t>Salmonella typhi</a:t>
            </a:r>
            <a:r>
              <a:rPr lang="en-GB" sz="1200">
                <a:latin typeface="Times New Roman" charset="0"/>
                <a:cs typeface="Arial" charset="0"/>
              </a:rPr>
              <a:t> strain CT18 in EMBL format. The new file will be called S_typhi.embl</a:t>
            </a:r>
          </a:p>
          <a:p>
            <a:pPr eaLnBrk="1" hangingPunct="1"/>
            <a:endParaRPr lang="en-GB" sz="1200">
              <a:latin typeface="Times New Roman" charset="0"/>
              <a:cs typeface="Arial" charset="0"/>
            </a:endParaRPr>
          </a:p>
          <a:p>
            <a:pPr eaLnBrk="1" hangingPunct="1"/>
            <a:r>
              <a:rPr lang="en-GB" sz="1200">
                <a:latin typeface="Times New Roman" charset="0"/>
                <a:cs typeface="Arial" charset="0"/>
              </a:rPr>
              <a:t>  </a:t>
            </a:r>
            <a:r>
              <a:rPr lang="en-GB" sz="1200" b="1">
                <a:latin typeface="Courier" charset="0"/>
                <a:cs typeface="Arial" charset="0"/>
              </a:rPr>
              <a:t>cp</a:t>
            </a:r>
            <a:r>
              <a:rPr lang="en-GB" sz="1200">
                <a:latin typeface="Courier" charset="0"/>
                <a:cs typeface="Arial" charset="0"/>
              </a:rPr>
              <a:t> </a:t>
            </a:r>
            <a:r>
              <a:rPr lang="en-GB" sz="1200" i="1">
                <a:latin typeface="Courier" charset="0"/>
                <a:cs typeface="Arial" charset="0"/>
              </a:rPr>
              <a:t>AL513382.embl  S_typhi.embl</a:t>
            </a:r>
            <a:r>
              <a:rPr lang="en-GB" sz="1200">
                <a:latin typeface="Courier" charset="0"/>
                <a:cs typeface="Arial" charset="0"/>
              </a:rPr>
              <a:t> [enter]</a:t>
            </a:r>
          </a:p>
          <a:p>
            <a:pPr eaLnBrk="1" hangingPunct="1"/>
            <a:endParaRPr lang="en-GB" sz="1200">
              <a:latin typeface="Courier" charset="0"/>
              <a:cs typeface="Arial" charset="0"/>
            </a:endParaRPr>
          </a:p>
          <a:p>
            <a:pPr eaLnBrk="1" hangingPunct="1"/>
            <a:r>
              <a:rPr lang="en-GB" sz="1200">
                <a:latin typeface="Times New Roman" charset="0"/>
                <a:cs typeface="Arial" charset="0"/>
              </a:rPr>
              <a:t>If you use the </a:t>
            </a:r>
            <a:r>
              <a:rPr lang="en-GB" sz="1200" b="1">
                <a:latin typeface="Times New Roman" charset="0"/>
                <a:cs typeface="Arial" charset="0"/>
              </a:rPr>
              <a:t>ls</a:t>
            </a:r>
            <a:r>
              <a:rPr lang="en-GB" sz="1200">
                <a:latin typeface="Times New Roman" charset="0"/>
                <a:cs typeface="Arial" charset="0"/>
              </a:rPr>
              <a:t> command to check the contents of the current directory you will see that there are now two files, AL513382.embl and S_typhi.embl.</a:t>
            </a:r>
          </a:p>
        </p:txBody>
      </p:sp>
      <p:sp>
        <p:nvSpPr>
          <p:cNvPr id="44036" name="Text Box 5"/>
          <p:cNvSpPr txBox="1">
            <a:spLocks noChangeArrowheads="1"/>
          </p:cNvSpPr>
          <p:nvPr/>
        </p:nvSpPr>
        <p:spPr bwMode="auto">
          <a:xfrm>
            <a:off x="511175" y="3911600"/>
            <a:ext cx="6016625"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rm	</a:t>
            </a:r>
            <a:r>
              <a:rPr lang="en-GB" sz="1200">
                <a:latin typeface="Times New Roman" charset="0"/>
              </a:rPr>
              <a:t>Delete a file</a:t>
            </a:r>
          </a:p>
          <a:p>
            <a:pPr eaLnBrk="1" hangingPunct="1"/>
            <a:endParaRPr lang="en-GB" sz="1200">
              <a:latin typeface="Times New Roman" charset="0"/>
            </a:endParaRPr>
          </a:p>
          <a:p>
            <a:pPr eaLnBrk="1" hangingPunct="1"/>
            <a:r>
              <a:rPr lang="en-GB" sz="1200">
                <a:latin typeface="Times New Roman" charset="0"/>
              </a:rPr>
              <a:t>This command removes a file permanently so take care!</a:t>
            </a:r>
          </a:p>
          <a:p>
            <a:pPr eaLnBrk="1" hangingPunct="1"/>
            <a:endParaRPr lang="en-GB" sz="1200">
              <a:latin typeface="Times New Roman" charset="0"/>
            </a:endParaRPr>
          </a:p>
          <a:p>
            <a:pPr eaLnBrk="1" hangingPunct="1"/>
            <a:r>
              <a:rPr lang="en-GB" sz="1200">
                <a:latin typeface="Times New Roman" charset="0"/>
              </a:rPr>
              <a:t>You are now going to remove the old version of </a:t>
            </a:r>
            <a:r>
              <a:rPr lang="en-GB" sz="1200" i="1">
                <a:latin typeface="Times New Roman" charset="0"/>
              </a:rPr>
              <a:t>S. typhi</a:t>
            </a:r>
            <a:r>
              <a:rPr lang="en-GB" sz="1200">
                <a:latin typeface="Times New Roman" charset="0"/>
              </a:rPr>
              <a:t> genome file, AL513382.embl</a:t>
            </a:r>
          </a:p>
          <a:p>
            <a:pPr eaLnBrk="1" hangingPunct="1"/>
            <a:endParaRPr lang="en-GB" sz="1200">
              <a:latin typeface="Times New Roman" charset="0"/>
            </a:endParaRPr>
          </a:p>
          <a:p>
            <a:pPr eaLnBrk="1" hangingPunct="1"/>
            <a:r>
              <a:rPr lang="en-GB" sz="1200" b="1">
                <a:latin typeface="Courier" charset="0"/>
              </a:rPr>
              <a:t>rm</a:t>
            </a:r>
            <a:r>
              <a:rPr lang="en-GB" sz="1200">
                <a:latin typeface="Courier" charset="0"/>
              </a:rPr>
              <a:t> </a:t>
            </a:r>
            <a:r>
              <a:rPr lang="en-GB" sz="1200" i="1">
                <a:latin typeface="Courier" charset="0"/>
              </a:rPr>
              <a:t>AL513382.embl</a:t>
            </a:r>
            <a:r>
              <a:rPr lang="en-GB" sz="1200">
                <a:latin typeface="Courier" charset="0"/>
              </a:rPr>
              <a:t> [enter]</a:t>
            </a:r>
            <a:endParaRPr lang="en-GB" sz="1200">
              <a:latin typeface="Times New Roman" charset="0"/>
            </a:endParaRPr>
          </a:p>
          <a:p>
            <a:pPr eaLnBrk="1" hangingPunct="1"/>
            <a:endParaRPr lang="en-GB" sz="1200">
              <a:latin typeface="Times New Roman" charset="0"/>
            </a:endParaRPr>
          </a:p>
          <a:p>
            <a:pPr eaLnBrk="1" hangingPunct="1"/>
            <a:r>
              <a:rPr lang="en-GB" sz="1200">
                <a:latin typeface="Times New Roman" charset="0"/>
              </a:rPr>
              <a:t>The file will be removed. Use the </a:t>
            </a:r>
            <a:r>
              <a:rPr lang="en-GB" sz="1200" b="1">
                <a:latin typeface="Times New Roman" charset="0"/>
              </a:rPr>
              <a:t>ls</a:t>
            </a:r>
            <a:r>
              <a:rPr lang="en-GB" sz="1200">
                <a:latin typeface="Times New Roman" charset="0"/>
              </a:rPr>
              <a:t> command to check the contents of the current directory to see that AL513382.embl has been removed.</a:t>
            </a:r>
          </a:p>
          <a:p>
            <a:pPr eaLnBrk="1" hangingPunct="1"/>
            <a:endParaRPr lang="en-GB" sz="1200">
              <a:latin typeface="Times New Roman" charset="0"/>
            </a:endParaRPr>
          </a:p>
          <a:p>
            <a:pPr eaLnBrk="1" hangingPunct="1"/>
            <a:r>
              <a:rPr lang="en-US" sz="1200">
                <a:latin typeface="Times New Roman" charset="0"/>
              </a:rPr>
              <a:t>UNIX as a general rule does exactly what you ask, and does not ask for confirmation. Unfortunately there is no "recycle bin" on the command line to recover the file from, so you have to be careful.</a:t>
            </a:r>
            <a:endParaRPr lang="en-GB" sz="1200">
              <a:latin typeface="Times New Roman" charset="0"/>
            </a:endParaRPr>
          </a:p>
        </p:txBody>
      </p:sp>
      <p:sp>
        <p:nvSpPr>
          <p:cNvPr id="44037" name="AutoShape 7"/>
          <p:cNvSpPr>
            <a:spLocks noChangeArrowheads="1"/>
          </p:cNvSpPr>
          <p:nvPr/>
        </p:nvSpPr>
        <p:spPr bwMode="auto">
          <a:xfrm>
            <a:off x="371475" y="6807200"/>
            <a:ext cx="6178550" cy="1930400"/>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4038" name="Text Box 8"/>
          <p:cNvSpPr txBox="1">
            <a:spLocks noChangeArrowheads="1"/>
          </p:cNvSpPr>
          <p:nvPr/>
        </p:nvSpPr>
        <p:spPr bwMode="auto">
          <a:xfrm>
            <a:off x="523875" y="6883400"/>
            <a:ext cx="6016625" cy="173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cd	</a:t>
            </a:r>
            <a:r>
              <a:rPr lang="en-GB" sz="1200">
                <a:latin typeface="Times New Roman" charset="0"/>
                <a:cs typeface="Arial" charset="0"/>
              </a:rPr>
              <a:t>Change current working directory</a:t>
            </a:r>
          </a:p>
          <a:p>
            <a:pPr eaLnBrk="1" hangingPunct="1"/>
            <a:endParaRPr lang="en-GB" sz="1200">
              <a:latin typeface="Times New Roman" charset="0"/>
              <a:cs typeface="Arial" charset="0"/>
            </a:endParaRPr>
          </a:p>
          <a:p>
            <a:pPr eaLnBrk="1" hangingPunct="1"/>
            <a:r>
              <a:rPr lang="en-GB" sz="1200">
                <a:latin typeface="Times New Roman" charset="0"/>
                <a:cs typeface="Arial" charset="0"/>
              </a:rPr>
              <a:t>As before the </a:t>
            </a:r>
            <a:r>
              <a:rPr lang="en-GB" sz="1200" b="1">
                <a:latin typeface="Times New Roman" charset="0"/>
                <a:cs typeface="Arial" charset="0"/>
              </a:rPr>
              <a:t>cd</a:t>
            </a:r>
            <a:r>
              <a:rPr lang="en-GB" sz="1200">
                <a:latin typeface="Times New Roman" charset="0"/>
                <a:cs typeface="Arial" charset="0"/>
              </a:rPr>
              <a:t> command will change the current working directory to another, in other words allow you to move up or down in the directory hierarchy.  First of all we are going to move into the directory above, type:</a:t>
            </a:r>
          </a:p>
          <a:p>
            <a:pPr eaLnBrk="1" hangingPunct="1"/>
            <a:endParaRPr lang="en-GB" sz="1200">
              <a:latin typeface="Times New Roman" charset="0"/>
              <a:cs typeface="Arial" charset="0"/>
            </a:endParaRPr>
          </a:p>
          <a:p>
            <a:pPr eaLnBrk="1" hangingPunct="1"/>
            <a:r>
              <a:rPr lang="en-GB" sz="1200">
                <a:latin typeface="Courier" charset="0"/>
                <a:cs typeface="Arial" charset="0"/>
              </a:rPr>
              <a:t> </a:t>
            </a:r>
            <a:r>
              <a:rPr lang="en-GB" sz="1200" b="1">
                <a:latin typeface="Courier" charset="0"/>
                <a:cs typeface="Arial" charset="0"/>
              </a:rPr>
              <a:t>cd</a:t>
            </a:r>
            <a:r>
              <a:rPr lang="en-GB" sz="1200">
                <a:latin typeface="Courier" charset="0"/>
                <a:cs typeface="Arial" charset="0"/>
              </a:rPr>
              <a:t> </a:t>
            </a:r>
            <a:r>
              <a:rPr lang="en-GB" sz="1200" i="1">
                <a:latin typeface="Courier" charset="0"/>
                <a:cs typeface="Arial" charset="0"/>
              </a:rPr>
              <a:t>..</a:t>
            </a:r>
            <a:r>
              <a:rPr lang="en-GB" sz="1200">
                <a:latin typeface="Courier" charset="0"/>
                <a:cs typeface="Arial" charset="0"/>
              </a:rPr>
              <a:t> [enter]</a:t>
            </a:r>
          </a:p>
          <a:p>
            <a:pPr eaLnBrk="1" hangingPunct="1"/>
            <a:endParaRPr lang="en-GB" sz="1200">
              <a:latin typeface="Courier" charset="0"/>
              <a:cs typeface="Arial" charset="0"/>
            </a:endParaRPr>
          </a:p>
          <a:p>
            <a:pPr eaLnBrk="1" hangingPunct="1"/>
            <a:r>
              <a:rPr lang="en-GB" sz="1200">
                <a:latin typeface="Times New Roman" charset="0"/>
                <a:cs typeface="Arial" charset="0"/>
              </a:rPr>
              <a:t>Now use the </a:t>
            </a:r>
            <a:r>
              <a:rPr lang="en-GB" sz="1200" b="1">
                <a:latin typeface="Times New Roman" charset="0"/>
                <a:cs typeface="Arial" charset="0"/>
              </a:rPr>
              <a:t>pwd</a:t>
            </a:r>
            <a:r>
              <a:rPr lang="en-GB" sz="1200">
                <a:latin typeface="Times New Roman" charset="0"/>
                <a:cs typeface="Arial" charset="0"/>
              </a:rPr>
              <a:t> command to check your location in the directory hierarchy.</a:t>
            </a:r>
          </a:p>
        </p:txBody>
      </p:sp>
      <p:sp>
        <p:nvSpPr>
          <p:cNvPr id="44039"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p:cNvSpPr>
            <a:spLocks noChangeArrowheads="1"/>
          </p:cNvSpPr>
          <p:nvPr/>
        </p:nvSpPr>
        <p:spPr bwMode="auto">
          <a:xfrm>
            <a:off x="434975" y="647700"/>
            <a:ext cx="6178550" cy="1568450"/>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6082" name="AutoShape 3"/>
          <p:cNvSpPr>
            <a:spLocks noChangeArrowheads="1"/>
          </p:cNvSpPr>
          <p:nvPr/>
        </p:nvSpPr>
        <p:spPr bwMode="auto">
          <a:xfrm>
            <a:off x="377825" y="7977188"/>
            <a:ext cx="6251575" cy="1146175"/>
          </a:xfrm>
          <a:prstGeom prst="roundRect">
            <a:avLst>
              <a:gd name="adj" fmla="val 16667"/>
            </a:avLst>
          </a:prstGeom>
          <a:solidFill>
            <a:srgbClr val="CCFFFF"/>
          </a:solidFill>
          <a:ln w="9525">
            <a:solidFill>
              <a:schemeClr val="tx1"/>
            </a:solidFill>
            <a:round/>
            <a:headEnd/>
            <a:tailEnd/>
          </a:ln>
        </p:spPr>
        <p:txBody>
          <a:bodyPr wrap="none" anchor="ctr"/>
          <a:lstStyle/>
          <a:p>
            <a:pPr algn="ctr"/>
            <a:endParaRPr lang="en-US" sz="1200">
              <a:latin typeface="Times New Roman" charset="0"/>
              <a:cs typeface="Arial" charset="0"/>
            </a:endParaRPr>
          </a:p>
        </p:txBody>
      </p:sp>
      <p:sp>
        <p:nvSpPr>
          <p:cNvPr id="46083" name="AutoShape 4"/>
          <p:cNvSpPr>
            <a:spLocks noChangeArrowheads="1"/>
          </p:cNvSpPr>
          <p:nvPr/>
        </p:nvSpPr>
        <p:spPr bwMode="auto">
          <a:xfrm>
            <a:off x="339725" y="2508250"/>
            <a:ext cx="6251575" cy="4797425"/>
          </a:xfrm>
          <a:prstGeom prst="roundRect">
            <a:avLst>
              <a:gd name="adj" fmla="val 12440"/>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6084" name="Text Box 5"/>
          <p:cNvSpPr txBox="1">
            <a:spLocks noChangeArrowheads="1"/>
          </p:cNvSpPr>
          <p:nvPr/>
        </p:nvSpPr>
        <p:spPr bwMode="auto">
          <a:xfrm>
            <a:off x="609600" y="2649538"/>
            <a:ext cx="5946775" cy="465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mv	</a:t>
            </a:r>
            <a:r>
              <a:rPr lang="en-GB" sz="1200">
                <a:latin typeface="Times New Roman" charset="0"/>
              </a:rPr>
              <a:t>Move a file</a:t>
            </a:r>
          </a:p>
          <a:p>
            <a:pPr eaLnBrk="1" hangingPunct="1"/>
            <a:endParaRPr lang="en-GB" sz="1200">
              <a:latin typeface="Times New Roman" charset="0"/>
            </a:endParaRPr>
          </a:p>
          <a:p>
            <a:pPr eaLnBrk="1" hangingPunct="1"/>
            <a:r>
              <a:rPr lang="en-GB" sz="1200">
                <a:latin typeface="Times New Roman" charset="0"/>
              </a:rPr>
              <a:t>To move a file from one place to another use the </a:t>
            </a:r>
            <a:r>
              <a:rPr lang="en-GB" sz="1200" b="1">
                <a:latin typeface="Times New Roman" charset="0"/>
              </a:rPr>
              <a:t>mv</a:t>
            </a:r>
            <a:r>
              <a:rPr lang="en-GB" sz="1200">
                <a:latin typeface="Times New Roman" charset="0"/>
              </a:rPr>
              <a:t> command. This moves the file rather than copies it, therefore you end up with only one file rather than two.</a:t>
            </a:r>
          </a:p>
          <a:p>
            <a:pPr eaLnBrk="1" hangingPunct="1"/>
            <a:endParaRPr lang="en-GB" sz="1200">
              <a:latin typeface="Times New Roman" charset="0"/>
            </a:endParaRPr>
          </a:p>
          <a:p>
            <a:pPr eaLnBrk="1" hangingPunct="1"/>
            <a:r>
              <a:rPr lang="en-GB" sz="1200">
                <a:latin typeface="Times New Roman" charset="0"/>
              </a:rPr>
              <a:t>When using the command the path or pathname is used to tell UNIX where to find the file. You refer to files in other directories by using the list of hierarchical names separated by slashes. For example, the file </a:t>
            </a:r>
            <a:r>
              <a:rPr lang="en-GB" sz="1200" i="1">
                <a:latin typeface="Times New Roman" charset="0"/>
              </a:rPr>
              <a:t>bases</a:t>
            </a:r>
            <a:r>
              <a:rPr lang="en-GB" sz="1200">
                <a:latin typeface="Times New Roman" charset="0"/>
              </a:rPr>
              <a:t> in the directory </a:t>
            </a:r>
            <a:r>
              <a:rPr lang="en-GB" sz="1200" i="1">
                <a:latin typeface="Times New Roman" charset="0"/>
              </a:rPr>
              <a:t>genome</a:t>
            </a:r>
            <a:r>
              <a:rPr lang="en-GB" sz="1200">
                <a:latin typeface="Times New Roman" charset="0"/>
              </a:rPr>
              <a:t> has the path </a:t>
            </a:r>
            <a:r>
              <a:rPr lang="en-GB" sz="1200" b="1">
                <a:latin typeface="Times New Roman" charset="0"/>
              </a:rPr>
              <a:t>genome/bases</a:t>
            </a:r>
            <a:r>
              <a:rPr lang="en-GB" sz="1200">
                <a:latin typeface="Times New Roman" charset="0"/>
              </a:rPr>
              <a:t> </a:t>
            </a:r>
          </a:p>
          <a:p>
            <a:pPr eaLnBrk="1" hangingPunct="1"/>
            <a:endParaRPr lang="en-GB" sz="1200">
              <a:latin typeface="Times New Roman" charset="0"/>
            </a:endParaRPr>
          </a:p>
          <a:p>
            <a:pPr eaLnBrk="1" hangingPunct="1"/>
            <a:r>
              <a:rPr lang="en-GB" sz="1200">
                <a:latin typeface="Times New Roman" charset="0"/>
              </a:rPr>
              <a:t>If no path is specified UNIX assumes that the file is in the current working directory.</a:t>
            </a:r>
          </a:p>
          <a:p>
            <a:pPr eaLnBrk="1" hangingPunct="1"/>
            <a:endParaRPr lang="en-GB" sz="1200">
              <a:latin typeface="Times New Roman" charset="0"/>
            </a:endParaRPr>
          </a:p>
          <a:p>
            <a:pPr eaLnBrk="1" hangingPunct="1"/>
            <a:r>
              <a:rPr lang="en-GB" sz="1200">
                <a:latin typeface="Times New Roman" charset="0"/>
              </a:rPr>
              <a:t>What you are going to do is move the file S_typhi.embl from the UNIX directory, to the current working directory</a:t>
            </a:r>
          </a:p>
          <a:p>
            <a:pPr eaLnBrk="1" hangingPunct="1"/>
            <a:endParaRPr lang="en-GB" sz="1200">
              <a:latin typeface="Times New Roman" charset="0"/>
            </a:endParaRPr>
          </a:p>
          <a:p>
            <a:pPr eaLnBrk="1" hangingPunct="1"/>
            <a:r>
              <a:rPr lang="en-GB" sz="1200">
                <a:latin typeface="Times New Roman" charset="0"/>
              </a:rPr>
              <a:t>  </a:t>
            </a:r>
            <a:r>
              <a:rPr lang="en-GB" sz="1200" b="1">
                <a:latin typeface="Courier" charset="0"/>
              </a:rPr>
              <a:t>mv</a:t>
            </a:r>
            <a:r>
              <a:rPr lang="en-GB" sz="1200">
                <a:latin typeface="Courier" charset="0"/>
              </a:rPr>
              <a:t> ../</a:t>
            </a:r>
            <a:r>
              <a:rPr lang="en-GB" sz="1200" i="1">
                <a:latin typeface="Courier" charset="0"/>
              </a:rPr>
              <a:t>UNIX/S_typhi.embl</a:t>
            </a:r>
            <a:r>
              <a:rPr lang="en-GB" sz="1200">
                <a:latin typeface="Courier" charset="0"/>
              </a:rPr>
              <a:t> .    [enter]</a:t>
            </a:r>
          </a:p>
          <a:p>
            <a:pPr eaLnBrk="1" hangingPunct="1"/>
            <a:endParaRPr lang="en-GB" sz="1200">
              <a:latin typeface="Times New Roman" charset="0"/>
            </a:endParaRPr>
          </a:p>
          <a:p>
            <a:pPr eaLnBrk="1" hangingPunct="1"/>
            <a:r>
              <a:rPr lang="en-GB" sz="1200">
                <a:latin typeface="Times New Roman" charset="0"/>
              </a:rPr>
              <a:t>Use the </a:t>
            </a:r>
            <a:r>
              <a:rPr lang="en-GB" sz="1200" b="1">
                <a:latin typeface="Times New Roman" charset="0"/>
              </a:rPr>
              <a:t>ls</a:t>
            </a:r>
            <a:r>
              <a:rPr lang="en-GB" sz="1200">
                <a:latin typeface="Times New Roman" charset="0"/>
              </a:rPr>
              <a:t> command to check the contents of the current directory to see that S_typhi.embl has been moved.</a:t>
            </a:r>
          </a:p>
          <a:p>
            <a:pPr eaLnBrk="1" hangingPunct="1"/>
            <a:endParaRPr lang="en-GB" sz="1200">
              <a:latin typeface="Times New Roman" charset="0"/>
            </a:endParaRPr>
          </a:p>
          <a:p>
            <a:pPr eaLnBrk="1" hangingPunct="1"/>
            <a:r>
              <a:rPr lang="en-GB" sz="1200">
                <a:latin typeface="Times New Roman" charset="0"/>
              </a:rPr>
              <a:t>../UNIX/S_typhi.embl specifies that S_typhi.embl is in the UNIX directory.  If the file was in the directory above, the path would change to: ../S_typhi.embl</a:t>
            </a:r>
          </a:p>
          <a:p>
            <a:pPr eaLnBrk="1" hangingPunct="1"/>
            <a:endParaRPr lang="en-GB" sz="1200">
              <a:latin typeface="Times New Roman" charset="0"/>
            </a:endParaRPr>
          </a:p>
          <a:p>
            <a:pPr eaLnBrk="1" hangingPunct="1"/>
            <a:r>
              <a:rPr lang="en-GB" sz="1200" b="1">
                <a:latin typeface="Times New Roman" charset="0"/>
              </a:rPr>
              <a:t>.     </a:t>
            </a:r>
            <a:r>
              <a:rPr lang="en-GB" sz="1200">
                <a:latin typeface="Times New Roman" charset="0"/>
              </a:rPr>
              <a:t>specifies the current working directory</a:t>
            </a:r>
          </a:p>
          <a:p>
            <a:pPr eaLnBrk="1" hangingPunct="1"/>
            <a:r>
              <a:rPr lang="en-GB" sz="1200" b="1">
                <a:latin typeface="Times New Roman" charset="0"/>
              </a:rPr>
              <a:t>.. </a:t>
            </a:r>
            <a:r>
              <a:rPr lang="en-GB" sz="1200">
                <a:latin typeface="Times New Roman" charset="0"/>
              </a:rPr>
              <a:t>   specifies the directory above the current working direcory</a:t>
            </a:r>
          </a:p>
          <a:p>
            <a:pPr eaLnBrk="1" hangingPunct="1"/>
            <a:endParaRPr lang="en-GB" sz="1200">
              <a:latin typeface="Times New Roman" charset="0"/>
            </a:endParaRPr>
          </a:p>
        </p:txBody>
      </p:sp>
      <p:sp>
        <p:nvSpPr>
          <p:cNvPr id="46085" name="Rectangle 6"/>
          <p:cNvSpPr>
            <a:spLocks noChangeArrowheads="1"/>
          </p:cNvSpPr>
          <p:nvPr/>
        </p:nvSpPr>
        <p:spPr bwMode="auto">
          <a:xfrm>
            <a:off x="682625" y="8039100"/>
            <a:ext cx="5799138"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a:latin typeface="Times New Roman" charset="0"/>
                <a:cs typeface="Arial" charset="0"/>
              </a:rPr>
              <a:t>The command can also be used to rename a file in the current working directory. Previously we used the </a:t>
            </a:r>
            <a:r>
              <a:rPr lang="en-GB" sz="1200" b="1">
                <a:latin typeface="Times New Roman" charset="0"/>
                <a:cs typeface="Arial" charset="0"/>
              </a:rPr>
              <a:t>cp</a:t>
            </a:r>
            <a:r>
              <a:rPr lang="en-GB" sz="1200">
                <a:latin typeface="Times New Roman" charset="0"/>
                <a:cs typeface="Arial" charset="0"/>
              </a:rPr>
              <a:t> command, but </a:t>
            </a:r>
            <a:r>
              <a:rPr lang="en-GB" sz="1200" b="1">
                <a:latin typeface="Times New Roman" charset="0"/>
                <a:cs typeface="Arial" charset="0"/>
              </a:rPr>
              <a:t>mv</a:t>
            </a:r>
            <a:r>
              <a:rPr lang="en-GB" sz="1200">
                <a:latin typeface="Times New Roman" charset="0"/>
                <a:cs typeface="Arial" charset="0"/>
              </a:rPr>
              <a:t> provides an alternative without the need to delete the original file. Therefore we could have used:</a:t>
            </a:r>
          </a:p>
          <a:p>
            <a:endParaRPr lang="en-GB" sz="1200">
              <a:latin typeface="Times New Roman" charset="0"/>
              <a:cs typeface="Arial" charset="0"/>
            </a:endParaRPr>
          </a:p>
          <a:p>
            <a:r>
              <a:rPr lang="en-GB" sz="1200">
                <a:latin typeface="Courier" charset="0"/>
                <a:cs typeface="Arial" charset="0"/>
              </a:rPr>
              <a:t> </a:t>
            </a:r>
            <a:r>
              <a:rPr lang="en-GB" sz="1200" b="1">
                <a:latin typeface="Courier" charset="0"/>
                <a:cs typeface="Arial" charset="0"/>
              </a:rPr>
              <a:t>mv</a:t>
            </a:r>
            <a:r>
              <a:rPr lang="en-GB" sz="1200">
                <a:latin typeface="Courier" charset="0"/>
                <a:cs typeface="Arial" charset="0"/>
              </a:rPr>
              <a:t> </a:t>
            </a:r>
            <a:r>
              <a:rPr lang="en-GB" sz="1200" i="1">
                <a:latin typeface="Courier" charset="0"/>
                <a:cs typeface="Arial" charset="0"/>
              </a:rPr>
              <a:t>AL513382.embl S_typhi.embl</a:t>
            </a:r>
            <a:r>
              <a:rPr lang="en-GB" sz="1200">
                <a:latin typeface="Courier" charset="0"/>
                <a:cs typeface="Arial" charset="0"/>
              </a:rPr>
              <a:t>  [enter]</a:t>
            </a:r>
          </a:p>
        </p:txBody>
      </p:sp>
      <p:sp>
        <p:nvSpPr>
          <p:cNvPr id="46086" name="Text Box 8"/>
          <p:cNvSpPr txBox="1">
            <a:spLocks noChangeArrowheads="1"/>
          </p:cNvSpPr>
          <p:nvPr/>
        </p:nvSpPr>
        <p:spPr bwMode="auto">
          <a:xfrm>
            <a:off x="566738" y="766763"/>
            <a:ext cx="6016625" cy="137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Next, we are going to move into the Module_1_Artemis directory.</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To change to the Module_1_Artemis directory type:</a:t>
            </a:r>
          </a:p>
          <a:p>
            <a:pPr eaLnBrk="1" hangingPunct="1"/>
            <a:endParaRPr lang="en-GB" sz="1200">
              <a:latin typeface="Times New Roman" charset="0"/>
              <a:cs typeface="Arial" charset="0"/>
            </a:endParaRPr>
          </a:p>
          <a:p>
            <a:pPr eaLnBrk="1" hangingPunct="1"/>
            <a:r>
              <a:rPr lang="en-GB" sz="1200">
                <a:latin typeface="Courier" charset="0"/>
                <a:cs typeface="Arial" charset="0"/>
              </a:rPr>
              <a:t> </a:t>
            </a:r>
            <a:r>
              <a:rPr lang="en-GB" sz="1200" b="1">
                <a:latin typeface="Courier" charset="0"/>
                <a:cs typeface="Arial" charset="0"/>
              </a:rPr>
              <a:t>cd</a:t>
            </a:r>
            <a:r>
              <a:rPr lang="en-GB" sz="1200">
                <a:latin typeface="Courier" charset="0"/>
                <a:cs typeface="Arial" charset="0"/>
              </a:rPr>
              <a:t> </a:t>
            </a:r>
            <a:r>
              <a:rPr lang="en-GB" sz="1200" i="1">
                <a:latin typeface="Courier" charset="0"/>
                <a:cs typeface="Arial" charset="0"/>
              </a:rPr>
              <a:t>Module_1_Artemis</a:t>
            </a:r>
            <a:r>
              <a:rPr lang="en-GB" sz="1200">
                <a:latin typeface="Courier" charset="0"/>
                <a:cs typeface="Arial" charset="0"/>
              </a:rPr>
              <a:t> [enter]</a:t>
            </a:r>
          </a:p>
          <a:p>
            <a:pPr eaLnBrk="1" hangingPunct="1"/>
            <a:endParaRPr lang="en-GB" sz="1200">
              <a:latin typeface="Courier" charset="0"/>
              <a:cs typeface="Arial" charset="0"/>
            </a:endParaRPr>
          </a:p>
          <a:p>
            <a:pPr eaLnBrk="1" hangingPunct="1"/>
            <a:r>
              <a:rPr lang="en-GB" sz="1200">
                <a:latin typeface="Times New Roman" charset="0"/>
                <a:cs typeface="Arial" charset="0"/>
              </a:rPr>
              <a:t>use the </a:t>
            </a:r>
            <a:r>
              <a:rPr lang="en-GB" sz="1200" b="1">
                <a:latin typeface="Times New Roman" charset="0"/>
                <a:cs typeface="Arial" charset="0"/>
              </a:rPr>
              <a:t>ls</a:t>
            </a:r>
            <a:r>
              <a:rPr lang="en-GB" sz="1200">
                <a:latin typeface="Times New Roman" charset="0"/>
                <a:cs typeface="Arial" charset="0"/>
              </a:rPr>
              <a:t> command to check the contents of the directory</a:t>
            </a:r>
          </a:p>
        </p:txBody>
      </p:sp>
      <p:sp>
        <p:nvSpPr>
          <p:cNvPr id="46087"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2"/>
          <p:cNvSpPr>
            <a:spLocks noChangeArrowheads="1"/>
          </p:cNvSpPr>
          <p:nvPr/>
        </p:nvSpPr>
        <p:spPr bwMode="auto">
          <a:xfrm>
            <a:off x="328613" y="4391025"/>
            <a:ext cx="6223000" cy="4876800"/>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8130" name="AutoShape 3"/>
          <p:cNvSpPr>
            <a:spLocks noChangeArrowheads="1"/>
          </p:cNvSpPr>
          <p:nvPr/>
        </p:nvSpPr>
        <p:spPr bwMode="auto">
          <a:xfrm>
            <a:off x="328613" y="831850"/>
            <a:ext cx="6223000" cy="3297238"/>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48131" name="Text Box 4"/>
          <p:cNvSpPr txBox="1">
            <a:spLocks noChangeArrowheads="1"/>
          </p:cNvSpPr>
          <p:nvPr/>
        </p:nvSpPr>
        <p:spPr bwMode="auto">
          <a:xfrm>
            <a:off x="560388" y="485775"/>
            <a:ext cx="6016625"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Viewing what you</a:t>
            </a:r>
            <a:r>
              <a:rPr lang="ja-JP" altLang="en-GB" sz="1200" b="1">
                <a:cs typeface="Arial" charset="0"/>
              </a:rPr>
              <a:t>’</a:t>
            </a:r>
            <a:r>
              <a:rPr lang="en-GB" altLang="ja-JP" sz="1200" b="1">
                <a:latin typeface="Times New Roman" charset="0"/>
                <a:cs typeface="Arial" charset="0"/>
              </a:rPr>
              <a:t>ve got</a:t>
            </a:r>
          </a:p>
          <a:p>
            <a:pPr eaLnBrk="1" hangingPunct="1"/>
            <a:endParaRPr lang="en-GB" sz="1200" b="1">
              <a:latin typeface="Times New Roman" charset="0"/>
              <a:cs typeface="Arial" charset="0"/>
            </a:endParaRPr>
          </a:p>
          <a:p>
            <a:pPr eaLnBrk="1" hangingPunct="1"/>
            <a:endParaRPr lang="en-GB" sz="1200" b="1">
              <a:latin typeface="Times New Roman" charset="0"/>
              <a:cs typeface="Arial" charset="0"/>
            </a:endParaRPr>
          </a:p>
          <a:p>
            <a:pPr eaLnBrk="1" hangingPunct="1"/>
            <a:r>
              <a:rPr lang="en-GB" sz="1200" b="1">
                <a:latin typeface="Times New Roman" charset="0"/>
                <a:cs typeface="Arial" charset="0"/>
              </a:rPr>
              <a:t>more	</a:t>
            </a:r>
            <a:r>
              <a:rPr lang="en-GB" sz="1200">
                <a:latin typeface="Times New Roman" charset="0"/>
                <a:cs typeface="Arial" charset="0"/>
              </a:rPr>
              <a:t>Display file contents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This command displays the contents of a specified file one screen at a time.</a:t>
            </a:r>
          </a:p>
          <a:p>
            <a:pPr eaLnBrk="1" hangingPunct="1"/>
            <a:endParaRPr lang="en-GB" sz="1200">
              <a:latin typeface="Times New Roman" charset="0"/>
              <a:cs typeface="Arial" charset="0"/>
            </a:endParaRPr>
          </a:p>
          <a:p>
            <a:pPr eaLnBrk="1" hangingPunct="1"/>
            <a:r>
              <a:rPr lang="en-GB" sz="1200">
                <a:latin typeface="Times New Roman" charset="0"/>
                <a:cs typeface="Arial" charset="0"/>
              </a:rPr>
              <a:t>You are now going to look at the contents of S_typhi.embl.</a:t>
            </a:r>
          </a:p>
          <a:p>
            <a:pPr eaLnBrk="1" hangingPunct="1"/>
            <a:endParaRPr lang="en-GB" sz="1200">
              <a:latin typeface="Times New Roman" charset="0"/>
              <a:cs typeface="Arial" charset="0"/>
            </a:endParaRPr>
          </a:p>
          <a:p>
            <a:pPr eaLnBrk="1" hangingPunct="1"/>
            <a:r>
              <a:rPr lang="en-GB" sz="1200" b="1">
                <a:latin typeface="Courier" charset="0"/>
                <a:cs typeface="Arial" charset="0"/>
              </a:rPr>
              <a:t>more</a:t>
            </a:r>
            <a:r>
              <a:rPr lang="en-GB" sz="1200">
                <a:latin typeface="Courier" charset="0"/>
                <a:cs typeface="Arial" charset="0"/>
              </a:rPr>
              <a:t> </a:t>
            </a:r>
            <a:r>
              <a:rPr lang="en-GB" sz="1200" i="1">
                <a:latin typeface="Courier" charset="0"/>
                <a:cs typeface="Arial" charset="0"/>
              </a:rPr>
              <a:t>S_typhi.embl </a:t>
            </a:r>
            <a:r>
              <a:rPr lang="en-GB" sz="1200">
                <a:latin typeface="Courier" charset="0"/>
                <a:cs typeface="Arial" charset="0"/>
              </a:rPr>
              <a:t>[enter]</a:t>
            </a:r>
            <a:endParaRPr lang="en-GB" sz="1200" i="1">
              <a:latin typeface="Times New Roman" charset="0"/>
              <a:cs typeface="Arial" charset="0"/>
            </a:endParaRPr>
          </a:p>
          <a:p>
            <a:pPr eaLnBrk="1" hangingPunct="1"/>
            <a:endParaRPr lang="en-GB" sz="1200" i="1">
              <a:latin typeface="Times New Roman" charset="0"/>
              <a:cs typeface="Arial" charset="0"/>
            </a:endParaRPr>
          </a:p>
          <a:p>
            <a:pPr eaLnBrk="1" hangingPunct="1"/>
            <a:r>
              <a:rPr lang="en-GB" sz="1200">
                <a:latin typeface="Times New Roman" charset="0"/>
                <a:cs typeface="Arial" charset="0"/>
              </a:rPr>
              <a:t>The contents of S_typhi.embl will be displayed one screen at a time, to view the next screen press the </a:t>
            </a:r>
            <a:r>
              <a:rPr lang="en-GB" sz="1200" b="1">
                <a:latin typeface="Times New Roman" charset="0"/>
                <a:cs typeface="Arial" charset="0"/>
              </a:rPr>
              <a:t>space bar</a:t>
            </a:r>
            <a:r>
              <a:rPr lang="en-GB" sz="1200">
                <a:latin typeface="Times New Roman" charset="0"/>
                <a:cs typeface="Arial" charset="0"/>
              </a:rPr>
              <a:t>. The percentage of the file that has been viewed so far will be displayed at the bottom of the screen. As S_typhi.embl is a large file this will take a while, therefore you may want to escape or exit from his command. To do this press the </a:t>
            </a:r>
            <a:r>
              <a:rPr lang="en-GB" sz="1200" b="1">
                <a:latin typeface="Times New Roman" charset="0"/>
                <a:cs typeface="Arial" charset="0"/>
              </a:rPr>
              <a:t>control</a:t>
            </a:r>
            <a:r>
              <a:rPr lang="en-GB" sz="1200">
                <a:latin typeface="Times New Roman" charset="0"/>
                <a:cs typeface="Arial" charset="0"/>
              </a:rPr>
              <a:t> and </a:t>
            </a:r>
            <a:r>
              <a:rPr lang="en-GB" sz="1200" b="1">
                <a:latin typeface="Times New Roman" charset="0"/>
                <a:cs typeface="Arial" charset="0"/>
              </a:rPr>
              <a:t>c</a:t>
            </a:r>
            <a:r>
              <a:rPr lang="en-GB" sz="1200">
                <a:latin typeface="Times New Roman" charset="0"/>
                <a:cs typeface="Arial" charset="0"/>
              </a:rPr>
              <a:t> keys simultaneously, this kills the </a:t>
            </a:r>
            <a:r>
              <a:rPr lang="en-GB" sz="1200" b="1">
                <a:latin typeface="Times New Roman" charset="0"/>
                <a:cs typeface="Arial" charset="0"/>
              </a:rPr>
              <a:t>more</a:t>
            </a:r>
            <a:r>
              <a:rPr lang="en-GB" sz="1200">
                <a:latin typeface="Times New Roman" charset="0"/>
                <a:cs typeface="Arial" charset="0"/>
              </a:rPr>
              <a:t> command, and returns you to the UNIX prompt.  </a:t>
            </a:r>
            <a:r>
              <a:rPr lang="en-GB" sz="1200" b="1">
                <a:latin typeface="Times New Roman" charset="0"/>
                <a:cs typeface="Arial" charset="0"/>
              </a:rPr>
              <a:t>more</a:t>
            </a:r>
            <a:r>
              <a:rPr lang="en-GB" sz="1200">
                <a:latin typeface="Times New Roman" charset="0"/>
                <a:cs typeface="Arial" charset="0"/>
              </a:rPr>
              <a:t> can also scroll backwards if you hit the </a:t>
            </a:r>
            <a:r>
              <a:rPr lang="en-GB" sz="1200" b="1">
                <a:latin typeface="Times New Roman" charset="0"/>
                <a:cs typeface="Arial" charset="0"/>
              </a:rPr>
              <a:t>b</a:t>
            </a:r>
            <a:r>
              <a:rPr lang="en-GB" sz="1200">
                <a:latin typeface="Times New Roman" charset="0"/>
                <a:cs typeface="Arial" charset="0"/>
              </a:rPr>
              <a:t> key. Another useful feature is the </a:t>
            </a:r>
            <a:r>
              <a:rPr lang="en-GB" sz="1200" b="1">
                <a:latin typeface="Times New Roman" charset="0"/>
                <a:cs typeface="Arial" charset="0"/>
              </a:rPr>
              <a:t>slash key</a:t>
            </a:r>
            <a:r>
              <a:rPr lang="en-GB" sz="1200">
                <a:latin typeface="Times New Roman" charset="0"/>
                <a:cs typeface="Arial" charset="0"/>
              </a:rPr>
              <a:t>, </a:t>
            </a:r>
            <a:r>
              <a:rPr lang="en-GB" sz="1200" b="1">
                <a:latin typeface="Times New Roman" charset="0"/>
                <a:cs typeface="Arial" charset="0"/>
              </a:rPr>
              <a:t>/</a:t>
            </a:r>
            <a:r>
              <a:rPr lang="en-GB" sz="1200">
                <a:latin typeface="Times New Roman" charset="0"/>
                <a:cs typeface="Arial" charset="0"/>
              </a:rPr>
              <a:t>, to search for an expression in the file.</a:t>
            </a:r>
          </a:p>
        </p:txBody>
      </p:sp>
      <p:sp>
        <p:nvSpPr>
          <p:cNvPr id="48132" name="Text Box 5"/>
          <p:cNvSpPr txBox="1">
            <a:spLocks noChangeArrowheads="1"/>
          </p:cNvSpPr>
          <p:nvPr/>
        </p:nvSpPr>
        <p:spPr bwMode="auto">
          <a:xfrm>
            <a:off x="557213" y="4654550"/>
            <a:ext cx="6016625" cy="429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head	</a:t>
            </a:r>
            <a:r>
              <a:rPr lang="en-GB" sz="1200">
                <a:latin typeface="Times New Roman" charset="0"/>
              </a:rPr>
              <a:t>Display the first ten lines of a file</a:t>
            </a:r>
          </a:p>
          <a:p>
            <a:pPr eaLnBrk="1" hangingPunct="1"/>
            <a:r>
              <a:rPr lang="en-GB" sz="1200" b="1">
                <a:latin typeface="Times New Roman" charset="0"/>
              </a:rPr>
              <a:t>tail	</a:t>
            </a:r>
            <a:r>
              <a:rPr lang="en-GB" sz="1200">
                <a:latin typeface="Times New Roman" charset="0"/>
              </a:rPr>
              <a:t>Display the last ten lines of a file</a:t>
            </a:r>
          </a:p>
          <a:p>
            <a:pPr eaLnBrk="1" hangingPunct="1"/>
            <a:endParaRPr lang="en-GB" sz="1200">
              <a:latin typeface="Times New Roman" charset="0"/>
            </a:endParaRPr>
          </a:p>
          <a:p>
            <a:pPr eaLnBrk="1" hangingPunct="1"/>
            <a:r>
              <a:rPr lang="en-GB" sz="1200">
                <a:latin typeface="Times New Roman" charset="0"/>
              </a:rPr>
              <a:t>Sometimes you may just want to view the text at the beginning or the end of a file, without having to display all of the file. The head and tail commands can be used to do this.</a:t>
            </a:r>
          </a:p>
          <a:p>
            <a:pPr eaLnBrk="1" hangingPunct="1"/>
            <a:endParaRPr lang="en-GB" sz="1200">
              <a:latin typeface="Times New Roman" charset="0"/>
            </a:endParaRPr>
          </a:p>
          <a:p>
            <a:pPr eaLnBrk="1" hangingPunct="1"/>
            <a:r>
              <a:rPr lang="en-GB" sz="1200">
                <a:latin typeface="Times New Roman" charset="0"/>
              </a:rPr>
              <a:t>You are now going to look at the beginning of S_typhi.embl.</a:t>
            </a:r>
          </a:p>
          <a:p>
            <a:pPr eaLnBrk="1" hangingPunct="1"/>
            <a:endParaRPr lang="en-GB" sz="1200">
              <a:latin typeface="Times New Roman" charset="0"/>
            </a:endParaRPr>
          </a:p>
          <a:p>
            <a:pPr eaLnBrk="1" hangingPunct="1"/>
            <a:r>
              <a:rPr lang="en-GB" sz="1200" b="1">
                <a:latin typeface="Courier" charset="0"/>
              </a:rPr>
              <a:t>head</a:t>
            </a:r>
            <a:r>
              <a:rPr lang="en-GB" sz="1200">
                <a:latin typeface="Courier" charset="0"/>
              </a:rPr>
              <a:t> </a:t>
            </a:r>
            <a:r>
              <a:rPr lang="en-GB" sz="1200" i="1">
                <a:latin typeface="Courier" charset="0"/>
              </a:rPr>
              <a:t>S_typhi.embl </a:t>
            </a:r>
            <a:r>
              <a:rPr lang="en-GB" sz="1200">
                <a:latin typeface="Courier" charset="0"/>
              </a:rPr>
              <a:t>[enter]</a:t>
            </a:r>
            <a:endParaRPr lang="en-GB" sz="1200" i="1">
              <a:latin typeface="Courier" charset="0"/>
            </a:endParaRPr>
          </a:p>
          <a:p>
            <a:pPr eaLnBrk="1" hangingPunct="1"/>
            <a:endParaRPr lang="en-GB" sz="1200">
              <a:latin typeface="Courier" charset="0"/>
            </a:endParaRPr>
          </a:p>
          <a:p>
            <a:pPr eaLnBrk="1" hangingPunct="1"/>
            <a:r>
              <a:rPr lang="en-GB" sz="1200">
                <a:latin typeface="Times New Roman" charset="0"/>
              </a:rPr>
              <a:t>To look at the end of S_typhi.embl type:</a:t>
            </a:r>
          </a:p>
          <a:p>
            <a:pPr eaLnBrk="1" hangingPunct="1"/>
            <a:endParaRPr lang="en-GB" sz="1200">
              <a:latin typeface="Times New Roman" charset="0"/>
            </a:endParaRPr>
          </a:p>
          <a:p>
            <a:pPr eaLnBrk="1" hangingPunct="1"/>
            <a:r>
              <a:rPr lang="en-GB" sz="1200" b="1">
                <a:latin typeface="Courier" charset="0"/>
              </a:rPr>
              <a:t>tail</a:t>
            </a:r>
            <a:r>
              <a:rPr lang="en-GB" sz="1200">
                <a:latin typeface="Courier" charset="0"/>
              </a:rPr>
              <a:t> </a:t>
            </a:r>
            <a:r>
              <a:rPr lang="en-GB" sz="1200" i="1">
                <a:latin typeface="Courier" charset="0"/>
              </a:rPr>
              <a:t>S_typhi.embl </a:t>
            </a:r>
            <a:r>
              <a:rPr lang="en-GB" sz="1200">
                <a:latin typeface="Courier" charset="0"/>
              </a:rPr>
              <a:t>[enter]</a:t>
            </a:r>
            <a:endParaRPr lang="en-GB" sz="1200" i="1">
              <a:latin typeface="Courier" charset="0"/>
            </a:endParaRPr>
          </a:p>
          <a:p>
            <a:pPr eaLnBrk="1" hangingPunct="1"/>
            <a:endParaRPr lang="en-GB" sz="1200" i="1">
              <a:latin typeface="Courier" charset="0"/>
            </a:endParaRPr>
          </a:p>
          <a:p>
            <a:pPr eaLnBrk="1" hangingPunct="1"/>
            <a:r>
              <a:rPr lang="en-GB" sz="1200">
                <a:latin typeface="Times New Roman" charset="0"/>
              </a:rPr>
              <a:t>The amount of the file that is displayed can be increased by adding extra arguments. To increase the number of lines viewed from 10 to 100 add the –100 argument to the command. For example to view the last 100 lines of S_typhi.embl type:</a:t>
            </a:r>
          </a:p>
          <a:p>
            <a:pPr eaLnBrk="1" hangingPunct="1"/>
            <a:endParaRPr lang="en-GB" sz="1200">
              <a:latin typeface="Times New Roman" charset="0"/>
            </a:endParaRPr>
          </a:p>
          <a:p>
            <a:pPr eaLnBrk="1" hangingPunct="1"/>
            <a:r>
              <a:rPr lang="en-GB" sz="1200" b="1">
                <a:latin typeface="Courier" charset="0"/>
              </a:rPr>
              <a:t>tail</a:t>
            </a:r>
            <a:r>
              <a:rPr lang="en-GB" sz="1200">
                <a:latin typeface="Courier" charset="0"/>
              </a:rPr>
              <a:t> </a:t>
            </a:r>
            <a:r>
              <a:rPr lang="en-GB" sz="1200" b="1">
                <a:latin typeface="Courier" charset="0"/>
              </a:rPr>
              <a:t>-100</a:t>
            </a:r>
            <a:r>
              <a:rPr lang="en-GB" sz="1200">
                <a:latin typeface="Courier" charset="0"/>
              </a:rPr>
              <a:t> </a:t>
            </a:r>
            <a:r>
              <a:rPr lang="en-GB" sz="1200" i="1">
                <a:latin typeface="Courier" charset="0"/>
              </a:rPr>
              <a:t>S_typhi.embl </a:t>
            </a:r>
            <a:r>
              <a:rPr lang="en-GB" sz="1200">
                <a:latin typeface="Courier" charset="0"/>
              </a:rPr>
              <a:t>[enter]</a:t>
            </a:r>
            <a:endParaRPr lang="en-GB" sz="1200" i="1">
              <a:latin typeface="Courier" charset="0"/>
            </a:endParaRPr>
          </a:p>
          <a:p>
            <a:pPr eaLnBrk="1" hangingPunct="1"/>
            <a:endParaRPr lang="en-GB" sz="1200" i="1">
              <a:latin typeface="Courier" charset="0"/>
            </a:endParaRPr>
          </a:p>
          <a:p>
            <a:pPr eaLnBrk="1" hangingPunct="1"/>
            <a:r>
              <a:rPr lang="en-GB" sz="1200">
                <a:latin typeface="Times New Roman" charset="0"/>
              </a:rPr>
              <a:t>Do this for both head and tail commands. What type of information is at the beginning and end of the EMBL format file?</a:t>
            </a:r>
            <a:endParaRPr lang="en-GB" sz="1200">
              <a:latin typeface="Courier" charset="0"/>
            </a:endParaRPr>
          </a:p>
          <a:p>
            <a:pPr eaLnBrk="1" hangingPunct="1"/>
            <a:endParaRPr lang="en-GB" sz="1200">
              <a:latin typeface="Times New Roman" charset="0"/>
            </a:endParaRPr>
          </a:p>
        </p:txBody>
      </p:sp>
      <p:sp>
        <p:nvSpPr>
          <p:cNvPr id="48133"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2"/>
          <p:cNvSpPr>
            <a:spLocks noChangeArrowheads="1"/>
          </p:cNvSpPr>
          <p:nvPr/>
        </p:nvSpPr>
        <p:spPr bwMode="auto">
          <a:xfrm>
            <a:off x="503238" y="990600"/>
            <a:ext cx="5811837" cy="5943600"/>
          </a:xfrm>
          <a:prstGeom prst="roundRect">
            <a:avLst>
              <a:gd name="adj" fmla="val 16667"/>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50178" name="Text Box 3"/>
          <p:cNvSpPr txBox="1">
            <a:spLocks noChangeArrowheads="1"/>
          </p:cNvSpPr>
          <p:nvPr/>
        </p:nvSpPr>
        <p:spPr bwMode="auto">
          <a:xfrm>
            <a:off x="590550" y="1595438"/>
            <a:ext cx="5764213"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cat</a:t>
            </a:r>
            <a:r>
              <a:rPr lang="en-GB" sz="1200">
                <a:latin typeface="Times New Roman" charset="0"/>
              </a:rPr>
              <a:t>	Join files together</a:t>
            </a:r>
          </a:p>
          <a:p>
            <a:pPr eaLnBrk="1" hangingPunct="1"/>
            <a:endParaRPr lang="en-GB" sz="1200">
              <a:latin typeface="Times New Roman" charset="0"/>
            </a:endParaRPr>
          </a:p>
          <a:p>
            <a:pPr eaLnBrk="1" hangingPunct="1"/>
            <a:r>
              <a:rPr lang="en-GB" sz="1200">
                <a:latin typeface="Times New Roman" charset="0"/>
              </a:rPr>
              <a:t>Having looked at the beginning and end of the S_typhi.embl file you should notice that in EMBL format files the annotation comes first, then the DNA sequence at the end.</a:t>
            </a:r>
          </a:p>
          <a:p>
            <a:pPr eaLnBrk="1" hangingPunct="1"/>
            <a:endParaRPr lang="en-GB" sz="1200">
              <a:latin typeface="Times New Roman" charset="0"/>
            </a:endParaRPr>
          </a:p>
          <a:p>
            <a:pPr eaLnBrk="1" hangingPunct="1"/>
            <a:r>
              <a:rPr lang="en-GB" sz="1200">
                <a:latin typeface="Times New Roman" charset="0"/>
              </a:rPr>
              <a:t>If you had two separate files containing the annotation and the DNA sequence, both in EMBL format, it is possible to concatenate or join the two together to make a single file like the S_typhi.embl file you have just looked at. The UNIX command </a:t>
            </a:r>
            <a:r>
              <a:rPr lang="en-GB" sz="1200" b="1">
                <a:latin typeface="Times New Roman" charset="0"/>
              </a:rPr>
              <a:t>cat</a:t>
            </a:r>
            <a:r>
              <a:rPr lang="en-GB" sz="1200">
                <a:latin typeface="Times New Roman" charset="0"/>
              </a:rPr>
              <a:t> can be used to join two or more files into a single file. The order in which the files are joined is determined by the order in which they appear in the command line.</a:t>
            </a:r>
          </a:p>
          <a:p>
            <a:pPr eaLnBrk="1" hangingPunct="1"/>
            <a:endParaRPr lang="en-GB" sz="1200">
              <a:latin typeface="Times New Roman" charset="0"/>
            </a:endParaRPr>
          </a:p>
          <a:p>
            <a:pPr eaLnBrk="1" hangingPunct="1"/>
            <a:r>
              <a:rPr lang="en-GB" sz="1200">
                <a:latin typeface="Times New Roman" charset="0"/>
              </a:rPr>
              <a:t>For example, we have two separate files, MAL13P1.dna and MAL13P1.tab, that contain the DNA and annotation, respectively, from the </a:t>
            </a:r>
            <a:r>
              <a:rPr lang="en-GB" sz="1200" i="1">
                <a:latin typeface="Times New Roman" charset="0"/>
              </a:rPr>
              <a:t>P. falciparum</a:t>
            </a:r>
            <a:r>
              <a:rPr lang="en-GB" sz="1200">
                <a:latin typeface="Times New Roman" charset="0"/>
              </a:rPr>
              <a:t> genome.</a:t>
            </a:r>
          </a:p>
          <a:p>
            <a:pPr eaLnBrk="1" hangingPunct="1"/>
            <a:endParaRPr lang="en-GB" sz="1200">
              <a:latin typeface="Times New Roman" charset="0"/>
            </a:endParaRPr>
          </a:p>
          <a:p>
            <a:pPr eaLnBrk="1" hangingPunct="1"/>
            <a:r>
              <a:rPr lang="en-GB" sz="1200">
                <a:latin typeface="Times New Roman" charset="0"/>
              </a:rPr>
              <a:t>By typing the command line:</a:t>
            </a:r>
          </a:p>
          <a:p>
            <a:pPr eaLnBrk="1" hangingPunct="1"/>
            <a:endParaRPr lang="en-GB" sz="1200">
              <a:latin typeface="Times New Roman" charset="0"/>
            </a:endParaRPr>
          </a:p>
          <a:p>
            <a:pPr eaLnBrk="1" hangingPunct="1"/>
            <a:r>
              <a:rPr lang="en-GB" sz="1200">
                <a:latin typeface="Courier" charset="0"/>
              </a:rPr>
              <a:t> </a:t>
            </a:r>
            <a:r>
              <a:rPr lang="en-GB" sz="1200" b="1">
                <a:latin typeface="Courier" charset="0"/>
              </a:rPr>
              <a:t>cat</a:t>
            </a:r>
            <a:r>
              <a:rPr lang="en-GB" sz="1200">
                <a:latin typeface="Courier" charset="0"/>
              </a:rPr>
              <a:t> </a:t>
            </a:r>
            <a:r>
              <a:rPr lang="en-GB" sz="1200" i="1">
                <a:latin typeface="Courier" charset="0"/>
              </a:rPr>
              <a:t>MAL13P1.tab MAL13P1.dna </a:t>
            </a:r>
            <a:r>
              <a:rPr lang="en-GB" sz="1200" b="1">
                <a:latin typeface="Courier" charset="0"/>
              </a:rPr>
              <a:t>&gt; </a:t>
            </a:r>
            <a:r>
              <a:rPr lang="en-GB" sz="1200" i="1">
                <a:latin typeface="Courier" charset="0"/>
              </a:rPr>
              <a:t>MAL13P1.embl</a:t>
            </a:r>
            <a:r>
              <a:rPr lang="en-GB" sz="1200" b="1">
                <a:latin typeface="Courier" charset="0"/>
              </a:rPr>
              <a:t> </a:t>
            </a:r>
            <a:r>
              <a:rPr lang="en-GB" sz="1200">
                <a:latin typeface="Courier" charset="0"/>
              </a:rPr>
              <a:t>[enter]</a:t>
            </a:r>
            <a:endParaRPr lang="en-GB" sz="1200" i="1">
              <a:latin typeface="Courier" charset="0"/>
            </a:endParaRPr>
          </a:p>
          <a:p>
            <a:pPr eaLnBrk="1" hangingPunct="1"/>
            <a:endParaRPr lang="en-GB" sz="1200">
              <a:latin typeface="Times New Roman" charset="0"/>
            </a:endParaRPr>
          </a:p>
          <a:p>
            <a:pPr eaLnBrk="1" hangingPunct="1"/>
            <a:r>
              <a:rPr lang="en-GB" sz="1200">
                <a:latin typeface="Times New Roman" charset="0"/>
              </a:rPr>
              <a:t>MAL13P1.tab and MAL13P1.dna will be joined together and written to a file called MAL13P1.embl</a:t>
            </a:r>
          </a:p>
          <a:p>
            <a:pPr eaLnBrk="1" hangingPunct="1"/>
            <a:endParaRPr lang="en-GB" sz="1200">
              <a:latin typeface="Times New Roman" charset="0"/>
            </a:endParaRPr>
          </a:p>
          <a:p>
            <a:pPr eaLnBrk="1" hangingPunct="1"/>
            <a:r>
              <a:rPr lang="en-GB" sz="1200">
                <a:latin typeface="Times New Roman" charset="0"/>
              </a:rPr>
              <a:t>The </a:t>
            </a:r>
            <a:r>
              <a:rPr lang="en-GB" sz="1200" b="1">
                <a:latin typeface="Courier" charset="0"/>
              </a:rPr>
              <a:t>&gt;</a:t>
            </a:r>
            <a:r>
              <a:rPr lang="en-GB" sz="1200">
                <a:latin typeface="Times New Roman" charset="0"/>
              </a:rPr>
              <a:t> symbol in the command line directs the output of the </a:t>
            </a:r>
            <a:r>
              <a:rPr lang="en-GB" sz="1200" b="1">
                <a:latin typeface="Times New Roman" charset="0"/>
              </a:rPr>
              <a:t>cat</a:t>
            </a:r>
            <a:r>
              <a:rPr lang="en-GB" sz="1200">
                <a:latin typeface="Times New Roman" charset="0"/>
              </a:rPr>
              <a:t> program to the designated file MAL13P1.embl</a:t>
            </a:r>
          </a:p>
          <a:p>
            <a:pPr eaLnBrk="1" hangingPunct="1"/>
            <a:endParaRPr lang="en-GB" sz="1200">
              <a:latin typeface="Times New Roman" charset="0"/>
            </a:endParaRPr>
          </a:p>
        </p:txBody>
      </p:sp>
      <p:sp>
        <p:nvSpPr>
          <p:cNvPr id="50179"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ChangeArrowheads="1"/>
          </p:cNvSpPr>
          <p:nvPr/>
        </p:nvSpPr>
        <p:spPr bwMode="auto">
          <a:xfrm>
            <a:off x="531813" y="4138613"/>
            <a:ext cx="5811837" cy="5129212"/>
          </a:xfrm>
          <a:prstGeom prst="roundRect">
            <a:avLst>
              <a:gd name="adj" fmla="val 15412"/>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52226" name="Text Box 3"/>
          <p:cNvSpPr txBox="1">
            <a:spLocks noChangeArrowheads="1"/>
          </p:cNvSpPr>
          <p:nvPr/>
        </p:nvSpPr>
        <p:spPr bwMode="auto">
          <a:xfrm>
            <a:off x="657225" y="4449763"/>
            <a:ext cx="5764213"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grep</a:t>
            </a:r>
            <a:r>
              <a:rPr lang="en-GB" sz="1200">
                <a:latin typeface="Times New Roman" charset="0"/>
              </a:rPr>
              <a:t>	</a:t>
            </a:r>
            <a:r>
              <a:rPr lang="en-US" sz="1200">
                <a:latin typeface="Times New Roman" charset="0"/>
              </a:rPr>
              <a:t>Searches a file for patterns</a:t>
            </a:r>
            <a:endParaRPr lang="en-GB" sz="1200">
              <a:latin typeface="Times New Roman" charset="0"/>
            </a:endParaRPr>
          </a:p>
          <a:p>
            <a:pPr algn="ctr" eaLnBrk="1" hangingPunct="1"/>
            <a:endParaRPr lang="en-GB" sz="1200">
              <a:latin typeface="Times New Roman" charset="0"/>
            </a:endParaRPr>
          </a:p>
          <a:p>
            <a:pPr eaLnBrk="1" hangingPunct="1"/>
            <a:r>
              <a:rPr lang="en-GB" sz="1200" b="1">
                <a:latin typeface="Times New Roman" charset="0"/>
              </a:rPr>
              <a:t>grep</a:t>
            </a:r>
            <a:r>
              <a:rPr lang="en-GB" sz="1200">
                <a:latin typeface="Times New Roman" charset="0"/>
              </a:rPr>
              <a:t> is a powerful tool to search for patterns in a file.</a:t>
            </a:r>
          </a:p>
          <a:p>
            <a:pPr eaLnBrk="1" hangingPunct="1"/>
            <a:endParaRPr lang="en-GB" sz="1200">
              <a:latin typeface="Times New Roman" charset="0"/>
            </a:endParaRPr>
          </a:p>
          <a:p>
            <a:pPr eaLnBrk="1" hangingPunct="1"/>
            <a:r>
              <a:rPr lang="en-GB" sz="1200">
                <a:latin typeface="Times New Roman" charset="0"/>
              </a:rPr>
              <a:t>In the examples below, we are going to use the file called Malaria.fasta that contains the set of P. falciparum chromosomes in FASTA format. A FASTA file has the following format:</a:t>
            </a:r>
          </a:p>
          <a:p>
            <a:pPr eaLnBrk="1" hangingPunct="1"/>
            <a:endParaRPr lang="en-GB" sz="1200">
              <a:latin typeface="Times New Roman" charset="0"/>
            </a:endParaRPr>
          </a:p>
          <a:p>
            <a:pPr eaLnBrk="1" hangingPunct="1"/>
            <a:r>
              <a:rPr lang="en-GB" sz="1000">
                <a:latin typeface="Times New Roman" charset="0"/>
              </a:rPr>
              <a:t>&gt;Sequence Header</a:t>
            </a:r>
          </a:p>
          <a:p>
            <a:pPr eaLnBrk="1" hangingPunct="1"/>
            <a:r>
              <a:rPr lang="en-US" sz="1000">
                <a:latin typeface="Times New Roman" charset="0"/>
              </a:rPr>
              <a:t>CTAAACCTAAACCTAAACCCTGAACCCTAA…</a:t>
            </a:r>
            <a:endParaRPr lang="en-GB" sz="1000">
              <a:latin typeface="Times New Roman" charset="0"/>
            </a:endParaRPr>
          </a:p>
          <a:p>
            <a:pPr eaLnBrk="1" hangingPunct="1"/>
            <a:r>
              <a:rPr lang="en-GB" sz="1000">
                <a:latin typeface="Times New Roman" charset="0"/>
              </a:rPr>
              <a:t>…</a:t>
            </a:r>
          </a:p>
          <a:p>
            <a:pPr eaLnBrk="1" hangingPunct="1"/>
            <a:endParaRPr lang="en-GB" sz="1200">
              <a:latin typeface="Times New Roman" charset="0"/>
            </a:endParaRPr>
          </a:p>
          <a:p>
            <a:pPr eaLnBrk="1" hangingPunct="1"/>
            <a:r>
              <a:rPr lang="en-GB" sz="1200">
                <a:latin typeface="Times New Roman" charset="0"/>
              </a:rPr>
              <a:t>Therefore if we want to get the sequence headers, we can extract the lines that match the &gt; symbol:</a:t>
            </a:r>
          </a:p>
          <a:p>
            <a:pPr eaLnBrk="1" hangingPunct="1"/>
            <a:endParaRPr lang="en-GB" sz="1200">
              <a:latin typeface="Times New Roman" charset="0"/>
            </a:endParaRPr>
          </a:p>
          <a:p>
            <a:pPr eaLnBrk="1" hangingPunct="1"/>
            <a:r>
              <a:rPr lang="en-GB" sz="1200">
                <a:latin typeface="Courier" charset="0"/>
              </a:rPr>
              <a:t> </a:t>
            </a:r>
            <a:r>
              <a:rPr lang="en-GB" sz="1200" b="1">
                <a:latin typeface="Courier" charset="0"/>
              </a:rPr>
              <a:t>grep</a:t>
            </a:r>
            <a:r>
              <a:rPr lang="en-GB" sz="1200">
                <a:latin typeface="Courier" charset="0"/>
              </a:rPr>
              <a:t> </a:t>
            </a:r>
            <a:r>
              <a:rPr lang="ja-JP" altLang="en-GB" sz="1200"/>
              <a:t>‘</a:t>
            </a:r>
            <a:r>
              <a:rPr lang="en-GB" altLang="ja-JP" sz="1200">
                <a:latin typeface="Courier" charset="0"/>
              </a:rPr>
              <a:t>&gt;</a:t>
            </a:r>
            <a:r>
              <a:rPr lang="ja-JP" altLang="en-GB" sz="1200"/>
              <a:t>’</a:t>
            </a:r>
            <a:r>
              <a:rPr lang="en-GB" altLang="ja-JP" sz="1200">
                <a:latin typeface="Courier" charset="0"/>
              </a:rPr>
              <a:t> </a:t>
            </a:r>
            <a:r>
              <a:rPr lang="en-GB" altLang="ja-JP" sz="1200" i="1">
                <a:latin typeface="Courier" charset="0"/>
              </a:rPr>
              <a:t>Malaria.fasta</a:t>
            </a:r>
            <a:r>
              <a:rPr lang="en-GB" altLang="ja-JP" sz="1200" b="1">
                <a:latin typeface="Courier" charset="0"/>
              </a:rPr>
              <a:t> </a:t>
            </a:r>
            <a:r>
              <a:rPr lang="en-GB" altLang="ja-JP" sz="1200">
                <a:latin typeface="Courier" charset="0"/>
              </a:rPr>
              <a:t>[enter]</a:t>
            </a:r>
            <a:endParaRPr lang="en-GB" altLang="ja-JP" sz="1200">
              <a:latin typeface="Times New Roman" charset="0"/>
            </a:endParaRPr>
          </a:p>
          <a:p>
            <a:pPr eaLnBrk="1" hangingPunct="1"/>
            <a:endParaRPr lang="en-GB" sz="1200">
              <a:latin typeface="Times New Roman" charset="0"/>
            </a:endParaRPr>
          </a:p>
          <a:p>
            <a:pPr eaLnBrk="1" hangingPunct="1"/>
            <a:r>
              <a:rPr lang="en-GB" sz="1200">
                <a:latin typeface="Times New Roman" charset="0"/>
              </a:rPr>
              <a:t>By typing the command line:</a:t>
            </a:r>
          </a:p>
          <a:p>
            <a:pPr eaLnBrk="1" hangingPunct="1"/>
            <a:endParaRPr lang="en-GB" sz="1200">
              <a:latin typeface="Times New Roman" charset="0"/>
            </a:endParaRPr>
          </a:p>
          <a:p>
            <a:pPr eaLnBrk="1" hangingPunct="1"/>
            <a:r>
              <a:rPr lang="en-GB" sz="1200">
                <a:latin typeface="Courier" charset="0"/>
              </a:rPr>
              <a:t> </a:t>
            </a:r>
            <a:r>
              <a:rPr lang="en-GB" sz="1200" b="1">
                <a:latin typeface="Courier" charset="0"/>
              </a:rPr>
              <a:t>grep</a:t>
            </a:r>
            <a:r>
              <a:rPr lang="en-GB" sz="1200">
                <a:latin typeface="Courier" charset="0"/>
              </a:rPr>
              <a:t> -c </a:t>
            </a:r>
            <a:r>
              <a:rPr lang="ja-JP" altLang="en-GB" sz="1200"/>
              <a:t>‘</a:t>
            </a:r>
            <a:r>
              <a:rPr lang="en-GB" altLang="ja-JP" sz="1200">
                <a:latin typeface="Courier" charset="0"/>
              </a:rPr>
              <a:t>&gt;</a:t>
            </a:r>
            <a:r>
              <a:rPr lang="ja-JP" altLang="en-GB" sz="1200"/>
              <a:t>’</a:t>
            </a:r>
            <a:r>
              <a:rPr lang="en-GB" altLang="ja-JP" sz="1200">
                <a:latin typeface="Courier" charset="0"/>
              </a:rPr>
              <a:t> </a:t>
            </a:r>
            <a:r>
              <a:rPr lang="en-GB" altLang="ja-JP" sz="1200" i="1">
                <a:latin typeface="Courier" charset="0"/>
              </a:rPr>
              <a:t>Malaria.fasta</a:t>
            </a:r>
            <a:r>
              <a:rPr lang="en-GB" altLang="ja-JP" sz="1200" b="1">
                <a:latin typeface="Courier" charset="0"/>
              </a:rPr>
              <a:t> </a:t>
            </a:r>
            <a:r>
              <a:rPr lang="en-GB" altLang="ja-JP" sz="1200">
                <a:latin typeface="Courier" charset="0"/>
              </a:rPr>
              <a:t>[enter]</a:t>
            </a:r>
            <a:endParaRPr lang="en-GB" altLang="ja-JP" sz="1200" i="1">
              <a:latin typeface="Courier" charset="0"/>
            </a:endParaRPr>
          </a:p>
          <a:p>
            <a:pPr eaLnBrk="1" hangingPunct="1"/>
            <a:endParaRPr lang="en-GB" sz="1200">
              <a:latin typeface="Times New Roman" charset="0"/>
            </a:endParaRPr>
          </a:p>
          <a:p>
            <a:pPr eaLnBrk="1" hangingPunct="1"/>
            <a:r>
              <a:rPr lang="en-GB" sz="1200">
                <a:latin typeface="Times New Roman" charset="0"/>
              </a:rPr>
              <a:t>The &gt; symbol is placed in quotes as this </a:t>
            </a:r>
            <a:r>
              <a:rPr lang="en-US" sz="1200">
                <a:latin typeface="Times New Roman" charset="0"/>
              </a:rPr>
              <a:t>stops the shell from interpreting the &gt; as an instruction for where to put the output</a:t>
            </a:r>
            <a:r>
              <a:rPr lang="en-GB" sz="1200">
                <a:latin typeface="Times New Roman" charset="0"/>
              </a:rPr>
              <a:t>.</a:t>
            </a:r>
          </a:p>
          <a:p>
            <a:pPr eaLnBrk="1" hangingPunct="1"/>
            <a:r>
              <a:rPr lang="en-GB" sz="1200">
                <a:latin typeface="Times New Roman" charset="0"/>
              </a:rPr>
              <a:t>The -c option prints only a count of matching lines. Therefore in this example we will display the number of sequence entries that this file contains.</a:t>
            </a:r>
          </a:p>
          <a:p>
            <a:pPr eaLnBrk="1" hangingPunct="1"/>
            <a:endParaRPr lang="en-GB" sz="1200">
              <a:latin typeface="Times New Roman" charset="0"/>
            </a:endParaRPr>
          </a:p>
        </p:txBody>
      </p:sp>
      <p:sp>
        <p:nvSpPr>
          <p:cNvPr id="52227" name="AutoShape 5"/>
          <p:cNvSpPr>
            <a:spLocks noChangeArrowheads="1"/>
          </p:cNvSpPr>
          <p:nvPr/>
        </p:nvSpPr>
        <p:spPr bwMode="auto">
          <a:xfrm>
            <a:off x="563563" y="571500"/>
            <a:ext cx="5811837" cy="3190875"/>
          </a:xfrm>
          <a:prstGeom prst="roundRect">
            <a:avLst>
              <a:gd name="adj" fmla="val 16667"/>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52228" name="Text Box 6"/>
          <p:cNvSpPr txBox="1">
            <a:spLocks noChangeArrowheads="1"/>
          </p:cNvSpPr>
          <p:nvPr/>
        </p:nvSpPr>
        <p:spPr bwMode="auto">
          <a:xfrm>
            <a:off x="677863" y="849313"/>
            <a:ext cx="5764212" cy="231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wc</a:t>
            </a:r>
            <a:r>
              <a:rPr lang="en-GB" sz="1200">
                <a:latin typeface="Times New Roman" charset="0"/>
              </a:rPr>
              <a:t>	</a:t>
            </a:r>
            <a:r>
              <a:rPr lang="en-US" sz="1200">
                <a:latin typeface="Times New Roman" charset="0"/>
              </a:rPr>
              <a:t>Counts the lines, words or characters</a:t>
            </a:r>
          </a:p>
          <a:p>
            <a:pPr eaLnBrk="1" hangingPunct="1"/>
            <a:endParaRPr lang="en-GB" sz="1200">
              <a:latin typeface="Times New Roman" charset="0"/>
            </a:endParaRPr>
          </a:p>
          <a:p>
            <a:pPr eaLnBrk="1" hangingPunct="1"/>
            <a:endParaRPr lang="en-GB" sz="1200">
              <a:latin typeface="Times New Roman" charset="0"/>
            </a:endParaRPr>
          </a:p>
          <a:p>
            <a:pPr eaLnBrk="1" hangingPunct="1"/>
            <a:r>
              <a:rPr lang="en-GB" sz="1200">
                <a:latin typeface="Times New Roman" charset="0"/>
              </a:rPr>
              <a:t>By typing the command line:</a:t>
            </a:r>
          </a:p>
          <a:p>
            <a:pPr eaLnBrk="1" hangingPunct="1"/>
            <a:endParaRPr lang="en-GB" sz="1200">
              <a:latin typeface="Times New Roman" charset="0"/>
            </a:endParaRPr>
          </a:p>
          <a:p>
            <a:pPr eaLnBrk="1" hangingPunct="1"/>
            <a:r>
              <a:rPr lang="en-GB" sz="1200">
                <a:latin typeface="Courier" charset="0"/>
              </a:rPr>
              <a:t> </a:t>
            </a:r>
            <a:r>
              <a:rPr lang="en-GB" sz="1200" b="1">
                <a:latin typeface="Courier" charset="0"/>
              </a:rPr>
              <a:t>ls </a:t>
            </a:r>
            <a:r>
              <a:rPr lang="en-GB" sz="1200">
                <a:latin typeface="Courier" charset="0"/>
              </a:rPr>
              <a:t>| </a:t>
            </a:r>
            <a:r>
              <a:rPr lang="en-GB" sz="1200" b="1">
                <a:latin typeface="Courier" charset="0"/>
              </a:rPr>
              <a:t>wc</a:t>
            </a:r>
            <a:r>
              <a:rPr lang="en-GB" sz="1200">
                <a:latin typeface="Courier" charset="0"/>
              </a:rPr>
              <a:t> -</a:t>
            </a:r>
            <a:r>
              <a:rPr lang="en-GB" sz="1400">
                <a:latin typeface="Times" charset="0"/>
              </a:rPr>
              <a:t>l</a:t>
            </a:r>
            <a:r>
              <a:rPr lang="en-GB" sz="1200" b="1">
                <a:latin typeface="Courier" charset="0"/>
              </a:rPr>
              <a:t>  </a:t>
            </a:r>
            <a:r>
              <a:rPr lang="en-GB" sz="1200">
                <a:latin typeface="Courier" charset="0"/>
              </a:rPr>
              <a:t>[enter]</a:t>
            </a:r>
            <a:endParaRPr lang="en-GB" sz="1200">
              <a:latin typeface="Times New Roman" charset="0"/>
            </a:endParaRPr>
          </a:p>
          <a:p>
            <a:pPr eaLnBrk="1" hangingPunct="1"/>
            <a:r>
              <a:rPr lang="en-GB" sz="1200">
                <a:latin typeface="Times New Roman" charset="0"/>
              </a:rPr>
              <a:t>The above command uses </a:t>
            </a:r>
            <a:r>
              <a:rPr lang="en-GB" sz="1200" b="1">
                <a:latin typeface="Times New Roman" charset="0"/>
              </a:rPr>
              <a:t>wc</a:t>
            </a:r>
            <a:r>
              <a:rPr lang="en-GB" sz="1200">
                <a:latin typeface="Times New Roman" charset="0"/>
              </a:rPr>
              <a:t> to count the number of files that are listed by </a:t>
            </a:r>
            <a:r>
              <a:rPr lang="en-GB" sz="1200" b="1">
                <a:latin typeface="Times New Roman" charset="0"/>
              </a:rPr>
              <a:t>ls</a:t>
            </a:r>
            <a:r>
              <a:rPr lang="en-GB" sz="1200">
                <a:latin typeface="Times New Roman" charset="0"/>
              </a:rPr>
              <a:t>.</a:t>
            </a:r>
          </a:p>
          <a:p>
            <a:pPr eaLnBrk="1" hangingPunct="1"/>
            <a:endParaRPr lang="en-GB" sz="1200">
              <a:latin typeface="Times New Roman" charset="0"/>
            </a:endParaRPr>
          </a:p>
          <a:p>
            <a:pPr eaLnBrk="1" hangingPunct="1"/>
            <a:r>
              <a:rPr lang="en-GB" sz="1200">
                <a:latin typeface="Times New Roman" charset="0"/>
              </a:rPr>
              <a:t>The </a:t>
            </a:r>
            <a:r>
              <a:rPr lang="en-GB" sz="1200" b="1">
                <a:latin typeface="Times New Roman" charset="0"/>
              </a:rPr>
              <a:t>|</a:t>
            </a:r>
            <a:r>
              <a:rPr lang="en-GB" sz="1200">
                <a:latin typeface="Times New Roman" charset="0"/>
              </a:rPr>
              <a:t> symbol in the command line connects the two commands into a single operation for simplicity. You can connect as many commands as you want:</a:t>
            </a:r>
          </a:p>
          <a:p>
            <a:pPr eaLnBrk="1" hangingPunct="1"/>
            <a:endParaRPr lang="en-GB" sz="1200">
              <a:latin typeface="Times New Roman" charset="0"/>
            </a:endParaRPr>
          </a:p>
          <a:p>
            <a:pPr eaLnBrk="1" hangingPunct="1"/>
            <a:r>
              <a:rPr lang="en-GB" sz="1200">
                <a:latin typeface="Times New Roman" charset="0"/>
              </a:rPr>
              <a:t>$ </a:t>
            </a:r>
            <a:r>
              <a:rPr lang="en-GB" sz="1200" b="1">
                <a:latin typeface="Times New Roman" charset="0"/>
              </a:rPr>
              <a:t>ls</a:t>
            </a:r>
            <a:r>
              <a:rPr lang="en-GB" sz="1200">
                <a:latin typeface="Times New Roman" charset="0"/>
              </a:rPr>
              <a:t> | </a:t>
            </a:r>
            <a:r>
              <a:rPr lang="en-GB" sz="1200" b="1">
                <a:latin typeface="Times New Roman" charset="0"/>
              </a:rPr>
              <a:t>grep</a:t>
            </a:r>
            <a:r>
              <a:rPr lang="en-GB" sz="1200">
                <a:latin typeface="Times New Roman" charset="0"/>
              </a:rPr>
              <a:t> </a:t>
            </a:r>
            <a:r>
              <a:rPr lang="ja-JP" altLang="en-GB" sz="1200"/>
              <a:t>“</a:t>
            </a:r>
            <a:r>
              <a:rPr lang="en-GB" altLang="ja-JP" sz="1200">
                <a:latin typeface="Times New Roman" charset="0"/>
              </a:rPr>
              <a:t>.embl</a:t>
            </a:r>
            <a:r>
              <a:rPr lang="ja-JP" altLang="en-GB" sz="1200"/>
              <a:t>”</a:t>
            </a:r>
            <a:r>
              <a:rPr lang="en-GB" altLang="ja-JP" sz="1200">
                <a:latin typeface="Times New Roman" charset="0"/>
              </a:rPr>
              <a:t> | </a:t>
            </a:r>
            <a:r>
              <a:rPr lang="en-GB" altLang="ja-JP" sz="1200" b="1">
                <a:latin typeface="Times New Roman" charset="0"/>
              </a:rPr>
              <a:t>wc</a:t>
            </a:r>
            <a:r>
              <a:rPr lang="en-GB" altLang="ja-JP" sz="1200">
                <a:latin typeface="Times New Roman" charset="0"/>
              </a:rPr>
              <a:t> -l </a:t>
            </a:r>
            <a:endParaRPr lang="en-GB" sz="1200">
              <a:latin typeface="Times New Roman" charset="0"/>
            </a:endParaRPr>
          </a:p>
        </p:txBody>
      </p:sp>
      <p:sp>
        <p:nvSpPr>
          <p:cNvPr id="52229"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ChangeArrowheads="1"/>
          </p:cNvSpPr>
          <p:nvPr/>
        </p:nvSpPr>
        <p:spPr bwMode="auto">
          <a:xfrm>
            <a:off x="482600" y="1001713"/>
            <a:ext cx="5811838" cy="5368925"/>
          </a:xfrm>
          <a:prstGeom prst="roundRect">
            <a:avLst>
              <a:gd name="adj" fmla="val 16667"/>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54274" name="Text Box 3"/>
          <p:cNvSpPr txBox="1">
            <a:spLocks noChangeArrowheads="1"/>
          </p:cNvSpPr>
          <p:nvPr/>
        </p:nvSpPr>
        <p:spPr bwMode="auto">
          <a:xfrm>
            <a:off x="565150" y="1500188"/>
            <a:ext cx="5764213"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find</a:t>
            </a:r>
            <a:r>
              <a:rPr lang="en-GB" sz="1200">
                <a:latin typeface="Times New Roman" charset="0"/>
                <a:cs typeface="Arial" charset="0"/>
              </a:rPr>
              <a:t>	</a:t>
            </a:r>
            <a:r>
              <a:rPr lang="en-US" sz="1200">
                <a:latin typeface="Times New Roman" charset="0"/>
                <a:cs typeface="Arial" charset="0"/>
              </a:rPr>
              <a:t>Finds files matching an expression</a:t>
            </a:r>
            <a:endParaRPr lang="en-GB" sz="1200">
              <a:latin typeface="Times New Roman" charset="0"/>
              <a:cs typeface="Arial" charset="0"/>
            </a:endParaRPr>
          </a:p>
          <a:p>
            <a:pPr algn="ctr" eaLnBrk="1" hangingPunct="1"/>
            <a:endParaRPr lang="en-GB" sz="1200">
              <a:latin typeface="Times New Roman" charset="0"/>
              <a:cs typeface="Arial" charset="0"/>
            </a:endParaRPr>
          </a:p>
          <a:p>
            <a:pPr eaLnBrk="1" hangingPunct="1"/>
            <a:r>
              <a:rPr lang="en-GB" sz="1200">
                <a:latin typeface="Times New Roman" charset="0"/>
                <a:cs typeface="Arial" charset="0"/>
              </a:rPr>
              <a:t>The </a:t>
            </a:r>
            <a:r>
              <a:rPr lang="en-GB" sz="1200" b="1">
                <a:latin typeface="Times New Roman" charset="0"/>
                <a:cs typeface="Arial" charset="0"/>
              </a:rPr>
              <a:t>find</a:t>
            </a:r>
            <a:r>
              <a:rPr lang="en-GB" sz="1200">
                <a:latin typeface="Times New Roman" charset="0"/>
                <a:cs typeface="Arial" charset="0"/>
              </a:rPr>
              <a:t> command is similar to </a:t>
            </a:r>
            <a:r>
              <a:rPr lang="en-GB" sz="1200" b="1">
                <a:latin typeface="Times New Roman" charset="0"/>
                <a:cs typeface="Arial" charset="0"/>
              </a:rPr>
              <a:t>ls</a:t>
            </a:r>
            <a:r>
              <a:rPr lang="en-GB" sz="1200">
                <a:latin typeface="Times New Roman" charset="0"/>
                <a:cs typeface="Arial" charset="0"/>
              </a:rPr>
              <a:t> but in many ways it is more powerful. It can be used to</a:t>
            </a:r>
            <a:r>
              <a:rPr lang="en-US" sz="1200">
                <a:latin typeface="Times New Roman" charset="0"/>
                <a:cs typeface="Arial" charset="0"/>
              </a:rPr>
              <a:t> recursively search the directory tree for a specified path name, seeking files that match a given Boolean expression (a test which returns true or false) </a:t>
            </a:r>
          </a:p>
          <a:p>
            <a:pPr eaLnBrk="1" hangingPunct="1"/>
            <a:endParaRPr lang="en-US" sz="1200">
              <a:latin typeface="Times New Roman" charset="0"/>
              <a:cs typeface="Arial" charset="0"/>
            </a:endParaRPr>
          </a:p>
          <a:p>
            <a:pPr eaLnBrk="1" hangingPunct="1"/>
            <a:r>
              <a:rPr lang="en-US" sz="1200" b="1">
                <a:latin typeface="Times New Roman" charset="0"/>
                <a:cs typeface="Arial" charset="0"/>
              </a:rPr>
              <a:t>find</a:t>
            </a:r>
            <a:r>
              <a:rPr lang="en-US" sz="1200">
                <a:latin typeface="Times New Roman" charset="0"/>
                <a:cs typeface="Arial" charset="0"/>
              </a:rPr>
              <a:t> . -name “*.embl”</a:t>
            </a:r>
          </a:p>
          <a:p>
            <a:pPr eaLnBrk="1" hangingPunct="1"/>
            <a:endParaRPr lang="en-US" sz="1200">
              <a:latin typeface="Times New Roman" charset="0"/>
              <a:cs typeface="Arial" charset="0"/>
            </a:endParaRPr>
          </a:p>
          <a:p>
            <a:pPr eaLnBrk="1" hangingPunct="1"/>
            <a:r>
              <a:rPr lang="en-US" sz="1200">
                <a:latin typeface="Times New Roman" charset="0"/>
                <a:cs typeface="Arial" charset="0"/>
              </a:rPr>
              <a:t>This command will return the files which name has the .embl suffix.</a:t>
            </a:r>
          </a:p>
          <a:p>
            <a:pPr eaLnBrk="1" hangingPunct="1"/>
            <a:endParaRPr lang="en-GB" sz="1200">
              <a:latin typeface="Times New Roman" charset="0"/>
              <a:cs typeface="Arial" charset="0"/>
            </a:endParaRPr>
          </a:p>
          <a:p>
            <a:pPr eaLnBrk="1" hangingPunct="1"/>
            <a:r>
              <a:rPr lang="en-GB" sz="1200">
                <a:latin typeface="Times New Roman" charset="0"/>
                <a:cs typeface="Arial" charset="0"/>
              </a:rPr>
              <a:t> </a:t>
            </a:r>
            <a:r>
              <a:rPr lang="en-GB" sz="1200" b="1">
                <a:latin typeface="Times New Roman" charset="0"/>
                <a:cs typeface="Arial" charset="0"/>
              </a:rPr>
              <a:t>find</a:t>
            </a:r>
            <a:r>
              <a:rPr lang="en-GB" sz="1200">
                <a:latin typeface="Times New Roman" charset="0"/>
                <a:cs typeface="Arial" charset="0"/>
              </a:rPr>
              <a:t> . -type d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This command will return all the subdirectories contained in the current directory.</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These is just two basic examples but it is possible to search in many other ways:</a:t>
            </a:r>
          </a:p>
          <a:p>
            <a:pPr eaLnBrk="1" hangingPunct="1"/>
            <a:endParaRPr lang="en-GB" sz="1200">
              <a:latin typeface="Times New Roman" charset="0"/>
              <a:cs typeface="Arial" charset="0"/>
            </a:endParaRPr>
          </a:p>
          <a:p>
            <a:pPr eaLnBrk="1" hangingPunct="1"/>
            <a:r>
              <a:rPr lang="en-GB" sz="1200">
                <a:latin typeface="Times New Roman" charset="0"/>
                <a:cs typeface="Arial" charset="0"/>
              </a:rPr>
              <a:t>-mtime	search files by modifying date</a:t>
            </a:r>
          </a:p>
          <a:p>
            <a:pPr eaLnBrk="1" hangingPunct="1"/>
            <a:r>
              <a:rPr lang="en-GB" sz="1200">
                <a:latin typeface="Times New Roman" charset="0"/>
                <a:cs typeface="Arial" charset="0"/>
              </a:rPr>
              <a:t>-atime	search files by last access date</a:t>
            </a:r>
          </a:p>
          <a:p>
            <a:pPr eaLnBrk="1" hangingPunct="1"/>
            <a:r>
              <a:rPr lang="en-GB" sz="1200">
                <a:latin typeface="Times New Roman" charset="0"/>
                <a:cs typeface="Arial" charset="0"/>
              </a:rPr>
              <a:t>-size	search files by file size</a:t>
            </a:r>
          </a:p>
          <a:p>
            <a:pPr eaLnBrk="1" hangingPunct="1"/>
            <a:r>
              <a:rPr lang="en-GB" sz="1200">
                <a:latin typeface="Times New Roman" charset="0"/>
                <a:cs typeface="Arial" charset="0"/>
              </a:rPr>
              <a:t>-user	search files by user they belong to</a:t>
            </a:r>
          </a:p>
          <a:p>
            <a:pPr eaLnBrk="1" hangingPunct="1"/>
            <a:endParaRPr lang="en-GB" sz="1200">
              <a:latin typeface="Times New Roman" charset="0"/>
              <a:cs typeface="Arial" charset="0"/>
            </a:endParaRPr>
          </a:p>
          <a:p>
            <a:pPr eaLnBrk="1" hangingPunct="1"/>
            <a:r>
              <a:rPr lang="en-GB" sz="1200">
                <a:latin typeface="Times New Roman" charset="0"/>
                <a:cs typeface="Arial" charset="0"/>
              </a:rPr>
              <a:t>You need to be careful with quoting when using wildcards.</a:t>
            </a:r>
          </a:p>
        </p:txBody>
      </p:sp>
      <p:sp>
        <p:nvSpPr>
          <p:cNvPr id="54275" name="AutoShape 5"/>
          <p:cNvSpPr>
            <a:spLocks noChangeArrowheads="1"/>
          </p:cNvSpPr>
          <p:nvPr/>
        </p:nvSpPr>
        <p:spPr bwMode="auto">
          <a:xfrm>
            <a:off x="419100" y="6477000"/>
            <a:ext cx="6083300" cy="304800"/>
          </a:xfrm>
          <a:prstGeom prst="roundRect">
            <a:avLst>
              <a:gd name="adj" fmla="val 16667"/>
            </a:avLst>
          </a:prstGeom>
          <a:solidFill>
            <a:srgbClr val="CCFFFF"/>
          </a:solidFill>
          <a:ln w="9525">
            <a:solidFill>
              <a:schemeClr val="tx1"/>
            </a:solidFill>
            <a:round/>
            <a:headEnd/>
            <a:tailEnd/>
          </a:ln>
        </p:spPr>
        <p:txBody>
          <a:bodyPr wrap="none" anchor="ctr"/>
          <a:lstStyle/>
          <a:p>
            <a:pPr algn="ctr"/>
            <a:endParaRPr lang="en-US" sz="1200">
              <a:latin typeface="Times New Roman" charset="0"/>
              <a:cs typeface="Arial" charset="0"/>
            </a:endParaRPr>
          </a:p>
        </p:txBody>
      </p:sp>
      <p:sp>
        <p:nvSpPr>
          <p:cNvPr id="54276" name="Text Box 6"/>
          <p:cNvSpPr txBox="1">
            <a:spLocks noChangeArrowheads="1"/>
          </p:cNvSpPr>
          <p:nvPr/>
        </p:nvSpPr>
        <p:spPr bwMode="auto">
          <a:xfrm>
            <a:off x="520700" y="6494463"/>
            <a:ext cx="60166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The wildcard </a:t>
            </a:r>
            <a:r>
              <a:rPr lang="en-GB" sz="1200" b="1">
                <a:latin typeface="Times New Roman" charset="0"/>
                <a:cs typeface="Arial" charset="0"/>
              </a:rPr>
              <a:t>*</a:t>
            </a:r>
            <a:r>
              <a:rPr lang="en-GB" sz="1200">
                <a:latin typeface="Times New Roman" charset="0"/>
                <a:cs typeface="Arial" charset="0"/>
              </a:rPr>
              <a:t> symbol represents a string of any character and of any length.</a:t>
            </a:r>
          </a:p>
        </p:txBody>
      </p:sp>
      <p:sp>
        <p:nvSpPr>
          <p:cNvPr id="54277"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p:cNvSpPr txBox="1">
            <a:spLocks noChangeArrowheads="1"/>
          </p:cNvSpPr>
          <p:nvPr/>
        </p:nvSpPr>
        <p:spPr bwMode="auto">
          <a:xfrm>
            <a:off x="531813" y="901700"/>
            <a:ext cx="6016625" cy="246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Obtaining and transferring information</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The first step in exploiting genome sequences is obtaining your genome sequence. As time goes by there are more and more genome sequences available, from an ever increasing number of locations. Typically a complete genome sequence project is quite large, and therefore the files containing the data are going to be quite unwieldy. One of the simplest ways in which such information can be obtained is using </a:t>
            </a:r>
            <a:r>
              <a:rPr lang="en-GB" sz="1200" b="1">
                <a:latin typeface="Times New Roman" charset="0"/>
                <a:cs typeface="Arial" charset="0"/>
              </a:rPr>
              <a:t>ftp</a:t>
            </a:r>
            <a:r>
              <a:rPr lang="en-GB" sz="1200">
                <a:latin typeface="Times New Roman" charset="0"/>
                <a:cs typeface="Arial" charset="0"/>
              </a:rPr>
              <a:t> or </a:t>
            </a:r>
            <a:r>
              <a:rPr lang="ja-JP" altLang="en-GB" sz="1200">
                <a:cs typeface="Arial" charset="0"/>
              </a:rPr>
              <a:t>‘</a:t>
            </a:r>
            <a:r>
              <a:rPr lang="en-GB" altLang="ja-JP" sz="1200">
                <a:latin typeface="Times New Roman" charset="0"/>
                <a:cs typeface="Arial" charset="0"/>
              </a:rPr>
              <a:t>file transfer protocol</a:t>
            </a:r>
            <a:r>
              <a:rPr lang="ja-JP" altLang="en-GB" sz="1200">
                <a:cs typeface="Arial" charset="0"/>
              </a:rPr>
              <a:t>’</a:t>
            </a:r>
            <a:r>
              <a:rPr lang="en-GB" altLang="ja-JP" sz="1200">
                <a:latin typeface="Times New Roman" charset="0"/>
                <a:cs typeface="Arial" charset="0"/>
              </a:rPr>
              <a:t>. This a method of transferring information from a remote machine to the computer you are working on.</a:t>
            </a:r>
          </a:p>
          <a:p>
            <a:pPr eaLnBrk="1" hangingPunct="1"/>
            <a:endParaRPr lang="en-GB" sz="1200">
              <a:latin typeface="Times New Roman" charset="0"/>
              <a:cs typeface="Arial" charset="0"/>
            </a:endParaRPr>
          </a:p>
          <a:p>
            <a:pPr eaLnBrk="1" hangingPunct="1"/>
            <a:r>
              <a:rPr lang="en-GB" sz="1200">
                <a:latin typeface="Times New Roman" charset="0"/>
                <a:cs typeface="Arial" charset="0"/>
              </a:rPr>
              <a:t>The </a:t>
            </a:r>
            <a:r>
              <a:rPr lang="en-GB" sz="1200" b="1">
                <a:latin typeface="Times New Roman" charset="0"/>
                <a:cs typeface="Arial" charset="0"/>
              </a:rPr>
              <a:t>ftp</a:t>
            </a:r>
            <a:r>
              <a:rPr lang="en-GB" sz="1200">
                <a:latin typeface="Times New Roman" charset="0"/>
                <a:cs typeface="Arial" charset="0"/>
              </a:rPr>
              <a:t> command can be used in UNIX to connect to a remote machine specified in the command line. Once a connection is established it is possible to both send (upload) and receive (download) data.  However as we are limited for time we will not use this method, and instead use a more user-friendly method. </a:t>
            </a:r>
          </a:p>
        </p:txBody>
      </p:sp>
      <p:sp>
        <p:nvSpPr>
          <p:cNvPr id="56322" name="AutoShape 5"/>
          <p:cNvSpPr>
            <a:spLocks noChangeArrowheads="1"/>
          </p:cNvSpPr>
          <p:nvPr/>
        </p:nvSpPr>
        <p:spPr bwMode="auto">
          <a:xfrm>
            <a:off x="473075" y="3413125"/>
            <a:ext cx="6021388" cy="1870075"/>
          </a:xfrm>
          <a:prstGeom prst="roundRect">
            <a:avLst>
              <a:gd name="adj" fmla="val 11120"/>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56323" name="Text Box 6"/>
          <p:cNvSpPr txBox="1">
            <a:spLocks noChangeArrowheads="1"/>
          </p:cNvSpPr>
          <p:nvPr/>
        </p:nvSpPr>
        <p:spPr bwMode="auto">
          <a:xfrm>
            <a:off x="544513" y="3495675"/>
            <a:ext cx="6016625"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Using ftp on the internet</a:t>
            </a:r>
          </a:p>
          <a:p>
            <a:pPr eaLnBrk="1" hangingPunct="1"/>
            <a:endParaRPr lang="en-GB" sz="1200">
              <a:latin typeface="Times New Roman" charset="0"/>
              <a:cs typeface="Arial" charset="0"/>
            </a:endParaRPr>
          </a:p>
          <a:p>
            <a:pPr eaLnBrk="1" hangingPunct="1"/>
            <a:r>
              <a:rPr lang="en-GB" sz="1200">
                <a:latin typeface="Times New Roman" charset="0"/>
                <a:cs typeface="Arial" charset="0"/>
              </a:rPr>
              <a:t>In addition to UNIX, ftp is also available on most Macs and PCs and allows you to transfer files readily between different computers worldwide. It is worth learning how to use </a:t>
            </a:r>
            <a:r>
              <a:rPr lang="en-GB" sz="1200" b="1">
                <a:latin typeface="Times New Roman" charset="0"/>
                <a:cs typeface="Arial" charset="0"/>
              </a:rPr>
              <a:t>ftp</a:t>
            </a:r>
            <a:r>
              <a:rPr lang="en-GB" sz="1200">
                <a:latin typeface="Times New Roman" charset="0"/>
                <a:cs typeface="Arial" charset="0"/>
              </a:rPr>
              <a:t>; most machines will have a graphical </a:t>
            </a:r>
            <a:r>
              <a:rPr lang="en-GB" sz="1200" b="1">
                <a:latin typeface="Times New Roman" charset="0"/>
                <a:cs typeface="Arial" charset="0"/>
              </a:rPr>
              <a:t>ftp</a:t>
            </a:r>
            <a:r>
              <a:rPr lang="en-GB" sz="1200">
                <a:latin typeface="Times New Roman" charset="0"/>
                <a:cs typeface="Arial" charset="0"/>
              </a:rPr>
              <a:t> interface and this makes file transfer very easy. Unfortunately there are a large number of alternatives and we can't show them all to you. Instead, we'll use </a:t>
            </a:r>
            <a:r>
              <a:rPr lang="en-GB" sz="1200" b="1">
                <a:latin typeface="Times New Roman" charset="0"/>
                <a:cs typeface="Arial" charset="0"/>
              </a:rPr>
              <a:t>ftp</a:t>
            </a:r>
            <a:r>
              <a:rPr lang="en-GB" sz="1200">
                <a:latin typeface="Times New Roman" charset="0"/>
                <a:cs typeface="Arial" charset="0"/>
              </a:rPr>
              <a:t> to download information to the current working directory on the computer you are working using the Firefox web browser. You are now going to an </a:t>
            </a:r>
            <a:r>
              <a:rPr lang="en-GB" sz="1200" b="1">
                <a:latin typeface="Times New Roman" charset="0"/>
                <a:cs typeface="Arial" charset="0"/>
              </a:rPr>
              <a:t>ftp</a:t>
            </a:r>
            <a:r>
              <a:rPr lang="en-GB" sz="1200">
                <a:latin typeface="Times New Roman" charset="0"/>
                <a:cs typeface="Arial" charset="0"/>
              </a:rPr>
              <a:t> web page where you are going to download the DNA sequence for </a:t>
            </a:r>
            <a:r>
              <a:rPr lang="en-GB" sz="1200" i="1">
                <a:latin typeface="Times New Roman" charset="0"/>
                <a:cs typeface="Arial" charset="0"/>
              </a:rPr>
              <a:t>P. falciparum </a:t>
            </a:r>
            <a:r>
              <a:rPr lang="en-GB" sz="1200">
                <a:latin typeface="Times New Roman" charset="0"/>
                <a:cs typeface="Arial" charset="0"/>
              </a:rPr>
              <a:t>chromosome 3. </a:t>
            </a:r>
          </a:p>
        </p:txBody>
      </p:sp>
      <p:pic>
        <p:nvPicPr>
          <p:cNvPr id="563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5848350"/>
            <a:ext cx="4699000" cy="319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5" name="Line 9"/>
          <p:cNvSpPr>
            <a:spLocks noChangeShapeType="1"/>
          </p:cNvSpPr>
          <p:nvPr/>
        </p:nvSpPr>
        <p:spPr bwMode="auto">
          <a:xfrm flipH="1">
            <a:off x="1038225" y="6384925"/>
            <a:ext cx="4051300" cy="592138"/>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26" name="AutoShape 2"/>
          <p:cNvSpPr>
            <a:spLocks noChangeArrowheads="1"/>
          </p:cNvSpPr>
          <p:nvPr/>
        </p:nvSpPr>
        <p:spPr bwMode="auto">
          <a:xfrm>
            <a:off x="4603750" y="5970588"/>
            <a:ext cx="1865313" cy="728662"/>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56327" name="Text Box 4"/>
          <p:cNvSpPr txBox="1">
            <a:spLocks noChangeArrowheads="1"/>
          </p:cNvSpPr>
          <p:nvPr/>
        </p:nvSpPr>
        <p:spPr bwMode="auto">
          <a:xfrm>
            <a:off x="4662488" y="6034088"/>
            <a:ext cx="186055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Open up Firefox from the icon on tool bar at the top of the screen.</a:t>
            </a:r>
          </a:p>
        </p:txBody>
      </p:sp>
      <p:sp>
        <p:nvSpPr>
          <p:cNvPr id="56328"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Screen shot 2014-10-01 at 17.38.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0" y="5545138"/>
            <a:ext cx="4738688" cy="2479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8370" name="Picture 1" descr="Screen shot 2014-10-01 at 17.31.4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338" y="1960563"/>
            <a:ext cx="4694237" cy="31337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8371" name="AutoShape 2"/>
          <p:cNvSpPr>
            <a:spLocks noChangeArrowheads="1"/>
          </p:cNvSpPr>
          <p:nvPr/>
        </p:nvSpPr>
        <p:spPr bwMode="auto">
          <a:xfrm>
            <a:off x="560388" y="1016000"/>
            <a:ext cx="5976937" cy="687388"/>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58372" name="Text Box 6"/>
          <p:cNvSpPr txBox="1">
            <a:spLocks noChangeArrowheads="1"/>
          </p:cNvSpPr>
          <p:nvPr/>
        </p:nvSpPr>
        <p:spPr bwMode="auto">
          <a:xfrm>
            <a:off x="560388" y="1130300"/>
            <a:ext cx="6016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In the location box type in the address </a:t>
            </a:r>
            <a:r>
              <a:rPr lang="en-GB" sz="1200" b="1">
                <a:latin typeface="Times New Roman" charset="0"/>
                <a:cs typeface="Arial" charset="0"/>
              </a:rPr>
              <a:t>http://www.genedb.org/Homepage/Pfalciparum </a:t>
            </a:r>
            <a:r>
              <a:rPr lang="en-GB" sz="1200">
                <a:latin typeface="Times New Roman" charset="0"/>
                <a:cs typeface="Arial" charset="0"/>
              </a:rPr>
              <a:t>and press return. The page below should appear. </a:t>
            </a:r>
          </a:p>
        </p:txBody>
      </p:sp>
      <p:sp>
        <p:nvSpPr>
          <p:cNvPr id="58373" name="Line 9"/>
          <p:cNvSpPr>
            <a:spLocks noChangeShapeType="1"/>
          </p:cNvSpPr>
          <p:nvPr/>
        </p:nvSpPr>
        <p:spPr bwMode="auto">
          <a:xfrm flipH="1">
            <a:off x="2649538" y="6967538"/>
            <a:ext cx="2082800" cy="682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74" name="Line 10"/>
          <p:cNvSpPr>
            <a:spLocks noChangeShapeType="1"/>
          </p:cNvSpPr>
          <p:nvPr/>
        </p:nvSpPr>
        <p:spPr bwMode="auto">
          <a:xfrm>
            <a:off x="2746375" y="5262563"/>
            <a:ext cx="0" cy="2127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8375" name="Line 13"/>
          <p:cNvSpPr>
            <a:spLocks noChangeShapeType="1"/>
          </p:cNvSpPr>
          <p:nvPr/>
        </p:nvSpPr>
        <p:spPr bwMode="auto">
          <a:xfrm flipH="1">
            <a:off x="4630738" y="3589338"/>
            <a:ext cx="746125"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76" name="AutoShape 4"/>
          <p:cNvSpPr>
            <a:spLocks noChangeArrowheads="1"/>
          </p:cNvSpPr>
          <p:nvPr/>
        </p:nvSpPr>
        <p:spPr bwMode="auto">
          <a:xfrm>
            <a:off x="5208588" y="2954338"/>
            <a:ext cx="1200150" cy="560387"/>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58377" name="Rectangle 7"/>
          <p:cNvSpPr>
            <a:spLocks noChangeArrowheads="1"/>
          </p:cNvSpPr>
          <p:nvPr/>
        </p:nvSpPr>
        <p:spPr bwMode="auto">
          <a:xfrm>
            <a:off x="5232400" y="2997200"/>
            <a:ext cx="1422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a:latin typeface="Times New Roman" charset="0"/>
                <a:cs typeface="Arial" charset="0"/>
              </a:rPr>
              <a:t>Click on the ftp access link</a:t>
            </a:r>
          </a:p>
        </p:txBody>
      </p:sp>
      <p:sp>
        <p:nvSpPr>
          <p:cNvPr id="58378" name="AutoShape 3"/>
          <p:cNvSpPr>
            <a:spLocks noChangeArrowheads="1"/>
          </p:cNvSpPr>
          <p:nvPr/>
        </p:nvSpPr>
        <p:spPr bwMode="auto">
          <a:xfrm>
            <a:off x="4799013" y="6629400"/>
            <a:ext cx="1803400" cy="766763"/>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en-GB" sz="1200">
              <a:latin typeface="Times New Roman" charset="0"/>
            </a:endParaRPr>
          </a:p>
          <a:p>
            <a:pPr algn="ctr"/>
            <a:endParaRPr lang="en-GB" sz="1200">
              <a:latin typeface="Times New Roman" charset="0"/>
            </a:endParaRPr>
          </a:p>
        </p:txBody>
      </p:sp>
      <p:sp>
        <p:nvSpPr>
          <p:cNvPr id="58379" name="Rectangle 8"/>
          <p:cNvSpPr>
            <a:spLocks noChangeArrowheads="1"/>
          </p:cNvSpPr>
          <p:nvPr/>
        </p:nvSpPr>
        <p:spPr bwMode="auto">
          <a:xfrm>
            <a:off x="4799013" y="6680200"/>
            <a:ext cx="19907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latin typeface="Times New Roman" charset="0"/>
              </a:rPr>
              <a:t>Right click on Pf3D7_03_v3.embl.gz and choose ‘Save Link As’.</a:t>
            </a:r>
            <a:endParaRPr lang="en-GB" sz="1200"/>
          </a:p>
        </p:txBody>
      </p:sp>
      <p:sp>
        <p:nvSpPr>
          <p:cNvPr id="58380"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Screen shot 2014-10-01 at 17.45.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2705100"/>
            <a:ext cx="3217863" cy="474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8" name="AutoShape 2"/>
          <p:cNvSpPr>
            <a:spLocks noChangeArrowheads="1"/>
          </p:cNvSpPr>
          <p:nvPr/>
        </p:nvSpPr>
        <p:spPr bwMode="auto">
          <a:xfrm>
            <a:off x="660400" y="838200"/>
            <a:ext cx="5811838" cy="1690688"/>
          </a:xfrm>
          <a:prstGeom prst="roundRect">
            <a:avLst>
              <a:gd name="adj" fmla="val 16667"/>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60419" name="Text Box 3"/>
          <p:cNvSpPr txBox="1">
            <a:spLocks noChangeArrowheads="1"/>
          </p:cNvSpPr>
          <p:nvPr/>
        </p:nvSpPr>
        <p:spPr bwMode="auto">
          <a:xfrm>
            <a:off x="712788" y="946150"/>
            <a:ext cx="5764212"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The </a:t>
            </a:r>
            <a:r>
              <a:rPr lang="en-GB" sz="1200" i="1">
                <a:latin typeface="Times New Roman" charset="0"/>
                <a:cs typeface="Arial" charset="0"/>
              </a:rPr>
              <a:t>P. falciparum</a:t>
            </a:r>
            <a:r>
              <a:rPr lang="en-GB" sz="1200">
                <a:latin typeface="Times New Roman" charset="0"/>
                <a:cs typeface="Arial" charset="0"/>
              </a:rPr>
              <a:t> chr3 embl file can be obtained from the EMBL database at the European Bioinformatics Institute (http://www.ebi.ac.uk/) and is presented in a specific format with a series of defined qualifiers and keys (see below and Appendix IV) to help identify the different components of an entry.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Below is an example of a small EMBL entry with the different features of the entry highlighted</a:t>
            </a:r>
          </a:p>
        </p:txBody>
      </p:sp>
      <p:sp>
        <p:nvSpPr>
          <p:cNvPr id="60420" name="AutoShape 5"/>
          <p:cNvSpPr>
            <a:spLocks/>
          </p:cNvSpPr>
          <p:nvPr/>
        </p:nvSpPr>
        <p:spPr bwMode="auto">
          <a:xfrm>
            <a:off x="5289550" y="2689225"/>
            <a:ext cx="141288" cy="2587625"/>
          </a:xfrm>
          <a:prstGeom prst="rightBrace">
            <a:avLst>
              <a:gd name="adj1" fmla="val 9377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1" name="AutoShape 6"/>
          <p:cNvSpPr>
            <a:spLocks/>
          </p:cNvSpPr>
          <p:nvPr/>
        </p:nvSpPr>
        <p:spPr bwMode="auto">
          <a:xfrm>
            <a:off x="5302250" y="5276850"/>
            <a:ext cx="120650" cy="1808163"/>
          </a:xfrm>
          <a:prstGeom prst="rightBrace">
            <a:avLst>
              <a:gd name="adj1" fmla="val 155489"/>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2" name="AutoShape 7"/>
          <p:cNvSpPr>
            <a:spLocks/>
          </p:cNvSpPr>
          <p:nvPr/>
        </p:nvSpPr>
        <p:spPr bwMode="auto">
          <a:xfrm>
            <a:off x="5283200" y="7091363"/>
            <a:ext cx="80963" cy="388937"/>
          </a:xfrm>
          <a:prstGeom prst="rightBrace">
            <a:avLst>
              <a:gd name="adj1" fmla="val 38565"/>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3" name="Text Box 8"/>
          <p:cNvSpPr txBox="1">
            <a:spLocks noChangeArrowheads="1"/>
          </p:cNvSpPr>
          <p:nvPr/>
        </p:nvSpPr>
        <p:spPr bwMode="auto">
          <a:xfrm>
            <a:off x="5414963" y="3817938"/>
            <a:ext cx="10858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EMBL Header</a:t>
            </a:r>
          </a:p>
        </p:txBody>
      </p:sp>
      <p:sp>
        <p:nvSpPr>
          <p:cNvPr id="60424" name="Text Box 9"/>
          <p:cNvSpPr txBox="1">
            <a:spLocks noChangeArrowheads="1"/>
          </p:cNvSpPr>
          <p:nvPr/>
        </p:nvSpPr>
        <p:spPr bwMode="auto">
          <a:xfrm>
            <a:off x="5427663" y="5999163"/>
            <a:ext cx="869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Annotation</a:t>
            </a:r>
          </a:p>
        </p:txBody>
      </p:sp>
      <p:sp>
        <p:nvSpPr>
          <p:cNvPr id="60425" name="Text Box 10"/>
          <p:cNvSpPr txBox="1">
            <a:spLocks noChangeArrowheads="1"/>
          </p:cNvSpPr>
          <p:nvPr/>
        </p:nvSpPr>
        <p:spPr bwMode="auto">
          <a:xfrm>
            <a:off x="5541963" y="7153275"/>
            <a:ext cx="7683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Sequence</a:t>
            </a:r>
          </a:p>
        </p:txBody>
      </p:sp>
      <p:sp>
        <p:nvSpPr>
          <p:cNvPr id="60426" name="AutoShape 11"/>
          <p:cNvSpPr>
            <a:spLocks noChangeArrowheads="1"/>
          </p:cNvSpPr>
          <p:nvPr/>
        </p:nvSpPr>
        <p:spPr bwMode="auto">
          <a:xfrm>
            <a:off x="628650" y="7932738"/>
            <a:ext cx="5840413" cy="1295400"/>
          </a:xfrm>
          <a:prstGeom prst="roundRect">
            <a:avLst>
              <a:gd name="adj" fmla="val 16667"/>
            </a:avLst>
          </a:prstGeom>
          <a:solidFill>
            <a:srgbClr val="FFFF99"/>
          </a:solidFill>
          <a:ln w="9525">
            <a:solidFill>
              <a:schemeClr val="tx1"/>
            </a:solidFill>
            <a:round/>
            <a:headEnd/>
            <a:tailEnd/>
          </a:ln>
        </p:spPr>
        <p:txBody>
          <a:bodyPr wrap="none" anchor="ctr"/>
          <a:lstStyle/>
          <a:p>
            <a:endParaRPr lang="en-US" sz="1200">
              <a:latin typeface="Times New Roman" charset="0"/>
              <a:cs typeface="Arial" charset="0"/>
            </a:endParaRPr>
          </a:p>
        </p:txBody>
      </p:sp>
      <p:sp>
        <p:nvSpPr>
          <p:cNvPr id="60427" name="Text Box 12"/>
          <p:cNvSpPr txBox="1">
            <a:spLocks noChangeArrowheads="1"/>
          </p:cNvSpPr>
          <p:nvPr/>
        </p:nvSpPr>
        <p:spPr bwMode="auto">
          <a:xfrm>
            <a:off x="598488" y="8085138"/>
            <a:ext cx="5880100"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In addition to the EMBL database, there are the mirror databases, Genbank (NCBI) and DDBJ (National Institute of Genetics, Japan), which contain the same sequence entries, but have slight differences in the way in which the information is presented. The next two pages contain the text of the complete entries for same sequence from the EMBL and GenBank databases, compare the two entries and identify the differences.  </a:t>
            </a:r>
          </a:p>
        </p:txBody>
      </p:sp>
      <p:sp>
        <p:nvSpPr>
          <p:cNvPr id="60428" name="Text Box 13"/>
          <p:cNvSpPr txBox="1">
            <a:spLocks noChangeArrowheads="1"/>
          </p:cNvSpPr>
          <p:nvPr/>
        </p:nvSpPr>
        <p:spPr bwMode="auto">
          <a:xfrm>
            <a:off x="746125" y="376238"/>
            <a:ext cx="12969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Database Entries</a:t>
            </a:r>
          </a:p>
        </p:txBody>
      </p:sp>
      <p:sp>
        <p:nvSpPr>
          <p:cNvPr id="60429" name="Text Box 14"/>
          <p:cNvSpPr txBox="1">
            <a:spLocks noChangeArrowheads="1"/>
          </p:cNvSpPr>
          <p:nvPr/>
        </p:nvSpPr>
        <p:spPr bwMode="auto">
          <a:xfrm>
            <a:off x="304800" y="6264275"/>
            <a:ext cx="15398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Two-character line code indicates the type of information contained in the line</a:t>
            </a:r>
          </a:p>
        </p:txBody>
      </p:sp>
      <p:sp>
        <p:nvSpPr>
          <p:cNvPr id="60430" name="Line 15"/>
          <p:cNvSpPr>
            <a:spLocks noChangeShapeType="1"/>
          </p:cNvSpPr>
          <p:nvPr/>
        </p:nvSpPr>
        <p:spPr bwMode="auto">
          <a:xfrm flipV="1">
            <a:off x="1536700" y="6299200"/>
            <a:ext cx="400050" cy="1714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431" name="Text Box 16"/>
          <p:cNvSpPr txBox="1">
            <a:spLocks noChangeArrowheads="1"/>
          </p:cNvSpPr>
          <p:nvPr/>
        </p:nvSpPr>
        <p:spPr bwMode="auto">
          <a:xfrm>
            <a:off x="1073150" y="5226050"/>
            <a:ext cx="9302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Qualifier</a:t>
            </a:r>
          </a:p>
        </p:txBody>
      </p:sp>
      <p:sp>
        <p:nvSpPr>
          <p:cNvPr id="60432" name="Text Box 17"/>
          <p:cNvSpPr txBox="1">
            <a:spLocks noChangeArrowheads="1"/>
          </p:cNvSpPr>
          <p:nvPr/>
        </p:nvSpPr>
        <p:spPr bwMode="auto">
          <a:xfrm>
            <a:off x="930275" y="5692774"/>
            <a:ext cx="606425" cy="285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a:latin typeface="Times New Roman" charset="0"/>
                <a:cs typeface="Arial" charset="0"/>
              </a:rPr>
              <a:t>Key</a:t>
            </a:r>
          </a:p>
        </p:txBody>
      </p:sp>
      <p:sp>
        <p:nvSpPr>
          <p:cNvPr id="60433" name="Line 18"/>
          <p:cNvSpPr>
            <a:spLocks noChangeShapeType="1"/>
          </p:cNvSpPr>
          <p:nvPr/>
        </p:nvSpPr>
        <p:spPr bwMode="auto">
          <a:xfrm>
            <a:off x="1739900" y="5505450"/>
            <a:ext cx="933450" cy="7810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434" name="Line 19"/>
          <p:cNvSpPr>
            <a:spLocks noChangeShapeType="1"/>
          </p:cNvSpPr>
          <p:nvPr/>
        </p:nvSpPr>
        <p:spPr bwMode="auto">
          <a:xfrm>
            <a:off x="1276350" y="5861050"/>
            <a:ext cx="850900" cy="355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435" name="Text Box 1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
        <p:nvSpPr>
          <p:cNvPr id="16386" name="TextBox 4"/>
          <p:cNvSpPr txBox="1">
            <a:spLocks noChangeArrowheads="1"/>
          </p:cNvSpPr>
          <p:nvPr/>
        </p:nvSpPr>
        <p:spPr bwMode="auto">
          <a:xfrm>
            <a:off x="917575" y="936625"/>
            <a:ext cx="5262563" cy="766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latin typeface="Times New Roman" charset="0"/>
                <a:cs typeface="Times New Roman" charset="0"/>
              </a:rPr>
              <a:t>Appendix I: Course Virtual Machine (VM) Quick Start Guide</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Using a VM enables us to encapsulate the course data and software in such a way that you can still make use of them when you return to your own laboratory.</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To use the VM on the USB stick provided, you will first need to download VirtualBox (http://www.virtualbox.org/). This software is required to run the VM on your machine, it is free and available for windows, MacOSX and linux, </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For a detailed description of VirtualBox and the installation see the on-line manual (http://www.virtualbox.org/manual/). </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b="1">
                <a:latin typeface="Times New Roman" charset="0"/>
                <a:cs typeface="Times New Roman" charset="0"/>
              </a:rPr>
              <a:t>Download and Install VirtualBox</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Download VirtualBox for the type of workstation you are using (e.g. windows) from http://www.virtualbox.org/wiki/Downloads.</a:t>
            </a:r>
            <a:endParaRPr lang="en-GB" sz="1200">
              <a:latin typeface="Times New Roman" charset="0"/>
              <a:cs typeface="Times New Roman" charset="0"/>
            </a:endParaRPr>
          </a:p>
          <a:p>
            <a:pPr eaLnBrk="1" hangingPunct="1"/>
            <a:r>
              <a:rPr lang="en-US" sz="1200">
                <a:latin typeface="Times New Roman" charset="0"/>
                <a:cs typeface="Times New Roman" charset="0"/>
              </a:rPr>
              <a:t>Double click on the executable file (windows). The installation welcome dialog opens and allows you to choose where to install VirtualBox to and which components to install. Depending on your Windows configuration, you may see warnings about "unsigned drivers" or similar. Please select "Continue" on these warnings; otherwise VirtualBox might not function correctly after installation.</a:t>
            </a:r>
            <a:endParaRPr lang="en-GB" sz="1200">
              <a:latin typeface="Times New Roman" charset="0"/>
              <a:cs typeface="Times New Roman" charset="0"/>
            </a:endParaRPr>
          </a:p>
          <a:p>
            <a:pPr eaLnBrk="1" hangingPunct="1"/>
            <a:r>
              <a:rPr lang="en-US" sz="1200">
                <a:latin typeface="Times New Roman" charset="0"/>
                <a:cs typeface="Times New Roman" charset="0"/>
              </a:rPr>
              <a:t>Launch the VirtualBox software from the desktop shortcut or from the program menu.</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b="1">
                <a:latin typeface="Times New Roman" charset="0"/>
                <a:cs typeface="Times New Roman" charset="0"/>
              </a:rPr>
              <a:t>Setting up the VM</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VirtualBox needs to be pointed at the VDI (This is the file that is on the memory stick used during the course) file as follows:</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Insert the USB memory stick provided. This contains a Virtual Disk Image (VDI) file. </a:t>
            </a:r>
            <a:endParaRPr lang="en-GB" sz="1200">
              <a:latin typeface="Times New Roman" charset="0"/>
              <a:cs typeface="Times New Roman" charset="0"/>
            </a:endParaRPr>
          </a:p>
          <a:p>
            <a:pPr eaLnBrk="1" hangingPunct="1"/>
            <a:r>
              <a:rPr lang="en-US" sz="1200">
                <a:latin typeface="Times New Roman" charset="0"/>
                <a:cs typeface="Times New Roman" charset="0"/>
              </a:rPr>
              <a:t>Create a new virtual machine by selecting ‘New’ from the options at the top. </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Then fill the boxes in as shown:</a:t>
            </a:r>
            <a:endParaRPr lang="en-GB" sz="1200">
              <a:latin typeface="Times New Roman" charset="0"/>
              <a:cs typeface="Times New Roman" charset="0"/>
            </a:endParaRPr>
          </a:p>
          <a:p>
            <a:pPr eaLnBrk="1" hangingPunct="1"/>
            <a:r>
              <a:rPr lang="en-US" sz="1200">
                <a:latin typeface="Times New Roman" charset="0"/>
                <a:cs typeface="Times New Roman" charset="0"/>
              </a:rPr>
              <a:t> In the first window enter:</a:t>
            </a:r>
            <a:endParaRPr lang="en-GB" sz="1200">
              <a:latin typeface="Times New Roman" charset="0"/>
              <a:cs typeface="Times New Roman" charset="0"/>
            </a:endParaRPr>
          </a:p>
          <a:p>
            <a:pPr eaLnBrk="1" hangingPunct="1"/>
            <a:r>
              <a:rPr lang="en-US" sz="1200">
                <a:latin typeface="Times New Roman" charset="0"/>
                <a:cs typeface="Times New Roman" charset="0"/>
              </a:rPr>
              <a:t>Name:  </a:t>
            </a:r>
            <a:r>
              <a:rPr lang="en-US" sz="1200" b="1">
                <a:latin typeface="Times New Roman" charset="0"/>
                <a:cs typeface="Times New Roman" charset="0"/>
              </a:rPr>
              <a:t>Artemis</a:t>
            </a:r>
            <a:endParaRPr lang="en-GB" sz="1200">
              <a:latin typeface="Times New Roman" charset="0"/>
              <a:cs typeface="Times New Roman" charset="0"/>
            </a:endParaRPr>
          </a:p>
          <a:p>
            <a:pPr eaLnBrk="1" hangingPunct="1"/>
            <a:r>
              <a:rPr lang="en-US" sz="1200">
                <a:latin typeface="Times New Roman" charset="0"/>
                <a:cs typeface="Times New Roman" charset="0"/>
              </a:rPr>
              <a:t>Operating System: </a:t>
            </a:r>
            <a:r>
              <a:rPr lang="en-US" sz="1200" b="1">
                <a:latin typeface="Times New Roman" charset="0"/>
                <a:cs typeface="Times New Roman" charset="0"/>
              </a:rPr>
              <a:t>Linux</a:t>
            </a:r>
            <a:endParaRPr lang="en-GB" sz="1200">
              <a:latin typeface="Times New Roman" charset="0"/>
              <a:cs typeface="Times New Roman" charset="0"/>
            </a:endParaRPr>
          </a:p>
          <a:p>
            <a:pPr eaLnBrk="1" hangingPunct="1"/>
            <a:r>
              <a:rPr lang="en-US" sz="1200">
                <a:latin typeface="Times New Roman" charset="0"/>
                <a:cs typeface="Times New Roman" charset="0"/>
              </a:rPr>
              <a:t>Version: </a:t>
            </a:r>
            <a:r>
              <a:rPr lang="en-US" sz="1200" b="1">
                <a:latin typeface="Times New Roman" charset="0"/>
                <a:cs typeface="Times New Roman" charset="0"/>
              </a:rPr>
              <a:t>Ubuntu</a:t>
            </a:r>
            <a:endParaRPr lang="en-GB" sz="1200">
              <a:latin typeface="Times New Roman" charset="0"/>
              <a:cs typeface="Times New Roman" charset="0"/>
            </a:endParaRPr>
          </a:p>
          <a:p>
            <a:pPr eaLnBrk="1" hangingPunct="1"/>
            <a:r>
              <a:rPr lang="en-US" sz="1200" b="1">
                <a:latin typeface="Times New Roman" charset="0"/>
                <a:cs typeface="Times New Roman" charset="0"/>
              </a:rPr>
              <a:t> </a:t>
            </a:r>
            <a:endParaRPr lang="en-GB" sz="1200">
              <a:latin typeface="Times New Roman" charset="0"/>
              <a:cs typeface="Times New Roman" charset="0"/>
            </a:endParaRPr>
          </a:p>
          <a:p>
            <a:pPr eaLnBrk="1" hangingPunct="1"/>
            <a:endParaRPr lang="en-US" sz="1200">
              <a:latin typeface="Times New Roman" charset="0"/>
              <a:cs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1050925" y="44608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latin typeface="Times New Roman" charset="0"/>
              <a:cs typeface="Arial" charset="0"/>
            </a:endParaRPr>
          </a:p>
        </p:txBody>
      </p:sp>
      <p:sp>
        <p:nvSpPr>
          <p:cNvPr id="62466" name="Text Box 3"/>
          <p:cNvSpPr txBox="1">
            <a:spLocks noChangeArrowheads="1"/>
          </p:cNvSpPr>
          <p:nvPr/>
        </p:nvSpPr>
        <p:spPr bwMode="auto">
          <a:xfrm>
            <a:off x="768350" y="703263"/>
            <a:ext cx="5886450" cy="842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900">
                <a:latin typeface="Courier New" charset="0"/>
              </a:rPr>
              <a:t>ID   ECRSMA     standard; DNA; PRO; 500 BP.</a:t>
            </a:r>
          </a:p>
          <a:p>
            <a:pPr eaLnBrk="1" hangingPunct="1"/>
            <a:r>
              <a:rPr lang="en-GB" sz="900">
                <a:latin typeface="Courier New" charset="0"/>
              </a:rPr>
              <a:t>XX</a:t>
            </a:r>
          </a:p>
          <a:p>
            <a:pPr eaLnBrk="1" hangingPunct="1"/>
            <a:r>
              <a:rPr lang="en-GB" sz="900">
                <a:latin typeface="Courier New" charset="0"/>
              </a:rPr>
              <a:t>AC   L40173;</a:t>
            </a:r>
          </a:p>
          <a:p>
            <a:pPr eaLnBrk="1" hangingPunct="1"/>
            <a:r>
              <a:rPr lang="en-GB" sz="900">
                <a:latin typeface="Courier New" charset="0"/>
              </a:rPr>
              <a:t>XX</a:t>
            </a:r>
          </a:p>
          <a:p>
            <a:pPr eaLnBrk="1" hangingPunct="1"/>
            <a:r>
              <a:rPr lang="en-GB" sz="900">
                <a:latin typeface="Courier New" charset="0"/>
              </a:rPr>
              <a:t>SV   L40173.1</a:t>
            </a:r>
          </a:p>
          <a:p>
            <a:pPr eaLnBrk="1" hangingPunct="1"/>
            <a:r>
              <a:rPr lang="en-GB" sz="900">
                <a:latin typeface="Courier New" charset="0"/>
              </a:rPr>
              <a:t>XX</a:t>
            </a:r>
          </a:p>
          <a:p>
            <a:pPr eaLnBrk="1" hangingPunct="1"/>
            <a:r>
              <a:rPr lang="en-GB" sz="900">
                <a:latin typeface="Courier New" charset="0"/>
              </a:rPr>
              <a:t>DT   10-AUG-1995 (Rel. 44, Created)</a:t>
            </a:r>
          </a:p>
          <a:p>
            <a:pPr eaLnBrk="1" hangingPunct="1"/>
            <a:r>
              <a:rPr lang="en-GB" sz="900">
                <a:latin typeface="Courier New" charset="0"/>
              </a:rPr>
              <a:t>DT   04-MAR-2000 (Rel. 63, Last updated, Version 4)</a:t>
            </a:r>
          </a:p>
          <a:p>
            <a:pPr eaLnBrk="1" hangingPunct="1"/>
            <a:r>
              <a:rPr lang="en-GB" sz="900">
                <a:latin typeface="Courier New" charset="0"/>
              </a:rPr>
              <a:t>XX</a:t>
            </a:r>
          </a:p>
          <a:p>
            <a:pPr eaLnBrk="1" hangingPunct="1"/>
            <a:r>
              <a:rPr lang="en-GB" sz="900">
                <a:latin typeface="Courier New" charset="0"/>
              </a:rPr>
              <a:t>DE   Erwinia carotovora repressor (rsmA) gene, complete cds.</a:t>
            </a:r>
          </a:p>
          <a:p>
            <a:pPr eaLnBrk="1" hangingPunct="1"/>
            <a:r>
              <a:rPr lang="en-GB" sz="900">
                <a:latin typeface="Courier New" charset="0"/>
              </a:rPr>
              <a:t>XX</a:t>
            </a:r>
          </a:p>
          <a:p>
            <a:pPr eaLnBrk="1" hangingPunct="1"/>
            <a:r>
              <a:rPr lang="en-GB" sz="900">
                <a:latin typeface="Courier New" charset="0"/>
              </a:rPr>
              <a:t>KW   repressor; rsmA gene.</a:t>
            </a:r>
          </a:p>
          <a:p>
            <a:pPr eaLnBrk="1" hangingPunct="1"/>
            <a:r>
              <a:rPr lang="en-GB" sz="900">
                <a:latin typeface="Courier New" charset="0"/>
              </a:rPr>
              <a:t>XX</a:t>
            </a:r>
          </a:p>
          <a:p>
            <a:pPr eaLnBrk="1" hangingPunct="1"/>
            <a:r>
              <a:rPr lang="en-GB" sz="900">
                <a:latin typeface="Courier New" charset="0"/>
              </a:rPr>
              <a:t>OS   Pectobacterium carotovorum</a:t>
            </a:r>
          </a:p>
          <a:p>
            <a:pPr eaLnBrk="1" hangingPunct="1"/>
            <a:r>
              <a:rPr lang="en-GB" sz="900">
                <a:latin typeface="Courier New" charset="0"/>
              </a:rPr>
              <a:t>OC   Bacteria; Proteobacteria; Gammaproteobacteria; Enterobacteriaceae;</a:t>
            </a:r>
          </a:p>
          <a:p>
            <a:pPr eaLnBrk="1" hangingPunct="1"/>
            <a:r>
              <a:rPr lang="en-GB" sz="900">
                <a:latin typeface="Courier New" charset="0"/>
              </a:rPr>
              <a:t>OC   Pectobacterium.</a:t>
            </a:r>
          </a:p>
          <a:p>
            <a:pPr eaLnBrk="1" hangingPunct="1"/>
            <a:r>
              <a:rPr lang="en-GB" sz="900">
                <a:latin typeface="Courier New" charset="0"/>
              </a:rPr>
              <a:t>XX</a:t>
            </a:r>
          </a:p>
          <a:p>
            <a:pPr eaLnBrk="1" hangingPunct="1"/>
            <a:r>
              <a:rPr lang="en-GB" sz="900">
                <a:latin typeface="Courier New" charset="0"/>
              </a:rPr>
              <a:t>RN   [1]</a:t>
            </a:r>
          </a:p>
          <a:p>
            <a:pPr eaLnBrk="1" hangingPunct="1"/>
            <a:r>
              <a:rPr lang="en-GB" sz="900">
                <a:latin typeface="Courier New" charset="0"/>
              </a:rPr>
              <a:t>RP   1-500</a:t>
            </a:r>
          </a:p>
          <a:p>
            <a:pPr eaLnBrk="1" hangingPunct="1"/>
            <a:r>
              <a:rPr lang="en-GB" sz="900">
                <a:latin typeface="Courier New" charset="0"/>
              </a:rPr>
              <a:t>RA   Cui Y., Chatterjee A., Liu Y., Dumenyo C.K., Chatterjee A.K.;</a:t>
            </a:r>
          </a:p>
          <a:p>
            <a:pPr eaLnBrk="1" hangingPunct="1"/>
            <a:r>
              <a:rPr lang="en-GB" sz="900">
                <a:latin typeface="Courier New" charset="0"/>
              </a:rPr>
              <a:t>RT   "Identification of a global repressor gene, rsmA, of Erwinia carotovora</a:t>
            </a:r>
          </a:p>
          <a:p>
            <a:pPr eaLnBrk="1" hangingPunct="1"/>
            <a:r>
              <a:rPr lang="en-GB" sz="900">
                <a:latin typeface="Courier New" charset="0"/>
              </a:rPr>
              <a:t>RT   subsp. carotovora that controls extracellular enzymes,</a:t>
            </a:r>
          </a:p>
          <a:p>
            <a:pPr eaLnBrk="1" hangingPunct="1"/>
            <a:r>
              <a:rPr lang="en-GB" sz="900">
                <a:latin typeface="Courier New" charset="0"/>
              </a:rPr>
              <a:t>RT   N-(3-oxohexanoyl)-L-homoserine lactone, and pathogenicity in soft-rotting</a:t>
            </a:r>
          </a:p>
          <a:p>
            <a:pPr eaLnBrk="1" hangingPunct="1"/>
            <a:r>
              <a:rPr lang="en-GB" sz="900">
                <a:latin typeface="Courier New" charset="0"/>
              </a:rPr>
              <a:t>RT   Erwinia spp";</a:t>
            </a:r>
          </a:p>
          <a:p>
            <a:pPr eaLnBrk="1" hangingPunct="1"/>
            <a:r>
              <a:rPr lang="en-GB" sz="900">
                <a:latin typeface="Courier New" charset="0"/>
              </a:rPr>
              <a:t>RL   J. Bacteriol. 177(17):0-0(1995).</a:t>
            </a:r>
          </a:p>
          <a:p>
            <a:pPr eaLnBrk="1" hangingPunct="1"/>
            <a:r>
              <a:rPr lang="en-GB" sz="900">
                <a:latin typeface="Courier New" charset="0"/>
              </a:rPr>
              <a:t>XX</a:t>
            </a:r>
          </a:p>
          <a:p>
            <a:pPr eaLnBrk="1" hangingPunct="1"/>
            <a:r>
              <a:rPr lang="en-GB" sz="900">
                <a:latin typeface="Courier New" charset="0"/>
              </a:rPr>
              <a:t>DR   GOA; Q47620; Q47620.</a:t>
            </a:r>
          </a:p>
          <a:p>
            <a:pPr eaLnBrk="1" hangingPunct="1"/>
            <a:r>
              <a:rPr lang="en-GB" sz="900">
                <a:latin typeface="Courier New" charset="0"/>
              </a:rPr>
              <a:t>DR   SWISS-PROT; Q47620; CSRA_ERWCA.</a:t>
            </a:r>
          </a:p>
          <a:p>
            <a:pPr eaLnBrk="1" hangingPunct="1"/>
            <a:r>
              <a:rPr lang="en-GB" sz="900">
                <a:latin typeface="Courier New" charset="0"/>
              </a:rPr>
              <a:t>XX</a:t>
            </a:r>
          </a:p>
          <a:p>
            <a:pPr eaLnBrk="1" hangingPunct="1"/>
            <a:r>
              <a:rPr lang="en-GB" sz="900">
                <a:latin typeface="Courier New" charset="0"/>
              </a:rPr>
              <a:t>FH   Key             Location/Qualifiers</a:t>
            </a:r>
          </a:p>
          <a:p>
            <a:pPr eaLnBrk="1" hangingPunct="1"/>
            <a:r>
              <a:rPr lang="en-GB" sz="900">
                <a:latin typeface="Courier New" charset="0"/>
              </a:rPr>
              <a:t>FH</a:t>
            </a:r>
          </a:p>
          <a:p>
            <a:pPr eaLnBrk="1" hangingPunct="1"/>
            <a:r>
              <a:rPr lang="en-GB" sz="900">
                <a:latin typeface="Courier New" charset="0"/>
              </a:rPr>
              <a:t>FT   source          1..500</a:t>
            </a:r>
          </a:p>
          <a:p>
            <a:pPr eaLnBrk="1" hangingPunct="1"/>
            <a:r>
              <a:rPr lang="en-GB" sz="900">
                <a:latin typeface="Courier New" charset="0"/>
              </a:rPr>
              <a:t>FT                   /db_xref="taxon:554"</a:t>
            </a:r>
          </a:p>
          <a:p>
            <a:pPr eaLnBrk="1" hangingPunct="1"/>
            <a:r>
              <a:rPr lang="en-GB" sz="900">
                <a:latin typeface="Courier New" charset="0"/>
              </a:rPr>
              <a:t>FT                   /organism="Pectobacterium carotovorum"</a:t>
            </a:r>
          </a:p>
          <a:p>
            <a:pPr eaLnBrk="1" hangingPunct="1"/>
            <a:r>
              <a:rPr lang="en-GB" sz="900">
                <a:latin typeface="Courier New" charset="0"/>
              </a:rPr>
              <a:t>FT                   /strain="71"</a:t>
            </a:r>
          </a:p>
          <a:p>
            <a:pPr eaLnBrk="1" hangingPunct="1"/>
            <a:r>
              <a:rPr lang="en-GB" sz="900">
                <a:latin typeface="Courier New" charset="0"/>
              </a:rPr>
              <a:t>FT                   /sub_species="carotovora"</a:t>
            </a:r>
          </a:p>
          <a:p>
            <a:pPr eaLnBrk="1" hangingPunct="1"/>
            <a:r>
              <a:rPr lang="en-GB" sz="900">
                <a:latin typeface="Courier New" charset="0"/>
              </a:rPr>
              <a:t>FT                   /gene="rsmA"</a:t>
            </a:r>
          </a:p>
          <a:p>
            <a:pPr eaLnBrk="1" hangingPunct="1"/>
            <a:r>
              <a:rPr lang="en-GB" sz="900">
                <a:latin typeface="Courier New" charset="0"/>
              </a:rPr>
              <a:t>FT   CDS             246..431</a:t>
            </a:r>
          </a:p>
          <a:p>
            <a:pPr eaLnBrk="1" hangingPunct="1"/>
            <a:r>
              <a:rPr lang="en-GB" sz="900">
                <a:latin typeface="Courier New" charset="0"/>
              </a:rPr>
              <a:t>FT                   /codon_start=1</a:t>
            </a:r>
          </a:p>
          <a:p>
            <a:pPr eaLnBrk="1" hangingPunct="1"/>
            <a:r>
              <a:rPr lang="en-GB" sz="900">
                <a:latin typeface="Courier New" charset="0"/>
              </a:rPr>
              <a:t>FT                   /db_xref="GOA:Q47620"</a:t>
            </a:r>
          </a:p>
          <a:p>
            <a:pPr eaLnBrk="1" hangingPunct="1"/>
            <a:r>
              <a:rPr lang="en-GB" sz="900">
                <a:latin typeface="Courier New" charset="0"/>
              </a:rPr>
              <a:t>FT                   /db_xref="SWISS-PROT:Q47620"</a:t>
            </a:r>
          </a:p>
          <a:p>
            <a:pPr eaLnBrk="1" hangingPunct="1"/>
            <a:r>
              <a:rPr lang="en-GB" sz="900">
                <a:latin typeface="Courier New" charset="0"/>
              </a:rPr>
              <a:t>FT                   /note="putative"</a:t>
            </a:r>
          </a:p>
          <a:p>
            <a:pPr eaLnBrk="1" hangingPunct="1"/>
            <a:r>
              <a:rPr lang="en-GB" sz="900">
                <a:latin typeface="Courier New" charset="0"/>
              </a:rPr>
              <a:t>FT                   /transl_table=11</a:t>
            </a:r>
          </a:p>
          <a:p>
            <a:pPr eaLnBrk="1" hangingPunct="1"/>
            <a:r>
              <a:rPr lang="en-GB" sz="900">
                <a:latin typeface="Courier New" charset="0"/>
              </a:rPr>
              <a:t>FT                   /gene="rsmA"</a:t>
            </a:r>
          </a:p>
          <a:p>
            <a:pPr eaLnBrk="1" hangingPunct="1"/>
            <a:r>
              <a:rPr lang="en-GB" sz="900">
                <a:latin typeface="Courier New" charset="0"/>
              </a:rPr>
              <a:t>FT                   /function="global repressor"</a:t>
            </a:r>
          </a:p>
          <a:p>
            <a:pPr eaLnBrk="1" hangingPunct="1"/>
            <a:r>
              <a:rPr lang="en-GB" sz="900">
                <a:latin typeface="Courier New" charset="0"/>
              </a:rPr>
              <a:t>FT                   /protein_id="AAA74502.1"</a:t>
            </a:r>
          </a:p>
          <a:p>
            <a:pPr eaLnBrk="1" hangingPunct="1"/>
            <a:r>
              <a:rPr lang="en-GB" sz="900">
                <a:latin typeface="Courier New" charset="0"/>
              </a:rPr>
              <a:t>FT                   /translation="MLILTRRVGETLIIGDEVTVTVLGVKGNQVRIGVNAPKEVSVHRE</a:t>
            </a:r>
          </a:p>
          <a:p>
            <a:pPr eaLnBrk="1" hangingPunct="1"/>
            <a:r>
              <a:rPr lang="en-GB" sz="900">
                <a:latin typeface="Courier New" charset="0"/>
              </a:rPr>
              <a:t>FT                   EIYQRIQAEKSQPTSY"</a:t>
            </a:r>
          </a:p>
          <a:p>
            <a:pPr eaLnBrk="1" hangingPunct="1"/>
            <a:r>
              <a:rPr lang="en-GB" sz="900">
                <a:latin typeface="Courier New" charset="0"/>
              </a:rPr>
              <a:t>XX</a:t>
            </a:r>
          </a:p>
          <a:p>
            <a:pPr eaLnBrk="1" hangingPunct="1"/>
            <a:r>
              <a:rPr lang="en-GB" sz="900">
                <a:latin typeface="Courier New" charset="0"/>
              </a:rPr>
              <a:t>SQ   Sequence 500 BP; 140 A; 101 C; 120 G; 139 T; 0 other;</a:t>
            </a:r>
          </a:p>
          <a:p>
            <a:pPr eaLnBrk="1" hangingPunct="1"/>
            <a:r>
              <a:rPr lang="en-GB" sz="900">
                <a:latin typeface="Courier New" charset="0"/>
              </a:rPr>
              <a:t>     ggatccggca agcaggatag aaagtgtgtt accttcagat attctgaagc tttacatgct        60</a:t>
            </a:r>
          </a:p>
          <a:p>
            <a:pPr eaLnBrk="1" hangingPunct="1"/>
            <a:r>
              <a:rPr lang="en-GB" sz="900">
                <a:latin typeface="Courier New" charset="0"/>
              </a:rPr>
              <a:t>     cagttctgtt gttgtgataa caaaagcaca agctactgat atcgactaaa ctaacaagta       120</a:t>
            </a:r>
          </a:p>
          <a:p>
            <a:pPr eaLnBrk="1" hangingPunct="1"/>
            <a:r>
              <a:rPr lang="en-GB" sz="900">
                <a:latin typeface="Courier New" charset="0"/>
              </a:rPr>
              <a:t>     gtgacaaacc ggagtgtgat ggtgtggtta taccatcgtc taggtttacg ttttcacagc       180</a:t>
            </a:r>
          </a:p>
          <a:p>
            <a:pPr eaLnBrk="1" hangingPunct="1"/>
            <a:r>
              <a:rPr lang="en-GB" sz="900">
                <a:latin typeface="Courier New" charset="0"/>
              </a:rPr>
              <a:t>     acatgatgga taatggcggg gagacagaga gacccgactc tttataatct ttcaaggagc       240</a:t>
            </a:r>
          </a:p>
          <a:p>
            <a:pPr eaLnBrk="1" hangingPunct="1"/>
            <a:r>
              <a:rPr lang="en-GB" sz="900">
                <a:latin typeface="Courier New" charset="0"/>
              </a:rPr>
              <a:t>     aaagaatgct tattttgact cgtcgagttg gcgaaaccct catcatcggc gatgaggtaa       300</a:t>
            </a:r>
          </a:p>
          <a:p>
            <a:pPr eaLnBrk="1" hangingPunct="1"/>
            <a:r>
              <a:rPr lang="en-GB" sz="900">
                <a:latin typeface="Courier New" charset="0"/>
              </a:rPr>
              <a:t>     cggttaccgt attaggagtg aaaggcaacc aggtgcgtat tggtgttaat gcacctaaag       360</a:t>
            </a:r>
          </a:p>
          <a:p>
            <a:pPr eaLnBrk="1" hangingPunct="1"/>
            <a:r>
              <a:rPr lang="en-GB" sz="900">
                <a:latin typeface="Courier New" charset="0"/>
              </a:rPr>
              <a:t>     aggtttctgt ccaccgtgaa gagatctatc agcgtattca ggccgaaaaa tctcaaccaa       420</a:t>
            </a:r>
          </a:p>
          <a:p>
            <a:pPr eaLnBrk="1" hangingPunct="1"/>
            <a:r>
              <a:rPr lang="en-GB" sz="900">
                <a:latin typeface="Courier New" charset="0"/>
              </a:rPr>
              <a:t>     cgtcatattg attgacaatg cgtctcgtgt tcgcgggacg caattgttat ttccggtttt       480</a:t>
            </a:r>
          </a:p>
          <a:p>
            <a:pPr eaLnBrk="1" hangingPunct="1"/>
            <a:r>
              <a:rPr lang="en-GB" sz="900">
                <a:latin typeface="Courier New" charset="0"/>
              </a:rPr>
              <a:t>     tcccccacac atttatcgat                                                   500</a:t>
            </a:r>
          </a:p>
          <a:p>
            <a:pPr eaLnBrk="1" hangingPunct="1"/>
            <a:r>
              <a:rPr lang="en-GB" sz="900">
                <a:latin typeface="Courier New" charset="0"/>
              </a:rPr>
              <a:t>//</a:t>
            </a:r>
          </a:p>
          <a:p>
            <a:pPr eaLnBrk="1" hangingPunct="1"/>
            <a:endParaRPr lang="en-GB" sz="900">
              <a:latin typeface="Courier New" charset="0"/>
            </a:endParaRPr>
          </a:p>
        </p:txBody>
      </p:sp>
      <p:sp>
        <p:nvSpPr>
          <p:cNvPr id="62467" name="Text Box 4"/>
          <p:cNvSpPr txBox="1">
            <a:spLocks noChangeArrowheads="1"/>
          </p:cNvSpPr>
          <p:nvPr/>
        </p:nvSpPr>
        <p:spPr bwMode="auto">
          <a:xfrm>
            <a:off x="823913" y="406400"/>
            <a:ext cx="10525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EMBL Entry</a:t>
            </a:r>
          </a:p>
        </p:txBody>
      </p:sp>
      <p:sp>
        <p:nvSpPr>
          <p:cNvPr id="62468"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00113" y="909638"/>
            <a:ext cx="5602287" cy="749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900">
                <a:latin typeface="Courier New" charset="0"/>
              </a:rPr>
              <a:t>LOCUS       ERWRSMA                  500 bp    DNA     linear   BCT 19-AUG-1995</a:t>
            </a:r>
          </a:p>
          <a:p>
            <a:pPr eaLnBrk="1" hangingPunct="1"/>
            <a:r>
              <a:rPr lang="en-GB" sz="900">
                <a:latin typeface="Courier New" charset="0"/>
              </a:rPr>
              <a:t>DEFINITION  Erwinia carotovora repressor (rsmA) gene, complete cds.</a:t>
            </a:r>
          </a:p>
          <a:p>
            <a:pPr eaLnBrk="1" hangingPunct="1"/>
            <a:r>
              <a:rPr lang="en-GB" sz="900">
                <a:latin typeface="Courier New" charset="0"/>
              </a:rPr>
              <a:t>ACCESSION   L40173</a:t>
            </a:r>
          </a:p>
          <a:p>
            <a:pPr eaLnBrk="1" hangingPunct="1"/>
            <a:r>
              <a:rPr lang="en-GB" sz="900">
                <a:latin typeface="Courier New" charset="0"/>
              </a:rPr>
              <a:t>VERSION     L40173.1  GI:927031</a:t>
            </a:r>
          </a:p>
          <a:p>
            <a:pPr eaLnBrk="1" hangingPunct="1"/>
            <a:r>
              <a:rPr lang="en-GB" sz="900">
                <a:latin typeface="Courier New" charset="0"/>
              </a:rPr>
              <a:t>KEYWORDS    repressor; rsmA gene.</a:t>
            </a:r>
          </a:p>
          <a:p>
            <a:pPr eaLnBrk="1" hangingPunct="1"/>
            <a:r>
              <a:rPr lang="en-GB" sz="900">
                <a:latin typeface="Courier New" charset="0"/>
              </a:rPr>
              <a:t>SOURCE      Pectobacterium carotovorum</a:t>
            </a:r>
          </a:p>
          <a:p>
            <a:pPr eaLnBrk="1" hangingPunct="1"/>
            <a:r>
              <a:rPr lang="en-GB" sz="900">
                <a:latin typeface="Courier New" charset="0"/>
              </a:rPr>
              <a:t>  ORGANISM  Pectobacterium carotovorum</a:t>
            </a:r>
          </a:p>
          <a:p>
            <a:pPr eaLnBrk="1" hangingPunct="1"/>
            <a:r>
              <a:rPr lang="en-GB" sz="900">
                <a:latin typeface="Courier New" charset="0"/>
              </a:rPr>
              <a:t>            Bacteria; Proteobacteria; Gammaproteobacteria; Enterobacteriaceae;</a:t>
            </a:r>
          </a:p>
          <a:p>
            <a:pPr eaLnBrk="1" hangingPunct="1"/>
            <a:r>
              <a:rPr lang="en-GB" sz="900">
                <a:latin typeface="Courier New" charset="0"/>
              </a:rPr>
              <a:t>            Pectobacterium.</a:t>
            </a:r>
          </a:p>
          <a:p>
            <a:pPr eaLnBrk="1" hangingPunct="1"/>
            <a:r>
              <a:rPr lang="en-GB" sz="900">
                <a:latin typeface="Courier New" charset="0"/>
              </a:rPr>
              <a:t>REFERENCE   1  (bases 1 to 500)</a:t>
            </a:r>
          </a:p>
          <a:p>
            <a:pPr eaLnBrk="1" hangingPunct="1"/>
            <a:r>
              <a:rPr lang="en-GB" sz="900">
                <a:latin typeface="Courier New" charset="0"/>
              </a:rPr>
              <a:t>  AUTHORS   Cui,Y., Chatterjee,A., Liu,Y., Dumenyo,C.K. and Chatterjee,A.K.</a:t>
            </a:r>
          </a:p>
          <a:p>
            <a:pPr eaLnBrk="1" hangingPunct="1"/>
            <a:r>
              <a:rPr lang="en-GB" sz="900">
                <a:latin typeface="Courier New" charset="0"/>
              </a:rPr>
              <a:t>  TITLE     Identification of a global repressor gene, rsmA, of Erwinia</a:t>
            </a:r>
          </a:p>
          <a:p>
            <a:pPr eaLnBrk="1" hangingPunct="1"/>
            <a:r>
              <a:rPr lang="en-GB" sz="900">
                <a:latin typeface="Courier New" charset="0"/>
              </a:rPr>
              <a:t>            carotovora subsp. carotovora that controls extracellular enzymes,</a:t>
            </a:r>
          </a:p>
          <a:p>
            <a:pPr eaLnBrk="1" hangingPunct="1"/>
            <a:r>
              <a:rPr lang="en-GB" sz="900">
                <a:latin typeface="Courier New" charset="0"/>
              </a:rPr>
              <a:t>            N-(3-oxohexanoyl)-L-homoserine lactone, and pathogenicity in</a:t>
            </a:r>
          </a:p>
          <a:p>
            <a:pPr eaLnBrk="1" hangingPunct="1"/>
            <a:r>
              <a:rPr lang="en-GB" sz="900">
                <a:latin typeface="Courier New" charset="0"/>
              </a:rPr>
              <a:t>            soft-rotting Erwinia spp</a:t>
            </a:r>
          </a:p>
          <a:p>
            <a:pPr eaLnBrk="1" hangingPunct="1"/>
            <a:r>
              <a:rPr lang="en-GB" sz="900">
                <a:latin typeface="Courier New" charset="0"/>
              </a:rPr>
              <a:t>  JOURNAL   J. Bacteriol. 177(17) (1995) In press</a:t>
            </a:r>
          </a:p>
          <a:p>
            <a:pPr eaLnBrk="1" hangingPunct="1"/>
            <a:r>
              <a:rPr lang="en-GB" sz="900">
                <a:latin typeface="Courier New" charset="0"/>
              </a:rPr>
              <a:t>COMMENT     Original source text: Erwinia carotovora (strain 71, sub_species</a:t>
            </a:r>
          </a:p>
          <a:p>
            <a:pPr eaLnBrk="1" hangingPunct="1"/>
            <a:r>
              <a:rPr lang="en-GB" sz="900">
                <a:latin typeface="Courier New" charset="0"/>
              </a:rPr>
              <a:t>            carotovora) DNA.</a:t>
            </a:r>
          </a:p>
          <a:p>
            <a:pPr eaLnBrk="1" hangingPunct="1"/>
            <a:r>
              <a:rPr lang="en-GB" sz="900">
                <a:latin typeface="Courier New" charset="0"/>
              </a:rPr>
              <a:t>FEATURES             Location/Qualifiers</a:t>
            </a:r>
          </a:p>
          <a:p>
            <a:pPr eaLnBrk="1" hangingPunct="1"/>
            <a:r>
              <a:rPr lang="en-GB" sz="900">
                <a:latin typeface="Courier New" charset="0"/>
              </a:rPr>
              <a:t>     source          1..500</a:t>
            </a:r>
          </a:p>
          <a:p>
            <a:pPr eaLnBrk="1" hangingPunct="1"/>
            <a:r>
              <a:rPr lang="en-GB" sz="900">
                <a:latin typeface="Courier New" charset="0"/>
              </a:rPr>
              <a:t>                     /organism="Pectobacterium carotovorum"</a:t>
            </a:r>
          </a:p>
          <a:p>
            <a:pPr eaLnBrk="1" hangingPunct="1"/>
            <a:r>
              <a:rPr lang="en-GB" sz="900">
                <a:latin typeface="Courier New" charset="0"/>
              </a:rPr>
              <a:t>                     /strain="71"</a:t>
            </a:r>
          </a:p>
          <a:p>
            <a:pPr eaLnBrk="1" hangingPunct="1"/>
            <a:r>
              <a:rPr lang="en-GB" sz="900">
                <a:latin typeface="Courier New" charset="0"/>
              </a:rPr>
              <a:t>                     /sub_species="carotovora"</a:t>
            </a:r>
          </a:p>
          <a:p>
            <a:pPr eaLnBrk="1" hangingPunct="1"/>
            <a:r>
              <a:rPr lang="en-GB" sz="900">
                <a:latin typeface="Courier New" charset="0"/>
              </a:rPr>
              <a:t>                     /db_xref="taxon:554"</a:t>
            </a:r>
          </a:p>
          <a:p>
            <a:pPr eaLnBrk="1" hangingPunct="1"/>
            <a:r>
              <a:rPr lang="en-GB" sz="900">
                <a:latin typeface="Courier New" charset="0"/>
              </a:rPr>
              <a:t>     gene            107..431</a:t>
            </a:r>
          </a:p>
          <a:p>
            <a:pPr eaLnBrk="1" hangingPunct="1"/>
            <a:r>
              <a:rPr lang="en-GB" sz="900">
                <a:latin typeface="Courier New" charset="0"/>
              </a:rPr>
              <a:t>                     /gene="rsmA"</a:t>
            </a:r>
          </a:p>
          <a:p>
            <a:pPr eaLnBrk="1" hangingPunct="1"/>
            <a:r>
              <a:rPr lang="en-GB" sz="900">
                <a:latin typeface="Courier New" charset="0"/>
              </a:rPr>
              <a:t>     -10_signal      107..112</a:t>
            </a:r>
          </a:p>
          <a:p>
            <a:pPr eaLnBrk="1" hangingPunct="1"/>
            <a:r>
              <a:rPr lang="en-GB" sz="900">
                <a:latin typeface="Courier New" charset="0"/>
              </a:rPr>
              <a:t>                     /gene="rsmA"</a:t>
            </a:r>
          </a:p>
          <a:p>
            <a:pPr eaLnBrk="1" hangingPunct="1"/>
            <a:r>
              <a:rPr lang="en-GB" sz="900">
                <a:latin typeface="Courier New" charset="0"/>
              </a:rPr>
              <a:t>     RBS             235..239</a:t>
            </a:r>
          </a:p>
          <a:p>
            <a:pPr eaLnBrk="1" hangingPunct="1"/>
            <a:r>
              <a:rPr lang="en-GB" sz="900">
                <a:latin typeface="Courier New" charset="0"/>
              </a:rPr>
              <a:t>                     /gene="rsmA"</a:t>
            </a:r>
          </a:p>
          <a:p>
            <a:pPr eaLnBrk="1" hangingPunct="1"/>
            <a:r>
              <a:rPr lang="en-GB" sz="900">
                <a:latin typeface="Courier New" charset="0"/>
              </a:rPr>
              <a:t>     CDS             246..431</a:t>
            </a:r>
          </a:p>
          <a:p>
            <a:pPr eaLnBrk="1" hangingPunct="1"/>
            <a:r>
              <a:rPr lang="en-GB" sz="900">
                <a:latin typeface="Courier New" charset="0"/>
              </a:rPr>
              <a:t>                     /gene="rsmA"</a:t>
            </a:r>
          </a:p>
          <a:p>
            <a:pPr eaLnBrk="1" hangingPunct="1"/>
            <a:r>
              <a:rPr lang="en-GB" sz="900">
                <a:latin typeface="Courier New" charset="0"/>
              </a:rPr>
              <a:t>                     /function="global repressor"</a:t>
            </a:r>
          </a:p>
          <a:p>
            <a:pPr eaLnBrk="1" hangingPunct="1"/>
            <a:r>
              <a:rPr lang="en-GB" sz="900">
                <a:latin typeface="Courier New" charset="0"/>
              </a:rPr>
              <a:t>                     /note="putative"</a:t>
            </a:r>
          </a:p>
          <a:p>
            <a:pPr eaLnBrk="1" hangingPunct="1"/>
            <a:r>
              <a:rPr lang="en-GB" sz="900">
                <a:latin typeface="Courier New" charset="0"/>
              </a:rPr>
              <a:t>                     /codon_start=1</a:t>
            </a:r>
          </a:p>
          <a:p>
            <a:pPr eaLnBrk="1" hangingPunct="1"/>
            <a:r>
              <a:rPr lang="en-GB" sz="900">
                <a:latin typeface="Courier New" charset="0"/>
              </a:rPr>
              <a:t>                     /transl_table=11</a:t>
            </a:r>
          </a:p>
          <a:p>
            <a:pPr eaLnBrk="1" hangingPunct="1"/>
            <a:r>
              <a:rPr lang="en-GB" sz="900">
                <a:latin typeface="Courier New" charset="0"/>
              </a:rPr>
              <a:t>                     /protein_id="AAA74502.1"</a:t>
            </a:r>
          </a:p>
          <a:p>
            <a:pPr eaLnBrk="1" hangingPunct="1"/>
            <a:r>
              <a:rPr lang="en-GB" sz="900">
                <a:latin typeface="Courier New" charset="0"/>
              </a:rPr>
              <a:t>                     /db_xref="GI:927032"</a:t>
            </a:r>
          </a:p>
          <a:p>
            <a:pPr eaLnBrk="1" hangingPunct="1"/>
            <a:r>
              <a:rPr lang="en-GB" sz="900">
                <a:latin typeface="Courier New" charset="0"/>
              </a:rPr>
              <a:t>                     /translation="MLILTRRVGETLIIGDEVTVTVLGVKGNQVRIGVNAPKEVSVHR</a:t>
            </a:r>
          </a:p>
          <a:p>
            <a:pPr eaLnBrk="1" hangingPunct="1"/>
            <a:r>
              <a:rPr lang="en-GB" sz="900">
                <a:latin typeface="Courier New" charset="0"/>
              </a:rPr>
              <a:t>                     EEIYQRIQAEKSQPTSY"</a:t>
            </a:r>
          </a:p>
          <a:p>
            <a:pPr eaLnBrk="1" hangingPunct="1"/>
            <a:r>
              <a:rPr lang="en-GB" sz="900">
                <a:latin typeface="Courier New" charset="0"/>
              </a:rPr>
              <a:t>BASE COUNT      140 a    101 c    120 g    139 t</a:t>
            </a:r>
          </a:p>
          <a:p>
            <a:pPr eaLnBrk="1" hangingPunct="1"/>
            <a:r>
              <a:rPr lang="en-GB" sz="900">
                <a:latin typeface="Courier New" charset="0"/>
              </a:rPr>
              <a:t>ORIGIN      </a:t>
            </a:r>
          </a:p>
          <a:p>
            <a:pPr eaLnBrk="1" hangingPunct="1"/>
            <a:r>
              <a:rPr lang="en-GB" sz="900">
                <a:latin typeface="Courier New" charset="0"/>
              </a:rPr>
              <a:t>        1 ggatccggca agcaggatag aaagtgtgtt accttcagat attctgaagc tttacatgct</a:t>
            </a:r>
          </a:p>
          <a:p>
            <a:pPr eaLnBrk="1" hangingPunct="1"/>
            <a:r>
              <a:rPr lang="en-GB" sz="900">
                <a:latin typeface="Courier New" charset="0"/>
              </a:rPr>
              <a:t>       61 cagttctgtt gttgtgataa caaaagcaca agctactgat atcgactaaa ctaacaagta</a:t>
            </a:r>
          </a:p>
          <a:p>
            <a:pPr eaLnBrk="1" hangingPunct="1"/>
            <a:r>
              <a:rPr lang="en-GB" sz="900">
                <a:latin typeface="Courier New" charset="0"/>
              </a:rPr>
              <a:t>      121 gtgacaaacc ggagtgtgat ggtgtggtta taccatcgtc taggtttacg ttttcacagc</a:t>
            </a:r>
          </a:p>
          <a:p>
            <a:pPr eaLnBrk="1" hangingPunct="1"/>
            <a:r>
              <a:rPr lang="en-GB" sz="900">
                <a:latin typeface="Courier New" charset="0"/>
              </a:rPr>
              <a:t>      181 acatgatgga taatggcggg gagacagaga gacccgactc tttataatct ttcaaggagc</a:t>
            </a:r>
          </a:p>
          <a:p>
            <a:pPr eaLnBrk="1" hangingPunct="1"/>
            <a:r>
              <a:rPr lang="en-GB" sz="900">
                <a:latin typeface="Courier New" charset="0"/>
              </a:rPr>
              <a:t>      241 aaagaatgct tattttgact cgtcgagttg gcgaaaccct catcatcggc gatgaggtaa</a:t>
            </a:r>
          </a:p>
          <a:p>
            <a:pPr eaLnBrk="1" hangingPunct="1"/>
            <a:r>
              <a:rPr lang="en-GB" sz="900">
                <a:latin typeface="Courier New" charset="0"/>
              </a:rPr>
              <a:t>      301 cggttaccgt attaggagtg aaaggcaacc aggtgcgtat tggtgttaat gcacctaaag</a:t>
            </a:r>
          </a:p>
          <a:p>
            <a:pPr eaLnBrk="1" hangingPunct="1"/>
            <a:r>
              <a:rPr lang="en-GB" sz="900">
                <a:latin typeface="Courier New" charset="0"/>
              </a:rPr>
              <a:t>      361 aggtttctgt ccaccgtgaa gagatctatc agcgtattca ggccgaaaaa tctcaaccaa</a:t>
            </a:r>
          </a:p>
          <a:p>
            <a:pPr eaLnBrk="1" hangingPunct="1"/>
            <a:r>
              <a:rPr lang="en-GB" sz="900">
                <a:latin typeface="Courier New" charset="0"/>
              </a:rPr>
              <a:t>      421 cgtcatattg attgacaatg cgtctcgtgt tcgcgggacg caattgttat ttccggtttt</a:t>
            </a:r>
          </a:p>
          <a:p>
            <a:pPr eaLnBrk="1" hangingPunct="1"/>
            <a:r>
              <a:rPr lang="en-GB" sz="900">
                <a:latin typeface="Courier New" charset="0"/>
              </a:rPr>
              <a:t>      481 tcccccacac atttatcgat</a:t>
            </a:r>
          </a:p>
          <a:p>
            <a:pPr eaLnBrk="1" hangingPunct="1"/>
            <a:r>
              <a:rPr lang="en-GB" sz="900">
                <a:latin typeface="Courier New" charset="0"/>
              </a:rPr>
              <a:t>//</a:t>
            </a:r>
            <a:endParaRPr lang="en-GB" sz="2000">
              <a:latin typeface="Times New Roman" charset="0"/>
            </a:endParaRPr>
          </a:p>
          <a:p>
            <a:pPr eaLnBrk="1" hangingPunct="1"/>
            <a:endParaRPr lang="en-GB" sz="2000">
              <a:latin typeface="Times New Roman" charset="0"/>
            </a:endParaRPr>
          </a:p>
        </p:txBody>
      </p:sp>
      <p:sp>
        <p:nvSpPr>
          <p:cNvPr id="64514" name="Text Box 3"/>
          <p:cNvSpPr txBox="1">
            <a:spLocks noChangeArrowheads="1"/>
          </p:cNvSpPr>
          <p:nvPr/>
        </p:nvSpPr>
        <p:spPr bwMode="auto">
          <a:xfrm>
            <a:off x="879475" y="569913"/>
            <a:ext cx="12207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cs typeface="Arial" charset="0"/>
              </a:rPr>
              <a:t>GenBank Entry</a:t>
            </a:r>
          </a:p>
        </p:txBody>
      </p:sp>
      <p:sp>
        <p:nvSpPr>
          <p:cNvPr id="64515"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ChangeArrowheads="1"/>
          </p:cNvSpPr>
          <p:nvPr/>
        </p:nvSpPr>
        <p:spPr bwMode="auto">
          <a:xfrm>
            <a:off x="574675" y="5029200"/>
            <a:ext cx="5811838" cy="4114800"/>
          </a:xfrm>
          <a:prstGeom prst="roundRect">
            <a:avLst>
              <a:gd name="adj" fmla="val 16667"/>
            </a:avLst>
          </a:prstGeom>
          <a:solidFill>
            <a:srgbClr val="CCFFFF"/>
          </a:solidFill>
          <a:ln w="9525">
            <a:solidFill>
              <a:schemeClr val="tx1"/>
            </a:solidFill>
            <a:round/>
            <a:headEnd/>
            <a:tailEnd/>
          </a:ln>
        </p:spPr>
        <p:txBody>
          <a:bodyPr wrap="none" anchor="ctr"/>
          <a:lstStyle/>
          <a:p>
            <a:endParaRPr lang="en-US" sz="1800">
              <a:cs typeface="Arial" charset="0"/>
            </a:endParaRPr>
          </a:p>
        </p:txBody>
      </p:sp>
      <p:sp>
        <p:nvSpPr>
          <p:cNvPr id="66562" name="AutoShape 3"/>
          <p:cNvSpPr>
            <a:spLocks noChangeArrowheads="1"/>
          </p:cNvSpPr>
          <p:nvPr/>
        </p:nvSpPr>
        <p:spPr bwMode="auto">
          <a:xfrm>
            <a:off x="574675" y="1181100"/>
            <a:ext cx="5811838" cy="3429000"/>
          </a:xfrm>
          <a:prstGeom prst="roundRect">
            <a:avLst>
              <a:gd name="adj" fmla="val 16667"/>
            </a:avLst>
          </a:prstGeom>
          <a:solidFill>
            <a:srgbClr val="FFFF99"/>
          </a:solidFill>
          <a:ln w="9525">
            <a:solidFill>
              <a:schemeClr val="tx1"/>
            </a:solidFill>
            <a:round/>
            <a:headEnd/>
            <a:tailEnd/>
          </a:ln>
        </p:spPr>
        <p:txBody>
          <a:bodyPr wrap="none" anchor="ctr"/>
          <a:lstStyle/>
          <a:p>
            <a:endParaRPr lang="en-US" sz="1800">
              <a:cs typeface="Arial" charset="0"/>
            </a:endParaRPr>
          </a:p>
        </p:txBody>
      </p:sp>
      <p:sp>
        <p:nvSpPr>
          <p:cNvPr id="66563" name="Text Box 4"/>
          <p:cNvSpPr txBox="1">
            <a:spLocks noChangeArrowheads="1"/>
          </p:cNvSpPr>
          <p:nvPr/>
        </p:nvSpPr>
        <p:spPr bwMode="auto">
          <a:xfrm>
            <a:off x="930275" y="5043488"/>
            <a:ext cx="533400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latin typeface="Courier New" charset="0"/>
                <a:cs typeface="Arial" charset="0"/>
              </a:rPr>
              <a:t>ID - identification             (begins each entry; 1 per entry)</a:t>
            </a:r>
          </a:p>
          <a:p>
            <a:pPr eaLnBrk="1" hangingPunct="1"/>
            <a:r>
              <a:rPr lang="en-GB" sz="1000">
                <a:latin typeface="Courier New" charset="0"/>
                <a:cs typeface="Arial" charset="0"/>
              </a:rPr>
              <a:t>AC - accession number           (&gt;=1 per entry)</a:t>
            </a:r>
          </a:p>
          <a:p>
            <a:pPr eaLnBrk="1" hangingPunct="1"/>
            <a:r>
              <a:rPr lang="en-GB" sz="1000">
                <a:latin typeface="Courier New" charset="0"/>
                <a:cs typeface="Arial" charset="0"/>
              </a:rPr>
              <a:t>SV - new sequence identifier    (&gt;=1 per entry)     </a:t>
            </a:r>
          </a:p>
          <a:p>
            <a:pPr eaLnBrk="1" hangingPunct="1"/>
            <a:r>
              <a:rPr lang="en-GB" sz="1000">
                <a:latin typeface="Courier New" charset="0"/>
                <a:cs typeface="Arial" charset="0"/>
              </a:rPr>
              <a:t>DT - date                       (2 per entry)</a:t>
            </a:r>
          </a:p>
          <a:p>
            <a:pPr eaLnBrk="1" hangingPunct="1"/>
            <a:r>
              <a:rPr lang="en-GB" sz="1000">
                <a:latin typeface="Courier New" charset="0"/>
                <a:cs typeface="Arial" charset="0"/>
              </a:rPr>
              <a:t>DE - description                (&gt;=1 per entry)</a:t>
            </a:r>
          </a:p>
          <a:p>
            <a:pPr eaLnBrk="1" hangingPunct="1"/>
            <a:r>
              <a:rPr lang="en-GB" sz="1000">
                <a:latin typeface="Courier New" charset="0"/>
                <a:cs typeface="Arial" charset="0"/>
              </a:rPr>
              <a:t>KW - keyword                    (&gt;=1 per entry)</a:t>
            </a:r>
          </a:p>
          <a:p>
            <a:pPr eaLnBrk="1" hangingPunct="1"/>
            <a:r>
              <a:rPr lang="en-GB" sz="1000">
                <a:latin typeface="Courier New" charset="0"/>
                <a:cs typeface="Arial" charset="0"/>
              </a:rPr>
              <a:t>OS - organism species           (&gt;=1 per entry)</a:t>
            </a:r>
          </a:p>
          <a:p>
            <a:pPr eaLnBrk="1" hangingPunct="1"/>
            <a:r>
              <a:rPr lang="en-GB" sz="1000">
                <a:latin typeface="Courier New" charset="0"/>
                <a:cs typeface="Arial" charset="0"/>
              </a:rPr>
              <a:t>OC - organism classification    (&gt;=1 per entry)</a:t>
            </a:r>
          </a:p>
          <a:p>
            <a:pPr eaLnBrk="1" hangingPunct="1"/>
            <a:r>
              <a:rPr lang="en-GB" sz="1000">
                <a:latin typeface="Courier New" charset="0"/>
                <a:cs typeface="Arial" charset="0"/>
              </a:rPr>
              <a:t>OG - organelle                  (0 or 1 per entry)</a:t>
            </a:r>
          </a:p>
          <a:p>
            <a:pPr eaLnBrk="1" hangingPunct="1"/>
            <a:r>
              <a:rPr lang="en-GB" sz="1000">
                <a:latin typeface="Courier New" charset="0"/>
                <a:cs typeface="Arial" charset="0"/>
              </a:rPr>
              <a:t>RN - reference number           (&gt;=1 per entry)</a:t>
            </a:r>
          </a:p>
          <a:p>
            <a:pPr eaLnBrk="1" hangingPunct="1"/>
            <a:r>
              <a:rPr lang="en-GB" sz="1000">
                <a:latin typeface="Courier New" charset="0"/>
                <a:cs typeface="Arial" charset="0"/>
              </a:rPr>
              <a:t>RC - reference comment          (&gt;=0 per entry)</a:t>
            </a:r>
          </a:p>
          <a:p>
            <a:pPr eaLnBrk="1" hangingPunct="1"/>
            <a:r>
              <a:rPr lang="en-GB" sz="1000">
                <a:latin typeface="Courier New" charset="0"/>
                <a:cs typeface="Arial" charset="0"/>
              </a:rPr>
              <a:t>RP - reference positions        (&gt;=1 per entry)</a:t>
            </a:r>
          </a:p>
          <a:p>
            <a:pPr eaLnBrk="1" hangingPunct="1"/>
            <a:r>
              <a:rPr lang="en-GB" sz="1000">
                <a:latin typeface="Courier New" charset="0"/>
                <a:cs typeface="Arial" charset="0"/>
              </a:rPr>
              <a:t>RX - reference cross-reference  (&gt;=0 per entry)</a:t>
            </a:r>
          </a:p>
          <a:p>
            <a:pPr eaLnBrk="1" hangingPunct="1"/>
            <a:r>
              <a:rPr lang="en-GB" sz="1000">
                <a:latin typeface="Courier New" charset="0"/>
                <a:cs typeface="Arial" charset="0"/>
              </a:rPr>
              <a:t>RA - reference author(s)        (&gt;=1 per entry)</a:t>
            </a:r>
          </a:p>
          <a:p>
            <a:pPr eaLnBrk="1" hangingPunct="1"/>
            <a:r>
              <a:rPr lang="en-GB" sz="1000">
                <a:latin typeface="Courier New" charset="0"/>
                <a:cs typeface="Arial" charset="0"/>
              </a:rPr>
              <a:t>RT - reference title            (&gt;=1 per entry)</a:t>
            </a:r>
          </a:p>
          <a:p>
            <a:pPr eaLnBrk="1" hangingPunct="1"/>
            <a:r>
              <a:rPr lang="en-GB" sz="1000">
                <a:latin typeface="Courier New" charset="0"/>
                <a:cs typeface="Arial" charset="0"/>
              </a:rPr>
              <a:t>RL - reference location         (&gt;=1 per entry)</a:t>
            </a:r>
          </a:p>
          <a:p>
            <a:pPr eaLnBrk="1" hangingPunct="1"/>
            <a:r>
              <a:rPr lang="en-GB" sz="1000">
                <a:latin typeface="Courier New" charset="0"/>
                <a:cs typeface="Arial" charset="0"/>
              </a:rPr>
              <a:t>DR - database cross-reference   (&gt;=0 per entry)</a:t>
            </a:r>
          </a:p>
          <a:p>
            <a:pPr eaLnBrk="1" hangingPunct="1"/>
            <a:r>
              <a:rPr lang="en-GB" sz="1000">
                <a:latin typeface="Courier New" charset="0"/>
                <a:cs typeface="Arial" charset="0"/>
              </a:rPr>
              <a:t>FH - feature table header       (0 or 2 per entry)</a:t>
            </a:r>
          </a:p>
          <a:p>
            <a:pPr eaLnBrk="1" hangingPunct="1"/>
            <a:r>
              <a:rPr lang="en-GB" sz="1000">
                <a:latin typeface="Courier New" charset="0"/>
                <a:cs typeface="Arial" charset="0"/>
              </a:rPr>
              <a:t>FT - feature table data         (&gt;=0 per entry)</a:t>
            </a:r>
          </a:p>
          <a:p>
            <a:pPr eaLnBrk="1" hangingPunct="1"/>
            <a:r>
              <a:rPr lang="en-GB" sz="1000">
                <a:latin typeface="Courier New" charset="0"/>
                <a:cs typeface="Arial" charset="0"/>
              </a:rPr>
              <a:t>CC - comments or notes          (&gt;=0 per entry)</a:t>
            </a:r>
          </a:p>
          <a:p>
            <a:pPr eaLnBrk="1" hangingPunct="1"/>
            <a:r>
              <a:rPr lang="en-GB" sz="1000">
                <a:latin typeface="Courier New" charset="0"/>
                <a:cs typeface="Arial" charset="0"/>
              </a:rPr>
              <a:t>XX - spacer line                (many per entry)</a:t>
            </a:r>
          </a:p>
          <a:p>
            <a:pPr eaLnBrk="1" hangingPunct="1"/>
            <a:r>
              <a:rPr lang="en-GB" sz="1000">
                <a:latin typeface="Courier New" charset="0"/>
                <a:cs typeface="Arial" charset="0"/>
              </a:rPr>
              <a:t>SQ - sequence header            (1 per entry)</a:t>
            </a:r>
          </a:p>
          <a:p>
            <a:pPr eaLnBrk="1" hangingPunct="1"/>
            <a:r>
              <a:rPr lang="en-GB" sz="1000">
                <a:latin typeface="Courier New" charset="0"/>
                <a:cs typeface="Arial" charset="0"/>
              </a:rPr>
              <a:t>bb - (blanks) sequence data     (&gt;=1 per entry)</a:t>
            </a:r>
          </a:p>
          <a:p>
            <a:pPr eaLnBrk="1" hangingPunct="1"/>
            <a:r>
              <a:rPr lang="en-GB" sz="1000">
                <a:latin typeface="Courier New" charset="0"/>
                <a:cs typeface="Arial" charset="0"/>
              </a:rPr>
              <a:t>// - termination line           (ends each entry; 1 per entry) </a:t>
            </a:r>
          </a:p>
          <a:p>
            <a:pPr eaLnBrk="1" hangingPunct="1"/>
            <a:r>
              <a:rPr lang="en-GB" sz="1000">
                <a:latin typeface="Times New Roman" charset="0"/>
                <a:cs typeface="Arial" charset="0"/>
              </a:rPr>
              <a:t>  </a:t>
            </a:r>
          </a:p>
        </p:txBody>
      </p:sp>
      <p:sp>
        <p:nvSpPr>
          <p:cNvPr id="66564" name="Text Box 5"/>
          <p:cNvSpPr txBox="1">
            <a:spLocks noChangeArrowheads="1"/>
          </p:cNvSpPr>
          <p:nvPr/>
        </p:nvSpPr>
        <p:spPr bwMode="auto">
          <a:xfrm>
            <a:off x="701675" y="1389063"/>
            <a:ext cx="5654675" cy="306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latin typeface="Times New Roman" charset="0"/>
                <a:cs typeface="Arial" charset="0"/>
              </a:rPr>
              <a:t>The two entries shown above contain the same biological information but differ in the format and presentation of this information. One of the most obvious difference is in the header region of the file that gives the background information to the submitted sequence. Another clear difference is that the EMBL entry has an additional </a:t>
            </a:r>
            <a:r>
              <a:rPr lang="en-GB" sz="1200" b="1">
                <a:latin typeface="Times New Roman" charset="0"/>
                <a:cs typeface="Arial" charset="0"/>
              </a:rPr>
              <a:t>two letter line code</a:t>
            </a:r>
            <a:r>
              <a:rPr lang="en-GB" sz="1200">
                <a:latin typeface="Times New Roman" charset="0"/>
                <a:cs typeface="Arial" charset="0"/>
              </a:rPr>
              <a:t> on the left hand margin.</a:t>
            </a:r>
          </a:p>
          <a:p>
            <a:pPr eaLnBrk="1" hangingPunct="1"/>
            <a:endParaRPr lang="en-GB" sz="1200">
              <a:latin typeface="Times New Roman" charset="0"/>
              <a:cs typeface="Arial" charset="0"/>
            </a:endParaRPr>
          </a:p>
          <a:p>
            <a:pPr eaLnBrk="1" hangingPunct="1"/>
            <a:r>
              <a:rPr lang="en-GB" sz="1200">
                <a:latin typeface="Times New Roman" charset="0"/>
                <a:cs typeface="Arial" charset="0"/>
              </a:rPr>
              <a:t>EMBL entries are structured so as to be usable by human readers as well as by computer programs. The explanations, descriptions, classifications and other comments are in ordinary English for readability. At the same time, the structure is systematic enough to allow computer programs to easily read, identify, and manipulate the various types of data included. </a:t>
            </a:r>
          </a:p>
          <a:p>
            <a:pPr eaLnBrk="1" hangingPunct="1"/>
            <a:endParaRPr lang="en-GB" sz="1200">
              <a:latin typeface="Times New Roman" charset="0"/>
              <a:cs typeface="Arial" charset="0"/>
            </a:endParaRPr>
          </a:p>
          <a:p>
            <a:pPr eaLnBrk="1" hangingPunct="1"/>
            <a:r>
              <a:rPr lang="en-GB" sz="1200">
                <a:latin typeface="Times New Roman" charset="0"/>
                <a:cs typeface="Arial" charset="0"/>
              </a:rPr>
              <a:t>Each line begins with a </a:t>
            </a:r>
            <a:r>
              <a:rPr lang="en-GB" sz="1200" b="1">
                <a:latin typeface="Times New Roman" charset="0"/>
                <a:cs typeface="Arial" charset="0"/>
              </a:rPr>
              <a:t>two letter line code</a:t>
            </a:r>
            <a:r>
              <a:rPr lang="en-GB" sz="1200">
                <a:latin typeface="Times New Roman" charset="0"/>
                <a:cs typeface="Arial" charset="0"/>
              </a:rPr>
              <a:t>, which indicates the type of information contained in the line. The currently used line types, along with their respective line codes, are listed below.</a:t>
            </a:r>
          </a:p>
        </p:txBody>
      </p:sp>
      <p:sp>
        <p:nvSpPr>
          <p:cNvPr id="66565" name="Text Box 14"/>
          <p:cNvSpPr txBox="1">
            <a:spLocks noChangeArrowheads="1"/>
          </p:cNvSpPr>
          <p:nvPr/>
        </p:nvSpPr>
        <p:spPr bwMode="auto">
          <a:xfrm>
            <a:off x="5380038" y="25400"/>
            <a:ext cx="13303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Appendix: Basic Unix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graphicFrame>
        <p:nvGraphicFramePr>
          <p:cNvPr id="17410" name="Object 2"/>
          <p:cNvGraphicFramePr>
            <a:graphicFrameLocks noChangeAspect="1"/>
          </p:cNvGraphicFramePr>
          <p:nvPr/>
        </p:nvGraphicFramePr>
        <p:xfrm>
          <a:off x="800100" y="895350"/>
          <a:ext cx="5257800" cy="3162300"/>
        </p:xfrm>
        <a:graphic>
          <a:graphicData uri="http://schemas.openxmlformats.org/presentationml/2006/ole">
            <mc:AlternateContent xmlns:mc="http://schemas.openxmlformats.org/markup-compatibility/2006">
              <mc:Choice xmlns:v="urn:schemas-microsoft-com:vml" Requires="v">
                <p:oleObj spid="_x0000_s17446" name="Document" r:id="rId3" imgW="21028571" imgH="12647619" progId="Word.Document.12">
                  <p:link updateAutomatic="1"/>
                </p:oleObj>
              </mc:Choice>
              <mc:Fallback>
                <p:oleObj name="Document" r:id="rId3" imgW="21028571" imgH="12647619"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895350"/>
                        <a:ext cx="5257800" cy="316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11" name="TextBox 5"/>
          <p:cNvSpPr txBox="1">
            <a:spLocks noChangeArrowheads="1"/>
          </p:cNvSpPr>
          <p:nvPr/>
        </p:nvSpPr>
        <p:spPr bwMode="auto">
          <a:xfrm>
            <a:off x="876300" y="4105275"/>
            <a:ext cx="40989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cs typeface="Times New Roman" charset="0"/>
              </a:rPr>
              <a:t>- Click ‘Continue’</a:t>
            </a:r>
            <a:endParaRPr lang="en-GB" altLang="ja-JP"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 In the next window keep the memory default setting (512 MB) </a:t>
            </a:r>
            <a:endParaRPr lang="en-GB" sz="1200">
              <a:latin typeface="Times New Roman" charset="0"/>
              <a:cs typeface="Times New Roman" charset="0"/>
            </a:endParaRPr>
          </a:p>
          <a:p>
            <a:pPr eaLnBrk="1" hangingPunct="1"/>
            <a:endParaRPr lang="en-US" sz="1200">
              <a:latin typeface="Times New Roman" charset="0"/>
              <a:cs typeface="Times New Roman" charset="0"/>
            </a:endParaRPr>
          </a:p>
        </p:txBody>
      </p:sp>
      <p:graphicFrame>
        <p:nvGraphicFramePr>
          <p:cNvPr id="17412" name="Object 3"/>
          <p:cNvGraphicFramePr>
            <a:graphicFrameLocks noChangeAspect="1"/>
          </p:cNvGraphicFramePr>
          <p:nvPr/>
        </p:nvGraphicFramePr>
        <p:xfrm>
          <a:off x="800100" y="4941888"/>
          <a:ext cx="5257800" cy="3162300"/>
        </p:xfrm>
        <a:graphic>
          <a:graphicData uri="http://schemas.openxmlformats.org/presentationml/2006/ole">
            <mc:AlternateContent xmlns:mc="http://schemas.openxmlformats.org/markup-compatibility/2006">
              <mc:Choice xmlns:v="urn:schemas-microsoft-com:vml" Requires="v">
                <p:oleObj spid="_x0000_s17447" name="Document" r:id="rId5" imgW="21028571" imgH="12647619" progId="Word.Document.12">
                  <p:link updateAutomatic="1"/>
                </p:oleObj>
              </mc:Choice>
              <mc:Fallback>
                <p:oleObj name="Document" r:id="rId5" imgW="21028571" imgH="12647619" progId="Word.Document.12">
                  <p:link updateAutomatic="1"/>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 y="4941888"/>
                        <a:ext cx="5257800" cy="316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855663" y="8318500"/>
            <a:ext cx="5283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Click  ‘Continue’.</a:t>
            </a:r>
            <a:endParaRPr lang="en-GB" sz="1200"/>
          </a:p>
          <a:p>
            <a:pPr eaLnBrk="1" hangingPunct="1"/>
            <a:r>
              <a:rPr lang="en-US" sz="1200"/>
              <a:t> </a:t>
            </a:r>
            <a:endParaRPr lang="en-GB" sz="1200"/>
          </a:p>
          <a:p>
            <a:pPr eaLnBrk="1" hangingPunct="1"/>
            <a:r>
              <a:rPr lang="en-US" sz="1200"/>
              <a:t> </a:t>
            </a:r>
            <a:endParaRPr lang="en-GB" sz="1200"/>
          </a:p>
          <a:p>
            <a:pPr eaLnBrk="1" hangingPunct="1"/>
            <a:r>
              <a:rPr lang="en-US" sz="1200"/>
              <a:t>In the next window select ‘Use existing hard disk’ and from the folder icon on the right hand side navigate to the memory USB stick and select the VDI file located on the memory stick.</a:t>
            </a:r>
            <a:endParaRPr lang="en-GB" sz="1200"/>
          </a:p>
          <a:p>
            <a:pPr eaLnBrk="1" hangingPunct="1"/>
            <a:endParaRPr lang="en-US" sz="1200">
              <a:latin typeface="Times New Roman" charset="0"/>
              <a:cs typeface="Times New 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graphicFrame>
        <p:nvGraphicFramePr>
          <p:cNvPr id="18434" name="Object 2"/>
          <p:cNvGraphicFramePr>
            <a:graphicFrameLocks noChangeAspect="1"/>
          </p:cNvGraphicFramePr>
          <p:nvPr/>
        </p:nvGraphicFramePr>
        <p:xfrm>
          <a:off x="946150" y="658813"/>
          <a:ext cx="5257800" cy="3162300"/>
        </p:xfrm>
        <a:graphic>
          <a:graphicData uri="http://schemas.openxmlformats.org/presentationml/2006/ole">
            <mc:AlternateContent xmlns:mc="http://schemas.openxmlformats.org/markup-compatibility/2006">
              <mc:Choice xmlns:v="urn:schemas-microsoft-com:vml" Requires="v">
                <p:oleObj spid="_x0000_s18469" name="Document" r:id="rId3" imgW="21028571" imgH="12647619" progId="Word.Document.12">
                  <p:link updateAutomatic="1"/>
                </p:oleObj>
              </mc:Choice>
              <mc:Fallback>
                <p:oleObj name="Document" r:id="rId3" imgW="21028571" imgH="12647619"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0" y="658813"/>
                        <a:ext cx="5257800" cy="316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946150" y="4795838"/>
          <a:ext cx="5270500" cy="4356100"/>
        </p:xfrm>
        <a:graphic>
          <a:graphicData uri="http://schemas.openxmlformats.org/presentationml/2006/ole">
            <mc:AlternateContent xmlns:mc="http://schemas.openxmlformats.org/markup-compatibility/2006">
              <mc:Choice xmlns:v="urn:schemas-microsoft-com:vml" Requires="v">
                <p:oleObj spid="_x0000_s18470" name="Document" r:id="rId5" imgW="21079365" imgH="17422222" progId="Word.Document.12">
                  <p:link updateAutomatic="1"/>
                </p:oleObj>
              </mc:Choice>
              <mc:Fallback>
                <p:oleObj name="Document" r:id="rId5" imgW="21079365" imgH="17422222" progId="Word.Document.12">
                  <p:link updateAutomatic="1"/>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50" y="4795838"/>
                        <a:ext cx="5270500" cy="435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436" name="TextBox 4"/>
          <p:cNvSpPr txBox="1">
            <a:spLocks noChangeArrowheads="1"/>
          </p:cNvSpPr>
          <p:nvPr/>
        </p:nvSpPr>
        <p:spPr bwMode="auto">
          <a:xfrm>
            <a:off x="946150" y="3802063"/>
            <a:ext cx="5395913" cy="101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cs typeface="Times New Roman" charset="0"/>
              </a:rPr>
              <a:t>- Click ‘Continue’</a:t>
            </a:r>
            <a:endParaRPr lang="en-GB" altLang="ja-JP"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 There will now be an ‘Artemis’ (powered off) button in the left hand side of VirtualBox. </a:t>
            </a:r>
            <a:endParaRPr lang="en-GB" sz="1200">
              <a:latin typeface="Times New Roman" charset="0"/>
              <a:cs typeface="Times New Roman" charset="0"/>
            </a:endParaRPr>
          </a:p>
          <a:p>
            <a:pPr eaLnBrk="1" hangingPunct="1"/>
            <a:endParaRPr lang="en-US" sz="1200">
              <a:latin typeface="Times New Roman" charset="0"/>
              <a:cs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graphicFrame>
        <p:nvGraphicFramePr>
          <p:cNvPr id="19458" name="Object 2"/>
          <p:cNvGraphicFramePr>
            <a:graphicFrameLocks noChangeAspect="1"/>
          </p:cNvGraphicFramePr>
          <p:nvPr/>
        </p:nvGraphicFramePr>
        <p:xfrm>
          <a:off x="569913" y="1962150"/>
          <a:ext cx="5486400" cy="3048000"/>
        </p:xfrm>
        <a:graphic>
          <a:graphicData uri="http://schemas.openxmlformats.org/presentationml/2006/ole">
            <mc:AlternateContent xmlns:mc="http://schemas.openxmlformats.org/markup-compatibility/2006">
              <mc:Choice xmlns:v="urn:schemas-microsoft-com:vml" Requires="v">
                <p:oleObj spid="_x0000_s19477" name="Document" r:id="rId3" imgW="21942857" imgH="12190476" progId="Word.Document.12">
                  <p:link updateAutomatic="1"/>
                </p:oleObj>
              </mc:Choice>
              <mc:Fallback>
                <p:oleObj name="Document" r:id="rId3" imgW="21942857" imgH="12190476"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1962150"/>
                        <a:ext cx="54864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9459" name="TextBox 3"/>
          <p:cNvSpPr txBox="1">
            <a:spLocks noChangeArrowheads="1"/>
          </p:cNvSpPr>
          <p:nvPr/>
        </p:nvSpPr>
        <p:spPr bwMode="auto">
          <a:xfrm>
            <a:off x="503238" y="544513"/>
            <a:ext cx="53467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cs typeface="Times New Roman" charset="0"/>
              </a:rPr>
              <a:t>Double click on this new Artemis course power button to start the VM.  The VM is designed to look for a shared folder between the operating system you are running it on and the VM operating system. So when the VM is first started after a few seconds you will see the screen below and you should type ‘s’ to skip this part.</a:t>
            </a:r>
            <a:endParaRPr lang="en-GB" sz="1200">
              <a:latin typeface="Times New Roman" charset="0"/>
              <a:cs typeface="Times New Roman" charset="0"/>
            </a:endParaRPr>
          </a:p>
          <a:p>
            <a:pPr eaLnBrk="1" hangingPunct="1"/>
            <a:endParaRPr lang="en-US" sz="1200">
              <a:latin typeface="Times New Roman" charset="0"/>
              <a:cs typeface="Times New Roman" charset="0"/>
            </a:endParaRPr>
          </a:p>
        </p:txBody>
      </p:sp>
      <p:sp>
        <p:nvSpPr>
          <p:cNvPr id="19460" name="TextBox 4"/>
          <p:cNvSpPr txBox="1">
            <a:spLocks noChangeArrowheads="1"/>
          </p:cNvSpPr>
          <p:nvPr/>
        </p:nvSpPr>
        <p:spPr bwMode="auto">
          <a:xfrm>
            <a:off x="617538" y="5257800"/>
            <a:ext cx="5346700" cy="323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cs typeface="Times New Roman" charset="0"/>
              </a:rPr>
              <a:t>It will then log you into the Ubuntu desktop.</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Setting up a Shared Folder</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This allows you to share a folder between the VM and your workstation. This means you can put files that you want to share between the operating systems in this folder.</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US" sz="1200">
                <a:latin typeface="Times New Roman" charset="0"/>
                <a:cs typeface="Times New Roman" charset="0"/>
              </a:rPr>
              <a:t>Create a directory to share called ‘VMshare’ on your machine. With the VM shutdown select the ‘Artemis’ button in VirtualBox and click ‘Settings’ in the top menu bar. Go to ‘Shared Folders’ and select the ‘+’ button on the right. In the ‘Folder Path’ select ‘Other’ and navigate to and select the ‘VMshare’ folder that you have created. Then click on ‘OK’. When the ‘Artemis’ VM is next started it will show the contents of this folder in the /home/wt/host directory in Ubuntu.</a:t>
            </a:r>
            <a:endParaRPr lang="en-GB" sz="1200">
              <a:latin typeface="Times New Roman" charset="0"/>
              <a:cs typeface="Times New Roman" charset="0"/>
            </a:endParaRPr>
          </a:p>
          <a:p>
            <a:pPr eaLnBrk="1" hangingPunct="1"/>
            <a:r>
              <a:rPr lang="en-US" sz="1200">
                <a:latin typeface="Times New Roman" charset="0"/>
                <a:cs typeface="Times New Roman" charset="0"/>
              </a:rPr>
              <a:t> </a:t>
            </a:r>
            <a:endParaRPr lang="en-GB" sz="1200">
              <a:latin typeface="Times New Roman" charset="0"/>
              <a:cs typeface="Times New Roman" charset="0"/>
            </a:endParaRPr>
          </a:p>
          <a:p>
            <a:pPr eaLnBrk="1" hangingPunct="1"/>
            <a:r>
              <a:rPr lang="en-GB" sz="1200">
                <a:latin typeface="Times New Roman" charset="0"/>
                <a:cs typeface="Times New Roman" charset="0"/>
              </a:rPr>
              <a:t> </a:t>
            </a:r>
          </a:p>
          <a:p>
            <a:pPr eaLnBrk="1" hangingPunct="1"/>
            <a:endParaRPr lang="en-US" sz="1200">
              <a:latin typeface="Times New Roman" charset="0"/>
              <a:cs typeface="Times New Roman"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919163" y="1042988"/>
            <a:ext cx="4932362"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1">
                <a:latin typeface="Times New Roman" charset="0"/>
              </a:rPr>
              <a:t>Appendix II: Artemis minimum hardware and software requirements.</a:t>
            </a:r>
          </a:p>
          <a:p>
            <a:endParaRPr lang="en-GB" sz="1200" b="1">
              <a:latin typeface="Times New Roman" charset="0"/>
            </a:endParaRPr>
          </a:p>
          <a:p>
            <a:r>
              <a:rPr lang="en-GB" sz="1200">
                <a:latin typeface="Times New Roman" charset="0"/>
              </a:rPr>
              <a:t>Artemis and ACT will, in general, work well on any standard modern machine and with most common operating systems.  It is currently used on many different varieties of UNIX and Linux systems as well as Apple Macintosh and Microsoft Windows systems.</a:t>
            </a:r>
          </a:p>
          <a:p>
            <a:r>
              <a:rPr lang="en-GB" sz="1200">
                <a:latin typeface="Times New Roman" charset="0"/>
              </a:rPr>
              <a:t>Note that the ability to run external programs (such as BLAST and FASTA) from within Artemis and ACT is available only on UNIX and Linux systems. </a:t>
            </a:r>
          </a:p>
          <a:p>
            <a:r>
              <a:rPr lang="en-GB" sz="1200">
                <a:latin typeface="Times New Roman" charset="0"/>
              </a:rPr>
              <a:t>Minimum memory requirements for people working on whole genomes are approximately 128 megabytes for Artemis and 128 megabytes per genome for ACT.  Analysis of cosmid sized sequences can comfortably be achieved with less memory.</a:t>
            </a:r>
          </a:p>
        </p:txBody>
      </p:sp>
      <p:sp>
        <p:nvSpPr>
          <p:cNvPr id="20482" name="Rectangle 3"/>
          <p:cNvSpPr>
            <a:spLocks noChangeArrowheads="1"/>
          </p:cNvSpPr>
          <p:nvPr/>
        </p:nvSpPr>
        <p:spPr bwMode="auto">
          <a:xfrm>
            <a:off x="901700" y="3702050"/>
            <a:ext cx="5146675"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1">
                <a:latin typeface="Times New Roman" charset="0"/>
              </a:rPr>
              <a:t>Appendix III: ACT comparison files</a:t>
            </a:r>
          </a:p>
          <a:p>
            <a:endParaRPr lang="en-GB" sz="1200">
              <a:latin typeface="Times New Roman" charset="0"/>
            </a:endParaRPr>
          </a:p>
          <a:p>
            <a:r>
              <a:rPr lang="en-GB" sz="1200">
                <a:latin typeface="Times New Roman" charset="0"/>
              </a:rPr>
              <a:t>ACT supports three different comparison file formats:</a:t>
            </a:r>
          </a:p>
          <a:p>
            <a:endParaRPr lang="en-GB" sz="1200">
              <a:latin typeface="Times New Roman" charset="0"/>
            </a:endParaRPr>
          </a:p>
          <a:p>
            <a:r>
              <a:rPr lang="en-GB" sz="1200">
                <a:latin typeface="Times New Roman" charset="0"/>
              </a:rPr>
              <a:t>    1) BLAST version 2.2.2 output: The blastall command must be run with</a:t>
            </a:r>
          </a:p>
          <a:p>
            <a:r>
              <a:rPr lang="en-GB" sz="1200">
                <a:latin typeface="Times New Roman" charset="0"/>
              </a:rPr>
              <a:t>      the -m 8 flag which generates one line of information per HSP. </a:t>
            </a:r>
          </a:p>
          <a:p>
            <a:r>
              <a:rPr lang="en-GB" sz="1200">
                <a:latin typeface="Times New Roman" charset="0"/>
              </a:rPr>
              <a:t>    2) MegaBLAST output: ACT can also read the output of MegaBLAST,</a:t>
            </a:r>
          </a:p>
          <a:p>
            <a:r>
              <a:rPr lang="en-GB" sz="1200">
                <a:latin typeface="Times New Roman" charset="0"/>
              </a:rPr>
              <a:t>      which is part of the NCBI blast distribution. </a:t>
            </a:r>
          </a:p>
          <a:p>
            <a:r>
              <a:rPr lang="en-GB" sz="1200">
                <a:latin typeface="Times New Roman" charset="0"/>
              </a:rPr>
              <a:t>    3) MSPcrunch output: MSPcrunch is program for UNIX and GNU/Linux</a:t>
            </a:r>
          </a:p>
          <a:p>
            <a:r>
              <a:rPr lang="en-GB" sz="1200">
                <a:latin typeface="Times New Roman" charset="0"/>
              </a:rPr>
              <a:t>      systems which can post-process BLAST version 1 output into an</a:t>
            </a:r>
          </a:p>
          <a:p>
            <a:r>
              <a:rPr lang="en-GB" sz="1200">
                <a:latin typeface="Times New Roman" charset="0"/>
              </a:rPr>
              <a:t>      easier to read format. ACT can only read MSPcrunch output with</a:t>
            </a:r>
          </a:p>
          <a:p>
            <a:r>
              <a:rPr lang="en-GB" sz="1200">
                <a:latin typeface="Times New Roman" charset="0"/>
              </a:rPr>
              <a:t>      the -d flag. </a:t>
            </a:r>
          </a:p>
          <a:p>
            <a:endParaRPr lang="en-GB" sz="1200" b="1">
              <a:latin typeface="Times New Roman" charset="0"/>
            </a:endParaRPr>
          </a:p>
          <a:p>
            <a:r>
              <a:rPr lang="en-GB" sz="1200">
                <a:latin typeface="Times New Roman" charset="0"/>
              </a:rPr>
              <a:t>Here is an example of an ACT readable comparison file generated by MSPcrunch -d.</a:t>
            </a:r>
          </a:p>
          <a:p>
            <a:endParaRPr lang="en-GB" sz="1200">
              <a:latin typeface="Times New Roman" charset="0"/>
            </a:endParaRPr>
          </a:p>
          <a:p>
            <a:r>
              <a:rPr lang="en-GB" sz="1000">
                <a:latin typeface="Courier New" charset="0"/>
              </a:rPr>
              <a:t>1399 97.00 940 2539 sequence1.dna 1 1596 AF140550.seq</a:t>
            </a:r>
          </a:p>
          <a:p>
            <a:r>
              <a:rPr lang="en-GB" sz="1000">
                <a:latin typeface="Courier New" charset="0"/>
              </a:rPr>
              <a:t>1033 93.00 9041 10501 sequence1.dna 9420 10880 AF140550.seq</a:t>
            </a:r>
          </a:p>
          <a:p>
            <a:r>
              <a:rPr lang="en-GB" sz="1000">
                <a:latin typeface="Courier New" charset="0"/>
              </a:rPr>
              <a:t>828 95.00 6823 7890 sequence1.dna 7211 8276 AF140550.seq</a:t>
            </a:r>
          </a:p>
          <a:p>
            <a:r>
              <a:rPr lang="en-GB" sz="1000">
                <a:latin typeface="Courier New" charset="0"/>
              </a:rPr>
              <a:t>773 94.00 2837 3841 sequence1.dna 2338 3342 AF140550.seq</a:t>
            </a:r>
          </a:p>
          <a:p>
            <a:endParaRPr lang="en-GB" sz="1000">
              <a:latin typeface="Courier New" charset="0"/>
            </a:endParaRPr>
          </a:p>
          <a:p>
            <a:r>
              <a:rPr lang="en-GB" sz="1200">
                <a:latin typeface="Times New Roman" charset="0"/>
              </a:rPr>
              <a:t>The columns have the following meanings (in order): score, percent</a:t>
            </a:r>
          </a:p>
          <a:p>
            <a:r>
              <a:rPr lang="en-GB" sz="1200">
                <a:latin typeface="Times New Roman" charset="0"/>
              </a:rPr>
              <a:t>identity, match start in the query sequence, match end in the query</a:t>
            </a:r>
          </a:p>
          <a:p>
            <a:r>
              <a:rPr lang="en-GB" sz="1200">
                <a:latin typeface="Times New Roman" charset="0"/>
              </a:rPr>
              <a:t>sequence, query sequence name, subject sequence start, subject sequence</a:t>
            </a:r>
          </a:p>
          <a:p>
            <a:r>
              <a:rPr lang="en-GB" sz="1200">
                <a:latin typeface="Times New Roman" charset="0"/>
              </a:rPr>
              <a:t>end, subject sequence name. </a:t>
            </a:r>
          </a:p>
          <a:p>
            <a:endParaRPr lang="en-GB" sz="1200">
              <a:latin typeface="Times New Roman" charset="0"/>
            </a:endParaRPr>
          </a:p>
          <a:p>
            <a:r>
              <a:rPr lang="en-GB" sz="1200">
                <a:latin typeface="Times New Roman" charset="0"/>
              </a:rPr>
              <a:t>The columns should be separated by single spaces.</a:t>
            </a:r>
          </a:p>
        </p:txBody>
      </p:sp>
      <p:sp>
        <p:nvSpPr>
          <p:cNvPr id="20483"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817563" y="776288"/>
            <a:ext cx="5500687" cy="655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1">
                <a:latin typeface="Times New Roman" charset="0"/>
              </a:rPr>
              <a:t>Appendix IV: Feature Keys and Qualifiers – a brief explanation of what they are and a sample of the one</a:t>
            </a:r>
            <a:r>
              <a:rPr lang="ja-JP" altLang="en-GB" sz="1200" b="1">
                <a:latin typeface="Times New Roman" charset="0"/>
              </a:rPr>
              <a:t>’</a:t>
            </a:r>
            <a:r>
              <a:rPr lang="en-GB" altLang="ja-JP" sz="1200" b="1">
                <a:latin typeface="Times New Roman" charset="0"/>
              </a:rPr>
              <a:t>s we use.</a:t>
            </a:r>
          </a:p>
          <a:p>
            <a:endParaRPr lang="en-GB" sz="1200" b="1">
              <a:latin typeface="Times New Roman" charset="0"/>
            </a:endParaRPr>
          </a:p>
          <a:p>
            <a:r>
              <a:rPr lang="en-GB" sz="1200">
                <a:latin typeface="Times New Roman" charset="0"/>
              </a:rPr>
              <a:t>1 – Feature Keys: They describe features with DNA coordinates and once marked, they all appear in the Artemis main window. The ones we use are:</a:t>
            </a:r>
          </a:p>
          <a:p>
            <a:endParaRPr lang="en-GB" sz="1200">
              <a:latin typeface="Times New Roman" charset="0"/>
            </a:endParaRPr>
          </a:p>
          <a:p>
            <a:pPr>
              <a:buFont typeface="Wingdings" charset="0"/>
              <a:buNone/>
            </a:pPr>
            <a:r>
              <a:rPr lang="en-GB" sz="1200" b="1">
                <a:latin typeface="Times New Roman" charset="0"/>
              </a:rPr>
              <a:t>\CDS</a:t>
            </a:r>
            <a:r>
              <a:rPr lang="en-GB" sz="1200">
                <a:latin typeface="Times New Roman" charset="0"/>
              </a:rPr>
              <a:t>: Marks the extent of the coding sequence.</a:t>
            </a:r>
          </a:p>
          <a:p>
            <a:pPr>
              <a:buFont typeface="Wingdings" charset="0"/>
              <a:buNone/>
            </a:pPr>
            <a:r>
              <a:rPr lang="en-GB" sz="1200" b="1">
                <a:latin typeface="Times New Roman" charset="0"/>
              </a:rPr>
              <a:t>\misc_feature</a:t>
            </a:r>
            <a:r>
              <a:rPr lang="en-GB" sz="1200">
                <a:latin typeface="Times New Roman" charset="0"/>
              </a:rPr>
              <a:t>: Miscellaneous feature in the DNA</a:t>
            </a:r>
          </a:p>
          <a:p>
            <a:pPr>
              <a:buFont typeface="Wingdings" charset="0"/>
              <a:buNone/>
            </a:pPr>
            <a:r>
              <a:rPr lang="en-GB" sz="1200" b="1">
                <a:latin typeface="Times New Roman" charset="0"/>
              </a:rPr>
              <a:t>\rRNA</a:t>
            </a:r>
            <a:r>
              <a:rPr lang="en-GB" sz="1200">
                <a:latin typeface="Times New Roman" charset="0"/>
              </a:rPr>
              <a:t>: Ribosomal RNA</a:t>
            </a:r>
          </a:p>
          <a:p>
            <a:pPr>
              <a:buFont typeface="Wingdings" charset="0"/>
              <a:buNone/>
            </a:pPr>
            <a:r>
              <a:rPr lang="en-GB" sz="1200" b="1">
                <a:latin typeface="Times New Roman" charset="0"/>
              </a:rPr>
              <a:t>\repeat_region</a:t>
            </a:r>
            <a:endParaRPr lang="en-GB" sz="1200">
              <a:latin typeface="Times New Roman" charset="0"/>
            </a:endParaRPr>
          </a:p>
          <a:p>
            <a:pPr>
              <a:buFont typeface="Wingdings" charset="0"/>
              <a:buNone/>
            </a:pPr>
            <a:r>
              <a:rPr lang="en-GB" sz="1200" b="1">
                <a:latin typeface="Times New Roman" charset="0"/>
              </a:rPr>
              <a:t>\tRNA</a:t>
            </a:r>
            <a:r>
              <a:rPr lang="en-GB" sz="1200">
                <a:latin typeface="Times New Roman" charset="0"/>
              </a:rPr>
              <a:t>: Transfer RNA</a:t>
            </a:r>
          </a:p>
          <a:p>
            <a:endParaRPr lang="en-GB" sz="1200">
              <a:latin typeface="Times New Roman" charset="0"/>
            </a:endParaRPr>
          </a:p>
          <a:p>
            <a:r>
              <a:rPr lang="en-GB" sz="1200">
                <a:latin typeface="Times New Roman" charset="0"/>
              </a:rPr>
              <a:t>2 – Qualifiers: They describe features with protein coordinates. Once marked they appear in the lower part of the Artemis window. They describe the gene whose coordinates appear in the </a:t>
            </a:r>
            <a:r>
              <a:rPr lang="ja-JP" altLang="en-GB" sz="1200">
                <a:latin typeface="Times New Roman" charset="0"/>
              </a:rPr>
              <a:t>‘</a:t>
            </a:r>
            <a:r>
              <a:rPr lang="en-GB" altLang="ja-JP" sz="1200">
                <a:latin typeface="Times New Roman" charset="0"/>
              </a:rPr>
              <a:t>location</a:t>
            </a:r>
            <a:r>
              <a:rPr lang="ja-JP" altLang="en-GB" sz="1200">
                <a:latin typeface="Times New Roman" charset="0"/>
              </a:rPr>
              <a:t>’</a:t>
            </a:r>
            <a:r>
              <a:rPr lang="en-GB" altLang="ja-JP" sz="1200">
                <a:latin typeface="Times New Roman" charset="0"/>
              </a:rPr>
              <a:t> part of the editing window. The ones we commonly use for annotation at the Sanger Institute are:</a:t>
            </a:r>
          </a:p>
          <a:p>
            <a:endParaRPr lang="en-GB" sz="1200">
              <a:latin typeface="Times New Roman" charset="0"/>
            </a:endParaRPr>
          </a:p>
          <a:p>
            <a:pPr>
              <a:buFont typeface="Wingdings" charset="0"/>
              <a:buNone/>
            </a:pPr>
            <a:r>
              <a:rPr lang="en-GB" sz="1200" b="1">
                <a:latin typeface="Times New Roman" charset="0"/>
              </a:rPr>
              <a:t>\colour</a:t>
            </a:r>
            <a:r>
              <a:rPr lang="en-GB" sz="1200">
                <a:latin typeface="Times New Roman" charset="0"/>
              </a:rPr>
              <a:t>: Also used in-house in order to differentiate between different types of genes and other features.</a:t>
            </a:r>
          </a:p>
          <a:p>
            <a:pPr>
              <a:buFont typeface="Wingdings" charset="0"/>
              <a:buNone/>
            </a:pPr>
            <a:r>
              <a:rPr lang="en-GB" sz="1200" b="1">
                <a:latin typeface="Times New Roman" charset="0"/>
              </a:rPr>
              <a:t>\gene</a:t>
            </a:r>
            <a:r>
              <a:rPr lang="en-GB" sz="1200">
                <a:latin typeface="Times New Roman" charset="0"/>
              </a:rPr>
              <a:t>: Descriptive gene a name, eg. ilvE, argA, VAR etc.</a:t>
            </a:r>
          </a:p>
          <a:p>
            <a:pPr>
              <a:buFont typeface="Wingdings" charset="0"/>
              <a:buNone/>
            </a:pPr>
            <a:r>
              <a:rPr lang="en-GB" sz="1200" b="1">
                <a:latin typeface="Times New Roman" charset="0"/>
              </a:rPr>
              <a:t>\label</a:t>
            </a:r>
            <a:r>
              <a:rPr lang="en-GB" sz="1200">
                <a:latin typeface="Times New Roman" charset="0"/>
              </a:rPr>
              <a:t>: Allows you to label a gene/feature in the main view panel.</a:t>
            </a:r>
          </a:p>
          <a:p>
            <a:pPr>
              <a:buFont typeface="Wingdings" charset="0"/>
              <a:buNone/>
            </a:pPr>
            <a:r>
              <a:rPr lang="en-GB" sz="1200" b="1">
                <a:latin typeface="Times New Roman" charset="0"/>
              </a:rPr>
              <a:t>\note</a:t>
            </a:r>
            <a:r>
              <a:rPr lang="en-GB" sz="1200">
                <a:latin typeface="Times New Roman" charset="0"/>
              </a:rPr>
              <a:t>: This qualifier allows for the inclusion of free text. This could be a description of the evidence supporting the functional prediction or other notable features/information which cannot be described using other qualifiers. </a:t>
            </a:r>
          </a:p>
          <a:p>
            <a:pPr>
              <a:buFont typeface="Wingdings" charset="0"/>
              <a:buNone/>
            </a:pPr>
            <a:r>
              <a:rPr lang="en-GB" sz="1200" b="1">
                <a:latin typeface="Times New Roman" charset="0"/>
              </a:rPr>
              <a:t>\product</a:t>
            </a:r>
            <a:r>
              <a:rPr lang="en-GB" sz="1200">
                <a:latin typeface="Times New Roman" charset="0"/>
              </a:rPr>
              <a:t>: The assigned possible function for the protein goes here.</a:t>
            </a:r>
          </a:p>
          <a:p>
            <a:pPr>
              <a:buFont typeface="Wingdings" charset="0"/>
              <a:buNone/>
            </a:pPr>
            <a:r>
              <a:rPr lang="en-GB" sz="1200" b="1">
                <a:latin typeface="Times New Roman" charset="0"/>
              </a:rPr>
              <a:t>\pseudo</a:t>
            </a:r>
            <a:r>
              <a:rPr lang="en-GB" sz="1200">
                <a:latin typeface="Times New Roman" charset="0"/>
              </a:rPr>
              <a:t>: Matches in different frames to consecutive segments of the same protein in the databases can be linked or joined as one and edited in one window. They are marked as pseudogenes. They are normally not functional and are considered to have been mutated.</a:t>
            </a:r>
          </a:p>
          <a:p>
            <a:pPr>
              <a:buFont typeface="Wingdings" charset="0"/>
              <a:buNone/>
            </a:pPr>
            <a:r>
              <a:rPr lang="en-GB" sz="1200">
                <a:latin typeface="Times New Roman" charset="0"/>
              </a:rPr>
              <a:t>\</a:t>
            </a:r>
            <a:r>
              <a:rPr lang="en-GB" sz="1200" b="1">
                <a:latin typeface="Times New Roman" charset="0"/>
              </a:rPr>
              <a:t>locus_tag </a:t>
            </a:r>
            <a:r>
              <a:rPr lang="en-GB" sz="1200">
                <a:latin typeface="Times New Roman" charset="0"/>
              </a:rPr>
              <a:t>: Systematic gene number, eg SAS1670, Sty2412 etc.</a:t>
            </a:r>
          </a:p>
          <a:p>
            <a:pPr>
              <a:buFont typeface="Wingdings" charset="0"/>
              <a:buNone/>
            </a:pPr>
            <a:endParaRPr lang="en-GB" sz="1200">
              <a:latin typeface="Times New Roman" charset="0"/>
            </a:endParaRPr>
          </a:p>
          <a:p>
            <a:pPr>
              <a:buFont typeface="Wingdings" charset="0"/>
              <a:buNone/>
            </a:pPr>
            <a:r>
              <a:rPr lang="en-GB" sz="1200">
                <a:latin typeface="Times New Roman" charset="0"/>
              </a:rPr>
              <a:t>The list of keys and qualifiers accepted by EMBL in sequence/annotation submission files are listed at the following web page:</a:t>
            </a:r>
          </a:p>
          <a:p>
            <a:pPr>
              <a:buFont typeface="Wingdings" charset="0"/>
              <a:buNone/>
            </a:pPr>
            <a:r>
              <a:rPr lang="en-US" sz="1200">
                <a:latin typeface="Times New Roman" charset="0"/>
              </a:rPr>
              <a:t>http://www.ebi.ac.uk/ena/WebFeat/</a:t>
            </a:r>
            <a:endParaRPr lang="en-GB" sz="1200">
              <a:latin typeface="Times New Roman" charset="0"/>
            </a:endParaRPr>
          </a:p>
        </p:txBody>
      </p:sp>
      <p:sp>
        <p:nvSpPr>
          <p:cNvPr id="21506" name="Text Box 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1574800" y="585788"/>
            <a:ext cx="39481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Appendix V: Schematic of workshop files and directories</a:t>
            </a:r>
            <a:endParaRPr lang="en-GB" sz="1200">
              <a:latin typeface="Times New Roman" charset="0"/>
            </a:endParaRPr>
          </a:p>
        </p:txBody>
      </p:sp>
      <p:sp>
        <p:nvSpPr>
          <p:cNvPr id="22530" name="Text Box 34"/>
          <p:cNvSpPr txBox="1">
            <a:spLocks noChangeArrowheads="1"/>
          </p:cNvSpPr>
          <p:nvPr/>
        </p:nvSpPr>
        <p:spPr bwMode="auto">
          <a:xfrm>
            <a:off x="2281238" y="1076325"/>
            <a:ext cx="2224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b="1">
                <a:latin typeface="Times New Roman" charset="0"/>
              </a:rPr>
              <a:t>Key:</a:t>
            </a:r>
          </a:p>
          <a:p>
            <a:pPr eaLnBrk="1" hangingPunct="1"/>
            <a:r>
              <a:rPr lang="en-GB" sz="1200" b="1">
                <a:solidFill>
                  <a:schemeClr val="accent2"/>
                </a:solidFill>
                <a:latin typeface="Times New Roman" charset="0"/>
              </a:rPr>
              <a:t>Directories and subdirectories</a:t>
            </a:r>
            <a:r>
              <a:rPr lang="en-GB" sz="1200" b="1">
                <a:latin typeface="Times New Roman" charset="0"/>
              </a:rPr>
              <a:t>  </a:t>
            </a:r>
          </a:p>
        </p:txBody>
      </p:sp>
      <p:sp>
        <p:nvSpPr>
          <p:cNvPr id="22531" name="Text Box 36"/>
          <p:cNvSpPr txBox="1">
            <a:spLocks noChangeArrowheads="1"/>
          </p:cNvSpPr>
          <p:nvPr/>
        </p:nvSpPr>
        <p:spPr bwMode="auto">
          <a:xfrm>
            <a:off x="2754313" y="2565400"/>
            <a:ext cx="2081212" cy="332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solidFill>
                  <a:schemeClr val="accent2"/>
                </a:solidFill>
                <a:latin typeface="Times New Roman" charset="0"/>
              </a:rPr>
              <a:t>Module_1_Artemis</a:t>
            </a:r>
          </a:p>
          <a:p>
            <a:pPr eaLnBrk="1" hangingPunct="1"/>
            <a:r>
              <a:rPr lang="en-GB" sz="1000">
                <a:latin typeface="Times New Roman" charset="0"/>
              </a:rPr>
              <a:t>	</a:t>
            </a:r>
          </a:p>
          <a:p>
            <a:pPr eaLnBrk="1" hangingPunct="1"/>
            <a:endParaRPr lang="en-GB" sz="1000">
              <a:solidFill>
                <a:srgbClr val="FF3300"/>
              </a:solidFill>
              <a:latin typeface="Times New Roman" charset="0"/>
            </a:endParaRPr>
          </a:p>
          <a:p>
            <a:pPr eaLnBrk="1" hangingPunct="1"/>
            <a:endParaRPr lang="en-GB" sz="1000">
              <a:latin typeface="Times New Roman" charset="0"/>
            </a:endParaRPr>
          </a:p>
          <a:p>
            <a:pPr eaLnBrk="1" hangingPunct="1"/>
            <a:r>
              <a:rPr lang="en-GB" sz="1000">
                <a:latin typeface="Times New Roman" charset="0"/>
              </a:rPr>
              <a:t>		</a:t>
            </a:r>
          </a:p>
          <a:p>
            <a:pPr eaLnBrk="1" hangingPunct="1"/>
            <a:r>
              <a:rPr lang="en-GB" sz="1000">
                <a:solidFill>
                  <a:schemeClr val="accent2"/>
                </a:solidFill>
                <a:latin typeface="Times New Roman" charset="0"/>
              </a:rPr>
              <a:t>Module_ 2_Comparative_genomics</a:t>
            </a:r>
          </a:p>
          <a:p>
            <a:pPr eaLnBrk="1" hangingPunct="1"/>
            <a:r>
              <a:rPr lang="en-GB" sz="1000">
                <a:latin typeface="Times New Roman" charset="0"/>
              </a:rPr>
              <a:t>	</a:t>
            </a:r>
          </a:p>
          <a:p>
            <a:pPr eaLnBrk="1" hangingPunct="1"/>
            <a:endParaRPr lang="en-GB" sz="1000">
              <a:latin typeface="Times New Roman" charset="0"/>
            </a:endParaRPr>
          </a:p>
          <a:p>
            <a:pPr eaLnBrk="1" hangingPunct="1"/>
            <a:r>
              <a:rPr lang="en-GB" sz="1000">
                <a:solidFill>
                  <a:srgbClr val="FF3300"/>
                </a:solidFill>
                <a:latin typeface="Times New Roman" charset="0"/>
              </a:rPr>
              <a:t>	</a:t>
            </a:r>
          </a:p>
          <a:p>
            <a:pPr eaLnBrk="1" hangingPunct="1"/>
            <a:r>
              <a:rPr lang="en-GB" sz="1000">
                <a:latin typeface="Times New Roman" charset="0"/>
              </a:rPr>
              <a:t>	</a:t>
            </a:r>
          </a:p>
          <a:p>
            <a:pPr eaLnBrk="1" hangingPunct="1"/>
            <a:r>
              <a:rPr lang="en-GB" sz="1000">
                <a:solidFill>
                  <a:schemeClr val="accent2"/>
                </a:solidFill>
                <a:latin typeface="Times New Roman" charset="0"/>
              </a:rPr>
              <a:t>Module_3_Mapping</a:t>
            </a:r>
          </a:p>
          <a:p>
            <a:pPr eaLnBrk="1" hangingPunct="1"/>
            <a:r>
              <a:rPr lang="en-GB" sz="1000">
                <a:latin typeface="Times New Roman" charset="0"/>
              </a:rPr>
              <a:t>	</a:t>
            </a: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a:p>
            <a:pPr eaLnBrk="1" hangingPunct="1"/>
            <a:r>
              <a:rPr lang="en-GB" sz="1000">
                <a:solidFill>
                  <a:schemeClr val="accent2"/>
                </a:solidFill>
                <a:latin typeface="Times New Roman" charset="0"/>
              </a:rPr>
              <a:t>Module_4_RNA-Seq</a:t>
            </a: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a:p>
            <a:pPr eaLnBrk="1" hangingPunct="1"/>
            <a:endParaRPr lang="en-GB" sz="1000">
              <a:solidFill>
                <a:schemeClr val="accent2"/>
              </a:solidFill>
              <a:latin typeface="Times New Roman" charset="0"/>
            </a:endParaRPr>
          </a:p>
        </p:txBody>
      </p:sp>
      <p:sp>
        <p:nvSpPr>
          <p:cNvPr id="22532" name="Text Box 37"/>
          <p:cNvSpPr txBox="1">
            <a:spLocks noChangeArrowheads="1"/>
          </p:cNvSpPr>
          <p:nvPr/>
        </p:nvSpPr>
        <p:spPr bwMode="auto">
          <a:xfrm>
            <a:off x="723900" y="3670300"/>
            <a:ext cx="10937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solidFill>
                  <a:schemeClr val="accent2"/>
                </a:solidFill>
                <a:latin typeface="Times New Roman" charset="0"/>
              </a:rPr>
              <a:t>Home directory</a:t>
            </a:r>
          </a:p>
          <a:p>
            <a:pPr algn="ctr" eaLnBrk="1" hangingPunct="1"/>
            <a:r>
              <a:rPr lang="en-GB" sz="1000">
                <a:latin typeface="Times New Roman" charset="0"/>
              </a:rPr>
              <a:t>(position at login)</a:t>
            </a:r>
          </a:p>
        </p:txBody>
      </p:sp>
      <p:sp>
        <p:nvSpPr>
          <p:cNvPr id="22533" name="Line 44"/>
          <p:cNvSpPr>
            <a:spLocks noChangeShapeType="1"/>
          </p:cNvSpPr>
          <p:nvPr/>
        </p:nvSpPr>
        <p:spPr bwMode="auto">
          <a:xfrm>
            <a:off x="2279650" y="2705100"/>
            <a:ext cx="4540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4" name="Line 45"/>
          <p:cNvSpPr>
            <a:spLocks noChangeShapeType="1"/>
          </p:cNvSpPr>
          <p:nvPr/>
        </p:nvSpPr>
        <p:spPr bwMode="auto">
          <a:xfrm>
            <a:off x="1970088" y="3830638"/>
            <a:ext cx="2968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5" name="Line 46"/>
          <p:cNvSpPr>
            <a:spLocks noChangeShapeType="1"/>
          </p:cNvSpPr>
          <p:nvPr/>
        </p:nvSpPr>
        <p:spPr bwMode="auto">
          <a:xfrm flipH="1">
            <a:off x="2278063" y="2705100"/>
            <a:ext cx="7937" cy="23034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6" name="Line 47"/>
          <p:cNvSpPr>
            <a:spLocks noChangeShapeType="1"/>
          </p:cNvSpPr>
          <p:nvPr/>
        </p:nvSpPr>
        <p:spPr bwMode="auto">
          <a:xfrm>
            <a:off x="2279650" y="3470275"/>
            <a:ext cx="4540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7" name="Line 48"/>
          <p:cNvSpPr>
            <a:spLocks noChangeShapeType="1"/>
          </p:cNvSpPr>
          <p:nvPr/>
        </p:nvSpPr>
        <p:spPr bwMode="auto">
          <a:xfrm>
            <a:off x="2279650" y="4235450"/>
            <a:ext cx="4540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8" name="Line 49"/>
          <p:cNvSpPr>
            <a:spLocks noChangeShapeType="1"/>
          </p:cNvSpPr>
          <p:nvPr/>
        </p:nvSpPr>
        <p:spPr bwMode="auto">
          <a:xfrm>
            <a:off x="2279650" y="5000625"/>
            <a:ext cx="4540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9" name="Text Box 54"/>
          <p:cNvSpPr txBox="1">
            <a:spLocks noChangeArrowheads="1"/>
          </p:cNvSpPr>
          <p:nvPr/>
        </p:nvSpPr>
        <p:spPr bwMode="auto">
          <a:xfrm>
            <a:off x="5932488" y="25400"/>
            <a:ext cx="7842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latin typeface="Times New Roman" charset="0"/>
              </a:rPr>
              <a:t>Appendices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5133</TotalTime>
  <Words>4766</Words>
  <Application>Microsoft Macintosh PowerPoint</Application>
  <PresentationFormat>A4 Paper (210x297 mm)</PresentationFormat>
  <Paragraphs>831</Paragraphs>
  <Slides>32</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5</vt:i4>
      </vt:variant>
      <vt:variant>
        <vt:lpstr>Slide Titles</vt:lpstr>
      </vt:variant>
      <vt:variant>
        <vt:i4>32</vt:i4>
      </vt:variant>
    </vt:vector>
  </HeadingPairs>
  <TitlesOfParts>
    <vt:vector size="45" baseType="lpstr">
      <vt:lpstr>ＭＳ Ｐゴシック</vt:lpstr>
      <vt:lpstr>Arial</vt:lpstr>
      <vt:lpstr>Courier</vt:lpstr>
      <vt:lpstr>Courier New</vt:lpstr>
      <vt:lpstr>Times</vt:lpstr>
      <vt:lpstr>Times New Roman</vt:lpstr>
      <vt:lpstr>Wingdings</vt:lpstr>
      <vt:lpstr>Default Design</vt:lpstr>
      <vt:lpstr>file:///localhost/Users/ucb/Desktop/Tryp_workshop/Tryp_workshop_2017/manual/Macintosh%20HD:Users:ucb:Desktop:Tryp_workshop:Tryp_workshop_2012:WT-VM-Artemis_nrt.doc!OLE_LINK2</vt:lpstr>
      <vt:lpstr>file:///localhost/Users/ucb/Desktop/Tryp_workshop/Tryp_workshop_2017/manual/Macintosh%20HD:Users:ucb:Desktop:Tryp_workshop:Tryp_workshop_2012:WT-VM-Artemis_nrt.doc!OLE_LINK4</vt:lpstr>
      <vt:lpstr>file:///localhost/Users/ucb/Desktop/Tryp_workshop/Tryp_workshop_2017/manual/Macintosh%20HD:Users:ucb:Desktop:Tryp_workshop:Tryp_workshop_2012:WT-VM-Artemis_nrt.doc!OLE_LINK5</vt:lpstr>
      <vt:lpstr>file:///localhost/Users/ucb/Desktop/Tryp_workshop/Tryp_workshop_2017/manual/Macintosh%20HD:Users:ucb:Desktop:Tryp_workshop:Tryp_workshop_2012:WT-VM-Artemis_nrt.doc!OLE_LINK6</vt:lpstr>
      <vt:lpstr>file:///localhost/Users/ucb/Desktop/Tryp_workshop/Tryp_workshop_2017/manual/Macintosh%20HD:Users:ucb:Desktop:Tryp_workshop:Tryp_workshop_2012:WT-VM-Artemis_nrt.doc!OLE_LINK7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Wellcome Trust Sanger Institute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Bentley</dc:creator>
  <cp:lastModifiedBy>Uli Boehme</cp:lastModifiedBy>
  <cp:revision>186</cp:revision>
  <cp:lastPrinted>2016-09-12T07:45:26Z</cp:lastPrinted>
  <dcterms:created xsi:type="dcterms:W3CDTF">2013-10-01T09:02:53Z</dcterms:created>
  <dcterms:modified xsi:type="dcterms:W3CDTF">2018-10-01T14:27:28Z</dcterms:modified>
</cp:coreProperties>
</file>