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7" r:id="rId2"/>
    <p:sldId id="379" r:id="rId3"/>
    <p:sldId id="308" r:id="rId4"/>
    <p:sldId id="354" r:id="rId5"/>
    <p:sldId id="356" r:id="rId6"/>
    <p:sldId id="357" r:id="rId7"/>
    <p:sldId id="358" r:id="rId8"/>
    <p:sldId id="359" r:id="rId9"/>
    <p:sldId id="370" r:id="rId10"/>
    <p:sldId id="355" r:id="rId11"/>
    <p:sldId id="344" r:id="rId12"/>
    <p:sldId id="345" r:id="rId13"/>
    <p:sldId id="361" r:id="rId14"/>
    <p:sldId id="365" r:id="rId15"/>
    <p:sldId id="364" r:id="rId16"/>
    <p:sldId id="334" r:id="rId17"/>
    <p:sldId id="362" r:id="rId18"/>
    <p:sldId id="347" r:id="rId19"/>
    <p:sldId id="338" r:id="rId20"/>
    <p:sldId id="335" r:id="rId21"/>
    <p:sldId id="381" r:id="rId22"/>
    <p:sldId id="348" r:id="rId23"/>
    <p:sldId id="349" r:id="rId24"/>
    <p:sldId id="367" r:id="rId25"/>
    <p:sldId id="339" r:id="rId26"/>
    <p:sldId id="340" r:id="rId27"/>
    <p:sldId id="341" r:id="rId28"/>
    <p:sldId id="368" r:id="rId29"/>
    <p:sldId id="351" r:id="rId30"/>
    <p:sldId id="380" r:id="rId31"/>
    <p:sldId id="382" r:id="rId32"/>
    <p:sldId id="384" r:id="rId33"/>
    <p:sldId id="385" r:id="rId34"/>
    <p:sldId id="372" r:id="rId35"/>
    <p:sldId id="373" r:id="rId36"/>
    <p:sldId id="374" r:id="rId37"/>
    <p:sldId id="376" r:id="rId38"/>
    <p:sldId id="386" r:id="rId39"/>
    <p:sldId id="387" r:id="rId40"/>
    <p:sldId id="388" r:id="rId41"/>
  </p:sldIdLst>
  <p:sldSz cx="6858000" cy="9906000" type="A4"/>
  <p:notesSz cx="6858000" cy="9144000"/>
  <p:defaultTextStyle>
    <a:defPPr>
      <a:defRPr lang="en-GB"/>
    </a:defPPr>
    <a:lvl1pPr algn="l" rtl="0" fontAlgn="base">
      <a:spcBef>
        <a:spcPct val="0"/>
      </a:spcBef>
      <a:spcAft>
        <a:spcPct val="0"/>
      </a:spcAft>
      <a:defRPr sz="1600" kern="1200">
        <a:solidFill>
          <a:schemeClr val="tx1"/>
        </a:solidFill>
        <a:latin typeface="Arial" pitchFamily="-52" charset="0"/>
        <a:ea typeface="ＭＳ Ｐゴシック" pitchFamily="-52" charset="-128"/>
        <a:cs typeface="ＭＳ Ｐゴシック" pitchFamily="-52" charset="-128"/>
      </a:defRPr>
    </a:lvl1pPr>
    <a:lvl2pPr marL="457200" algn="l" rtl="0" fontAlgn="base">
      <a:spcBef>
        <a:spcPct val="0"/>
      </a:spcBef>
      <a:spcAft>
        <a:spcPct val="0"/>
      </a:spcAft>
      <a:defRPr sz="1600" kern="1200">
        <a:solidFill>
          <a:schemeClr val="tx1"/>
        </a:solidFill>
        <a:latin typeface="Arial" pitchFamily="-52" charset="0"/>
        <a:ea typeface="ＭＳ Ｐゴシック" pitchFamily="-52" charset="-128"/>
        <a:cs typeface="ＭＳ Ｐゴシック" pitchFamily="-52" charset="-128"/>
      </a:defRPr>
    </a:lvl2pPr>
    <a:lvl3pPr marL="914400" algn="l" rtl="0" fontAlgn="base">
      <a:spcBef>
        <a:spcPct val="0"/>
      </a:spcBef>
      <a:spcAft>
        <a:spcPct val="0"/>
      </a:spcAft>
      <a:defRPr sz="1600" kern="1200">
        <a:solidFill>
          <a:schemeClr val="tx1"/>
        </a:solidFill>
        <a:latin typeface="Arial" pitchFamily="-52" charset="0"/>
        <a:ea typeface="ＭＳ Ｐゴシック" pitchFamily="-52" charset="-128"/>
        <a:cs typeface="ＭＳ Ｐゴシック" pitchFamily="-52" charset="-128"/>
      </a:defRPr>
    </a:lvl3pPr>
    <a:lvl4pPr marL="1371600" algn="l" rtl="0" fontAlgn="base">
      <a:spcBef>
        <a:spcPct val="0"/>
      </a:spcBef>
      <a:spcAft>
        <a:spcPct val="0"/>
      </a:spcAft>
      <a:defRPr sz="1600" kern="1200">
        <a:solidFill>
          <a:schemeClr val="tx1"/>
        </a:solidFill>
        <a:latin typeface="Arial" pitchFamily="-52" charset="0"/>
        <a:ea typeface="ＭＳ Ｐゴシック" pitchFamily="-52" charset="-128"/>
        <a:cs typeface="ＭＳ Ｐゴシック" pitchFamily="-52" charset="-128"/>
      </a:defRPr>
    </a:lvl4pPr>
    <a:lvl5pPr marL="1828800" algn="l" rtl="0" fontAlgn="base">
      <a:spcBef>
        <a:spcPct val="0"/>
      </a:spcBef>
      <a:spcAft>
        <a:spcPct val="0"/>
      </a:spcAft>
      <a:defRPr sz="1600" kern="1200">
        <a:solidFill>
          <a:schemeClr val="tx1"/>
        </a:solidFill>
        <a:latin typeface="Arial" pitchFamily="-52" charset="0"/>
        <a:ea typeface="ＭＳ Ｐゴシック" pitchFamily="-52" charset="-128"/>
        <a:cs typeface="ＭＳ Ｐゴシック" pitchFamily="-52" charset="-128"/>
      </a:defRPr>
    </a:lvl5pPr>
    <a:lvl6pPr marL="2286000" algn="l" defTabSz="457200" rtl="0" eaLnBrk="1" latinLnBrk="0" hangingPunct="1">
      <a:defRPr sz="1600" kern="1200">
        <a:solidFill>
          <a:schemeClr val="tx1"/>
        </a:solidFill>
        <a:latin typeface="Arial" pitchFamily="-52" charset="0"/>
        <a:ea typeface="ＭＳ Ｐゴシック" pitchFamily="-52" charset="-128"/>
        <a:cs typeface="ＭＳ Ｐゴシック" pitchFamily="-52" charset="-128"/>
      </a:defRPr>
    </a:lvl6pPr>
    <a:lvl7pPr marL="2743200" algn="l" defTabSz="457200" rtl="0" eaLnBrk="1" latinLnBrk="0" hangingPunct="1">
      <a:defRPr sz="1600" kern="1200">
        <a:solidFill>
          <a:schemeClr val="tx1"/>
        </a:solidFill>
        <a:latin typeface="Arial" pitchFamily="-52" charset="0"/>
        <a:ea typeface="ＭＳ Ｐゴシック" pitchFamily="-52" charset="-128"/>
        <a:cs typeface="ＭＳ Ｐゴシック" pitchFamily="-52" charset="-128"/>
      </a:defRPr>
    </a:lvl7pPr>
    <a:lvl8pPr marL="3200400" algn="l" defTabSz="457200" rtl="0" eaLnBrk="1" latinLnBrk="0" hangingPunct="1">
      <a:defRPr sz="1600" kern="1200">
        <a:solidFill>
          <a:schemeClr val="tx1"/>
        </a:solidFill>
        <a:latin typeface="Arial" pitchFamily="-52" charset="0"/>
        <a:ea typeface="ＭＳ Ｐゴシック" pitchFamily="-52" charset="-128"/>
        <a:cs typeface="ＭＳ Ｐゴシック" pitchFamily="-52" charset="-128"/>
      </a:defRPr>
    </a:lvl8pPr>
    <a:lvl9pPr marL="3657600" algn="l" defTabSz="457200" rtl="0" eaLnBrk="1" latinLnBrk="0" hangingPunct="1">
      <a:defRPr sz="1600" kern="1200">
        <a:solidFill>
          <a:schemeClr val="tx1"/>
        </a:solidFill>
        <a:latin typeface="Arial" pitchFamily="-52" charset="0"/>
        <a:ea typeface="ＭＳ Ｐゴシック" pitchFamily="-52" charset="-128"/>
        <a:cs typeface="ＭＳ Ｐゴシック" pitchFamily="-52" charset="-128"/>
      </a:defRPr>
    </a:lvl9pPr>
  </p:defaultTextStyle>
  <p:extLst>
    <p:ext uri="{521415D9-36F7-43E2-AB2F-B90AF26B5E84}">
      <p14:sectionLst xmlns:p14="http://schemas.microsoft.com/office/powerpoint/2010/main">
        <p14:section name="Default Section" id="{758C17AB-D24B-9949-A897-155C9F48ECC9}">
          <p14:sldIdLst>
            <p14:sldId id="257"/>
            <p14:sldId id="379"/>
            <p14:sldId id="308"/>
            <p14:sldId id="354"/>
            <p14:sldId id="356"/>
            <p14:sldId id="357"/>
            <p14:sldId id="358"/>
            <p14:sldId id="359"/>
            <p14:sldId id="370"/>
            <p14:sldId id="355"/>
            <p14:sldId id="344"/>
            <p14:sldId id="345"/>
            <p14:sldId id="361"/>
            <p14:sldId id="365"/>
            <p14:sldId id="364"/>
            <p14:sldId id="334"/>
            <p14:sldId id="362"/>
            <p14:sldId id="347"/>
            <p14:sldId id="338"/>
            <p14:sldId id="335"/>
            <p14:sldId id="381"/>
            <p14:sldId id="348"/>
            <p14:sldId id="349"/>
            <p14:sldId id="367"/>
            <p14:sldId id="339"/>
            <p14:sldId id="340"/>
            <p14:sldId id="341"/>
            <p14:sldId id="368"/>
            <p14:sldId id="351"/>
            <p14:sldId id="380"/>
            <p14:sldId id="382"/>
            <p14:sldId id="384"/>
            <p14:sldId id="385"/>
            <p14:sldId id="372"/>
            <p14:sldId id="373"/>
            <p14:sldId id="374"/>
            <p14:sldId id="376"/>
            <p14:sldId id="386"/>
            <p14:sldId id="387"/>
            <p14:sldId id="38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D40CFF"/>
    <a:srgbClr val="00BF02"/>
    <a:srgbClr val="CCFFFF"/>
    <a:srgbClr val="FFFF99"/>
    <a:srgbClr val="E1FF99"/>
    <a:srgbClr val="E1FFC6"/>
    <a:srgbClr val="FFDD9A"/>
    <a:srgbClr val="FFC87E"/>
    <a:srgbClr val="66CCFF"/>
    <a:srgbClr val="B4EC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19" autoAdjust="0"/>
    <p:restoredTop sz="99636" autoAdjust="0"/>
  </p:normalViewPr>
  <p:slideViewPr>
    <p:cSldViewPr snapToGrid="0">
      <p:cViewPr varScale="1">
        <p:scale>
          <a:sx n="110" d="100"/>
          <a:sy n="110" d="100"/>
        </p:scale>
        <p:origin x="-2784" y="-96"/>
      </p:cViewPr>
      <p:guideLst>
        <p:guide orient="horz" pos="3120"/>
        <p:guide pos="2160"/>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110" d="100"/>
        <a:sy n="110" d="100"/>
      </p:scale>
      <p:origin x="0" y="2304"/>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AA8781B-4370-3745-A50F-2EF674C8464B}" type="datetimeFigureOut">
              <a:rPr lang="en-GB"/>
              <a:pPr/>
              <a:t>18/08/2014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1E52029-2689-0E48-90F2-B23CFDDD1ECA}" type="slidenum">
              <a:rPr/>
              <a:pPr/>
              <a:t>‹#›</a:t>
            </a:fld>
            <a:endParaRPr lang="en-US"/>
          </a:p>
        </p:txBody>
      </p:sp>
    </p:spTree>
    <p:extLst>
      <p:ext uri="{BB962C8B-B14F-4D97-AF65-F5344CB8AC3E}">
        <p14:creationId xmlns:p14="http://schemas.microsoft.com/office/powerpoint/2010/main" val="31417274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ea typeface="Arial" pitchFamily="-52" charset="0"/>
                <a:cs typeface="Arial" pitchFamily="-52" charset="0"/>
              </a:defRPr>
            </a:lvl1pPr>
          </a:lstStyle>
          <a:p>
            <a:endParaRPr lang="en-US"/>
          </a:p>
        </p:txBody>
      </p:sp>
      <p:sp>
        <p:nvSpPr>
          <p:cNvPr id="27651"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ea typeface="Arial" pitchFamily="-52" charset="0"/>
                <a:cs typeface="Arial" pitchFamily="-52" charset="0"/>
              </a:defRPr>
            </a:lvl1pPr>
          </a:lstStyle>
          <a:p>
            <a:endParaRPr lang="en-US"/>
          </a:p>
        </p:txBody>
      </p:sp>
      <p:sp>
        <p:nvSpPr>
          <p:cNvPr id="13316" name="Rectangle 4"/>
          <p:cNvSpPr>
            <a:spLocks noGrp="1" noRot="1" noChangeAspect="1" noChangeArrowheads="1" noTextEdit="1"/>
          </p:cNvSpPr>
          <p:nvPr>
            <p:ph type="sldImg" idx="2"/>
          </p:nvPr>
        </p:nvSpPr>
        <p:spPr bwMode="auto">
          <a:xfrm>
            <a:off x="2241550" y="685800"/>
            <a:ext cx="2374900" cy="3429000"/>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654"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ea typeface="Arial" pitchFamily="-52" charset="0"/>
                <a:cs typeface="Arial" pitchFamily="-52" charset="0"/>
              </a:defRPr>
            </a:lvl1pPr>
          </a:lstStyle>
          <a:p>
            <a:endParaRPr lang="en-US"/>
          </a:p>
        </p:txBody>
      </p:sp>
      <p:sp>
        <p:nvSpPr>
          <p:cNvPr id="27655"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ea typeface="Arial" pitchFamily="-52" charset="0"/>
                <a:cs typeface="Arial" pitchFamily="-52" charset="0"/>
              </a:defRPr>
            </a:lvl1pPr>
          </a:lstStyle>
          <a:p>
            <a:fld id="{3455AFDD-9082-4FE0-8DB3-36129B5EB1B2}" type="slidenum">
              <a:rPr lang="en-US"/>
              <a:pPr/>
              <a:t>‹#›</a:t>
            </a:fld>
            <a:endParaRPr lang="en-US"/>
          </a:p>
        </p:txBody>
      </p:sp>
    </p:spTree>
    <p:extLst>
      <p:ext uri="{BB962C8B-B14F-4D97-AF65-F5344CB8AC3E}">
        <p14:creationId xmlns:p14="http://schemas.microsoft.com/office/powerpoint/2010/main" val="247029308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pitchFamily="-52" charset="-128"/>
      </a:defRPr>
    </a:lvl1pPr>
    <a:lvl2pPr marL="457200" algn="l" rtl="0" eaLnBrk="0" fontAlgn="base" hangingPunct="0">
      <a:spcBef>
        <a:spcPct val="30000"/>
      </a:spcBef>
      <a:spcAft>
        <a:spcPct val="0"/>
      </a:spcAft>
      <a:defRPr sz="1200" kern="1200">
        <a:solidFill>
          <a:schemeClr val="tx1"/>
        </a:solidFill>
        <a:latin typeface="Arial" charset="0"/>
        <a:ea typeface="Arial" charset="0"/>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Arial" charset="0"/>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Arial" charset="0"/>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Arial" charset="0"/>
        <a:cs typeface="Arial"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miter lim="800000"/>
            <a:headEnd/>
            <a:tailEnd/>
          </a:ln>
        </p:spPr>
        <p:txBody>
          <a:bodyPr/>
          <a:lstStyle/>
          <a:p>
            <a:fld id="{1ED32C64-8088-4828-8366-495B27C92486}" type="slidenum">
              <a:rPr lang="en-US"/>
              <a:pPr/>
              <a:t>1</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US" smtClean="0">
              <a:latin typeface="Arial" pitchFamily="-52" charset="0"/>
              <a:ea typeface="ＭＳ Ｐゴシック" pitchFamily="-52"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2D545DB7-2EAE-D941-9E86-B950677C2A0E}" type="slidenum">
              <a:rPr lang="en-GB">
                <a:latin typeface="Arial" charset="0"/>
                <a:ea typeface="Arial" charset="0"/>
                <a:cs typeface="Arial" charset="0"/>
              </a:rPr>
              <a:pPr/>
              <a:t>36</a:t>
            </a:fld>
            <a:endParaRPr lang="en-GB">
              <a:latin typeface="Arial" charset="0"/>
              <a:ea typeface="Arial" charset="0"/>
              <a:cs typeface="Arial"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a:latin typeface="Arial" charset="0"/>
              <a:ea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973BB7F-794A-1949-8AB8-994277A41E0F}" type="slidenum">
              <a:rPr lang="en-GB">
                <a:latin typeface="Arial" charset="0"/>
                <a:ea typeface="Arial" charset="0"/>
                <a:cs typeface="Arial" charset="0"/>
              </a:rPr>
              <a:pPr/>
              <a:t>37</a:t>
            </a:fld>
            <a:endParaRPr lang="en-GB">
              <a:latin typeface="Arial" charset="0"/>
              <a:ea typeface="Arial" charset="0"/>
              <a:cs typeface="Arial"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a:latin typeface="Arial" charset="0"/>
              <a:ea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miter lim="800000"/>
            <a:headEnd/>
            <a:tailEnd/>
          </a:ln>
        </p:spPr>
        <p:txBody>
          <a:bodyPr/>
          <a:lstStyle/>
          <a:p>
            <a:fld id="{1ED32C64-8088-4828-8366-495B27C92486}" type="slidenum">
              <a:rPr lang="en-US"/>
              <a:pPr/>
              <a:t>2</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US" smtClean="0">
              <a:latin typeface="Arial" pitchFamily="-52" charset="0"/>
              <a:ea typeface="ＭＳ Ｐゴシック" pitchFamily="-52"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miter lim="800000"/>
            <a:headEnd/>
            <a:tailEnd/>
          </a:ln>
        </p:spPr>
        <p:txBody>
          <a:bodyPr/>
          <a:lstStyle/>
          <a:p>
            <a:fld id="{89D81EA2-AC62-422A-B3D4-009FDCC70DD2}" type="slidenum">
              <a:rPr lang="en-US"/>
              <a:pPr/>
              <a:t>3</a:t>
            </a:fld>
            <a:endParaRPr lang="en-US"/>
          </a:p>
        </p:txBody>
      </p:sp>
      <p:sp>
        <p:nvSpPr>
          <p:cNvPr id="17411" name="Rectangle 2"/>
          <p:cNvSpPr>
            <a:spLocks noGrp="1" noRot="1" noChangeAspect="1" noChangeArrowheads="1"/>
          </p:cNvSpPr>
          <p:nvPr>
            <p:ph type="sldImg"/>
          </p:nvPr>
        </p:nvSpPr>
        <p:spPr>
          <a:xfrm>
            <a:off x="2243138" y="685800"/>
            <a:ext cx="2373312" cy="3429000"/>
          </a:xfrm>
          <a:solidFill>
            <a:srgbClr val="FFFFFF"/>
          </a:solidFill>
          <a:ln/>
        </p:spPr>
      </p:sp>
      <p:sp>
        <p:nvSpPr>
          <p:cNvPr id="17412"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en-US" smtClean="0">
              <a:latin typeface="Arial" pitchFamily="-52" charset="0"/>
              <a:ea typeface="ＭＳ Ｐゴシック" pitchFamily="-52"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189A6A9A-F12D-A744-AD2C-9E246F15250E}" type="slidenum">
              <a:rPr lang="en-GB">
                <a:latin typeface="Arial" charset="0"/>
                <a:ea typeface="Arial" charset="0"/>
                <a:cs typeface="Arial" charset="0"/>
              </a:rPr>
              <a:pPr/>
              <a:t>9</a:t>
            </a:fld>
            <a:endParaRPr lang="en-GB">
              <a:latin typeface="Arial" charset="0"/>
              <a:ea typeface="Arial" charset="0"/>
              <a:cs typeface="Arial"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a:latin typeface="Arial" charset="0"/>
              <a:ea typeface="Arial"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fld id="{E877368D-8887-B148-882B-1DBB319BC774}" type="slidenum">
              <a:rPr lang="en-GB" sz="1200"/>
              <a:pPr eaLnBrk="1" hangingPunct="1"/>
              <a:t>13</a:t>
            </a:fld>
            <a:endParaRPr lang="en-GB" sz="1200"/>
          </a:p>
        </p:txBody>
      </p:sp>
      <p:sp>
        <p:nvSpPr>
          <p:cNvPr id="27651" name="Rectangle 1026"/>
          <p:cNvSpPr>
            <a:spLocks noGrp="1" noRot="1" noChangeAspect="1" noChangeArrowheads="1" noTextEdit="1"/>
          </p:cNvSpPr>
          <p:nvPr>
            <p:ph type="sldImg"/>
          </p:nvPr>
        </p:nvSpPr>
        <p:spPr>
          <a:ln/>
        </p:spPr>
      </p:sp>
      <p:sp>
        <p:nvSpPr>
          <p:cNvPr id="27652"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fld id="{03911162-322F-EE4D-963C-8E9E33BDCA5C}" type="slidenum">
              <a:rPr lang="en-GB" sz="1200"/>
              <a:pPr eaLnBrk="1" hangingPunct="1"/>
              <a:t>17</a:t>
            </a:fld>
            <a:endParaRPr lang="en-GB" sz="120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miter lim="800000"/>
            <a:headEnd/>
            <a:tailEnd/>
          </a:ln>
        </p:spPr>
        <p:txBody>
          <a:bodyPr/>
          <a:lstStyle/>
          <a:p>
            <a:fld id="{929F5193-B610-48FA-8DB1-2F4F7231DF47}" type="slidenum">
              <a:rPr lang="en-US"/>
              <a:pPr/>
              <a:t>25</a:t>
            </a:fld>
            <a:endParaRPr lang="en-US"/>
          </a:p>
        </p:txBody>
      </p:sp>
      <p:sp>
        <p:nvSpPr>
          <p:cNvPr id="28675" name="Rectangle 2"/>
          <p:cNvSpPr>
            <a:spLocks noGrp="1" noRot="1" noChangeAspect="1" noChangeArrowheads="1"/>
          </p:cNvSpPr>
          <p:nvPr>
            <p:ph type="sldImg"/>
          </p:nvPr>
        </p:nvSpPr>
        <p:spPr>
          <a:xfrm>
            <a:off x="2243138" y="685800"/>
            <a:ext cx="2373312" cy="3429000"/>
          </a:xfrm>
          <a:solidFill>
            <a:srgbClr val="FFFFFF"/>
          </a:solidFill>
          <a:ln/>
        </p:spPr>
      </p:sp>
      <p:sp>
        <p:nvSpPr>
          <p:cNvPr id="28676" name="Rectangle 3"/>
          <p:cNvSpPr>
            <a:spLocks noGrp="1" noChangeArrowheads="1"/>
          </p:cNvSpPr>
          <p:nvPr>
            <p:ph type="body" idx="1"/>
          </p:nvPr>
        </p:nvSpPr>
        <p:spPr>
          <a:xfrm>
            <a:off x="685800" y="4343400"/>
            <a:ext cx="5486400" cy="4114800"/>
          </a:xfrm>
          <a:solidFill>
            <a:srgbClr val="FFFFFF"/>
          </a:solidFill>
          <a:ln>
            <a:solidFill>
              <a:srgbClr val="000000"/>
            </a:solidFill>
            <a:miter lim="800000"/>
            <a:headEnd/>
            <a:tailEnd/>
          </a:ln>
        </p:spPr>
        <p:txBody>
          <a:bodyPr/>
          <a:lstStyle/>
          <a:p>
            <a:pPr eaLnBrk="1" hangingPunct="1"/>
            <a:endParaRPr lang="en-US" smtClean="0">
              <a:latin typeface="Arial" pitchFamily="-52" charset="0"/>
              <a:ea typeface="ＭＳ Ｐゴシック" pitchFamily="-52"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5ACCF48F-5FE9-A743-B04C-5E3681A43BEA}" type="slidenum">
              <a:rPr lang="en-GB">
                <a:latin typeface="Arial" charset="0"/>
                <a:ea typeface="Arial" charset="0"/>
                <a:cs typeface="Arial" charset="0"/>
              </a:rPr>
              <a:pPr/>
              <a:t>34</a:t>
            </a:fld>
            <a:endParaRPr lang="en-GB">
              <a:latin typeface="Arial" charset="0"/>
              <a:ea typeface="Arial" charset="0"/>
              <a:cs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a:latin typeface="Arial" charset="0"/>
              <a:ea typeface="Arial"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8B6A9923-4F7B-A04B-9082-5A90604BB180}" type="slidenum">
              <a:rPr lang="en-GB">
                <a:latin typeface="Arial" charset="0"/>
                <a:ea typeface="Arial" charset="0"/>
                <a:cs typeface="Arial" charset="0"/>
              </a:rPr>
              <a:pPr/>
              <a:t>35</a:t>
            </a:fld>
            <a:endParaRPr lang="en-GB">
              <a:latin typeface="Arial" charset="0"/>
              <a:ea typeface="Arial" charset="0"/>
              <a:cs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atin typeface="Arial" charset="0"/>
              <a:ea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6575"/>
            <a:ext cx="5829300" cy="2124075"/>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613400"/>
            <a:ext cx="4800600" cy="2532063"/>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r>
              <a:rPr lang="en-US"/>
              <a:t>‹#› </a:t>
            </a:r>
          </a:p>
        </p:txBody>
      </p:sp>
      <p:sp>
        <p:nvSpPr>
          <p:cNvPr id="6" name="Rectangle 6"/>
          <p:cNvSpPr>
            <a:spLocks noGrp="1" noChangeArrowheads="1"/>
          </p:cNvSpPr>
          <p:nvPr>
            <p:ph type="sldNum" sz="quarter" idx="12"/>
          </p:nvPr>
        </p:nvSpPr>
        <p:spPr>
          <a:ln/>
        </p:spPr>
        <p:txBody>
          <a:bodyPr/>
          <a:lstStyle>
            <a:lvl1pPr>
              <a:defRPr/>
            </a:lvl1pPr>
          </a:lstStyle>
          <a:p>
            <a:fld id="{D37F2768-151F-4312-BD82-46730A8D054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r>
              <a:rPr lang="en-US"/>
              <a:t>‹#› </a:t>
            </a:r>
          </a:p>
        </p:txBody>
      </p:sp>
      <p:sp>
        <p:nvSpPr>
          <p:cNvPr id="6" name="Rectangle 6"/>
          <p:cNvSpPr>
            <a:spLocks noGrp="1" noChangeArrowheads="1"/>
          </p:cNvSpPr>
          <p:nvPr>
            <p:ph type="sldNum" sz="quarter" idx="12"/>
          </p:nvPr>
        </p:nvSpPr>
        <p:spPr>
          <a:ln/>
        </p:spPr>
        <p:txBody>
          <a:bodyPr/>
          <a:lstStyle>
            <a:lvl1pPr>
              <a:defRPr/>
            </a:lvl1pPr>
          </a:lstStyle>
          <a:p>
            <a:fld id="{4452F491-8D1D-47A4-A8AC-9A2B20AEE0F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96875"/>
            <a:ext cx="1543050" cy="84518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96875"/>
            <a:ext cx="4476750" cy="84518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r>
              <a:rPr lang="en-US"/>
              <a:t>‹#› </a:t>
            </a:r>
          </a:p>
        </p:txBody>
      </p:sp>
      <p:sp>
        <p:nvSpPr>
          <p:cNvPr id="6" name="Rectangle 6"/>
          <p:cNvSpPr>
            <a:spLocks noGrp="1" noChangeArrowheads="1"/>
          </p:cNvSpPr>
          <p:nvPr>
            <p:ph type="sldNum" sz="quarter" idx="12"/>
          </p:nvPr>
        </p:nvSpPr>
        <p:spPr>
          <a:ln/>
        </p:spPr>
        <p:txBody>
          <a:bodyPr/>
          <a:lstStyle>
            <a:lvl1pPr>
              <a:defRPr/>
            </a:lvl1pPr>
          </a:lstStyle>
          <a:p>
            <a:fld id="{94536F05-243A-4BFA-874A-4DC994C98D1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r>
              <a:rPr lang="en-US"/>
              <a:t>‹#› </a:t>
            </a:r>
          </a:p>
        </p:txBody>
      </p:sp>
      <p:sp>
        <p:nvSpPr>
          <p:cNvPr id="6" name="Rectangle 6"/>
          <p:cNvSpPr>
            <a:spLocks noGrp="1" noChangeArrowheads="1"/>
          </p:cNvSpPr>
          <p:nvPr>
            <p:ph type="sldNum" sz="quarter" idx="12"/>
          </p:nvPr>
        </p:nvSpPr>
        <p:spPr>
          <a:ln/>
        </p:spPr>
        <p:txBody>
          <a:bodyPr/>
          <a:lstStyle>
            <a:lvl1pPr>
              <a:defRPr/>
            </a:lvl1pPr>
          </a:lstStyle>
          <a:p>
            <a:fld id="{C840886F-D678-4B7D-9831-BE738213A53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338" y="6365875"/>
            <a:ext cx="5829300" cy="196691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338" y="4198938"/>
            <a:ext cx="5829300" cy="21669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r>
              <a:rPr lang="en-US"/>
              <a:t>‹#› </a:t>
            </a:r>
          </a:p>
        </p:txBody>
      </p:sp>
      <p:sp>
        <p:nvSpPr>
          <p:cNvPr id="6" name="Rectangle 6"/>
          <p:cNvSpPr>
            <a:spLocks noGrp="1" noChangeArrowheads="1"/>
          </p:cNvSpPr>
          <p:nvPr>
            <p:ph type="sldNum" sz="quarter" idx="12"/>
          </p:nvPr>
        </p:nvSpPr>
        <p:spPr>
          <a:ln/>
        </p:spPr>
        <p:txBody>
          <a:bodyPr/>
          <a:lstStyle>
            <a:lvl1pPr>
              <a:defRPr/>
            </a:lvl1pPr>
          </a:lstStyle>
          <a:p>
            <a:fld id="{42B647F9-A466-4F56-948F-FB5B030365A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311400"/>
            <a:ext cx="3009900" cy="6537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05200" y="2311400"/>
            <a:ext cx="3009900" cy="6537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r>
              <a:rPr lang="en-US"/>
              <a:t>‹#› </a:t>
            </a:r>
          </a:p>
        </p:txBody>
      </p:sp>
      <p:sp>
        <p:nvSpPr>
          <p:cNvPr id="7" name="Rectangle 6"/>
          <p:cNvSpPr>
            <a:spLocks noGrp="1" noChangeArrowheads="1"/>
          </p:cNvSpPr>
          <p:nvPr>
            <p:ph type="sldNum" sz="quarter" idx="12"/>
          </p:nvPr>
        </p:nvSpPr>
        <p:spPr>
          <a:ln/>
        </p:spPr>
        <p:txBody>
          <a:bodyPr/>
          <a:lstStyle>
            <a:lvl1pPr>
              <a:defRPr/>
            </a:lvl1pPr>
          </a:lstStyle>
          <a:p>
            <a:fld id="{A823DBCF-F6E2-4946-9CBB-06CE4F6FEE8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217738"/>
            <a:ext cx="3030538" cy="9239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3141663"/>
            <a:ext cx="3030538" cy="57070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4563" y="2217738"/>
            <a:ext cx="3030537" cy="9239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4563" y="3141663"/>
            <a:ext cx="3030537" cy="57070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endParaRPr lang="en-US"/>
          </a:p>
        </p:txBody>
      </p:sp>
      <p:sp>
        <p:nvSpPr>
          <p:cNvPr id="8" name="Rectangle 5"/>
          <p:cNvSpPr>
            <a:spLocks noGrp="1" noChangeArrowheads="1"/>
          </p:cNvSpPr>
          <p:nvPr>
            <p:ph type="ftr" sz="quarter" idx="11"/>
          </p:nvPr>
        </p:nvSpPr>
        <p:spPr>
          <a:ln/>
        </p:spPr>
        <p:txBody>
          <a:bodyPr/>
          <a:lstStyle>
            <a:lvl1pPr>
              <a:defRPr/>
            </a:lvl1pPr>
          </a:lstStyle>
          <a:p>
            <a:r>
              <a:rPr lang="en-US"/>
              <a:t>‹#› </a:t>
            </a:r>
          </a:p>
        </p:txBody>
      </p:sp>
      <p:sp>
        <p:nvSpPr>
          <p:cNvPr id="9" name="Rectangle 6"/>
          <p:cNvSpPr>
            <a:spLocks noGrp="1" noChangeArrowheads="1"/>
          </p:cNvSpPr>
          <p:nvPr>
            <p:ph type="sldNum" sz="quarter" idx="12"/>
          </p:nvPr>
        </p:nvSpPr>
        <p:spPr>
          <a:ln/>
        </p:spPr>
        <p:txBody>
          <a:bodyPr/>
          <a:lstStyle>
            <a:lvl1pPr>
              <a:defRPr/>
            </a:lvl1pPr>
          </a:lstStyle>
          <a:p>
            <a:fld id="{F5146FF7-DDEC-4288-84D4-04B5F8142757}"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endParaRPr lang="en-US"/>
          </a:p>
        </p:txBody>
      </p:sp>
      <p:sp>
        <p:nvSpPr>
          <p:cNvPr id="4" name="Rectangle 5"/>
          <p:cNvSpPr>
            <a:spLocks noGrp="1" noChangeArrowheads="1"/>
          </p:cNvSpPr>
          <p:nvPr>
            <p:ph type="ftr" sz="quarter" idx="11"/>
          </p:nvPr>
        </p:nvSpPr>
        <p:spPr>
          <a:ln/>
        </p:spPr>
        <p:txBody>
          <a:bodyPr/>
          <a:lstStyle>
            <a:lvl1pPr>
              <a:defRPr/>
            </a:lvl1pPr>
          </a:lstStyle>
          <a:p>
            <a:r>
              <a:rPr lang="en-US"/>
              <a:t>‹#› </a:t>
            </a:r>
          </a:p>
        </p:txBody>
      </p:sp>
      <p:sp>
        <p:nvSpPr>
          <p:cNvPr id="5" name="Rectangle 6"/>
          <p:cNvSpPr>
            <a:spLocks noGrp="1" noChangeArrowheads="1"/>
          </p:cNvSpPr>
          <p:nvPr>
            <p:ph type="sldNum" sz="quarter" idx="12"/>
          </p:nvPr>
        </p:nvSpPr>
        <p:spPr>
          <a:ln/>
        </p:spPr>
        <p:txBody>
          <a:bodyPr/>
          <a:lstStyle>
            <a:lvl1pPr>
              <a:defRPr/>
            </a:lvl1pPr>
          </a:lstStyle>
          <a:p>
            <a:fld id="{9C06B351-F769-48C4-8D21-0C219958932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p>
        </p:txBody>
      </p:sp>
      <p:sp>
        <p:nvSpPr>
          <p:cNvPr id="3" name="Rectangle 5"/>
          <p:cNvSpPr>
            <a:spLocks noGrp="1" noChangeArrowheads="1"/>
          </p:cNvSpPr>
          <p:nvPr>
            <p:ph type="ftr" sz="quarter" idx="11"/>
          </p:nvPr>
        </p:nvSpPr>
        <p:spPr>
          <a:ln/>
        </p:spPr>
        <p:txBody>
          <a:bodyPr/>
          <a:lstStyle>
            <a:lvl1pPr>
              <a:defRPr/>
            </a:lvl1pPr>
          </a:lstStyle>
          <a:p>
            <a:r>
              <a:rPr lang="en-US"/>
              <a:t>‹#› </a:t>
            </a:r>
          </a:p>
        </p:txBody>
      </p:sp>
      <p:sp>
        <p:nvSpPr>
          <p:cNvPr id="4" name="Rectangle 6"/>
          <p:cNvSpPr>
            <a:spLocks noGrp="1" noChangeArrowheads="1"/>
          </p:cNvSpPr>
          <p:nvPr>
            <p:ph type="sldNum" sz="quarter" idx="12"/>
          </p:nvPr>
        </p:nvSpPr>
        <p:spPr>
          <a:ln/>
        </p:spPr>
        <p:txBody>
          <a:bodyPr/>
          <a:lstStyle>
            <a:lvl1pPr>
              <a:defRPr/>
            </a:lvl1pPr>
          </a:lstStyle>
          <a:p>
            <a:fld id="{F2E8CB31-A58A-4779-9F7E-716265AE8FEE}"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3700"/>
            <a:ext cx="2255838" cy="167957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8" y="393700"/>
            <a:ext cx="3833812" cy="8455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2073275"/>
            <a:ext cx="2255838" cy="67754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r>
              <a:rPr lang="en-US"/>
              <a:t>‹#› </a:t>
            </a:r>
          </a:p>
        </p:txBody>
      </p:sp>
      <p:sp>
        <p:nvSpPr>
          <p:cNvPr id="7" name="Rectangle 6"/>
          <p:cNvSpPr>
            <a:spLocks noGrp="1" noChangeArrowheads="1"/>
          </p:cNvSpPr>
          <p:nvPr>
            <p:ph type="sldNum" sz="quarter" idx="12"/>
          </p:nvPr>
        </p:nvSpPr>
        <p:spPr>
          <a:ln/>
        </p:spPr>
        <p:txBody>
          <a:bodyPr/>
          <a:lstStyle>
            <a:lvl1pPr>
              <a:defRPr/>
            </a:lvl1pPr>
          </a:lstStyle>
          <a:p>
            <a:fld id="{C805E33A-AB05-4D2E-9764-7C4D84C00E8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613" y="6934200"/>
            <a:ext cx="4114800" cy="8191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613" y="885825"/>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344613" y="7753350"/>
            <a:ext cx="4114800" cy="11620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r>
              <a:rPr lang="en-US"/>
              <a:t>‹#› </a:t>
            </a:r>
          </a:p>
        </p:txBody>
      </p:sp>
      <p:sp>
        <p:nvSpPr>
          <p:cNvPr id="7" name="Rectangle 6"/>
          <p:cNvSpPr>
            <a:spLocks noGrp="1" noChangeArrowheads="1"/>
          </p:cNvSpPr>
          <p:nvPr>
            <p:ph type="sldNum" sz="quarter" idx="12"/>
          </p:nvPr>
        </p:nvSpPr>
        <p:spPr>
          <a:ln/>
        </p:spPr>
        <p:txBody>
          <a:bodyPr/>
          <a:lstStyle>
            <a:lvl1pPr>
              <a:defRPr/>
            </a:lvl1pPr>
          </a:lstStyle>
          <a:p>
            <a:fld id="{AE28AA09-2786-442D-A7F1-BD9A5BFCE2FA}"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2900" y="396875"/>
            <a:ext cx="6172200" cy="165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1027" name="Rectangle 3"/>
          <p:cNvSpPr>
            <a:spLocks noGrp="1" noChangeArrowheads="1"/>
          </p:cNvSpPr>
          <p:nvPr>
            <p:ph type="body" idx="1"/>
          </p:nvPr>
        </p:nvSpPr>
        <p:spPr bwMode="auto">
          <a:xfrm>
            <a:off x="342900" y="2311400"/>
            <a:ext cx="6172200" cy="6537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8" name="Rectangle 4"/>
          <p:cNvSpPr>
            <a:spLocks noGrp="1" noChangeArrowheads="1"/>
          </p:cNvSpPr>
          <p:nvPr>
            <p:ph type="dt" sz="half" idx="2"/>
          </p:nvPr>
        </p:nvSpPr>
        <p:spPr bwMode="auto">
          <a:xfrm>
            <a:off x="342900" y="9020175"/>
            <a:ext cx="1600200" cy="6873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ea typeface="Arial" pitchFamily="-52" charset="0"/>
                <a:cs typeface="Arial" pitchFamily="-52" charset="0"/>
              </a:defRPr>
            </a:lvl1pPr>
          </a:lstStyle>
          <a:p>
            <a:endParaRPr lang="en-US"/>
          </a:p>
        </p:txBody>
      </p:sp>
      <p:sp>
        <p:nvSpPr>
          <p:cNvPr id="1029" name="Rectangle 5"/>
          <p:cNvSpPr>
            <a:spLocks noGrp="1" noChangeArrowheads="1"/>
          </p:cNvSpPr>
          <p:nvPr>
            <p:ph type="ftr" sz="quarter" idx="3"/>
          </p:nvPr>
        </p:nvSpPr>
        <p:spPr bwMode="auto">
          <a:xfrm>
            <a:off x="2373313" y="9005888"/>
            <a:ext cx="2171700" cy="687387"/>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ea typeface="Arial" pitchFamily="-52" charset="0"/>
                <a:cs typeface="Arial" pitchFamily="-52" charset="0"/>
              </a:defRPr>
            </a:lvl1pPr>
          </a:lstStyle>
          <a:p>
            <a:r>
              <a:rPr lang="en-US"/>
              <a:t>‹#› </a:t>
            </a:r>
          </a:p>
        </p:txBody>
      </p:sp>
      <p:sp>
        <p:nvSpPr>
          <p:cNvPr id="1030" name="Rectangle 6"/>
          <p:cNvSpPr>
            <a:spLocks noGrp="1" noChangeArrowheads="1"/>
          </p:cNvSpPr>
          <p:nvPr>
            <p:ph type="sldNum" sz="quarter" idx="4"/>
          </p:nvPr>
        </p:nvSpPr>
        <p:spPr bwMode="auto">
          <a:xfrm>
            <a:off x="5102304" y="9438932"/>
            <a:ext cx="1600200" cy="46221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ea typeface="Arial" pitchFamily="-52" charset="0"/>
                <a:cs typeface="Arial" pitchFamily="-52" charset="0"/>
              </a:defRPr>
            </a:lvl1pPr>
          </a:lstStyle>
          <a:p>
            <a:fld id="{8D3CB301-4290-4F79-9799-27BC612E6C1D}" type="slidenum">
              <a:rPr lang="en-US"/>
              <a:pPr/>
              <a:t>‹#›</a:t>
            </a:fld>
            <a:endParaRPr lang="en-US" dirty="0"/>
          </a:p>
        </p:txBody>
      </p:sp>
      <p:sp>
        <p:nvSpPr>
          <p:cNvPr id="1034" name="Line 10"/>
          <p:cNvSpPr>
            <a:spLocks noChangeShapeType="1"/>
          </p:cNvSpPr>
          <p:nvPr userDrawn="1"/>
        </p:nvSpPr>
        <p:spPr bwMode="auto">
          <a:xfrm>
            <a:off x="0" y="249238"/>
            <a:ext cx="6858000" cy="0"/>
          </a:xfrm>
          <a:prstGeom prst="line">
            <a:avLst/>
          </a:prstGeom>
          <a:noFill/>
          <a:ln w="9525">
            <a:solidFill>
              <a:schemeClr val="tx1"/>
            </a:solidFill>
            <a:round/>
            <a:headEnd/>
            <a:tailEnd/>
          </a:ln>
          <a:effectLst/>
          <a:extLst/>
        </p:spPr>
        <p:txBody>
          <a:bodyPr/>
          <a:lstStyle/>
          <a:p>
            <a:pPr>
              <a:defRPr/>
            </a:pPr>
            <a:endParaRPr lang="en-US">
              <a:latin typeface="Arial" charset="0"/>
              <a:ea typeface="ＭＳ Ｐゴシック" charset="0"/>
              <a:cs typeface="Arial" charset="0"/>
            </a:endParaRPr>
          </a:p>
        </p:txBody>
      </p:sp>
      <p:sp>
        <p:nvSpPr>
          <p:cNvPr id="1036" name="Text Box 12"/>
          <p:cNvSpPr txBox="1">
            <a:spLocks noChangeArrowheads="1"/>
          </p:cNvSpPr>
          <p:nvPr userDrawn="1"/>
        </p:nvSpPr>
        <p:spPr bwMode="auto">
          <a:xfrm>
            <a:off x="4986422" y="0"/>
            <a:ext cx="1865940" cy="246221"/>
          </a:xfrm>
          <a:prstGeom prst="rect">
            <a:avLst/>
          </a:prstGeom>
          <a:noFill/>
          <a:ln>
            <a:noFill/>
          </a:ln>
          <a:effectLst/>
          <a:extLst/>
        </p:spPr>
        <p:txBody>
          <a:bodyPr wrap="none">
            <a:prstTxWarp prst="textNoShape">
              <a:avLst/>
            </a:prstTxWarp>
            <a:spAutoFit/>
          </a:bodyPr>
          <a:lstStyle/>
          <a:p>
            <a:pPr algn="ctr"/>
            <a:r>
              <a:rPr lang="en-GB" sz="1000" dirty="0" smtClean="0">
                <a:latin typeface="Times New Roman" pitchFamily="-52" charset="0"/>
                <a:ea typeface="Arial" pitchFamily="-52" charset="0"/>
                <a:cs typeface="Arial" pitchFamily="-52" charset="0"/>
              </a:rPr>
              <a:t>Module 4: Mapping </a:t>
            </a:r>
            <a:r>
              <a:rPr lang="en-GB" sz="1000" dirty="0">
                <a:latin typeface="Times New Roman" pitchFamily="-52" charset="0"/>
                <a:ea typeface="Arial" pitchFamily="-52" charset="0"/>
                <a:cs typeface="Arial" pitchFamily="-52" charset="0"/>
              </a:rPr>
              <a:t>Short Reads</a:t>
            </a: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ＭＳ Ｐゴシック" pitchFamily="-52" charset="-128"/>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pitchFamily="-52" charset="-128"/>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pitchFamily="-52" charset="-128"/>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pitchFamily="-52" charset="-128"/>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pitchFamily="-52" charset="-128"/>
        </a:defRPr>
      </a:lvl5pPr>
      <a:lvl6pPr marL="457200" algn="ctr" rtl="0" fontAlgn="base">
        <a:spcBef>
          <a:spcPct val="0"/>
        </a:spcBef>
        <a:spcAft>
          <a:spcPct val="0"/>
        </a:spcAft>
        <a:defRPr sz="4400">
          <a:solidFill>
            <a:schemeClr val="tx2"/>
          </a:solidFill>
          <a:latin typeface="Arial" charset="0"/>
          <a:ea typeface="ＭＳ Ｐゴシック" charset="0"/>
          <a:cs typeface="Arial" charset="0"/>
        </a:defRPr>
      </a:lvl6pPr>
      <a:lvl7pPr marL="914400" algn="ctr" rtl="0" fontAlgn="base">
        <a:spcBef>
          <a:spcPct val="0"/>
        </a:spcBef>
        <a:spcAft>
          <a:spcPct val="0"/>
        </a:spcAft>
        <a:defRPr sz="4400">
          <a:solidFill>
            <a:schemeClr val="tx2"/>
          </a:solidFill>
          <a:latin typeface="Arial" charset="0"/>
          <a:ea typeface="ＭＳ Ｐゴシック" charset="0"/>
          <a:cs typeface="Arial" charset="0"/>
        </a:defRPr>
      </a:lvl7pPr>
      <a:lvl8pPr marL="1371600" algn="ctr" rtl="0" fontAlgn="base">
        <a:spcBef>
          <a:spcPct val="0"/>
        </a:spcBef>
        <a:spcAft>
          <a:spcPct val="0"/>
        </a:spcAft>
        <a:defRPr sz="4400">
          <a:solidFill>
            <a:schemeClr val="tx2"/>
          </a:solidFill>
          <a:latin typeface="Arial" charset="0"/>
          <a:ea typeface="ＭＳ Ｐゴシック" charset="0"/>
          <a:cs typeface="Arial" charset="0"/>
        </a:defRPr>
      </a:lvl8pPr>
      <a:lvl9pPr marL="1828800" algn="ctr" rtl="0" fontAlgn="base">
        <a:spcBef>
          <a:spcPct val="0"/>
        </a:spcBef>
        <a:spcAft>
          <a:spcPct val="0"/>
        </a:spcAft>
        <a:defRPr sz="4400">
          <a:solidFill>
            <a:schemeClr val="tx2"/>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pitchFamily="-52" charset="-128"/>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ea typeface="Arial" charset="0"/>
          <a:cs typeface="+mn-cs"/>
        </a:defRPr>
      </a:lvl6pPr>
      <a:lvl7pPr marL="2971800" indent="-228600" algn="l" rtl="0" fontAlgn="base">
        <a:spcBef>
          <a:spcPct val="20000"/>
        </a:spcBef>
        <a:spcAft>
          <a:spcPct val="0"/>
        </a:spcAft>
        <a:buChar char="»"/>
        <a:defRPr sz="2000">
          <a:solidFill>
            <a:schemeClr val="tx1"/>
          </a:solidFill>
          <a:latin typeface="+mn-lt"/>
          <a:ea typeface="Arial" charset="0"/>
          <a:cs typeface="+mn-cs"/>
        </a:defRPr>
      </a:lvl7pPr>
      <a:lvl8pPr marL="3429000" indent="-228600" algn="l" rtl="0" fontAlgn="base">
        <a:spcBef>
          <a:spcPct val="20000"/>
        </a:spcBef>
        <a:spcAft>
          <a:spcPct val="0"/>
        </a:spcAft>
        <a:buChar char="»"/>
        <a:defRPr sz="2000">
          <a:solidFill>
            <a:schemeClr val="tx1"/>
          </a:solidFill>
          <a:latin typeface="+mn-lt"/>
          <a:ea typeface="Arial" charset="0"/>
          <a:cs typeface="+mn-cs"/>
        </a:defRPr>
      </a:lvl8pPr>
      <a:lvl9pPr marL="3886200" indent="-228600" algn="l" rtl="0" fontAlgn="base">
        <a:spcBef>
          <a:spcPct val="20000"/>
        </a:spcBef>
        <a:spcAft>
          <a:spcPct val="0"/>
        </a:spcAft>
        <a:buChar char="»"/>
        <a:defRPr sz="2000">
          <a:solidFill>
            <a:schemeClr val="tx1"/>
          </a:solidFill>
          <a:latin typeface="+mn-lt"/>
          <a:ea typeface="Arial" charset="0"/>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hyperlink" Target="http://www.sanger.ac.uk/resources/software/artemis/ng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tiff"/><Relationship Id="rId5" Type="http://schemas.openxmlformats.org/officeDocument/2006/relationships/image" Target="../media/image21.png"/><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2.tiff"/><Relationship Id="rId4" Type="http://schemas.openxmlformats.org/officeDocument/2006/relationships/image" Target="../media/image23.tiff"/><Relationship Id="rId5" Type="http://schemas.openxmlformats.org/officeDocument/2006/relationships/image" Target="../media/image24.tiff"/><Relationship Id="rId6" Type="http://schemas.openxmlformats.org/officeDocument/2006/relationships/image" Target="../media/image25.tif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tiff"/><Relationship Id="rId3" Type="http://schemas.openxmlformats.org/officeDocument/2006/relationships/image" Target="../media/image23.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 Id="rId3" Type="http://schemas.openxmlformats.org/officeDocument/2006/relationships/image" Target="../media/image30.tiff"/></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tiff"/><Relationship Id="rId5" Type="http://schemas.openxmlformats.org/officeDocument/2006/relationships/image" Target="../media/image36.tiff"/><Relationship Id="rId1" Type="http://schemas.openxmlformats.org/officeDocument/2006/relationships/slideLayout" Target="../slideLayouts/slideLayout7.xml"/><Relationship Id="rId2" Type="http://schemas.openxmlformats.org/officeDocument/2006/relationships/image" Target="../media/image33.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 Id="rId3"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33.tiff"/><Relationship Id="rId5" Type="http://schemas.openxmlformats.org/officeDocument/2006/relationships/image" Target="../media/image44.tiff"/><Relationship Id="rId6" Type="http://schemas.openxmlformats.org/officeDocument/2006/relationships/image" Target="../media/image45.tiff"/><Relationship Id="rId7" Type="http://schemas.openxmlformats.org/officeDocument/2006/relationships/image" Target="../media/image46.png"/><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7.xml"/><Relationship Id="rId2"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26.xml.rels><?xml version="1.0" encoding="UTF-8" standalone="yes"?>
<Relationships xmlns="http://schemas.openxmlformats.org/package/2006/relationships"><Relationship Id="rId3" Type="http://schemas.openxmlformats.org/officeDocument/2006/relationships/image" Target="../media/image53.tiff"/><Relationship Id="rId4" Type="http://schemas.openxmlformats.org/officeDocument/2006/relationships/image" Target="../media/image54.png"/><Relationship Id="rId5" Type="http://schemas.openxmlformats.org/officeDocument/2006/relationships/image" Target="../media/image45.tiff"/><Relationship Id="rId6" Type="http://schemas.openxmlformats.org/officeDocument/2006/relationships/image" Target="../media/image55.png"/><Relationship Id="rId1" Type="http://schemas.openxmlformats.org/officeDocument/2006/relationships/slideLayout" Target="../slideLayouts/slideLayout7.xml"/><Relationship Id="rId2"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7.tiff"/><Relationship Id="rId4" Type="http://schemas.openxmlformats.org/officeDocument/2006/relationships/image" Target="../media/image58.tiff"/><Relationship Id="rId1" Type="http://schemas.openxmlformats.org/officeDocument/2006/relationships/slideLayout" Target="../slideLayouts/slideLayout7.xml"/><Relationship Id="rId2"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58.tiff"/><Relationship Id="rId4" Type="http://schemas.openxmlformats.org/officeDocument/2006/relationships/image" Target="../media/image60.tiff"/><Relationship Id="rId5" Type="http://schemas.openxmlformats.org/officeDocument/2006/relationships/image" Target="../media/image61.tiff"/><Relationship Id="rId1" Type="http://schemas.openxmlformats.org/officeDocument/2006/relationships/slideLayout" Target="../slideLayouts/slideLayout7.xml"/><Relationship Id="rId2"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image" Target="../media/image62.tiff"/><Relationship Id="rId4" Type="http://schemas.openxmlformats.org/officeDocument/2006/relationships/image" Target="../media/image63.png"/><Relationship Id="rId5" Type="http://schemas.openxmlformats.org/officeDocument/2006/relationships/image" Target="../media/image64.png"/><Relationship Id="rId6" Type="http://schemas.openxmlformats.org/officeDocument/2006/relationships/image" Target="../media/image65.png"/><Relationship Id="rId1" Type="http://schemas.openxmlformats.org/officeDocument/2006/relationships/slideLayout" Target="../slideLayouts/slideLayout7.xml"/><Relationship Id="rId2" Type="http://schemas.openxmlformats.org/officeDocument/2006/relationships/image" Target="../media/image58.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image" Target="../media/image72.png"/><Relationship Id="rId6" Type="http://schemas.openxmlformats.org/officeDocument/2006/relationships/image" Target="../media/image73.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76.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bio-bwa.sourceforge.net/" TargetMode="External"/><Relationship Id="rId3" Type="http://schemas.openxmlformats.org/officeDocument/2006/relationships/hyperlink" Target="http://bio-bwa.sourceforge.net/bwa.shtml"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tiff"/><Relationship Id="rId1" Type="http://schemas.openxmlformats.org/officeDocument/2006/relationships/slideLayout" Target="../slideLayouts/slideLayout7.xml"/><Relationship Id="rId2" Type="http://schemas.openxmlformats.org/officeDocument/2006/relationships/image" Target="../media/image2.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amtools.sourceforge.net/" TargetMode="Externa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hyperlink" Target="http://samtools.sourceforge.net/SAM1.pdf" TargetMode="External"/><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ChangeArrowheads="1"/>
          </p:cNvSpPr>
          <p:nvPr/>
        </p:nvSpPr>
        <p:spPr bwMode="auto">
          <a:xfrm>
            <a:off x="333375" y="275400"/>
            <a:ext cx="6172200" cy="1651000"/>
          </a:xfrm>
          <a:prstGeom prst="rect">
            <a:avLst/>
          </a:prstGeom>
          <a:noFill/>
          <a:ln w="9525">
            <a:noFill/>
            <a:miter lim="800000"/>
            <a:headEnd/>
            <a:tailEnd/>
          </a:ln>
        </p:spPr>
        <p:txBody>
          <a:bodyPr anchor="ctr">
            <a:prstTxWarp prst="textNoShape">
              <a:avLst/>
            </a:prstTxWarp>
          </a:bodyPr>
          <a:lstStyle/>
          <a:p>
            <a:pPr algn="ctr"/>
            <a:r>
              <a:rPr lang="en-GB" sz="4400" dirty="0">
                <a:solidFill>
                  <a:schemeClr val="tx2"/>
                </a:solidFill>
                <a:latin typeface="Arial"/>
                <a:ea typeface="Arial" pitchFamily="-52" charset="0"/>
                <a:cs typeface="Arial"/>
              </a:rPr>
              <a:t>Module 4</a:t>
            </a:r>
            <a:r>
              <a:rPr lang="en-GB" sz="4400" dirty="0" smtClean="0">
                <a:solidFill>
                  <a:schemeClr val="tx2"/>
                </a:solidFill>
                <a:latin typeface="Arial"/>
                <a:ea typeface="Arial" pitchFamily="-52" charset="0"/>
                <a:cs typeface="Arial"/>
              </a:rPr>
              <a:t> </a:t>
            </a:r>
          </a:p>
          <a:p>
            <a:pPr algn="ctr"/>
            <a:r>
              <a:rPr lang="en-GB" sz="3600" dirty="0" smtClean="0">
                <a:solidFill>
                  <a:schemeClr val="tx2"/>
                </a:solidFill>
                <a:latin typeface="Arial"/>
                <a:ea typeface="Arial" pitchFamily="-52" charset="0"/>
                <a:cs typeface="Arial"/>
              </a:rPr>
              <a:t>Mapping Short Reads</a:t>
            </a:r>
            <a:endParaRPr lang="en-US" sz="3600" dirty="0">
              <a:solidFill>
                <a:schemeClr val="tx2"/>
              </a:solidFill>
              <a:latin typeface="Arial"/>
              <a:ea typeface="Arial" pitchFamily="-52" charset="0"/>
              <a:cs typeface="Arial"/>
            </a:endParaRPr>
          </a:p>
        </p:txBody>
      </p:sp>
      <p:sp>
        <p:nvSpPr>
          <p:cNvPr id="14341" name="Rectangle 11"/>
          <p:cNvSpPr>
            <a:spLocks noChangeArrowheads="1"/>
          </p:cNvSpPr>
          <p:nvPr/>
        </p:nvSpPr>
        <p:spPr bwMode="auto">
          <a:xfrm>
            <a:off x="9721850" y="13855700"/>
            <a:ext cx="184150" cy="336550"/>
          </a:xfrm>
          <a:prstGeom prst="rect">
            <a:avLst/>
          </a:prstGeom>
          <a:noFill/>
          <a:ln w="9525">
            <a:noFill/>
            <a:miter lim="800000"/>
            <a:headEnd/>
            <a:tailEnd/>
          </a:ln>
        </p:spPr>
        <p:txBody>
          <a:bodyPr wrap="none">
            <a:prstTxWarp prst="textNoShape">
              <a:avLst/>
            </a:prstTxWarp>
            <a:spAutoFit/>
          </a:bodyPr>
          <a:lstStyle/>
          <a:p>
            <a:endParaRPr lang="en-US" dirty="0">
              <a:ea typeface="Arial" pitchFamily="-52" charset="0"/>
              <a:cs typeface="Arial" pitchFamily="-52" charset="0"/>
            </a:endParaRPr>
          </a:p>
        </p:txBody>
      </p:sp>
      <p:sp>
        <p:nvSpPr>
          <p:cNvPr id="3077" name="Rectangle 1"/>
          <p:cNvSpPr>
            <a:spLocks noChangeArrowheads="1"/>
          </p:cNvSpPr>
          <p:nvPr/>
        </p:nvSpPr>
        <p:spPr bwMode="auto">
          <a:xfrm>
            <a:off x="457200" y="2020780"/>
            <a:ext cx="5981700" cy="6740306"/>
          </a:xfrm>
          <a:prstGeom prst="rect">
            <a:avLst/>
          </a:prstGeom>
          <a:noFill/>
          <a:ln>
            <a:noFill/>
          </a:ln>
          <a:extLst/>
        </p:spPr>
        <p:txBody>
          <a:bodyPr wrap="square">
            <a:prstTxWarp prst="textNoShape">
              <a:avLst/>
            </a:prstTxWarp>
            <a:spAutoFit/>
          </a:bodyPr>
          <a:lstStyle/>
          <a:p>
            <a:r>
              <a:rPr lang="en-GB" sz="1800" b="1" dirty="0" smtClean="0">
                <a:latin typeface="Times New Roman"/>
                <a:ea typeface="Times New Roman" pitchFamily="-52" charset="0"/>
                <a:cs typeface="Times New Roman"/>
              </a:rPr>
              <a:t>Introduction</a:t>
            </a:r>
            <a:endParaRPr lang="en-US" sz="1800" dirty="0">
              <a:latin typeface="Times New Roman"/>
              <a:ea typeface="Times New Roman" pitchFamily="-52" charset="0"/>
              <a:cs typeface="Times New Roman"/>
            </a:endParaRPr>
          </a:p>
          <a:p>
            <a:pPr algn="just"/>
            <a:endParaRPr lang="en-GB" sz="1200" dirty="0" smtClean="0">
              <a:latin typeface="Times New Roman"/>
              <a:ea typeface="Times New Roman" pitchFamily="-52" charset="0"/>
              <a:cs typeface="Times New Roman"/>
            </a:endParaRPr>
          </a:p>
          <a:p>
            <a:pPr algn="just"/>
            <a:r>
              <a:rPr lang="en-GB" sz="1200" dirty="0" smtClean="0">
                <a:latin typeface="Times New Roman"/>
                <a:ea typeface="Times New Roman" pitchFamily="-52" charset="0"/>
                <a:cs typeface="Times New Roman"/>
              </a:rPr>
              <a:t>The </a:t>
            </a:r>
            <a:r>
              <a:rPr lang="en-GB" sz="1200" b="1" dirty="0">
                <a:latin typeface="Times New Roman"/>
                <a:ea typeface="Times New Roman" pitchFamily="-52" charset="0"/>
                <a:cs typeface="Times New Roman"/>
              </a:rPr>
              <a:t>re-sequencing</a:t>
            </a:r>
            <a:r>
              <a:rPr lang="en-GB" sz="1200" dirty="0">
                <a:latin typeface="Times New Roman"/>
                <a:ea typeface="Times New Roman" pitchFamily="-52" charset="0"/>
                <a:cs typeface="Times New Roman"/>
              </a:rPr>
              <a:t> of a genome typcially aims to capture information on </a:t>
            </a:r>
            <a:r>
              <a:rPr lang="en-GB" sz="1200" b="1" dirty="0">
                <a:latin typeface="Times New Roman"/>
                <a:ea typeface="Times New Roman" pitchFamily="-52" charset="0"/>
                <a:cs typeface="Times New Roman"/>
              </a:rPr>
              <a:t>Single Nucleotide Polymorphisms (SNPs)</a:t>
            </a:r>
            <a:r>
              <a:rPr lang="en-GB" sz="1200" dirty="0">
                <a:latin typeface="Times New Roman"/>
                <a:ea typeface="Times New Roman" pitchFamily="-52" charset="0"/>
                <a:cs typeface="Times New Roman"/>
              </a:rPr>
              <a:t>, </a:t>
            </a:r>
            <a:r>
              <a:rPr lang="en-GB" sz="1200" b="1" dirty="0">
                <a:latin typeface="Times New Roman"/>
                <a:ea typeface="Times New Roman" pitchFamily="-52" charset="0"/>
                <a:cs typeface="Times New Roman"/>
              </a:rPr>
              <a:t>INsertions and DELetions (INDELs)</a:t>
            </a:r>
            <a:r>
              <a:rPr lang="en-GB" sz="1200" dirty="0">
                <a:latin typeface="Times New Roman"/>
                <a:ea typeface="Times New Roman" pitchFamily="-52" charset="0"/>
                <a:cs typeface="Times New Roman"/>
              </a:rPr>
              <a:t> and </a:t>
            </a:r>
            <a:r>
              <a:rPr lang="en-GB" sz="1200" b="1" dirty="0">
                <a:latin typeface="Times New Roman"/>
                <a:ea typeface="Times New Roman" pitchFamily="-52" charset="0"/>
                <a:cs typeface="Times New Roman"/>
              </a:rPr>
              <a:t>Copy Number Variants (CNVs)</a:t>
            </a:r>
            <a:r>
              <a:rPr lang="en-GB" sz="1200" dirty="0">
                <a:latin typeface="Times New Roman"/>
                <a:ea typeface="Times New Roman" pitchFamily="-52" charset="0"/>
                <a:cs typeface="Times New Roman"/>
              </a:rPr>
              <a:t> between representatives of the same species, usually in cases where a reference genome already exists (at least for a very closely related species). Whether one is dealing with different bacterial isolates, with different strains of single-celled parasites, or indeed with genomes of different human individuals, the principles are essentially the same. Instead of assembling the newly generated sequence reads </a:t>
            </a:r>
            <a:r>
              <a:rPr lang="en-GB" sz="1200" i="1" dirty="0">
                <a:latin typeface="Times New Roman"/>
                <a:ea typeface="Times New Roman" pitchFamily="-52" charset="0"/>
                <a:cs typeface="Times New Roman"/>
              </a:rPr>
              <a:t>de novo</a:t>
            </a:r>
            <a:r>
              <a:rPr lang="en-GB" sz="1200" dirty="0">
                <a:latin typeface="Times New Roman"/>
                <a:ea typeface="Times New Roman" pitchFamily="-52" charset="0"/>
                <a:cs typeface="Times New Roman"/>
              </a:rPr>
              <a:t> to produce a new genome sequence, it is easier and much faster to </a:t>
            </a:r>
            <a:r>
              <a:rPr lang="en-GB" sz="1200" b="1" dirty="0">
                <a:latin typeface="Times New Roman"/>
                <a:ea typeface="Times New Roman" pitchFamily="-52" charset="0"/>
                <a:cs typeface="Times New Roman"/>
              </a:rPr>
              <a:t>align or map the new sequence data to the reference genome </a:t>
            </a:r>
            <a:r>
              <a:rPr lang="en-GB" sz="1200" dirty="0">
                <a:latin typeface="Times New Roman"/>
                <a:ea typeface="Times New Roman" pitchFamily="-52" charset="0"/>
                <a:cs typeface="Times New Roman"/>
              </a:rPr>
              <a:t>(please note that we will use the terms “aligning” and “mapping” interchangeably). One can then readily identify SNPs, INDELs, and CNVs that distinguish closely related populations or individual organisms and may thus learn about genetic differences that may cause drug resistance or increased virulence in pathogens, or changed susceptibility to disease in humans. One important prerequisite for the mapping of sequence data to work is that the reference and the re-sequenced subject have the same genome </a:t>
            </a:r>
            <a:r>
              <a:rPr lang="en-GB" sz="1200" dirty="0" smtClean="0">
                <a:latin typeface="Times New Roman"/>
                <a:ea typeface="Times New Roman" pitchFamily="-52" charset="0"/>
                <a:cs typeface="Times New Roman"/>
              </a:rPr>
              <a:t>architecture. Once you are familiar with viewing short read mapping data you may also find it helpful for quality checking your sequencing data and your </a:t>
            </a:r>
            <a:r>
              <a:rPr lang="en-GB" sz="1200" i="1" dirty="0" smtClean="0">
                <a:latin typeface="Times New Roman"/>
                <a:ea typeface="Times New Roman" pitchFamily="-52" charset="0"/>
                <a:cs typeface="Times New Roman"/>
              </a:rPr>
              <a:t>de </a:t>
            </a:r>
            <a:r>
              <a:rPr lang="en-GB" sz="1200" i="1" smtClean="0">
                <a:latin typeface="Times New Roman"/>
                <a:ea typeface="Times New Roman" pitchFamily="-52" charset="0"/>
                <a:cs typeface="Times New Roman"/>
              </a:rPr>
              <a:t>novo </a:t>
            </a:r>
            <a:r>
              <a:rPr lang="en-GB" sz="1200" smtClean="0">
                <a:latin typeface="Times New Roman"/>
                <a:ea typeface="Times New Roman" pitchFamily="-52" charset="0"/>
                <a:cs typeface="Times New Roman"/>
              </a:rPr>
              <a:t>assemblies. </a:t>
            </a:r>
            <a:endParaRPr lang="en-GB" sz="1200" dirty="0" smtClean="0">
              <a:latin typeface="Times New Roman"/>
              <a:ea typeface="Times New Roman" pitchFamily="-52" charset="0"/>
              <a:cs typeface="Times New Roman"/>
            </a:endParaRPr>
          </a:p>
          <a:p>
            <a:pPr algn="just"/>
            <a:endParaRPr lang="en-GB" sz="1200" dirty="0">
              <a:latin typeface="Times New Roman"/>
              <a:ea typeface="Times New Roman" pitchFamily="-52" charset="0"/>
              <a:cs typeface="Times New Roman"/>
            </a:endParaRPr>
          </a:p>
          <a:p>
            <a:pPr algn="just"/>
            <a:r>
              <a:rPr lang="en-GB" sz="1200" dirty="0">
                <a:latin typeface="Times New Roman"/>
                <a:ea typeface="Times New Roman" pitchFamily="-52" charset="0"/>
                <a:cs typeface="Times New Roman"/>
              </a:rPr>
              <a:t>The computer programme </a:t>
            </a:r>
            <a:r>
              <a:rPr lang="en-GB" sz="1200" b="1" dirty="0">
                <a:latin typeface="Times New Roman"/>
                <a:ea typeface="Times New Roman" pitchFamily="-52" charset="0"/>
                <a:cs typeface="Times New Roman"/>
              </a:rPr>
              <a:t>Artemis </a:t>
            </a:r>
            <a:r>
              <a:rPr lang="en-GB" sz="1200" dirty="0">
                <a:latin typeface="Times New Roman"/>
                <a:ea typeface="Times New Roman" pitchFamily="-52" charset="0"/>
                <a:cs typeface="Times New Roman"/>
              </a:rPr>
              <a:t>allows the user to view and edit </a:t>
            </a:r>
            <a:r>
              <a:rPr lang="en-GB" sz="1200" b="1" dirty="0">
                <a:latin typeface="Times New Roman"/>
                <a:ea typeface="Times New Roman" pitchFamily="-52" charset="0"/>
                <a:cs typeface="Times New Roman"/>
              </a:rPr>
              <a:t>genomic sequences</a:t>
            </a:r>
            <a:r>
              <a:rPr lang="en-GB" sz="1200" dirty="0">
                <a:latin typeface="Times New Roman"/>
                <a:ea typeface="Times New Roman" pitchFamily="-52" charset="0"/>
                <a:cs typeface="Times New Roman"/>
              </a:rPr>
              <a:t> and EMBL/</a:t>
            </a:r>
            <a:r>
              <a:rPr lang="en-GB" sz="1200" dirty="0" err="1">
                <a:latin typeface="Times New Roman"/>
                <a:ea typeface="Times New Roman" pitchFamily="-52" charset="0"/>
                <a:cs typeface="Times New Roman"/>
              </a:rPr>
              <a:t>GenBank</a:t>
            </a:r>
            <a:r>
              <a:rPr lang="en-GB" sz="1200" dirty="0">
                <a:latin typeface="Times New Roman"/>
                <a:ea typeface="Times New Roman" pitchFamily="-52" charset="0"/>
                <a:cs typeface="Times New Roman"/>
              </a:rPr>
              <a:t> (NCBI) </a:t>
            </a:r>
            <a:r>
              <a:rPr lang="en-GB" sz="1200" b="1" dirty="0">
                <a:latin typeface="Times New Roman"/>
                <a:ea typeface="Times New Roman" pitchFamily="-52" charset="0"/>
                <a:cs typeface="Times New Roman"/>
              </a:rPr>
              <a:t>annotation</a:t>
            </a:r>
            <a:r>
              <a:rPr lang="en-GB" sz="1200" dirty="0">
                <a:latin typeface="Times New Roman"/>
                <a:ea typeface="Times New Roman" pitchFamily="-52" charset="0"/>
                <a:cs typeface="Times New Roman"/>
              </a:rPr>
              <a:t> entries in a highly interactive graphical format. Artemis also allows the user to view </a:t>
            </a:r>
            <a:r>
              <a:rPr lang="en-GB" sz="1200" b="1" dirty="0">
                <a:latin typeface="Times New Roman"/>
                <a:ea typeface="Times New Roman" pitchFamily="-52" charset="0"/>
                <a:cs typeface="Times New Roman"/>
              </a:rPr>
              <a:t>“Next Generation Sequencing” (NGS) data </a:t>
            </a:r>
            <a:r>
              <a:rPr lang="en-GB" sz="1200" dirty="0">
                <a:latin typeface="Times New Roman"/>
                <a:ea typeface="Times New Roman" pitchFamily="-52" charset="0"/>
                <a:cs typeface="Times New Roman"/>
              </a:rPr>
              <a:t>from </a:t>
            </a:r>
            <a:r>
              <a:rPr lang="en-GB" sz="1200" dirty="0" err="1">
                <a:latin typeface="Times New Roman"/>
                <a:ea typeface="Times New Roman" pitchFamily="-52" charset="0"/>
                <a:cs typeface="Times New Roman"/>
              </a:rPr>
              <a:t>Illumina</a:t>
            </a:r>
            <a:r>
              <a:rPr lang="en-GB" sz="1200" dirty="0">
                <a:latin typeface="Times New Roman"/>
                <a:ea typeface="Times New Roman" pitchFamily="-52" charset="0"/>
                <a:cs typeface="Times New Roman"/>
              </a:rPr>
              <a:t>, 454 or Solid machines.</a:t>
            </a:r>
            <a:r>
              <a:rPr lang="en-GB" sz="1200" b="1" dirty="0">
                <a:latin typeface="Times New Roman"/>
                <a:ea typeface="Times New Roman" pitchFamily="-52" charset="0"/>
                <a:cs typeface="Times New Roman"/>
              </a:rPr>
              <a:t> </a:t>
            </a:r>
            <a:r>
              <a:rPr lang="en-GB" sz="1200" dirty="0">
                <a:latin typeface="Times New Roman"/>
                <a:ea typeface="Times New Roman" pitchFamily="-52" charset="0"/>
                <a:cs typeface="Times New Roman"/>
              </a:rPr>
              <a:t>See </a:t>
            </a:r>
            <a:r>
              <a:rPr lang="en-US" sz="1200" dirty="0">
                <a:latin typeface="Times New Roman"/>
                <a:ea typeface="Times New Roman" pitchFamily="-52" charset="0"/>
                <a:cs typeface="Times New Roman"/>
                <a:hlinkClick r:id="rId3"/>
              </a:rPr>
              <a:t>http://www.sanger.ac.uk/resources/software/artemis/ngs/</a:t>
            </a:r>
            <a:r>
              <a:rPr lang="en-US" sz="1200" dirty="0">
                <a:latin typeface="Times New Roman"/>
                <a:ea typeface="Times New Roman" pitchFamily="-52" charset="0"/>
                <a:cs typeface="Times New Roman"/>
              </a:rPr>
              <a:t>.</a:t>
            </a:r>
            <a:endParaRPr lang="en-GB" sz="1200" dirty="0">
              <a:latin typeface="Times New Roman"/>
              <a:ea typeface="Times New Roman" pitchFamily="-52" charset="0"/>
              <a:cs typeface="Times New Roman"/>
            </a:endParaRPr>
          </a:p>
          <a:p>
            <a:r>
              <a:rPr lang="en-GB" sz="1200" b="1" dirty="0">
                <a:latin typeface="Times New Roman"/>
                <a:cs typeface="Times New Roman"/>
              </a:rPr>
              <a:t> </a:t>
            </a:r>
            <a:endParaRPr lang="en-GB" sz="1200" b="1" dirty="0" smtClean="0">
              <a:latin typeface="Times New Roman"/>
              <a:cs typeface="Times New Roman"/>
            </a:endParaRPr>
          </a:p>
          <a:p>
            <a:r>
              <a:rPr lang="en-GB" sz="1800" b="1" dirty="0" smtClean="0">
                <a:latin typeface="Times New Roman"/>
                <a:cs typeface="Times New Roman"/>
              </a:rPr>
              <a:t>Aims</a:t>
            </a:r>
            <a:endParaRPr lang="en-GB" sz="1200" b="1" dirty="0" smtClean="0">
              <a:latin typeface="Times New Roman"/>
              <a:cs typeface="Times New Roman"/>
            </a:endParaRPr>
          </a:p>
          <a:p>
            <a:endParaRPr lang="en-GB" sz="1200" dirty="0" smtClean="0">
              <a:latin typeface="Times New Roman"/>
              <a:ea typeface="Times New Roman" pitchFamily="-52" charset="0"/>
              <a:cs typeface="Times New Roman"/>
            </a:endParaRPr>
          </a:p>
          <a:p>
            <a:pPr marL="228600" indent="-228600">
              <a:buAutoNum type="arabicParenR"/>
            </a:pPr>
            <a:r>
              <a:rPr lang="en-GB" sz="1200" dirty="0" smtClean="0">
                <a:latin typeface="Times New Roman"/>
                <a:ea typeface="Times New Roman" pitchFamily="-52" charset="0"/>
                <a:cs typeface="Times New Roman"/>
              </a:rPr>
              <a:t>To introduce the biology &amp; workflow</a:t>
            </a:r>
          </a:p>
          <a:p>
            <a:pPr marL="228600" indent="-228600">
              <a:buAutoNum type="arabicParenR"/>
            </a:pPr>
            <a:r>
              <a:rPr lang="en-GB" sz="1200" dirty="0" smtClean="0">
                <a:latin typeface="Times New Roman"/>
                <a:ea typeface="Times New Roman" pitchFamily="-52" charset="0"/>
                <a:cs typeface="Times New Roman"/>
              </a:rPr>
              <a:t>To introduce mapping </a:t>
            </a:r>
            <a:r>
              <a:rPr lang="en-GB" sz="1200" dirty="0" err="1" smtClean="0">
                <a:latin typeface="Times New Roman"/>
                <a:ea typeface="Times New Roman" pitchFamily="-52" charset="0"/>
                <a:cs typeface="Times New Roman"/>
              </a:rPr>
              <a:t>softwares</a:t>
            </a:r>
            <a:r>
              <a:rPr lang="en-GB" sz="1200" dirty="0" smtClean="0">
                <a:latin typeface="Times New Roman"/>
                <a:ea typeface="Times New Roman" pitchFamily="-52" charset="0"/>
                <a:cs typeface="Times New Roman"/>
              </a:rPr>
              <a:t>, </a:t>
            </a:r>
            <a:r>
              <a:rPr lang="en-GB" sz="1200" dirty="0" err="1" smtClean="0">
                <a:latin typeface="Times New Roman"/>
                <a:ea typeface="Times New Roman" pitchFamily="-52" charset="0"/>
                <a:cs typeface="Times New Roman"/>
              </a:rPr>
              <a:t>SAMtools</a:t>
            </a:r>
            <a:r>
              <a:rPr lang="en-GB" sz="1200" dirty="0" smtClean="0">
                <a:latin typeface="Times New Roman"/>
                <a:ea typeface="Times New Roman" pitchFamily="-52" charset="0"/>
                <a:cs typeface="Times New Roman"/>
              </a:rPr>
              <a:t>, SAM/BAM and FASTQ file format</a:t>
            </a:r>
          </a:p>
          <a:p>
            <a:pPr marL="228600" indent="-228600">
              <a:buAutoNum type="arabicParenR"/>
            </a:pPr>
            <a:r>
              <a:rPr lang="en-GB" sz="1200" dirty="0" smtClean="0">
                <a:latin typeface="Times New Roman"/>
                <a:ea typeface="Times New Roman" pitchFamily="-52" charset="0"/>
                <a:cs typeface="Times New Roman"/>
              </a:rPr>
              <a:t>To show how </a:t>
            </a:r>
            <a:r>
              <a:rPr lang="en-GB" sz="1200" b="1" dirty="0" smtClean="0">
                <a:latin typeface="Times New Roman"/>
                <a:ea typeface="Times New Roman" pitchFamily="-52" charset="0"/>
                <a:cs typeface="Times New Roman"/>
              </a:rPr>
              <a:t>Next Generation Sequencing data</a:t>
            </a:r>
            <a:r>
              <a:rPr lang="en-GB" sz="1200" dirty="0" smtClean="0">
                <a:latin typeface="Times New Roman"/>
                <a:ea typeface="Times New Roman" pitchFamily="-52" charset="0"/>
                <a:cs typeface="Times New Roman"/>
              </a:rPr>
              <a:t> can be viewed in Artemis alongside your chosen reference using </a:t>
            </a:r>
            <a:r>
              <a:rPr lang="en-GB" sz="1200" i="1" dirty="0" smtClean="0">
                <a:latin typeface="Times New Roman"/>
                <a:ea typeface="Times New Roman" pitchFamily="-52" charset="0"/>
                <a:cs typeface="Times New Roman"/>
              </a:rPr>
              <a:t>Chlamydia</a:t>
            </a:r>
            <a:r>
              <a:rPr lang="en-GB" sz="1200" dirty="0" smtClean="0">
                <a:latin typeface="Times New Roman"/>
                <a:ea typeface="Times New Roman" pitchFamily="-52" charset="0"/>
                <a:cs typeface="Times New Roman"/>
              </a:rPr>
              <a:t> as an example: navigation, read filtering, read coverage, views, </a:t>
            </a:r>
          </a:p>
          <a:p>
            <a:pPr marL="228600" indent="-228600">
              <a:buAutoNum type="arabicParenR"/>
            </a:pPr>
            <a:r>
              <a:rPr lang="en-GB" sz="1200" dirty="0" smtClean="0">
                <a:latin typeface="Times New Roman"/>
                <a:ea typeface="Times New Roman" pitchFamily="-52" charset="0"/>
                <a:cs typeface="Times New Roman"/>
              </a:rPr>
              <a:t>To show how </a:t>
            </a:r>
            <a:r>
              <a:rPr lang="en-GB" sz="1200" b="1" dirty="0" smtClean="0">
                <a:latin typeface="Times New Roman"/>
                <a:ea typeface="Times New Roman" pitchFamily="-52" charset="0"/>
                <a:cs typeface="Times New Roman"/>
              </a:rPr>
              <a:t>sequence variation data </a:t>
            </a:r>
            <a:r>
              <a:rPr lang="en-GB" sz="1200" dirty="0" smtClean="0">
                <a:latin typeface="Times New Roman"/>
                <a:ea typeface="Times New Roman" pitchFamily="-52" charset="0"/>
                <a:cs typeface="Times New Roman"/>
              </a:rPr>
              <a:t>such as SNPs, INDELs, CNVs can be viewed in single and multiple BAM files, and BCF variant filtering</a:t>
            </a:r>
          </a:p>
          <a:p>
            <a:pPr marL="228600" indent="-228600">
              <a:buAutoNum type="arabicParenR"/>
            </a:pPr>
            <a:r>
              <a:rPr lang="en-GB" sz="1200" dirty="0" smtClean="0">
                <a:latin typeface="Times New Roman"/>
                <a:ea typeface="Times New Roman" pitchFamily="-52" charset="0"/>
                <a:cs typeface="Times New Roman"/>
              </a:rPr>
              <a:t>To show how short-read mapping can be executed with a </a:t>
            </a:r>
            <a:r>
              <a:rPr lang="en-GB" sz="1200" dirty="0" smtClean="0">
                <a:latin typeface="Times New Roman"/>
                <a:ea typeface="Times New Roman" pitchFamily="-52" charset="0"/>
                <a:cs typeface="Times New Roman"/>
              </a:rPr>
              <a:t>script</a:t>
            </a:r>
            <a:r>
              <a:rPr lang="en-GB" sz="1200" dirty="0" smtClean="0">
                <a:latin typeface="Times New Roman"/>
                <a:ea typeface="Times New Roman" pitchFamily="-52" charset="0"/>
                <a:cs typeface="Times New Roman"/>
              </a:rPr>
              <a:t>, and working with NGS data in eukaryotes: </a:t>
            </a:r>
            <a:r>
              <a:rPr lang="en-GB" sz="1200" i="1" dirty="0" smtClean="0">
                <a:latin typeface="Times New Roman"/>
                <a:ea typeface="Times New Roman" pitchFamily="-52" charset="0"/>
                <a:cs typeface="Times New Roman"/>
              </a:rPr>
              <a:t>Plasmodium</a:t>
            </a:r>
            <a:endParaRPr lang="en-US" sz="1200" dirty="0">
              <a:latin typeface="Times New Roman"/>
              <a:ea typeface="Times New Roman" pitchFamily="-52" charset="0"/>
              <a:cs typeface="Times New Roman"/>
            </a:endParaRPr>
          </a:p>
        </p:txBody>
      </p:sp>
      <p:sp>
        <p:nvSpPr>
          <p:cNvPr id="6" name="Slide Number Placeholder 5"/>
          <p:cNvSpPr>
            <a:spLocks noGrp="1"/>
          </p:cNvSpPr>
          <p:nvPr>
            <p:ph type="sldNum" sz="quarter" idx="12"/>
          </p:nvPr>
        </p:nvSpPr>
        <p:spPr/>
        <p:txBody>
          <a:bodyPr/>
          <a:lstStyle/>
          <a:p>
            <a:fld id="{F2E8CB31-A58A-4779-9F7E-716265AE8FEE}" type="slidenum">
              <a:rPr lang="en-US"/>
              <a:pPr/>
              <a:t>1</a:t>
            </a:fld>
            <a:endParaRPr lang="en-US"/>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lide Number Placeholder 30"/>
          <p:cNvSpPr>
            <a:spLocks noGrp="1"/>
          </p:cNvSpPr>
          <p:nvPr>
            <p:ph type="sldNum" sz="quarter" idx="12"/>
          </p:nvPr>
        </p:nvSpPr>
        <p:spPr/>
        <p:txBody>
          <a:bodyPr/>
          <a:lstStyle/>
          <a:p>
            <a:fld id="{F2E8CB31-A58A-4779-9F7E-716265AE8FEE}" type="slidenum">
              <a:rPr lang="en-US"/>
              <a:pPr/>
              <a:t>10</a:t>
            </a:fld>
            <a:endParaRPr lang="en-US"/>
          </a:p>
        </p:txBody>
      </p:sp>
      <p:sp>
        <p:nvSpPr>
          <p:cNvPr id="8" name="TextBox 7"/>
          <p:cNvSpPr txBox="1"/>
          <p:nvPr/>
        </p:nvSpPr>
        <p:spPr>
          <a:xfrm>
            <a:off x="497573" y="379677"/>
            <a:ext cx="5931597" cy="1692771"/>
          </a:xfrm>
          <a:prstGeom prst="rect">
            <a:avLst/>
          </a:prstGeom>
          <a:solidFill>
            <a:srgbClr val="CCFFFF"/>
          </a:solidFill>
          <a:ln>
            <a:solidFill>
              <a:srgbClr val="000000"/>
            </a:solidFill>
          </a:ln>
        </p:spPr>
        <p:txBody>
          <a:bodyPr wrap="square" rtlCol="0">
            <a:spAutoFit/>
          </a:bodyPr>
          <a:lstStyle/>
          <a:p>
            <a:pPr lvl="0"/>
            <a:endParaRPr lang="en-GB" sz="1200" dirty="0">
              <a:solidFill>
                <a:srgbClr val="000000"/>
              </a:solidFill>
              <a:latin typeface="Arial"/>
              <a:ea typeface="Arial" pitchFamily="-52" charset="0"/>
              <a:cs typeface="Arial"/>
            </a:endParaRPr>
          </a:p>
          <a:p>
            <a:pPr lvl="0"/>
            <a:r>
              <a:rPr lang="en-GB" sz="1200" b="1" dirty="0">
                <a:solidFill>
                  <a:srgbClr val="000000"/>
                </a:solidFill>
                <a:latin typeface="Arial"/>
                <a:ea typeface="Arial" pitchFamily="-52" charset="0"/>
                <a:cs typeface="Arial"/>
              </a:rPr>
              <a:t>Stage 4</a:t>
            </a:r>
            <a:r>
              <a:rPr lang="en-GB" sz="1200" dirty="0">
                <a:solidFill>
                  <a:srgbClr val="000000"/>
                </a:solidFill>
                <a:latin typeface="Arial"/>
                <a:ea typeface="Arial" pitchFamily="-52" charset="0"/>
                <a:cs typeface="Arial"/>
              </a:rPr>
              <a:t>: </a:t>
            </a:r>
          </a:p>
          <a:p>
            <a:pPr lvl="0"/>
            <a:r>
              <a:rPr lang="en-GB" sz="1200" dirty="0">
                <a:solidFill>
                  <a:srgbClr val="000000"/>
                </a:solidFill>
                <a:latin typeface="Arial"/>
                <a:ea typeface="Arial" pitchFamily="-52" charset="0"/>
                <a:cs typeface="Arial"/>
              </a:rPr>
              <a:t>To convert our SAM format alignment into BAM format run the following command:</a:t>
            </a:r>
          </a:p>
          <a:p>
            <a:pPr lvl="0"/>
            <a:endParaRPr lang="en-US" sz="1200" dirty="0">
              <a:solidFill>
                <a:srgbClr val="000000"/>
              </a:solidFill>
              <a:latin typeface="Times New Roman"/>
              <a:cs typeface="Times New Roman"/>
            </a:endParaRPr>
          </a:p>
          <a:p>
            <a:pPr lvl="0"/>
            <a:r>
              <a:rPr lang="en-US" sz="1200" b="1" dirty="0" err="1">
                <a:solidFill>
                  <a:srgbClr val="000000"/>
                </a:solidFill>
                <a:latin typeface="Courier New"/>
                <a:cs typeface="Courier New"/>
              </a:rPr>
              <a:t>samtools</a:t>
            </a:r>
            <a:r>
              <a:rPr lang="en-US" sz="1200" b="1" dirty="0">
                <a:solidFill>
                  <a:srgbClr val="000000"/>
                </a:solidFill>
                <a:latin typeface="Courier New"/>
                <a:cs typeface="Courier New"/>
              </a:rPr>
              <a:t> view -b -S </a:t>
            </a:r>
            <a:r>
              <a:rPr lang="en-US" sz="1200" b="1" dirty="0" err="1">
                <a:solidFill>
                  <a:srgbClr val="000000"/>
                </a:solidFill>
                <a:latin typeface="Courier New"/>
                <a:cs typeface="Courier New"/>
              </a:rPr>
              <a:t>mapping.sam</a:t>
            </a:r>
            <a:r>
              <a:rPr lang="en-US" sz="1200" b="1" dirty="0">
                <a:solidFill>
                  <a:srgbClr val="000000"/>
                </a:solidFill>
                <a:latin typeface="Courier New"/>
                <a:cs typeface="Courier New"/>
              </a:rPr>
              <a:t> &gt; </a:t>
            </a:r>
            <a:r>
              <a:rPr lang="en-US" sz="1200" b="1" dirty="0" err="1">
                <a:solidFill>
                  <a:srgbClr val="000000"/>
                </a:solidFill>
                <a:latin typeface="Courier New"/>
                <a:cs typeface="Courier New"/>
              </a:rPr>
              <a:t>mapping.bam</a:t>
            </a:r>
            <a:endParaRPr lang="en-US" sz="1200" b="1" dirty="0">
              <a:solidFill>
                <a:srgbClr val="000000"/>
              </a:solidFill>
              <a:latin typeface="Courier New"/>
              <a:cs typeface="Courier New"/>
            </a:endParaRPr>
          </a:p>
          <a:p>
            <a:endParaRPr lang="en-US" dirty="0" smtClean="0">
              <a:latin typeface="Arial"/>
              <a:cs typeface="Arial"/>
            </a:endParaRPr>
          </a:p>
          <a:p>
            <a:r>
              <a:rPr lang="en-US" sz="1200" dirty="0">
                <a:solidFill>
                  <a:srgbClr val="000000"/>
                </a:solidFill>
                <a:latin typeface="Arial"/>
                <a:cs typeface="Arial"/>
              </a:rPr>
              <a:t>Flag: output in BAM </a:t>
            </a:r>
            <a:r>
              <a:rPr lang="en-US" sz="1200" dirty="0" smtClean="0">
                <a:solidFill>
                  <a:srgbClr val="000000"/>
                </a:solidFill>
                <a:latin typeface="Arial"/>
                <a:cs typeface="Arial"/>
              </a:rPr>
              <a:t>format</a:t>
            </a:r>
            <a:r>
              <a:rPr lang="en-US" dirty="0" smtClean="0">
                <a:latin typeface="Arial"/>
                <a:cs typeface="Arial"/>
              </a:rPr>
              <a:t>  </a:t>
            </a:r>
            <a:r>
              <a:rPr lang="en-US" sz="1200" dirty="0" smtClean="0">
                <a:latin typeface="Arial"/>
                <a:cs typeface="Arial"/>
              </a:rPr>
              <a:t>Flag</a:t>
            </a:r>
            <a:r>
              <a:rPr lang="en-US" sz="1200" dirty="0">
                <a:latin typeface="Arial"/>
                <a:cs typeface="Arial"/>
              </a:rPr>
              <a:t>: input in SAM format – </a:t>
            </a:r>
            <a:r>
              <a:rPr lang="en-US" sz="1200" b="1" dirty="0">
                <a:latin typeface="Arial"/>
                <a:cs typeface="Arial"/>
              </a:rPr>
              <a:t>note: this is a capital </a:t>
            </a:r>
            <a:r>
              <a:rPr lang="en-US" sz="1200" b="1" dirty="0" smtClean="0">
                <a:latin typeface="Arial"/>
                <a:cs typeface="Arial"/>
              </a:rPr>
              <a:t>S</a:t>
            </a:r>
          </a:p>
          <a:p>
            <a:endParaRPr lang="en-US" sz="1200" dirty="0">
              <a:latin typeface="Arial"/>
              <a:cs typeface="Arial"/>
            </a:endParaRPr>
          </a:p>
        </p:txBody>
      </p:sp>
      <p:sp>
        <p:nvSpPr>
          <p:cNvPr id="9" name="TextBox 8"/>
          <p:cNvSpPr txBox="1"/>
          <p:nvPr/>
        </p:nvSpPr>
        <p:spPr>
          <a:xfrm>
            <a:off x="531554" y="2985050"/>
            <a:ext cx="5897616" cy="2000548"/>
          </a:xfrm>
          <a:prstGeom prst="rect">
            <a:avLst/>
          </a:prstGeom>
          <a:solidFill>
            <a:srgbClr val="CCFFFF"/>
          </a:solidFill>
          <a:ln>
            <a:solidFill>
              <a:srgbClr val="000000"/>
            </a:solidFill>
          </a:ln>
        </p:spPr>
        <p:txBody>
          <a:bodyPr wrap="square" rtlCol="0">
            <a:spAutoFit/>
          </a:bodyPr>
          <a:lstStyle/>
          <a:p>
            <a:pPr lvl="0"/>
            <a:endParaRPr lang="en-GB" sz="1200" dirty="0">
              <a:solidFill>
                <a:srgbClr val="000000"/>
              </a:solidFill>
              <a:latin typeface="Arial"/>
              <a:ea typeface="Arial" pitchFamily="-52" charset="0"/>
              <a:cs typeface="Arial"/>
            </a:endParaRPr>
          </a:p>
          <a:p>
            <a:pPr lvl="0"/>
            <a:r>
              <a:rPr lang="en-GB" sz="1200" b="1" dirty="0">
                <a:solidFill>
                  <a:srgbClr val="000000"/>
                </a:solidFill>
                <a:latin typeface="Arial"/>
                <a:ea typeface="Arial" pitchFamily="-52" charset="0"/>
                <a:cs typeface="Arial"/>
              </a:rPr>
              <a:t>Stage 5</a:t>
            </a:r>
            <a:r>
              <a:rPr lang="en-GB" sz="1200" dirty="0">
                <a:solidFill>
                  <a:srgbClr val="000000"/>
                </a:solidFill>
                <a:latin typeface="Arial"/>
                <a:ea typeface="Arial" pitchFamily="-52" charset="0"/>
                <a:cs typeface="Arial"/>
              </a:rPr>
              <a:t>: </a:t>
            </a:r>
          </a:p>
          <a:p>
            <a:pPr lvl="0"/>
            <a:r>
              <a:rPr lang="en-GB" sz="1200" dirty="0">
                <a:solidFill>
                  <a:srgbClr val="000000"/>
                </a:solidFill>
                <a:latin typeface="Arial"/>
                <a:ea typeface="Arial" pitchFamily="-52" charset="0"/>
                <a:cs typeface="Arial"/>
              </a:rPr>
              <a:t>Next we need to sort the mapped read sequences in the BAM file </a:t>
            </a:r>
            <a:r>
              <a:rPr lang="en-US" sz="1200" dirty="0">
                <a:solidFill>
                  <a:srgbClr val="000000"/>
                </a:solidFill>
                <a:latin typeface="Arial"/>
                <a:cs typeface="Arial"/>
              </a:rPr>
              <a:t>by typing this command:</a:t>
            </a:r>
          </a:p>
          <a:p>
            <a:pPr lvl="0"/>
            <a:endParaRPr lang="en-US" sz="1200" dirty="0">
              <a:solidFill>
                <a:srgbClr val="000000"/>
              </a:solidFill>
              <a:latin typeface="Times New Roman"/>
              <a:cs typeface="Times New Roman"/>
            </a:endParaRPr>
          </a:p>
          <a:p>
            <a:pPr lvl="0"/>
            <a:r>
              <a:rPr lang="en-US" sz="1200" b="1" dirty="0" err="1">
                <a:solidFill>
                  <a:srgbClr val="000000"/>
                </a:solidFill>
                <a:latin typeface="Courier New"/>
                <a:cs typeface="Courier New"/>
              </a:rPr>
              <a:t>samtools</a:t>
            </a:r>
            <a:r>
              <a:rPr lang="en-US" sz="1200" b="1" dirty="0">
                <a:solidFill>
                  <a:srgbClr val="000000"/>
                </a:solidFill>
                <a:latin typeface="Courier New"/>
                <a:cs typeface="Courier New"/>
              </a:rPr>
              <a:t> sort </a:t>
            </a:r>
            <a:r>
              <a:rPr lang="en-US" sz="1200" b="1" dirty="0" err="1">
                <a:solidFill>
                  <a:srgbClr val="000000"/>
                </a:solidFill>
                <a:latin typeface="Courier New"/>
                <a:cs typeface="Courier New"/>
              </a:rPr>
              <a:t>mapping.bam</a:t>
            </a:r>
            <a:r>
              <a:rPr lang="en-US" sz="1200" b="1" dirty="0">
                <a:solidFill>
                  <a:srgbClr val="000000"/>
                </a:solidFill>
                <a:latin typeface="Courier New"/>
                <a:cs typeface="Courier New"/>
              </a:rPr>
              <a:t> NV</a:t>
            </a:r>
          </a:p>
          <a:p>
            <a:r>
              <a:rPr lang="en-US" sz="1200" dirty="0">
                <a:solidFill>
                  <a:srgbClr val="000000"/>
                </a:solidFill>
                <a:latin typeface="Arial"/>
                <a:cs typeface="Arial"/>
              </a:rPr>
              <a:t>			</a:t>
            </a:r>
            <a:r>
              <a:rPr lang="en-US" sz="1200" dirty="0" smtClean="0">
                <a:solidFill>
                  <a:srgbClr val="000000"/>
                </a:solidFill>
                <a:latin typeface="Arial"/>
                <a:cs typeface="Arial"/>
              </a:rPr>
              <a:t> Prefix </a:t>
            </a:r>
            <a:r>
              <a:rPr lang="en-US" sz="1200" dirty="0">
                <a:solidFill>
                  <a:srgbClr val="000000"/>
                </a:solidFill>
                <a:latin typeface="Arial"/>
                <a:cs typeface="Arial"/>
              </a:rPr>
              <a:t>for output </a:t>
            </a:r>
            <a:r>
              <a:rPr lang="en-US" sz="1200" dirty="0" smtClean="0">
                <a:solidFill>
                  <a:srgbClr val="000000"/>
                </a:solidFill>
                <a:latin typeface="Arial"/>
                <a:cs typeface="Arial"/>
              </a:rPr>
              <a:t>file</a:t>
            </a:r>
            <a:endParaRPr lang="en-US" sz="1200" dirty="0">
              <a:solidFill>
                <a:srgbClr val="000000"/>
              </a:solidFill>
              <a:latin typeface="Arial"/>
              <a:cs typeface="Arial"/>
            </a:endParaRPr>
          </a:p>
          <a:p>
            <a:pPr lvl="0"/>
            <a:r>
              <a:rPr lang="en-US" sz="1200" dirty="0">
                <a:solidFill>
                  <a:srgbClr val="000000"/>
                </a:solidFill>
                <a:latin typeface="Arial"/>
                <a:cs typeface="Arial"/>
              </a:rPr>
              <a:t>This will take a little time to run.</a:t>
            </a:r>
          </a:p>
          <a:p>
            <a:pPr lvl="0"/>
            <a:r>
              <a:rPr lang="en-US" sz="1200" dirty="0">
                <a:solidFill>
                  <a:srgbClr val="000000"/>
                </a:solidFill>
                <a:latin typeface="Arial"/>
                <a:cs typeface="Arial"/>
              </a:rPr>
              <a:t>By default the sorting is done by chromosomal/reference sequence and position.</a:t>
            </a:r>
            <a:endParaRPr lang="en-GB" sz="1200" dirty="0">
              <a:solidFill>
                <a:srgbClr val="000000"/>
              </a:solidFill>
              <a:latin typeface="Arial"/>
              <a:ea typeface="Arial" pitchFamily="-52" charset="0"/>
              <a:cs typeface="Arial"/>
            </a:endParaRPr>
          </a:p>
          <a:p>
            <a:endParaRPr lang="en-US" dirty="0">
              <a:latin typeface="Arial"/>
              <a:cs typeface="Arial"/>
            </a:endParaRPr>
          </a:p>
        </p:txBody>
      </p:sp>
      <p:sp>
        <p:nvSpPr>
          <p:cNvPr id="10" name="TextBox 9"/>
          <p:cNvSpPr txBox="1"/>
          <p:nvPr/>
        </p:nvSpPr>
        <p:spPr>
          <a:xfrm>
            <a:off x="536854" y="5970101"/>
            <a:ext cx="5866127" cy="1261884"/>
          </a:xfrm>
          <a:prstGeom prst="rect">
            <a:avLst/>
          </a:prstGeom>
          <a:solidFill>
            <a:srgbClr val="CCFFFF"/>
          </a:solidFill>
          <a:ln>
            <a:solidFill>
              <a:srgbClr val="000000"/>
            </a:solidFill>
          </a:ln>
        </p:spPr>
        <p:txBody>
          <a:bodyPr wrap="square" rtlCol="0">
            <a:spAutoFit/>
          </a:bodyPr>
          <a:lstStyle/>
          <a:p>
            <a:pPr lvl="0"/>
            <a:endParaRPr lang="en-GB" sz="1200" b="1" dirty="0" smtClean="0">
              <a:solidFill>
                <a:srgbClr val="000000"/>
              </a:solidFill>
              <a:latin typeface="Arial"/>
              <a:ea typeface="Arial" pitchFamily="-52" charset="0"/>
              <a:cs typeface="Arial"/>
            </a:endParaRPr>
          </a:p>
          <a:p>
            <a:pPr lvl="0"/>
            <a:r>
              <a:rPr lang="en-GB" sz="1200" b="1" dirty="0" smtClean="0">
                <a:solidFill>
                  <a:srgbClr val="000000"/>
                </a:solidFill>
                <a:latin typeface="Arial"/>
                <a:ea typeface="Arial" pitchFamily="-52" charset="0"/>
                <a:cs typeface="Arial"/>
              </a:rPr>
              <a:t>Stage </a:t>
            </a:r>
            <a:r>
              <a:rPr lang="en-GB" sz="1200" b="1" dirty="0">
                <a:solidFill>
                  <a:srgbClr val="000000"/>
                </a:solidFill>
                <a:latin typeface="Arial"/>
                <a:ea typeface="Arial" pitchFamily="-52" charset="0"/>
                <a:cs typeface="Arial"/>
              </a:rPr>
              <a:t>6</a:t>
            </a:r>
            <a:r>
              <a:rPr lang="en-GB" sz="1200" dirty="0">
                <a:solidFill>
                  <a:srgbClr val="000000"/>
                </a:solidFill>
                <a:latin typeface="Arial"/>
                <a:ea typeface="Arial" pitchFamily="-52" charset="0"/>
                <a:cs typeface="Arial"/>
              </a:rPr>
              <a:t>: </a:t>
            </a:r>
          </a:p>
          <a:p>
            <a:pPr lvl="0"/>
            <a:r>
              <a:rPr lang="en-GB" sz="1200" dirty="0">
                <a:solidFill>
                  <a:srgbClr val="000000"/>
                </a:solidFill>
                <a:latin typeface="Arial"/>
                <a:ea typeface="Arial" pitchFamily="-52" charset="0"/>
                <a:cs typeface="Arial"/>
              </a:rPr>
              <a:t>Finally we need to index the BAM file to make it ready for viewing in Artemis</a:t>
            </a:r>
            <a:r>
              <a:rPr lang="en-US" sz="1200" dirty="0">
                <a:solidFill>
                  <a:srgbClr val="000000"/>
                </a:solidFill>
                <a:latin typeface="Arial"/>
                <a:cs typeface="Arial"/>
              </a:rPr>
              <a:t>:</a:t>
            </a:r>
          </a:p>
          <a:p>
            <a:pPr lvl="0"/>
            <a:endParaRPr lang="en-US" sz="1200" dirty="0">
              <a:solidFill>
                <a:srgbClr val="000000"/>
              </a:solidFill>
              <a:latin typeface="Times New Roman"/>
              <a:cs typeface="Times New Roman"/>
            </a:endParaRPr>
          </a:p>
          <a:p>
            <a:pPr lvl="0"/>
            <a:r>
              <a:rPr lang="en-US" sz="1200" b="1" dirty="0" err="1">
                <a:solidFill>
                  <a:srgbClr val="000000"/>
                </a:solidFill>
                <a:latin typeface="Courier New"/>
                <a:cs typeface="Courier New"/>
              </a:rPr>
              <a:t>samtools</a:t>
            </a:r>
            <a:r>
              <a:rPr lang="en-US" sz="1200" b="1" dirty="0">
                <a:solidFill>
                  <a:srgbClr val="000000"/>
                </a:solidFill>
                <a:latin typeface="Courier New"/>
                <a:cs typeface="Courier New"/>
              </a:rPr>
              <a:t> index </a:t>
            </a:r>
            <a:r>
              <a:rPr lang="en-US" sz="1200" b="1" dirty="0" err="1">
                <a:solidFill>
                  <a:srgbClr val="000000"/>
                </a:solidFill>
                <a:latin typeface="Courier New"/>
                <a:cs typeface="Courier New"/>
              </a:rPr>
              <a:t>NV.bam</a:t>
            </a:r>
            <a:endParaRPr lang="en-US" sz="1200" b="1" dirty="0">
              <a:solidFill>
                <a:srgbClr val="000000"/>
              </a:solidFill>
              <a:latin typeface="Courier New"/>
              <a:cs typeface="Courier New"/>
            </a:endParaRPr>
          </a:p>
          <a:p>
            <a:endParaRPr lang="en-US" dirty="0"/>
          </a:p>
        </p:txBody>
      </p:sp>
      <p:sp>
        <p:nvSpPr>
          <p:cNvPr id="11" name="TextBox 10"/>
          <p:cNvSpPr txBox="1"/>
          <p:nvPr/>
        </p:nvSpPr>
        <p:spPr>
          <a:xfrm>
            <a:off x="536854" y="8300533"/>
            <a:ext cx="5866128" cy="830997"/>
          </a:xfrm>
          <a:prstGeom prst="rect">
            <a:avLst/>
          </a:prstGeom>
          <a:solidFill>
            <a:srgbClr val="CCFFFF"/>
          </a:solidFill>
          <a:ln>
            <a:solidFill>
              <a:srgbClr val="000000"/>
            </a:solidFill>
          </a:ln>
        </p:spPr>
        <p:txBody>
          <a:bodyPr wrap="square" rtlCol="0">
            <a:spAutoFit/>
          </a:bodyPr>
          <a:lstStyle/>
          <a:p>
            <a:endParaRPr lang="en-GB" sz="1200" b="1" dirty="0" smtClean="0">
              <a:latin typeface="Arial"/>
              <a:ea typeface="Arial" pitchFamily="-52" charset="0"/>
              <a:cs typeface="Arial"/>
            </a:endParaRPr>
          </a:p>
          <a:p>
            <a:r>
              <a:rPr lang="en-GB" sz="1200" b="1" dirty="0" smtClean="0">
                <a:latin typeface="Arial"/>
                <a:ea typeface="Arial" pitchFamily="-52" charset="0"/>
                <a:cs typeface="Arial"/>
              </a:rPr>
              <a:t>Stage </a:t>
            </a:r>
            <a:r>
              <a:rPr lang="en-GB" sz="1200" b="1" dirty="0">
                <a:latin typeface="Arial"/>
                <a:ea typeface="Arial" pitchFamily="-52" charset="0"/>
                <a:cs typeface="Arial"/>
              </a:rPr>
              <a:t>7</a:t>
            </a:r>
            <a:r>
              <a:rPr lang="en-GB" sz="1200" dirty="0">
                <a:latin typeface="Arial"/>
                <a:ea typeface="Arial" pitchFamily="-52" charset="0"/>
                <a:cs typeface="Arial"/>
              </a:rPr>
              <a:t>: </a:t>
            </a:r>
          </a:p>
          <a:p>
            <a:r>
              <a:rPr lang="en-US" sz="1200" dirty="0">
                <a:latin typeface="Arial"/>
                <a:cs typeface="Arial"/>
              </a:rPr>
              <a:t>We are now ready to open up Artemis and view our newly mapped sequence data</a:t>
            </a:r>
            <a:r>
              <a:rPr lang="en-US" sz="1200" dirty="0" smtClean="0">
                <a:latin typeface="Arial"/>
                <a:cs typeface="Arial"/>
              </a:rPr>
              <a:t>.</a:t>
            </a:r>
          </a:p>
          <a:p>
            <a:endParaRPr lang="en-US" sz="1200" dirty="0">
              <a:latin typeface="Arial"/>
              <a:cs typeface="Arial"/>
            </a:endParaRPr>
          </a:p>
        </p:txBody>
      </p:sp>
      <p:cxnSp>
        <p:nvCxnSpPr>
          <p:cNvPr id="53" name="Straight Connector 52"/>
          <p:cNvCxnSpPr/>
          <p:nvPr/>
        </p:nvCxnSpPr>
        <p:spPr bwMode="auto">
          <a:xfrm rot="5400000" flipH="1" flipV="1">
            <a:off x="1797490" y="1398488"/>
            <a:ext cx="203200" cy="203200"/>
          </a:xfrm>
          <a:prstGeom prst="line">
            <a:avLst/>
          </a:prstGeom>
          <a:solidFill>
            <a:schemeClr val="accent1"/>
          </a:solidFill>
          <a:ln w="19050"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 name="Straight Connector 56"/>
          <p:cNvCxnSpPr/>
          <p:nvPr/>
        </p:nvCxnSpPr>
        <p:spPr bwMode="auto">
          <a:xfrm rot="16200000" flipV="1">
            <a:off x="3197101" y="4110186"/>
            <a:ext cx="158750" cy="146050"/>
          </a:xfrm>
          <a:prstGeom prst="line">
            <a:avLst/>
          </a:prstGeom>
          <a:solidFill>
            <a:schemeClr val="accent1"/>
          </a:solidFill>
          <a:ln w="19050"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0" name="Straight Connector 29"/>
          <p:cNvCxnSpPr/>
          <p:nvPr/>
        </p:nvCxnSpPr>
        <p:spPr bwMode="auto">
          <a:xfrm rot="16200000" flipV="1">
            <a:off x="2290335" y="1393779"/>
            <a:ext cx="203200" cy="203200"/>
          </a:xfrm>
          <a:prstGeom prst="line">
            <a:avLst/>
          </a:prstGeom>
          <a:solidFill>
            <a:schemeClr val="accent1"/>
          </a:solidFill>
          <a:ln w="19050"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13" name="Picture 12" descr="screenshot_6.png"/>
          <p:cNvPicPr>
            <a:picLocks noChangeAspect="1"/>
          </p:cNvPicPr>
          <p:nvPr/>
        </p:nvPicPr>
        <p:blipFill rotWithShape="1">
          <a:blip r:embed="rId2">
            <a:extLst>
              <a:ext uri="{28A0092B-C50C-407E-A947-70E740481C1C}">
                <a14:useLocalDpi xmlns:a14="http://schemas.microsoft.com/office/drawing/2010/main" val="0"/>
              </a:ext>
            </a:extLst>
          </a:blip>
          <a:srcRect l="4728" t="2545" r="34077" b="92679"/>
          <a:stretch/>
        </p:blipFill>
        <p:spPr>
          <a:xfrm>
            <a:off x="488467" y="2332112"/>
            <a:ext cx="5938427" cy="350364"/>
          </a:xfrm>
          <a:prstGeom prst="rect">
            <a:avLst/>
          </a:prstGeom>
        </p:spPr>
      </p:pic>
      <p:pic>
        <p:nvPicPr>
          <p:cNvPr id="14" name="Picture 13" descr="screenshot_7.png"/>
          <p:cNvPicPr>
            <a:picLocks noChangeAspect="1"/>
          </p:cNvPicPr>
          <p:nvPr/>
        </p:nvPicPr>
        <p:blipFill rotWithShape="1">
          <a:blip r:embed="rId3">
            <a:extLst>
              <a:ext uri="{28A0092B-C50C-407E-A947-70E740481C1C}">
                <a14:useLocalDpi xmlns:a14="http://schemas.microsoft.com/office/drawing/2010/main" val="0"/>
              </a:ext>
            </a:extLst>
          </a:blip>
          <a:srcRect l="4924" t="2522" r="33285" b="91897"/>
          <a:stretch/>
        </p:blipFill>
        <p:spPr>
          <a:xfrm>
            <a:off x="492691" y="5189770"/>
            <a:ext cx="5934203" cy="405108"/>
          </a:xfrm>
          <a:prstGeom prst="rect">
            <a:avLst/>
          </a:prstGeom>
        </p:spPr>
      </p:pic>
      <p:pic>
        <p:nvPicPr>
          <p:cNvPr id="15" name="Picture 14" descr="screenshot_8.png"/>
          <p:cNvPicPr>
            <a:picLocks noChangeAspect="1"/>
          </p:cNvPicPr>
          <p:nvPr/>
        </p:nvPicPr>
        <p:blipFill rotWithShape="1">
          <a:blip r:embed="rId4">
            <a:extLst>
              <a:ext uri="{28A0092B-C50C-407E-A947-70E740481C1C}">
                <a14:useLocalDpi xmlns:a14="http://schemas.microsoft.com/office/drawing/2010/main" val="0"/>
              </a:ext>
            </a:extLst>
          </a:blip>
          <a:srcRect l="4531" t="2667" r="35470" b="92940"/>
          <a:stretch/>
        </p:blipFill>
        <p:spPr>
          <a:xfrm>
            <a:off x="492495" y="7609471"/>
            <a:ext cx="5934399" cy="328467"/>
          </a:xfrm>
          <a:prstGeom prst="rect">
            <a:avLst/>
          </a:prstGeom>
        </p:spPr>
      </p:pic>
    </p:spTree>
    <p:extLst>
      <p:ext uri="{BB962C8B-B14F-4D97-AF65-F5344CB8AC3E}">
        <p14:creationId xmlns:p14="http://schemas.microsoft.com/office/powerpoint/2010/main" val="102336315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AutoShape 14"/>
          <p:cNvSpPr>
            <a:spLocks noChangeArrowheads="1"/>
          </p:cNvSpPr>
          <p:nvPr/>
        </p:nvSpPr>
        <p:spPr bwMode="auto">
          <a:xfrm>
            <a:off x="513108" y="1967717"/>
            <a:ext cx="2087218" cy="1098044"/>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34" name="Rectangle 33"/>
          <p:cNvSpPr/>
          <p:nvPr/>
        </p:nvSpPr>
        <p:spPr bwMode="auto">
          <a:xfrm>
            <a:off x="248787" y="307859"/>
            <a:ext cx="6389888" cy="1564949"/>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8439" name="Line 7"/>
          <p:cNvSpPr>
            <a:spLocks noChangeShapeType="1"/>
          </p:cNvSpPr>
          <p:nvPr/>
        </p:nvSpPr>
        <p:spPr bwMode="auto">
          <a:xfrm>
            <a:off x="1374775" y="5679548"/>
            <a:ext cx="400050" cy="0"/>
          </a:xfrm>
          <a:prstGeom prst="line">
            <a:avLst/>
          </a:prstGeom>
          <a:noFill/>
          <a:ln w="38100">
            <a:solidFill>
              <a:schemeClr val="tx1"/>
            </a:solidFill>
            <a:round/>
            <a:headEnd/>
            <a:tailEnd type="triangle" w="med" len="med"/>
          </a:ln>
        </p:spPr>
        <p:txBody>
          <a:bodyPr>
            <a:prstTxWarp prst="textNoShape">
              <a:avLst/>
            </a:prstTxWarp>
          </a:bodyPr>
          <a:lstStyle/>
          <a:p>
            <a:endParaRPr lang="en-US"/>
          </a:p>
        </p:txBody>
      </p:sp>
      <p:sp>
        <p:nvSpPr>
          <p:cNvPr id="18440" name="Line 8"/>
          <p:cNvSpPr>
            <a:spLocks noChangeShapeType="1"/>
          </p:cNvSpPr>
          <p:nvPr/>
        </p:nvSpPr>
        <p:spPr bwMode="auto">
          <a:xfrm>
            <a:off x="1374775" y="5893860"/>
            <a:ext cx="400050" cy="0"/>
          </a:xfrm>
          <a:prstGeom prst="line">
            <a:avLst/>
          </a:prstGeom>
          <a:noFill/>
          <a:ln w="38100">
            <a:solidFill>
              <a:schemeClr val="tx1"/>
            </a:solidFill>
            <a:round/>
            <a:headEnd/>
            <a:tailEnd type="triangle" w="med" len="med"/>
          </a:ln>
        </p:spPr>
        <p:txBody>
          <a:bodyPr>
            <a:prstTxWarp prst="textNoShape">
              <a:avLst/>
            </a:prstTxWarp>
          </a:bodyPr>
          <a:lstStyle/>
          <a:p>
            <a:endParaRPr lang="en-US"/>
          </a:p>
        </p:txBody>
      </p:sp>
      <p:pic>
        <p:nvPicPr>
          <p:cNvPr id="18434" name="Picture 1" descr="one.tiff"/>
          <p:cNvPicPr>
            <a:picLocks noChangeAspect="1"/>
          </p:cNvPicPr>
          <p:nvPr/>
        </p:nvPicPr>
        <p:blipFill>
          <a:blip r:embed="rId2"/>
          <a:srcRect l="5054" t="10210" r="25757" b="11946"/>
          <a:stretch>
            <a:fillRect/>
          </a:stretch>
        </p:blipFill>
        <p:spPr bwMode="auto">
          <a:xfrm>
            <a:off x="1789113" y="5485873"/>
            <a:ext cx="4745037" cy="3336925"/>
          </a:xfrm>
          <a:prstGeom prst="rect">
            <a:avLst/>
          </a:prstGeom>
          <a:noFill/>
          <a:ln w="9525">
            <a:noFill/>
            <a:miter lim="800000"/>
            <a:headEnd/>
            <a:tailEnd/>
          </a:ln>
        </p:spPr>
      </p:pic>
      <p:sp>
        <p:nvSpPr>
          <p:cNvPr id="18441" name="Text Box 9"/>
          <p:cNvSpPr txBox="1">
            <a:spLocks noChangeArrowheads="1"/>
          </p:cNvSpPr>
          <p:nvPr/>
        </p:nvSpPr>
        <p:spPr bwMode="auto">
          <a:xfrm>
            <a:off x="135022" y="5628059"/>
            <a:ext cx="268288" cy="274638"/>
          </a:xfrm>
          <a:prstGeom prst="rect">
            <a:avLst/>
          </a:prstGeom>
          <a:solidFill>
            <a:schemeClr val="bg1"/>
          </a:solidFill>
          <a:ln w="3175" cmpd="sng">
            <a:solidFill>
              <a:schemeClr val="tx1"/>
            </a:solidFill>
            <a:miter lim="800000"/>
            <a:headEnd/>
            <a:tailEnd/>
          </a:ln>
        </p:spPr>
        <p:txBody>
          <a:bodyPr wrap="none">
            <a:prstTxWarp prst="textNoShape">
              <a:avLst/>
            </a:prstTxWarp>
            <a:spAutoFit/>
          </a:bodyPr>
          <a:lstStyle/>
          <a:p>
            <a:r>
              <a:rPr lang="en-GB" sz="1200" b="1">
                <a:ea typeface="Arial" pitchFamily="-52" charset="0"/>
                <a:cs typeface="Arial" pitchFamily="-52" charset="0"/>
              </a:rPr>
              <a:t>1</a:t>
            </a:r>
          </a:p>
        </p:txBody>
      </p:sp>
      <p:sp>
        <p:nvSpPr>
          <p:cNvPr id="18445" name="Text Box 13"/>
          <p:cNvSpPr txBox="1">
            <a:spLocks noChangeArrowheads="1"/>
          </p:cNvSpPr>
          <p:nvPr/>
        </p:nvSpPr>
        <p:spPr bwMode="auto">
          <a:xfrm>
            <a:off x="270328" y="5066548"/>
            <a:ext cx="6366572" cy="276999"/>
          </a:xfrm>
          <a:prstGeom prst="rect">
            <a:avLst/>
          </a:prstGeom>
          <a:solidFill>
            <a:srgbClr val="CCFFFF"/>
          </a:solidFill>
          <a:ln w="9525">
            <a:solidFill>
              <a:srgbClr val="000000"/>
            </a:solidFill>
            <a:miter lim="800000"/>
            <a:headEnd/>
            <a:tailEnd/>
          </a:ln>
        </p:spPr>
        <p:txBody>
          <a:bodyPr wrap="none">
            <a:prstTxWarp prst="textNoShape">
              <a:avLst/>
            </a:prstTxWarp>
            <a:spAutoFit/>
          </a:bodyPr>
          <a:lstStyle/>
          <a:p>
            <a:r>
              <a:rPr lang="en-GB" sz="1200" b="1" dirty="0">
                <a:latin typeface="Arial"/>
                <a:ea typeface="Arial" pitchFamily="-52" charset="0"/>
                <a:cs typeface="Arial"/>
              </a:rPr>
              <a:t>2. Now load up the annotation file for the </a:t>
            </a:r>
            <a:r>
              <a:rPr lang="en-GB" sz="1200" b="1" i="1" dirty="0">
                <a:latin typeface="Arial"/>
                <a:ea typeface="Times New Roman" pitchFamily="-52" charset="0"/>
                <a:cs typeface="Arial"/>
              </a:rPr>
              <a:t>C. </a:t>
            </a:r>
            <a:r>
              <a:rPr lang="en-GB" sz="1200" b="1" i="1" dirty="0" err="1">
                <a:latin typeface="Arial"/>
                <a:ea typeface="Times New Roman" pitchFamily="-52" charset="0"/>
                <a:cs typeface="Arial"/>
              </a:rPr>
              <a:t>trachomatis</a:t>
            </a:r>
            <a:r>
              <a:rPr lang="en-GB" sz="1200" b="1" i="1" dirty="0">
                <a:latin typeface="Arial"/>
                <a:ea typeface="Times New Roman" pitchFamily="-52" charset="0"/>
                <a:cs typeface="Arial"/>
              </a:rPr>
              <a:t> </a:t>
            </a:r>
            <a:r>
              <a:rPr lang="en-GB" sz="1200" b="1" dirty="0">
                <a:latin typeface="Arial"/>
                <a:ea typeface="Times New Roman" pitchFamily="-52" charset="0"/>
                <a:cs typeface="Arial"/>
              </a:rPr>
              <a:t>LGV strain L2 </a:t>
            </a:r>
            <a:r>
              <a:rPr lang="en-GB" sz="1200" b="1" dirty="0">
                <a:latin typeface="Arial"/>
                <a:ea typeface="Arial" pitchFamily="-52" charset="0"/>
                <a:cs typeface="Arial"/>
              </a:rPr>
              <a:t>chromosome.</a:t>
            </a:r>
          </a:p>
        </p:txBody>
      </p:sp>
      <p:sp>
        <p:nvSpPr>
          <p:cNvPr id="18446" name="Text Box 14"/>
          <p:cNvSpPr txBox="1">
            <a:spLocks noChangeArrowheads="1"/>
          </p:cNvSpPr>
          <p:nvPr/>
        </p:nvSpPr>
        <p:spPr bwMode="auto">
          <a:xfrm>
            <a:off x="251740" y="7668220"/>
            <a:ext cx="268288" cy="274638"/>
          </a:xfrm>
          <a:prstGeom prst="rect">
            <a:avLst/>
          </a:prstGeom>
          <a:solidFill>
            <a:schemeClr val="bg1"/>
          </a:solidFill>
          <a:ln w="3175" cmpd="sng">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2</a:t>
            </a:r>
          </a:p>
        </p:txBody>
      </p:sp>
      <p:sp>
        <p:nvSpPr>
          <p:cNvPr id="18447" name="Text Box 15"/>
          <p:cNvSpPr txBox="1">
            <a:spLocks noChangeArrowheads="1"/>
          </p:cNvSpPr>
          <p:nvPr/>
        </p:nvSpPr>
        <p:spPr bwMode="auto">
          <a:xfrm>
            <a:off x="1489075" y="9089493"/>
            <a:ext cx="268288" cy="274637"/>
          </a:xfrm>
          <a:prstGeom prst="rect">
            <a:avLst/>
          </a:prstGeom>
          <a:solidFill>
            <a:srgbClr val="FFFFFF"/>
          </a:solidFill>
          <a:ln w="3175" cmpd="sng">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3</a:t>
            </a:r>
          </a:p>
        </p:txBody>
      </p:sp>
      <p:pic>
        <p:nvPicPr>
          <p:cNvPr id="18453" name="Picture 26" descr="seven.tiff"/>
          <p:cNvPicPr>
            <a:picLocks noChangeAspect="1"/>
          </p:cNvPicPr>
          <p:nvPr/>
        </p:nvPicPr>
        <p:blipFill>
          <a:blip r:embed="rId3"/>
          <a:srcRect l="15025" t="6096" r="15025" b="6407"/>
          <a:stretch>
            <a:fillRect/>
          </a:stretch>
        </p:blipFill>
        <p:spPr bwMode="auto">
          <a:xfrm>
            <a:off x="2632075" y="2151598"/>
            <a:ext cx="3887788" cy="2798763"/>
          </a:xfrm>
          <a:prstGeom prst="rect">
            <a:avLst/>
          </a:prstGeom>
          <a:noFill/>
          <a:ln w="9525">
            <a:noFill/>
            <a:miter lim="800000"/>
            <a:headEnd/>
            <a:tailEnd/>
          </a:ln>
        </p:spPr>
      </p:pic>
      <p:sp>
        <p:nvSpPr>
          <p:cNvPr id="18456" name="AutoShape 14"/>
          <p:cNvSpPr>
            <a:spLocks noChangeArrowheads="1"/>
          </p:cNvSpPr>
          <p:nvPr/>
        </p:nvSpPr>
        <p:spPr bwMode="auto">
          <a:xfrm>
            <a:off x="508000" y="3226335"/>
            <a:ext cx="1916432" cy="1596787"/>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8457" name="Rectangle 3"/>
          <p:cNvSpPr>
            <a:spLocks noChangeArrowheads="1"/>
          </p:cNvSpPr>
          <p:nvPr/>
        </p:nvSpPr>
        <p:spPr bwMode="auto">
          <a:xfrm>
            <a:off x="525934" y="3250146"/>
            <a:ext cx="1885669" cy="1569660"/>
          </a:xfrm>
          <a:prstGeom prst="rect">
            <a:avLst/>
          </a:prstGeom>
          <a:noFill/>
          <a:ln w="9525">
            <a:noFill/>
            <a:miter lim="800000"/>
            <a:headEnd/>
            <a:tailEnd/>
          </a:ln>
        </p:spPr>
        <p:txBody>
          <a:bodyPr wrap="square">
            <a:prstTxWarp prst="textNoShape">
              <a:avLst/>
            </a:prstTxWarp>
            <a:spAutoFit/>
          </a:bodyPr>
          <a:lstStyle/>
          <a:p>
            <a:r>
              <a:rPr lang="en-US" sz="1200" dirty="0">
                <a:latin typeface="Times New Roman" pitchFamily="-52" charset="0"/>
                <a:ea typeface="Arial" pitchFamily="-52" charset="0"/>
                <a:cs typeface="Arial" pitchFamily="-52" charset="0"/>
              </a:rPr>
              <a:t>Since t</a:t>
            </a:r>
            <a:r>
              <a:rPr lang="en-GB" sz="1200" dirty="0">
                <a:latin typeface="Times New Roman" pitchFamily="-52" charset="0"/>
                <a:ea typeface="Arial" pitchFamily="-52" charset="0"/>
                <a:cs typeface="Arial" pitchFamily="-52" charset="0"/>
              </a:rPr>
              <a:t>he L2_cat.fasta </a:t>
            </a:r>
            <a:r>
              <a:rPr lang="en-US" sz="1200" dirty="0">
                <a:latin typeface="Times New Roman" pitchFamily="-52" charset="0"/>
                <a:ea typeface="Arial" pitchFamily="-52" charset="0"/>
                <a:cs typeface="Arial" pitchFamily="-52" charset="0"/>
              </a:rPr>
              <a:t>is </a:t>
            </a:r>
            <a:r>
              <a:rPr lang="en-GB" sz="1200" dirty="0">
                <a:latin typeface="Times New Roman" pitchFamily="-52" charset="0"/>
                <a:ea typeface="Arial" pitchFamily="-52" charset="0"/>
                <a:cs typeface="Arial" pitchFamily="-52" charset="0"/>
              </a:rPr>
              <a:t>a concatenation of two DNA sequences (chromosome and plasmid) it draws two features automatically to represent them, one in orange and the other brown</a:t>
            </a:r>
            <a:r>
              <a:rPr lang="en-GB" sz="1200" dirty="0" smtClean="0">
                <a:latin typeface="Times New Roman" pitchFamily="-52" charset="0"/>
                <a:ea typeface="Arial" pitchFamily="-52" charset="0"/>
                <a:cs typeface="Arial" pitchFamily="-52" charset="0"/>
              </a:rPr>
              <a:t>.</a:t>
            </a:r>
            <a:endParaRPr lang="en-GB" sz="1200" dirty="0">
              <a:latin typeface="Times New Roman" pitchFamily="-52" charset="0"/>
              <a:ea typeface="Arial" pitchFamily="-52" charset="0"/>
              <a:cs typeface="Arial" pitchFamily="-52" charset="0"/>
            </a:endParaRPr>
          </a:p>
        </p:txBody>
      </p:sp>
      <p:sp>
        <p:nvSpPr>
          <p:cNvPr id="18458" name="Oval 5"/>
          <p:cNvSpPr>
            <a:spLocks noChangeArrowheads="1"/>
          </p:cNvSpPr>
          <p:nvPr/>
        </p:nvSpPr>
        <p:spPr bwMode="auto">
          <a:xfrm>
            <a:off x="2516188" y="4477286"/>
            <a:ext cx="1731962" cy="323850"/>
          </a:xfrm>
          <a:prstGeom prst="ellipse">
            <a:avLst/>
          </a:prstGeom>
          <a:noFill/>
          <a:ln w="19050">
            <a:solidFill>
              <a:srgbClr val="333399"/>
            </a:solidFill>
            <a:round/>
            <a:headEnd/>
            <a:tailEnd/>
          </a:ln>
        </p:spPr>
        <p:txBody>
          <a:bodyPr>
            <a:prstTxWarp prst="textNoShape">
              <a:avLst/>
            </a:prstTxWarp>
          </a:bodyPr>
          <a:lstStyle/>
          <a:p>
            <a:endParaRPr lang="en-US" sz="2400">
              <a:solidFill>
                <a:srgbClr val="000000"/>
              </a:solidFill>
              <a:ea typeface="Arial" pitchFamily="-52" charset="0"/>
              <a:cs typeface="Arial" pitchFamily="-52" charset="0"/>
            </a:endParaRPr>
          </a:p>
        </p:txBody>
      </p:sp>
      <p:sp>
        <p:nvSpPr>
          <p:cNvPr id="30" name="Text Box 6"/>
          <p:cNvSpPr txBox="1">
            <a:spLocks noChangeArrowheads="1"/>
          </p:cNvSpPr>
          <p:nvPr/>
        </p:nvSpPr>
        <p:spPr bwMode="auto">
          <a:xfrm>
            <a:off x="301163" y="322668"/>
            <a:ext cx="6311323" cy="1569660"/>
          </a:xfrm>
          <a:prstGeom prst="rect">
            <a:avLst/>
          </a:prstGeom>
          <a:noFill/>
          <a:ln>
            <a:noFill/>
          </a:ln>
          <a:effectLst/>
          <a:extLst/>
        </p:spPr>
        <p:txBody>
          <a:bodyPr wrap="square">
            <a:prstTxWarp prst="textNoShape">
              <a:avLst/>
            </a:prstTxWarp>
            <a:spAutoFit/>
          </a:bodyPr>
          <a:lstStyle/>
          <a:p>
            <a:pPr marL="228600" indent="-228600">
              <a:buFontTx/>
              <a:buAutoNum type="arabicPeriod"/>
            </a:pPr>
            <a:r>
              <a:rPr lang="en-GB" sz="1200" b="1" dirty="0">
                <a:latin typeface="Arial"/>
                <a:cs typeface="Arial"/>
              </a:rPr>
              <a:t>Start up Artemis.</a:t>
            </a:r>
          </a:p>
          <a:p>
            <a:pPr marL="228600"/>
            <a:r>
              <a:rPr lang="en-GB" sz="1200" dirty="0" smtClean="0">
                <a:latin typeface="Arial"/>
                <a:cs typeface="Arial"/>
              </a:rPr>
              <a:t>Double click on the Artemis Icon or type </a:t>
            </a:r>
            <a:r>
              <a:rPr lang="en-GB" sz="1200" b="1" dirty="0" smtClean="0">
                <a:latin typeface="Courier New"/>
                <a:cs typeface="Courier New"/>
              </a:rPr>
              <a:t>‘art &amp;’</a:t>
            </a:r>
            <a:r>
              <a:rPr lang="en-GB" sz="1200" dirty="0" smtClean="0">
                <a:latin typeface="Times New Roman" pitchFamily="-52" charset="0"/>
              </a:rPr>
              <a:t> </a:t>
            </a:r>
            <a:r>
              <a:rPr lang="en-GB" sz="1200" dirty="0" smtClean="0">
                <a:latin typeface="Arial"/>
                <a:cs typeface="Arial"/>
              </a:rPr>
              <a:t>on the command line of your terminal window and press return. We will read the reference sequence into Artemis that we have been using as a reference up until now. </a:t>
            </a:r>
          </a:p>
          <a:p>
            <a:pPr marL="228600"/>
            <a:endParaRPr lang="en-GB" sz="1200" dirty="0" smtClean="0">
              <a:latin typeface="Arial"/>
              <a:cs typeface="Arial"/>
            </a:endParaRPr>
          </a:p>
          <a:p>
            <a:pPr marL="228600"/>
            <a:r>
              <a:rPr lang="en-GB" sz="1200" dirty="0" smtClean="0">
                <a:latin typeface="Arial"/>
                <a:cs typeface="Arial"/>
              </a:rPr>
              <a:t>Once you see the initial Artemis window, open the file </a:t>
            </a:r>
            <a:r>
              <a:rPr lang="en-GB" sz="1200" b="1" dirty="0">
                <a:latin typeface="Courier New"/>
                <a:ea typeface="Arial" pitchFamily="-52" charset="0"/>
                <a:cs typeface="Courier New"/>
              </a:rPr>
              <a:t>L2_cat.fasta</a:t>
            </a:r>
            <a:r>
              <a:rPr lang="en-GB" sz="1200" dirty="0">
                <a:latin typeface="Times New Roman" pitchFamily="-52" charset="0"/>
                <a:ea typeface="Arial" pitchFamily="-52" charset="0"/>
                <a:cs typeface="Arial" pitchFamily="-52" charset="0"/>
              </a:rPr>
              <a:t> </a:t>
            </a:r>
            <a:r>
              <a:rPr lang="en-GB" sz="1200" dirty="0">
                <a:latin typeface="Arial"/>
                <a:ea typeface="Arial" pitchFamily="-52" charset="0"/>
                <a:cs typeface="Arial"/>
              </a:rPr>
              <a:t>via </a:t>
            </a:r>
            <a:r>
              <a:rPr lang="en-GB" sz="1200" b="1" dirty="0">
                <a:latin typeface="Arial"/>
                <a:ea typeface="Arial" pitchFamily="-52" charset="0"/>
                <a:cs typeface="Arial"/>
              </a:rPr>
              <a:t>File – Open</a:t>
            </a:r>
            <a:r>
              <a:rPr lang="en-GB" sz="1200" dirty="0">
                <a:latin typeface="Arial"/>
                <a:ea typeface="Arial" pitchFamily="-52" charset="0"/>
                <a:cs typeface="Arial"/>
              </a:rPr>
              <a:t>. </a:t>
            </a:r>
            <a:r>
              <a:rPr lang="en-GB" sz="1200" dirty="0" smtClean="0">
                <a:latin typeface="Arial"/>
                <a:cs typeface="Arial"/>
              </a:rPr>
              <a:t>Just to remind you, this file </a:t>
            </a:r>
            <a:r>
              <a:rPr lang="en-GB" sz="1200" dirty="0" smtClean="0">
                <a:latin typeface="Arial"/>
                <a:ea typeface="Arial" pitchFamily="-52" charset="0"/>
                <a:cs typeface="Arial"/>
              </a:rPr>
              <a:t>contains </a:t>
            </a:r>
            <a:r>
              <a:rPr lang="en-GB" sz="1200" dirty="0">
                <a:latin typeface="Arial"/>
                <a:ea typeface="Arial" pitchFamily="-52" charset="0"/>
                <a:cs typeface="Arial"/>
              </a:rPr>
              <a:t>a concatenated sequence consisting of the </a:t>
            </a:r>
            <a:r>
              <a:rPr lang="en-GB" sz="1200" i="1" dirty="0" smtClean="0">
                <a:latin typeface="Arial"/>
                <a:ea typeface="Times New Roman" pitchFamily="-52" charset="0"/>
                <a:cs typeface="Arial"/>
              </a:rPr>
              <a:t>C. trachomatis</a:t>
            </a:r>
            <a:r>
              <a:rPr lang="en-GB" sz="1200" dirty="0" smtClean="0">
                <a:latin typeface="Arial"/>
                <a:ea typeface="Times New Roman" pitchFamily="-52" charset="0"/>
                <a:cs typeface="Arial"/>
              </a:rPr>
              <a:t> </a:t>
            </a:r>
            <a:r>
              <a:rPr lang="en-GB" sz="1200" dirty="0">
                <a:latin typeface="Arial"/>
                <a:ea typeface="Times New Roman" pitchFamily="-52" charset="0"/>
                <a:cs typeface="Arial"/>
              </a:rPr>
              <a:t>LGV strain ‘L2’</a:t>
            </a:r>
            <a:r>
              <a:rPr lang="en-GB" sz="1200" dirty="0">
                <a:latin typeface="Arial"/>
                <a:cs typeface="Arial"/>
              </a:rPr>
              <a:t> chromosome sequence along with its plasmid.</a:t>
            </a:r>
          </a:p>
        </p:txBody>
      </p:sp>
      <p:sp>
        <p:nvSpPr>
          <p:cNvPr id="27" name="Line 7"/>
          <p:cNvSpPr>
            <a:spLocks noChangeShapeType="1"/>
          </p:cNvSpPr>
          <p:nvPr/>
        </p:nvSpPr>
        <p:spPr bwMode="auto">
          <a:xfrm>
            <a:off x="2321811" y="4412644"/>
            <a:ext cx="252476" cy="174194"/>
          </a:xfrm>
          <a:prstGeom prst="line">
            <a:avLst/>
          </a:prstGeom>
          <a:noFill/>
          <a:ln w="38100">
            <a:solidFill>
              <a:schemeClr val="tx1"/>
            </a:solidFill>
            <a:round/>
            <a:headEnd/>
            <a:tailEnd type="triangle" w="med" len="med"/>
          </a:ln>
        </p:spPr>
        <p:txBody>
          <a:bodyPr>
            <a:prstTxWarp prst="textNoShape">
              <a:avLst/>
            </a:prstTxWarp>
          </a:bodyPr>
          <a:lstStyle/>
          <a:p>
            <a:endParaRPr lang="en-US"/>
          </a:p>
        </p:txBody>
      </p:sp>
      <p:sp>
        <p:nvSpPr>
          <p:cNvPr id="28" name="Slide Number Placeholder 27"/>
          <p:cNvSpPr>
            <a:spLocks noGrp="1"/>
          </p:cNvSpPr>
          <p:nvPr>
            <p:ph type="sldNum" sz="quarter" idx="12"/>
          </p:nvPr>
        </p:nvSpPr>
        <p:spPr/>
        <p:txBody>
          <a:bodyPr/>
          <a:lstStyle/>
          <a:p>
            <a:fld id="{F2E8CB31-A58A-4779-9F7E-716265AE8FEE}" type="slidenum">
              <a:rPr lang="en-US"/>
              <a:pPr/>
              <a:t>11</a:t>
            </a:fld>
            <a:endParaRPr lang="en-US"/>
          </a:p>
        </p:txBody>
      </p:sp>
      <p:sp>
        <p:nvSpPr>
          <p:cNvPr id="31" name="Text Box 6"/>
          <p:cNvSpPr txBox="1">
            <a:spLocks noChangeArrowheads="1"/>
          </p:cNvSpPr>
          <p:nvPr/>
        </p:nvSpPr>
        <p:spPr bwMode="auto">
          <a:xfrm>
            <a:off x="583921" y="2003135"/>
            <a:ext cx="1943133" cy="1015663"/>
          </a:xfrm>
          <a:prstGeom prst="rect">
            <a:avLst/>
          </a:prstGeom>
          <a:noFill/>
          <a:ln>
            <a:noFill/>
          </a:ln>
          <a:effectLst/>
          <a:extLst/>
        </p:spPr>
        <p:txBody>
          <a:bodyPr wrap="square">
            <a:prstTxWarp prst="textNoShape">
              <a:avLst/>
            </a:prstTxWarp>
            <a:spAutoFit/>
          </a:bodyPr>
          <a:lstStyle/>
          <a:p>
            <a:pPr marL="50400"/>
            <a:r>
              <a:rPr lang="en-GB" sz="1200" dirty="0" smtClean="0">
                <a:latin typeface="Times New Roman" pitchFamily="-52" charset="0"/>
                <a:ea typeface="Arial" pitchFamily="-52" charset="0"/>
                <a:cs typeface="Arial" pitchFamily="-52" charset="0"/>
              </a:rPr>
              <a:t>Hopefully </a:t>
            </a:r>
            <a:r>
              <a:rPr lang="en-GB" sz="1200" dirty="0">
                <a:latin typeface="Times New Roman" pitchFamily="-52" charset="0"/>
                <a:ea typeface="Arial" pitchFamily="-52" charset="0"/>
                <a:cs typeface="Arial" pitchFamily="-52" charset="0"/>
              </a:rPr>
              <a:t>you will now </a:t>
            </a:r>
          </a:p>
          <a:p>
            <a:pPr marL="50400"/>
            <a:r>
              <a:rPr lang="en-GB" sz="1200" dirty="0">
                <a:latin typeface="Times New Roman" pitchFamily="-52" charset="0"/>
                <a:ea typeface="Arial" pitchFamily="-52" charset="0"/>
                <a:cs typeface="Arial" pitchFamily="-52" charset="0"/>
              </a:rPr>
              <a:t>have an Artemis window </a:t>
            </a:r>
          </a:p>
          <a:p>
            <a:pPr marL="50400"/>
            <a:r>
              <a:rPr lang="en-GB" sz="1200" dirty="0">
                <a:latin typeface="Times New Roman" pitchFamily="-52" charset="0"/>
                <a:ea typeface="Arial" pitchFamily="-52" charset="0"/>
                <a:cs typeface="Arial" pitchFamily="-52" charset="0"/>
              </a:rPr>
              <a:t>like this! </a:t>
            </a:r>
          </a:p>
          <a:p>
            <a:pPr marL="50400"/>
            <a:r>
              <a:rPr lang="en-GB" sz="1200" dirty="0">
                <a:latin typeface="Times New Roman" pitchFamily="-52" charset="0"/>
                <a:ea typeface="Arial" pitchFamily="-52" charset="0"/>
                <a:cs typeface="Arial" pitchFamily="-52" charset="0"/>
              </a:rPr>
              <a:t>If not, please ask a </a:t>
            </a:r>
          </a:p>
          <a:p>
            <a:pPr marL="50400"/>
            <a:r>
              <a:rPr lang="en-GB" sz="1200" dirty="0">
                <a:latin typeface="Times New Roman" pitchFamily="-52" charset="0"/>
                <a:ea typeface="Arial" pitchFamily="-52" charset="0"/>
                <a:cs typeface="Arial" pitchFamily="-52" charset="0"/>
              </a:rPr>
              <a:t>demonstrator for assistance.</a:t>
            </a:r>
            <a:endParaRPr lang="en-GB" sz="1200" dirty="0">
              <a:latin typeface="Times New Roman" pitchFamily="-52" charset="0"/>
            </a:endParaRPr>
          </a:p>
        </p:txBody>
      </p:sp>
      <p:sp>
        <p:nvSpPr>
          <p:cNvPr id="29" name="Rectangle 28"/>
          <p:cNvSpPr/>
          <p:nvPr/>
        </p:nvSpPr>
        <p:spPr bwMode="auto">
          <a:xfrm>
            <a:off x="410486" y="5477322"/>
            <a:ext cx="1128836" cy="692683"/>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32" name="Rectangle 31"/>
          <p:cNvSpPr/>
          <p:nvPr/>
        </p:nvSpPr>
        <p:spPr bwMode="auto">
          <a:xfrm>
            <a:off x="511575" y="7476875"/>
            <a:ext cx="899470" cy="692683"/>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33" name="Rectangle 32"/>
          <p:cNvSpPr/>
          <p:nvPr/>
        </p:nvSpPr>
        <p:spPr bwMode="auto">
          <a:xfrm>
            <a:off x="1768688" y="9030527"/>
            <a:ext cx="3089197" cy="384824"/>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8449" name="Text Box 17"/>
          <p:cNvSpPr txBox="1">
            <a:spLocks noChangeArrowheads="1"/>
          </p:cNvSpPr>
          <p:nvPr/>
        </p:nvSpPr>
        <p:spPr bwMode="auto">
          <a:xfrm>
            <a:off x="1761046" y="9092610"/>
            <a:ext cx="3127103" cy="276999"/>
          </a:xfrm>
          <a:prstGeom prst="rect">
            <a:avLst/>
          </a:prstGeom>
          <a:noFill/>
          <a:ln w="9525">
            <a:noFill/>
            <a:miter lim="800000"/>
            <a:headEnd/>
            <a:tailEnd/>
          </a:ln>
        </p:spPr>
        <p:txBody>
          <a:bodyPr wrap="none">
            <a:prstTxWarp prst="textNoShape">
              <a:avLst/>
            </a:prstTxWarp>
            <a:spAutoFit/>
          </a:bodyPr>
          <a:lstStyle/>
          <a:p>
            <a:r>
              <a:rPr lang="en-GB" sz="1200" dirty="0">
                <a:latin typeface="Arial"/>
                <a:ea typeface="Arial" pitchFamily="-52" charset="0"/>
                <a:cs typeface="Arial"/>
              </a:rPr>
              <a:t>Single click to open file in Artemis then wait</a:t>
            </a:r>
          </a:p>
        </p:txBody>
      </p:sp>
      <p:sp>
        <p:nvSpPr>
          <p:cNvPr id="18451" name="Text Box 21"/>
          <p:cNvSpPr txBox="1">
            <a:spLocks noChangeArrowheads="1"/>
          </p:cNvSpPr>
          <p:nvPr/>
        </p:nvSpPr>
        <p:spPr bwMode="auto">
          <a:xfrm>
            <a:off x="505080" y="7497363"/>
            <a:ext cx="993775" cy="646331"/>
          </a:xfrm>
          <a:prstGeom prst="rect">
            <a:avLst/>
          </a:prstGeom>
          <a:noFill/>
          <a:ln w="9525">
            <a:noFill/>
            <a:miter lim="800000"/>
            <a:headEnd/>
            <a:tailEnd/>
          </a:ln>
        </p:spPr>
        <p:txBody>
          <a:bodyPr>
            <a:prstTxWarp prst="textNoShape">
              <a:avLst/>
            </a:prstTxWarp>
            <a:spAutoFit/>
          </a:bodyPr>
          <a:lstStyle/>
          <a:p>
            <a:r>
              <a:rPr lang="en-GB" sz="1200" dirty="0">
                <a:latin typeface="Arial"/>
                <a:ea typeface="Arial" pitchFamily="-52" charset="0"/>
                <a:cs typeface="Arial"/>
              </a:rPr>
              <a:t>Single click to select </a:t>
            </a:r>
            <a:r>
              <a:rPr lang="en-GB" sz="1200" dirty="0" err="1" smtClean="0">
                <a:latin typeface="Arial"/>
                <a:ea typeface="Arial" pitchFamily="-52" charset="0"/>
                <a:cs typeface="Arial"/>
              </a:rPr>
              <a:t>EMBL </a:t>
            </a:r>
            <a:r>
              <a:rPr lang="en-GB" sz="1200" dirty="0" smtClean="0">
                <a:latin typeface="Arial"/>
                <a:ea typeface="Arial" pitchFamily="-52" charset="0"/>
                <a:cs typeface="Arial"/>
              </a:rPr>
              <a:t>file</a:t>
            </a:r>
            <a:endParaRPr lang="en-GB" sz="1200" dirty="0">
              <a:latin typeface="Arial"/>
              <a:ea typeface="Arial" pitchFamily="-52" charset="0"/>
              <a:cs typeface="Arial"/>
            </a:endParaRPr>
          </a:p>
        </p:txBody>
      </p:sp>
      <p:sp>
        <p:nvSpPr>
          <p:cNvPr id="18438" name="Text Box 6"/>
          <p:cNvSpPr txBox="1">
            <a:spLocks noChangeArrowheads="1"/>
          </p:cNvSpPr>
          <p:nvPr/>
        </p:nvSpPr>
        <p:spPr bwMode="auto">
          <a:xfrm>
            <a:off x="424900" y="5499778"/>
            <a:ext cx="1101594" cy="646331"/>
          </a:xfrm>
          <a:prstGeom prst="rect">
            <a:avLst/>
          </a:prstGeom>
          <a:noFill/>
          <a:ln w="9525">
            <a:noFill/>
            <a:miter lim="800000"/>
            <a:headEnd/>
            <a:tailEnd/>
          </a:ln>
        </p:spPr>
        <p:txBody>
          <a:bodyPr wrap="square">
            <a:prstTxWarp prst="textNoShape">
              <a:avLst/>
            </a:prstTxWarp>
            <a:spAutoFit/>
          </a:bodyPr>
          <a:lstStyle/>
          <a:p>
            <a:r>
              <a:rPr lang="en-GB" sz="1200" dirty="0">
                <a:latin typeface="Arial"/>
                <a:ea typeface="Arial" pitchFamily="-52" charset="0"/>
                <a:cs typeface="Arial"/>
              </a:rPr>
              <a:t>Click </a:t>
            </a:r>
            <a:r>
              <a:rPr lang="ja-JP" altLang="en-GB" sz="1200" dirty="0">
                <a:latin typeface="Arial"/>
                <a:ea typeface="Arial" pitchFamily="-52" charset="0"/>
                <a:cs typeface="Arial"/>
              </a:rPr>
              <a:t>‘</a:t>
            </a:r>
            <a:r>
              <a:rPr lang="en-GB" sz="1200" dirty="0">
                <a:latin typeface="Arial"/>
                <a:ea typeface="Arial" pitchFamily="-52" charset="0"/>
                <a:cs typeface="Arial"/>
              </a:rPr>
              <a:t>File</a:t>
            </a:r>
            <a:r>
              <a:rPr lang="ja-JP" altLang="en-GB" sz="1200" dirty="0">
                <a:latin typeface="Arial"/>
                <a:ea typeface="Arial" pitchFamily="-52" charset="0"/>
                <a:cs typeface="Arial"/>
              </a:rPr>
              <a:t>’</a:t>
            </a:r>
            <a:r>
              <a:rPr lang="en-GB" sz="1200" dirty="0">
                <a:latin typeface="Arial"/>
                <a:ea typeface="Arial" pitchFamily="-52" charset="0"/>
                <a:cs typeface="Arial"/>
              </a:rPr>
              <a:t> then </a:t>
            </a:r>
            <a:r>
              <a:rPr lang="en-GB" sz="1200" dirty="0" smtClean="0">
                <a:latin typeface="Arial"/>
                <a:ea typeface="Arial" pitchFamily="-52" charset="0"/>
                <a:cs typeface="Arial"/>
              </a:rPr>
              <a:t>‘Read </a:t>
            </a:r>
            <a:r>
              <a:rPr lang="en-GB" sz="1200" dirty="0">
                <a:latin typeface="Arial"/>
                <a:ea typeface="Arial" pitchFamily="-52" charset="0"/>
                <a:cs typeface="Arial"/>
              </a:rPr>
              <a:t>An Entry</a:t>
            </a:r>
            <a:r>
              <a:rPr lang="ja-JP" altLang="en-GB" sz="1200" dirty="0">
                <a:latin typeface="Arial"/>
                <a:ea typeface="Arial" pitchFamily="-52" charset="0"/>
                <a:cs typeface="Arial"/>
              </a:rPr>
              <a:t>’</a:t>
            </a:r>
            <a:endParaRPr lang="en-GB" sz="1200" dirty="0">
              <a:latin typeface="Arial"/>
              <a:ea typeface="Arial" pitchFamily="-52" charset="0"/>
              <a:cs typeface="Arial"/>
            </a:endParaRPr>
          </a:p>
        </p:txBody>
      </p:sp>
      <p:pic>
        <p:nvPicPr>
          <p:cNvPr id="2" name="Picture 1" descr="screenshot_9.png"/>
          <p:cNvPicPr>
            <a:picLocks noChangeAspect="1"/>
          </p:cNvPicPr>
          <p:nvPr/>
        </p:nvPicPr>
        <p:blipFill rotWithShape="1">
          <a:blip r:embed="rId4">
            <a:extLst>
              <a:ext uri="{28A0092B-C50C-407E-A947-70E740481C1C}">
                <a14:useLocalDpi xmlns:a14="http://schemas.microsoft.com/office/drawing/2010/main" val="0"/>
              </a:ext>
            </a:extLst>
          </a:blip>
          <a:srcRect l="31322" t="32603" r="32037" b="32733"/>
          <a:stretch/>
        </p:blipFill>
        <p:spPr>
          <a:xfrm>
            <a:off x="2742525" y="6646780"/>
            <a:ext cx="2512855" cy="1796794"/>
          </a:xfrm>
          <a:prstGeom prst="rect">
            <a:avLst/>
          </a:prstGeom>
        </p:spPr>
      </p:pic>
      <p:sp>
        <p:nvSpPr>
          <p:cNvPr id="18452" name="Line 27"/>
          <p:cNvSpPr>
            <a:spLocks noChangeShapeType="1"/>
          </p:cNvSpPr>
          <p:nvPr/>
        </p:nvSpPr>
        <p:spPr bwMode="auto">
          <a:xfrm flipV="1">
            <a:off x="1418546" y="7376583"/>
            <a:ext cx="1369103" cy="405013"/>
          </a:xfrm>
          <a:prstGeom prst="line">
            <a:avLst/>
          </a:prstGeom>
          <a:noFill/>
          <a:ln w="38100">
            <a:solidFill>
              <a:schemeClr val="tx1"/>
            </a:solidFill>
            <a:round/>
            <a:headEnd/>
            <a:tailEnd type="triangle" w="med" len="med"/>
          </a:ln>
        </p:spPr>
        <p:txBody>
          <a:bodyPr>
            <a:prstTxWarp prst="textNoShape">
              <a:avLst/>
            </a:prstTxWarp>
          </a:bodyPr>
          <a:lstStyle/>
          <a:p>
            <a:endParaRPr lang="en-US"/>
          </a:p>
        </p:txBody>
      </p:sp>
      <p:sp>
        <p:nvSpPr>
          <p:cNvPr id="18455" name="Line 28"/>
          <p:cNvSpPr>
            <a:spLocks noChangeShapeType="1"/>
          </p:cNvSpPr>
          <p:nvPr/>
        </p:nvSpPr>
        <p:spPr bwMode="auto">
          <a:xfrm flipV="1">
            <a:off x="4534710" y="8338570"/>
            <a:ext cx="31985" cy="698971"/>
          </a:xfrm>
          <a:prstGeom prst="line">
            <a:avLst/>
          </a:prstGeom>
          <a:noFill/>
          <a:ln w="38100">
            <a:solidFill>
              <a:schemeClr val="tx1"/>
            </a:solidFill>
            <a:round/>
            <a:headEnd/>
            <a:tailEnd type="triangle" w="med" len="med"/>
          </a:ln>
        </p:spPr>
        <p:txBody>
          <a:bodyPr>
            <a:prstTxWarp prst="textNoShape">
              <a:avLst/>
            </a:prstTxWarp>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_10.png"/>
          <p:cNvPicPr>
            <a:picLocks noChangeAspect="1"/>
          </p:cNvPicPr>
          <p:nvPr/>
        </p:nvPicPr>
        <p:blipFill rotWithShape="1">
          <a:blip r:embed="rId2">
            <a:extLst>
              <a:ext uri="{28A0092B-C50C-407E-A947-70E740481C1C}">
                <a14:useLocalDpi xmlns:a14="http://schemas.microsoft.com/office/drawing/2010/main" val="0"/>
              </a:ext>
            </a:extLst>
          </a:blip>
          <a:srcRect l="34080" t="33905" r="29673" b="31690"/>
          <a:stretch/>
        </p:blipFill>
        <p:spPr>
          <a:xfrm>
            <a:off x="240120" y="6331588"/>
            <a:ext cx="2834430" cy="2033357"/>
          </a:xfrm>
          <a:prstGeom prst="rect">
            <a:avLst/>
          </a:prstGeom>
        </p:spPr>
      </p:pic>
      <p:pic>
        <p:nvPicPr>
          <p:cNvPr id="3" name="Picture 2" descr="screenshot_11.png"/>
          <p:cNvPicPr>
            <a:picLocks noChangeAspect="1"/>
          </p:cNvPicPr>
          <p:nvPr/>
        </p:nvPicPr>
        <p:blipFill rotWithShape="1">
          <a:blip r:embed="rId3">
            <a:extLst>
              <a:ext uri="{28A0092B-C50C-407E-A947-70E740481C1C}">
                <a14:useLocalDpi xmlns:a14="http://schemas.microsoft.com/office/drawing/2010/main" val="0"/>
              </a:ext>
            </a:extLst>
          </a:blip>
          <a:srcRect l="34080" t="34166" r="29673" b="31690"/>
          <a:stretch/>
        </p:blipFill>
        <p:spPr>
          <a:xfrm>
            <a:off x="3907148" y="6326467"/>
            <a:ext cx="2863260" cy="2038478"/>
          </a:xfrm>
          <a:prstGeom prst="rect">
            <a:avLst/>
          </a:prstGeom>
        </p:spPr>
      </p:pic>
      <p:sp>
        <p:nvSpPr>
          <p:cNvPr id="28" name="Rectangle 27"/>
          <p:cNvSpPr/>
          <p:nvPr/>
        </p:nvSpPr>
        <p:spPr bwMode="auto">
          <a:xfrm>
            <a:off x="2501399" y="1706051"/>
            <a:ext cx="1128836" cy="692683"/>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35" name="Rectangle 34"/>
          <p:cNvSpPr/>
          <p:nvPr/>
        </p:nvSpPr>
        <p:spPr bwMode="auto">
          <a:xfrm>
            <a:off x="2780173" y="6593310"/>
            <a:ext cx="1372562" cy="692683"/>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pic>
        <p:nvPicPr>
          <p:cNvPr id="4" name="Picture 3" descr="pic5.tiff"/>
          <p:cNvPicPr>
            <a:picLocks noChangeAspect="1"/>
          </p:cNvPicPr>
          <p:nvPr/>
        </p:nvPicPr>
        <p:blipFill rotWithShape="1">
          <a:blip r:embed="rId4">
            <a:extLst>
              <a:ext uri="{28A0092B-C50C-407E-A947-70E740481C1C}">
                <a14:useLocalDpi xmlns:a14="http://schemas.microsoft.com/office/drawing/2010/main" val="0"/>
              </a:ext>
            </a:extLst>
          </a:blip>
          <a:srcRect l="8334" t="5137" r="309" b="7637"/>
          <a:stretch/>
        </p:blipFill>
        <p:spPr>
          <a:xfrm>
            <a:off x="423333" y="2444049"/>
            <a:ext cx="6265333" cy="3738783"/>
          </a:xfrm>
          <a:prstGeom prst="rect">
            <a:avLst/>
          </a:prstGeom>
        </p:spPr>
      </p:pic>
      <p:pic>
        <p:nvPicPr>
          <p:cNvPr id="19464" name="Picture 6" descr="three.tiff"/>
          <p:cNvPicPr>
            <a:picLocks noChangeAspect="1"/>
          </p:cNvPicPr>
          <p:nvPr/>
        </p:nvPicPr>
        <p:blipFill>
          <a:blip r:embed="rId5"/>
          <a:srcRect l="22726" t="32629" r="53198" b="50996"/>
          <a:stretch>
            <a:fillRect/>
          </a:stretch>
        </p:blipFill>
        <p:spPr bwMode="auto">
          <a:xfrm>
            <a:off x="2189163" y="4287849"/>
            <a:ext cx="1651000" cy="647700"/>
          </a:xfrm>
          <a:prstGeom prst="rect">
            <a:avLst/>
          </a:prstGeom>
          <a:noFill/>
          <a:ln w="9525">
            <a:solidFill>
              <a:schemeClr val="tx1"/>
            </a:solidFill>
            <a:miter lim="800000"/>
            <a:headEnd/>
            <a:tailEnd/>
          </a:ln>
        </p:spPr>
      </p:pic>
      <p:sp>
        <p:nvSpPr>
          <p:cNvPr id="19465" name="Line 15"/>
          <p:cNvSpPr>
            <a:spLocks noChangeShapeType="1"/>
          </p:cNvSpPr>
          <p:nvPr/>
        </p:nvSpPr>
        <p:spPr bwMode="auto">
          <a:xfrm flipH="1" flipV="1">
            <a:off x="3770313" y="4589473"/>
            <a:ext cx="407987" cy="1015464"/>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66" name="Line 15"/>
          <p:cNvSpPr>
            <a:spLocks noChangeShapeType="1"/>
          </p:cNvSpPr>
          <p:nvPr/>
        </p:nvSpPr>
        <p:spPr bwMode="auto">
          <a:xfrm flipH="1">
            <a:off x="1195388" y="2137838"/>
            <a:ext cx="1077912" cy="956196"/>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92" name="TextBox 25"/>
          <p:cNvSpPr txBox="1">
            <a:spLocks noChangeArrowheads="1"/>
          </p:cNvSpPr>
          <p:nvPr/>
        </p:nvSpPr>
        <p:spPr bwMode="auto">
          <a:xfrm>
            <a:off x="2555872" y="1825621"/>
            <a:ext cx="993775" cy="457200"/>
          </a:xfrm>
          <a:prstGeom prst="rect">
            <a:avLst/>
          </a:prstGeom>
          <a:noFill/>
          <a:ln w="9525">
            <a:noFill/>
            <a:miter lim="800000"/>
            <a:headEnd/>
            <a:tailEnd/>
          </a:ln>
        </p:spPr>
        <p:txBody>
          <a:bodyPr>
            <a:prstTxWarp prst="textNoShape">
              <a:avLst/>
            </a:prstTxWarp>
            <a:spAutoFit/>
          </a:bodyPr>
          <a:lstStyle/>
          <a:p>
            <a:pPr algn="ctr"/>
            <a:r>
              <a:rPr lang="en-US" sz="1200" dirty="0">
                <a:latin typeface="Arial"/>
                <a:ea typeface="Times New Roman" pitchFamily="-52" charset="0"/>
                <a:cs typeface="Arial"/>
              </a:rPr>
              <a:t>Read in a BAM file</a:t>
            </a:r>
          </a:p>
        </p:txBody>
      </p:sp>
      <p:sp>
        <p:nvSpPr>
          <p:cNvPr id="19481" name="AutoShape 4"/>
          <p:cNvSpPr>
            <a:spLocks noChangeArrowheads="1"/>
          </p:cNvSpPr>
          <p:nvPr/>
        </p:nvSpPr>
        <p:spPr bwMode="auto">
          <a:xfrm>
            <a:off x="540000" y="648730"/>
            <a:ext cx="5884862" cy="919401"/>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GB" sz="1200" dirty="0">
                <a:latin typeface="Times New Roman" pitchFamily="-52" charset="0"/>
                <a:ea typeface="Arial" pitchFamily="-52" charset="0"/>
                <a:cs typeface="Arial" pitchFamily="-52" charset="0"/>
              </a:rPr>
              <a:t>To examine the read mapping </a:t>
            </a:r>
            <a:r>
              <a:rPr lang="en-GB" sz="1200" dirty="0" smtClean="0">
                <a:latin typeface="Times New Roman" pitchFamily="-52" charset="0"/>
                <a:ea typeface="Arial" pitchFamily="-52" charset="0"/>
                <a:cs typeface="Arial" pitchFamily="-52" charset="0"/>
              </a:rPr>
              <a:t>we have just performed we are going to read our BAM file containing the mapped reads into Artemis as described below.</a:t>
            </a:r>
          </a:p>
          <a:p>
            <a:r>
              <a:rPr lang="en-GB" sz="1200" dirty="0" smtClean="0">
                <a:latin typeface="Times New Roman" pitchFamily="-52" charset="0"/>
                <a:ea typeface="Arial" pitchFamily="-52" charset="0"/>
                <a:cs typeface="Arial" pitchFamily="-52" charset="0"/>
              </a:rPr>
              <a:t>Please make sure you do not go to a zoomed-out view of Artemis, but stay at this level, as display of BAM files does take time to load!</a:t>
            </a:r>
            <a:endParaRPr lang="en-GB" sz="1200" dirty="0">
              <a:latin typeface="Times New Roman" pitchFamily="-52" charset="0"/>
              <a:ea typeface="Arial" pitchFamily="-52" charset="0"/>
              <a:cs typeface="Arial" pitchFamily="-52" charset="0"/>
            </a:endParaRPr>
          </a:p>
        </p:txBody>
      </p:sp>
      <p:sp>
        <p:nvSpPr>
          <p:cNvPr id="25" name="Text Box 9"/>
          <p:cNvSpPr txBox="1">
            <a:spLocks noChangeArrowheads="1"/>
          </p:cNvSpPr>
          <p:nvPr/>
        </p:nvSpPr>
        <p:spPr bwMode="auto">
          <a:xfrm>
            <a:off x="2214945" y="1915202"/>
            <a:ext cx="277812" cy="2841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a:ea typeface="Arial" pitchFamily="-52" charset="0"/>
                <a:cs typeface="Arial" pitchFamily="-52" charset="0"/>
              </a:rPr>
              <a:t>1</a:t>
            </a:r>
          </a:p>
        </p:txBody>
      </p:sp>
      <p:sp>
        <p:nvSpPr>
          <p:cNvPr id="26" name="Text Box 9"/>
          <p:cNvSpPr txBox="1">
            <a:spLocks noChangeArrowheads="1"/>
          </p:cNvSpPr>
          <p:nvPr/>
        </p:nvSpPr>
        <p:spPr bwMode="auto">
          <a:xfrm>
            <a:off x="4056446" y="5579377"/>
            <a:ext cx="277812" cy="2841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2</a:t>
            </a:r>
            <a:endParaRPr lang="en-GB" sz="1200" b="1" dirty="0">
              <a:ea typeface="Arial" pitchFamily="-52" charset="0"/>
              <a:cs typeface="Arial" pitchFamily="-52" charset="0"/>
            </a:endParaRPr>
          </a:p>
        </p:txBody>
      </p:sp>
      <p:sp>
        <p:nvSpPr>
          <p:cNvPr id="29" name="Slide Number Placeholder 28"/>
          <p:cNvSpPr>
            <a:spLocks noGrp="1"/>
          </p:cNvSpPr>
          <p:nvPr>
            <p:ph type="sldNum" sz="quarter" idx="12"/>
          </p:nvPr>
        </p:nvSpPr>
        <p:spPr/>
        <p:txBody>
          <a:bodyPr/>
          <a:lstStyle/>
          <a:p>
            <a:fld id="{F2E8CB31-A58A-4779-9F7E-716265AE8FEE}" type="slidenum">
              <a:rPr lang="en-US"/>
              <a:pPr/>
              <a:t>12</a:t>
            </a:fld>
            <a:endParaRPr lang="en-US"/>
          </a:p>
        </p:txBody>
      </p:sp>
      <p:sp>
        <p:nvSpPr>
          <p:cNvPr id="27" name="Text Box 9"/>
          <p:cNvSpPr txBox="1">
            <a:spLocks noChangeArrowheads="1"/>
          </p:cNvSpPr>
          <p:nvPr/>
        </p:nvSpPr>
        <p:spPr bwMode="auto">
          <a:xfrm>
            <a:off x="3267294" y="6311624"/>
            <a:ext cx="277812" cy="2841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3</a:t>
            </a:r>
            <a:endParaRPr lang="en-GB" sz="1200" b="1" dirty="0">
              <a:ea typeface="Arial" pitchFamily="-52" charset="0"/>
              <a:cs typeface="Arial" pitchFamily="-52" charset="0"/>
            </a:endParaRPr>
          </a:p>
        </p:txBody>
      </p:sp>
      <p:sp>
        <p:nvSpPr>
          <p:cNvPr id="19490" name="TextBox 29"/>
          <p:cNvSpPr txBox="1">
            <a:spLocks noChangeArrowheads="1"/>
          </p:cNvSpPr>
          <p:nvPr/>
        </p:nvSpPr>
        <p:spPr bwMode="auto">
          <a:xfrm>
            <a:off x="2691778" y="6615395"/>
            <a:ext cx="1555749" cy="646332"/>
          </a:xfrm>
          <a:prstGeom prst="rect">
            <a:avLst/>
          </a:prstGeom>
          <a:noFill/>
          <a:ln w="9525">
            <a:noFill/>
            <a:miter lim="800000"/>
            <a:headEnd/>
            <a:tailEnd/>
          </a:ln>
        </p:spPr>
        <p:txBody>
          <a:bodyPr wrap="square">
            <a:prstTxWarp prst="textNoShape">
              <a:avLst/>
            </a:prstTxWarp>
            <a:spAutoFit/>
          </a:bodyPr>
          <a:lstStyle/>
          <a:p>
            <a:pPr algn="ctr"/>
            <a:r>
              <a:rPr lang="en-US" sz="1200" dirty="0">
                <a:latin typeface="Arial"/>
                <a:ea typeface="Times New Roman" pitchFamily="-52" charset="0"/>
                <a:cs typeface="Arial"/>
              </a:rPr>
              <a:t>Select </a:t>
            </a:r>
            <a:r>
              <a:rPr lang="en-US" sz="1200" dirty="0" err="1">
                <a:latin typeface="Arial"/>
                <a:ea typeface="Times New Roman" pitchFamily="-52" charset="0"/>
                <a:cs typeface="Arial"/>
              </a:rPr>
              <a:t>NV.bam</a:t>
            </a:r>
            <a:endParaRPr lang="en-US" sz="1200" dirty="0">
              <a:latin typeface="Arial"/>
              <a:ea typeface="Times New Roman" pitchFamily="-52" charset="0"/>
              <a:cs typeface="Arial"/>
            </a:endParaRPr>
          </a:p>
          <a:p>
            <a:pPr algn="ctr"/>
            <a:r>
              <a:rPr lang="en-US" sz="1200" dirty="0">
                <a:latin typeface="Arial"/>
                <a:ea typeface="Times New Roman" pitchFamily="-52" charset="0"/>
                <a:cs typeface="Arial"/>
              </a:rPr>
              <a:t>file and click Open (and then on OK)</a:t>
            </a:r>
          </a:p>
        </p:txBody>
      </p:sp>
      <p:sp>
        <p:nvSpPr>
          <p:cNvPr id="19467" name="Line 15"/>
          <p:cNvSpPr>
            <a:spLocks noChangeShapeType="1"/>
          </p:cNvSpPr>
          <p:nvPr/>
        </p:nvSpPr>
        <p:spPr bwMode="auto">
          <a:xfrm flipH="1">
            <a:off x="732428" y="6786449"/>
            <a:ext cx="2063849" cy="568845"/>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 name="Line 15"/>
          <p:cNvSpPr>
            <a:spLocks noChangeShapeType="1"/>
          </p:cNvSpPr>
          <p:nvPr/>
        </p:nvSpPr>
        <p:spPr bwMode="auto">
          <a:xfrm flipH="1">
            <a:off x="2320004" y="7249852"/>
            <a:ext cx="506436" cy="872721"/>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1" name="Line 15"/>
          <p:cNvSpPr>
            <a:spLocks noChangeShapeType="1"/>
          </p:cNvSpPr>
          <p:nvPr/>
        </p:nvSpPr>
        <p:spPr bwMode="auto">
          <a:xfrm>
            <a:off x="4179047" y="6753644"/>
            <a:ext cx="1302881" cy="105563"/>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2" name="Line 15"/>
          <p:cNvSpPr>
            <a:spLocks noChangeShapeType="1"/>
          </p:cNvSpPr>
          <p:nvPr/>
        </p:nvSpPr>
        <p:spPr bwMode="auto">
          <a:xfrm>
            <a:off x="4145717" y="7256078"/>
            <a:ext cx="1838943" cy="873109"/>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7" name="Rectangle 6"/>
          <p:cNvSpPr/>
          <p:nvPr/>
        </p:nvSpPr>
        <p:spPr bwMode="auto">
          <a:xfrm>
            <a:off x="924261" y="7910910"/>
            <a:ext cx="661490" cy="132289"/>
          </a:xfrm>
          <a:prstGeom prst="rect">
            <a:avLst/>
          </a:prstGeom>
          <a:noFill/>
          <a:ln w="6350" cmpd="sng">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33" name="Rectangle 32"/>
          <p:cNvSpPr/>
          <p:nvPr/>
        </p:nvSpPr>
        <p:spPr bwMode="auto">
          <a:xfrm>
            <a:off x="4589174" y="7911177"/>
            <a:ext cx="661490" cy="132289"/>
          </a:xfrm>
          <a:prstGeom prst="rect">
            <a:avLst/>
          </a:prstGeom>
          <a:noFill/>
          <a:ln w="6350" cmpd="sng">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34" name="Rectangle 33"/>
          <p:cNvSpPr/>
          <p:nvPr/>
        </p:nvSpPr>
        <p:spPr bwMode="auto">
          <a:xfrm>
            <a:off x="4356603" y="5541460"/>
            <a:ext cx="1056679" cy="371996"/>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9476" name="AutoShape 5"/>
          <p:cNvSpPr>
            <a:spLocks noChangeArrowheads="1"/>
          </p:cNvSpPr>
          <p:nvPr/>
        </p:nvSpPr>
        <p:spPr bwMode="auto">
          <a:xfrm>
            <a:off x="4405313" y="5599124"/>
            <a:ext cx="877887" cy="254000"/>
          </a:xfrm>
          <a:prstGeom prst="roundRect">
            <a:avLst>
              <a:gd name="adj" fmla="val 16667"/>
            </a:avLst>
          </a:prstGeom>
          <a:noFill/>
          <a:ln w="9525">
            <a:noFill/>
            <a:round/>
            <a:headEnd/>
            <a:tailEnd/>
          </a:ln>
        </p:spPr>
        <p:txBody>
          <a:bodyPr wrap="none" anchor="ctr">
            <a:prstTxWarp prst="textNoShape">
              <a:avLst/>
            </a:prstTxWarp>
          </a:bodyPr>
          <a:lstStyle/>
          <a:p>
            <a:r>
              <a:rPr lang="en-US" sz="1200" dirty="0">
                <a:latin typeface="Arial"/>
                <a:ea typeface="Times New Roman" pitchFamily="-52" charset="0"/>
                <a:cs typeface="Arial"/>
              </a:rPr>
              <a:t>Click Select </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ic1.tiff"/>
          <p:cNvPicPr>
            <a:picLocks noChangeAspect="1"/>
          </p:cNvPicPr>
          <p:nvPr/>
        </p:nvPicPr>
        <p:blipFill rotWithShape="1">
          <a:blip r:embed="rId3">
            <a:extLst>
              <a:ext uri="{28A0092B-C50C-407E-A947-70E740481C1C}">
                <a14:useLocalDpi xmlns:a14="http://schemas.microsoft.com/office/drawing/2010/main" val="0"/>
              </a:ext>
            </a:extLst>
          </a:blip>
          <a:srcRect l="5037" t="8711" r="5333" b="59143"/>
          <a:stretch/>
        </p:blipFill>
        <p:spPr>
          <a:xfrm>
            <a:off x="381896" y="6165201"/>
            <a:ext cx="5659120" cy="1268531"/>
          </a:xfrm>
          <a:prstGeom prst="rect">
            <a:avLst/>
          </a:prstGeom>
        </p:spPr>
      </p:pic>
      <p:pic>
        <p:nvPicPr>
          <p:cNvPr id="20" name="Picture 19" descr="pic1.tiff"/>
          <p:cNvPicPr>
            <a:picLocks noChangeAspect="1"/>
          </p:cNvPicPr>
          <p:nvPr/>
        </p:nvPicPr>
        <p:blipFill rotWithShape="1">
          <a:blip r:embed="rId3">
            <a:extLst>
              <a:ext uri="{28A0092B-C50C-407E-A947-70E740481C1C}">
                <a14:useLocalDpi xmlns:a14="http://schemas.microsoft.com/office/drawing/2010/main" val="0"/>
              </a:ext>
            </a:extLst>
          </a:blip>
          <a:srcRect l="5037" t="53087" r="5333" b="9985"/>
          <a:stretch/>
        </p:blipFill>
        <p:spPr>
          <a:xfrm>
            <a:off x="381896" y="7416799"/>
            <a:ext cx="5659120" cy="1457264"/>
          </a:xfrm>
          <a:prstGeom prst="rect">
            <a:avLst/>
          </a:prstGeom>
        </p:spPr>
      </p:pic>
      <p:sp>
        <p:nvSpPr>
          <p:cNvPr id="43" name="AutoShape 3"/>
          <p:cNvSpPr>
            <a:spLocks noChangeArrowheads="1"/>
          </p:cNvSpPr>
          <p:nvPr/>
        </p:nvSpPr>
        <p:spPr bwMode="auto">
          <a:xfrm>
            <a:off x="540000" y="336828"/>
            <a:ext cx="5886000" cy="1736646"/>
          </a:xfrm>
          <a:prstGeom prst="roundRect">
            <a:avLst>
              <a:gd name="adj" fmla="val 16667"/>
            </a:avLst>
          </a:prstGeom>
          <a:solidFill>
            <a:srgbClr val="FFFF99"/>
          </a:solidFill>
          <a:ln w="9525">
            <a:solidFill>
              <a:schemeClr val="tx1"/>
            </a:solidFill>
            <a:round/>
            <a:headEnd/>
            <a:tailEnd/>
          </a:ln>
          <a:effectLst/>
          <a:extLst/>
        </p:spPr>
        <p:txBody>
          <a:bodyPr wrap="square" anchor="ctr">
            <a:spAutoFit/>
          </a:bodyPr>
          <a:lstStyle/>
          <a:p>
            <a:pPr eaLnBrk="1" hangingPunct="1"/>
            <a:r>
              <a:rPr lang="en-GB" sz="1200" dirty="0">
                <a:latin typeface="Times New Roman" charset="0"/>
              </a:rPr>
              <a:t>You should see the BAM window appear as in the screen shot below. </a:t>
            </a:r>
            <a:r>
              <a:rPr lang="en-GB" sz="1200" dirty="0">
                <a:latin typeface="Times New Roman" pitchFamily="-52" charset="0"/>
                <a:ea typeface="Arial" pitchFamily="-52" charset="0"/>
                <a:cs typeface="Arial" pitchFamily="-52" charset="0"/>
              </a:rPr>
              <a:t>Remember these reads are of the Swedish NV strain</a:t>
            </a:r>
            <a:r>
              <a:rPr lang="en-GB" sz="1200" dirty="0" smtClean="0">
                <a:latin typeface="Times New Roman" pitchFamily="-52" charset="0"/>
                <a:ea typeface="Arial" pitchFamily="-52" charset="0"/>
                <a:cs typeface="Arial" pitchFamily="-52" charset="0"/>
              </a:rPr>
              <a:t> </a:t>
            </a:r>
            <a:r>
              <a:rPr lang="en-GB" sz="1200" dirty="0">
                <a:latin typeface="Times New Roman" pitchFamily="-52" charset="0"/>
                <a:ea typeface="Arial" pitchFamily="-52" charset="0"/>
                <a:cs typeface="Arial" pitchFamily="-52" charset="0"/>
              </a:rPr>
              <a:t>mapped against the LGV strain L2 reference genome. In the top panel of the window</a:t>
            </a:r>
            <a:r>
              <a:rPr lang="en-GB" sz="1200" dirty="0">
                <a:latin typeface="Times New Roman" charset="0"/>
              </a:rPr>
              <a:t> </a:t>
            </a:r>
            <a:r>
              <a:rPr lang="en-GB" sz="1200" dirty="0" smtClean="0">
                <a:latin typeface="Times New Roman" charset="0"/>
              </a:rPr>
              <a:t>each little horizontal </a:t>
            </a:r>
            <a:r>
              <a:rPr lang="en-GB" sz="1200" dirty="0">
                <a:latin typeface="Times New Roman" charset="0"/>
              </a:rPr>
              <a:t>line represents a sequencing read. </a:t>
            </a:r>
            <a:r>
              <a:rPr lang="en-GB" sz="1200" dirty="0" smtClean="0">
                <a:latin typeface="Times New Roman" charset="0"/>
              </a:rPr>
              <a:t>N</a:t>
            </a:r>
            <a:r>
              <a:rPr lang="en-GB" sz="1200" dirty="0">
                <a:latin typeface="Times New Roman" charset="0"/>
              </a:rPr>
              <a:t>otice that some reads are blue which indicates that these are unique reads, whereas green reads represent “duplicated” reads that have been mapped to exactly the same position on the reference sequence. To save space, if there are duplicated reads only one is shown, which means that there could be a large number of duplicated reads at a given position but the software only depicts one. </a:t>
            </a:r>
          </a:p>
        </p:txBody>
      </p:sp>
      <p:pic>
        <p:nvPicPr>
          <p:cNvPr id="3" name="Picture 2" descr="pic6.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0547" y="2162629"/>
            <a:ext cx="4413209" cy="2541043"/>
          </a:xfrm>
          <a:prstGeom prst="rect">
            <a:avLst/>
          </a:prstGeom>
        </p:spPr>
      </p:pic>
      <p:sp>
        <p:nvSpPr>
          <p:cNvPr id="32" name="AutoShape 1085"/>
          <p:cNvSpPr>
            <a:spLocks noChangeArrowheads="1"/>
          </p:cNvSpPr>
          <p:nvPr/>
        </p:nvSpPr>
        <p:spPr bwMode="auto">
          <a:xfrm>
            <a:off x="540000" y="4776447"/>
            <a:ext cx="5886000" cy="1328023"/>
          </a:xfrm>
          <a:prstGeom prst="roundRect">
            <a:avLst>
              <a:gd name="adj" fmla="val 16667"/>
            </a:avLst>
          </a:prstGeom>
          <a:solidFill>
            <a:srgbClr val="FFFF99"/>
          </a:solidFill>
          <a:ln w="9525">
            <a:solidFill>
              <a:schemeClr val="tx1"/>
            </a:solidFill>
            <a:round/>
            <a:headEnd/>
            <a:tailEnd/>
          </a:ln>
        </p:spPr>
        <p:txBody>
          <a:bodyPr wrap="square" anchor="ctr">
            <a:spAutoFit/>
          </a:bodyPr>
          <a:lstStyle/>
          <a:p>
            <a:pPr eaLnBrk="1" hangingPunct="1">
              <a:spcBef>
                <a:spcPct val="50000"/>
              </a:spcBef>
            </a:pPr>
            <a:r>
              <a:rPr lang="en-US" sz="1200" dirty="0" smtClean="0">
                <a:latin typeface="Times New Roman" charset="0"/>
                <a:cs typeface="Times New Roman" charset="0"/>
              </a:rPr>
              <a:t>If </a:t>
            </a:r>
            <a:r>
              <a:rPr lang="en-US" sz="1200" dirty="0">
                <a:latin typeface="Times New Roman" charset="0"/>
                <a:cs typeface="Times New Roman" charset="0"/>
              </a:rPr>
              <a:t>you click a read (</a:t>
            </a:r>
            <a:r>
              <a:rPr lang="en-US" sz="1200" b="1" dirty="0">
                <a:latin typeface="Times New Roman" charset="0"/>
                <a:cs typeface="Times New Roman" charset="0"/>
              </a:rPr>
              <a:t>1 &amp; 2</a:t>
            </a:r>
            <a:r>
              <a:rPr lang="en-US" sz="1200" dirty="0">
                <a:latin typeface="Times New Roman" charset="0"/>
                <a:cs typeface="Times New Roman" charset="0"/>
              </a:rPr>
              <a:t>) its mate pair will also be selected</a:t>
            </a:r>
            <a:r>
              <a:rPr lang="en-US" sz="1200" dirty="0" smtClean="0">
                <a:latin typeface="Times New Roman" charset="0"/>
                <a:cs typeface="Times New Roman" charset="0"/>
              </a:rPr>
              <a:t>. Also note that if the cursor hovers over a read for long enough details of that read will appear </a:t>
            </a:r>
            <a:r>
              <a:rPr lang="en-US" sz="1200" dirty="0">
                <a:latin typeface="Times New Roman" charset="0"/>
                <a:cs typeface="Times New Roman" charset="0"/>
              </a:rPr>
              <a:t>i</a:t>
            </a:r>
            <a:r>
              <a:rPr lang="en-US" sz="1200" dirty="0" smtClean="0">
                <a:latin typeface="Times New Roman" charset="0"/>
                <a:cs typeface="Times New Roman" charset="0"/>
              </a:rPr>
              <a:t>n a small box (</a:t>
            </a:r>
            <a:r>
              <a:rPr lang="en-US" sz="1200" b="1" dirty="0" smtClean="0">
                <a:latin typeface="Times New Roman" charset="0"/>
                <a:cs typeface="Times New Roman" charset="0"/>
              </a:rPr>
              <a:t>3</a:t>
            </a:r>
            <a:r>
              <a:rPr lang="en-US" sz="1200" dirty="0" smtClean="0">
                <a:latin typeface="Times New Roman" charset="0"/>
                <a:cs typeface="Times New Roman" charset="0"/>
              </a:rPr>
              <a:t>). If you want to know more then right-click and select ‘Show details of: READ NAME’ from the  menu (</a:t>
            </a:r>
            <a:r>
              <a:rPr lang="en-US" sz="1200" b="1" dirty="0">
                <a:latin typeface="Times New Roman" charset="0"/>
                <a:cs typeface="Times New Roman" charset="0"/>
              </a:rPr>
              <a:t>4</a:t>
            </a:r>
            <a:r>
              <a:rPr lang="en-US" sz="1200" dirty="0" smtClean="0">
                <a:latin typeface="Times New Roman" charset="0"/>
                <a:cs typeface="Times New Roman" charset="0"/>
              </a:rPr>
              <a:t>). A window will appear (</a:t>
            </a:r>
            <a:r>
              <a:rPr lang="en-US" sz="1200" b="1" dirty="0">
                <a:latin typeface="Times New Roman" charset="0"/>
                <a:cs typeface="Times New Roman" charset="0"/>
              </a:rPr>
              <a:t>5</a:t>
            </a:r>
            <a:r>
              <a:rPr lang="en-US" sz="1200" dirty="0" smtClean="0">
                <a:latin typeface="Times New Roman" charset="0"/>
                <a:cs typeface="Times New Roman" charset="0"/>
              </a:rPr>
              <a:t>) detailing the mapping quality (see over page), coordinates, whether it</a:t>
            </a:r>
            <a:r>
              <a:rPr lang="fr-FR" sz="1200" dirty="0" smtClean="0">
                <a:latin typeface="Times New Roman" charset="0"/>
                <a:cs typeface="Times New Roman" charset="0"/>
              </a:rPr>
              <a:t>’</a:t>
            </a:r>
            <a:r>
              <a:rPr lang="en-US" sz="1200" dirty="0" smtClean="0">
                <a:latin typeface="Times New Roman" charset="0"/>
                <a:cs typeface="Times New Roman" charset="0"/>
              </a:rPr>
              <a:t>s a duplicated read etc. If this read(s) covers a region of interest, being able to access this information easily can be really helpful.</a:t>
            </a:r>
            <a:endParaRPr lang="en-US" sz="1200" dirty="0">
              <a:latin typeface="Times New Roman" charset="0"/>
              <a:cs typeface="Times New Roman" charset="0"/>
            </a:endParaRPr>
          </a:p>
        </p:txBody>
      </p:sp>
      <p:sp>
        <p:nvSpPr>
          <p:cNvPr id="54" name="Text Box 9"/>
          <p:cNvSpPr txBox="1">
            <a:spLocks noChangeArrowheads="1"/>
          </p:cNvSpPr>
          <p:nvPr/>
        </p:nvSpPr>
        <p:spPr bwMode="auto">
          <a:xfrm>
            <a:off x="1685220" y="6653454"/>
            <a:ext cx="552480" cy="276999"/>
          </a:xfrm>
          <a:prstGeom prst="rect">
            <a:avLst/>
          </a:prstGeom>
          <a:solidFill>
            <a:srgbClr val="FFFFFF"/>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1 &amp; 2</a:t>
            </a:r>
            <a:endParaRPr lang="en-GB" sz="1200" b="1" dirty="0">
              <a:ea typeface="Arial" pitchFamily="-52" charset="0"/>
              <a:cs typeface="Arial" pitchFamily="-52" charset="0"/>
            </a:endParaRPr>
          </a:p>
        </p:txBody>
      </p:sp>
      <p:sp>
        <p:nvSpPr>
          <p:cNvPr id="55" name="Text Box 9"/>
          <p:cNvSpPr txBox="1">
            <a:spLocks noChangeArrowheads="1"/>
          </p:cNvSpPr>
          <p:nvPr/>
        </p:nvSpPr>
        <p:spPr bwMode="auto">
          <a:xfrm>
            <a:off x="1478845" y="7447204"/>
            <a:ext cx="270251" cy="276999"/>
          </a:xfrm>
          <a:prstGeom prst="rect">
            <a:avLst/>
          </a:prstGeom>
          <a:solidFill>
            <a:srgbClr val="FFFFFF"/>
          </a:solidFill>
          <a:ln w="9525">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3</a:t>
            </a:r>
          </a:p>
        </p:txBody>
      </p:sp>
      <p:sp>
        <p:nvSpPr>
          <p:cNvPr id="56" name="Text Box 9"/>
          <p:cNvSpPr txBox="1">
            <a:spLocks noChangeArrowheads="1"/>
          </p:cNvSpPr>
          <p:nvPr/>
        </p:nvSpPr>
        <p:spPr bwMode="auto">
          <a:xfrm>
            <a:off x="2447220" y="9193454"/>
            <a:ext cx="270251" cy="276999"/>
          </a:xfrm>
          <a:prstGeom prst="rect">
            <a:avLst/>
          </a:prstGeom>
          <a:solidFill>
            <a:srgbClr val="FFFFFF"/>
          </a:solidFill>
          <a:ln w="9525">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4</a:t>
            </a:r>
          </a:p>
        </p:txBody>
      </p:sp>
      <p:sp>
        <p:nvSpPr>
          <p:cNvPr id="58" name="Line 1088"/>
          <p:cNvSpPr>
            <a:spLocks noChangeShapeType="1"/>
          </p:cNvSpPr>
          <p:nvPr/>
        </p:nvSpPr>
        <p:spPr bwMode="auto">
          <a:xfrm flipH="1">
            <a:off x="1827831" y="6942665"/>
            <a:ext cx="108919" cy="2608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9" name="Line 1088"/>
          <p:cNvSpPr>
            <a:spLocks noChangeShapeType="1"/>
          </p:cNvSpPr>
          <p:nvPr/>
        </p:nvSpPr>
        <p:spPr bwMode="auto">
          <a:xfrm>
            <a:off x="1929027" y="6928935"/>
            <a:ext cx="785597" cy="25185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19" name="Picture 18" descr="pic1.tiff"/>
          <p:cNvPicPr>
            <a:picLocks noChangeAspect="1"/>
          </p:cNvPicPr>
          <p:nvPr/>
        </p:nvPicPr>
        <p:blipFill rotWithShape="1">
          <a:blip r:embed="rId3">
            <a:extLst>
              <a:ext uri="{28A0092B-C50C-407E-A947-70E740481C1C}">
                <a14:useLocalDpi xmlns:a14="http://schemas.microsoft.com/office/drawing/2010/main" val="0"/>
              </a:ext>
            </a:extLst>
          </a:blip>
          <a:srcRect l="27283" t="37425" r="58637" b="51204"/>
          <a:stretch/>
        </p:blipFill>
        <p:spPr>
          <a:xfrm>
            <a:off x="1790700" y="7289799"/>
            <a:ext cx="889000" cy="448733"/>
          </a:xfrm>
          <a:prstGeom prst="rect">
            <a:avLst/>
          </a:prstGeom>
        </p:spPr>
      </p:pic>
      <p:pic>
        <p:nvPicPr>
          <p:cNvPr id="6" name="Picture 5" descr="pic2.tiff"/>
          <p:cNvPicPr>
            <a:picLocks noChangeAspect="1"/>
          </p:cNvPicPr>
          <p:nvPr/>
        </p:nvPicPr>
        <p:blipFill rotWithShape="1">
          <a:blip r:embed="rId5">
            <a:extLst>
              <a:ext uri="{28A0092B-C50C-407E-A947-70E740481C1C}">
                <a14:useLocalDpi xmlns:a14="http://schemas.microsoft.com/office/drawing/2010/main" val="0"/>
              </a:ext>
            </a:extLst>
          </a:blip>
          <a:srcRect l="26518" t="37867" r="48889" b="24682"/>
          <a:stretch/>
        </p:blipFill>
        <p:spPr>
          <a:xfrm>
            <a:off x="2844800" y="7735145"/>
            <a:ext cx="1686560" cy="1605280"/>
          </a:xfrm>
          <a:prstGeom prst="rect">
            <a:avLst/>
          </a:prstGeom>
        </p:spPr>
      </p:pic>
      <p:pic>
        <p:nvPicPr>
          <p:cNvPr id="7" name="Picture 6" descr="pic3.tiff"/>
          <p:cNvPicPr>
            <a:picLocks noChangeAspect="1"/>
          </p:cNvPicPr>
          <p:nvPr/>
        </p:nvPicPr>
        <p:blipFill rotWithShape="1">
          <a:blip r:embed="rId6">
            <a:extLst>
              <a:ext uri="{28A0092B-C50C-407E-A947-70E740481C1C}">
                <a14:useLocalDpi xmlns:a14="http://schemas.microsoft.com/office/drawing/2010/main" val="0"/>
              </a:ext>
            </a:extLst>
          </a:blip>
          <a:srcRect l="24618" t="22741" r="31318" b="22394"/>
          <a:stretch/>
        </p:blipFill>
        <p:spPr>
          <a:xfrm>
            <a:off x="4119779" y="7249045"/>
            <a:ext cx="2495178" cy="1788874"/>
          </a:xfrm>
          <a:prstGeom prst="rect">
            <a:avLst/>
          </a:prstGeom>
        </p:spPr>
      </p:pic>
      <p:sp>
        <p:nvSpPr>
          <p:cNvPr id="57" name="Text Box 9"/>
          <p:cNvSpPr txBox="1">
            <a:spLocks noChangeArrowheads="1"/>
          </p:cNvSpPr>
          <p:nvPr/>
        </p:nvSpPr>
        <p:spPr bwMode="auto">
          <a:xfrm>
            <a:off x="5208588" y="7835613"/>
            <a:ext cx="277812" cy="284163"/>
          </a:xfrm>
          <a:prstGeom prst="rect">
            <a:avLst/>
          </a:prstGeom>
          <a:solidFill>
            <a:srgbClr val="FFFFFF"/>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5</a:t>
            </a:r>
            <a:endParaRPr lang="en-GB" sz="1200" b="1" dirty="0">
              <a:ea typeface="Arial" pitchFamily="-52" charset="0"/>
              <a:cs typeface="Arial" pitchFamily="-52" charset="0"/>
            </a:endParaRPr>
          </a:p>
        </p:txBody>
      </p:sp>
      <p:sp>
        <p:nvSpPr>
          <p:cNvPr id="22" name="Slide Number Placeholder 21"/>
          <p:cNvSpPr>
            <a:spLocks noGrp="1"/>
          </p:cNvSpPr>
          <p:nvPr>
            <p:ph type="sldNum" sz="quarter" idx="12"/>
          </p:nvPr>
        </p:nvSpPr>
        <p:spPr/>
        <p:txBody>
          <a:bodyPr/>
          <a:lstStyle/>
          <a:p>
            <a:fld id="{C840886F-D678-4B7D-9831-BE738213A530}" type="slidenum">
              <a:rPr lang="en-US"/>
              <a:pPr/>
              <a:t>13</a:t>
            </a:fld>
            <a:endParaRPr lang="en-US"/>
          </a:p>
        </p:txBody>
      </p:sp>
      <p:sp>
        <p:nvSpPr>
          <p:cNvPr id="35" name="Line 1088"/>
          <p:cNvSpPr>
            <a:spLocks noChangeShapeType="1"/>
          </p:cNvSpPr>
          <p:nvPr/>
        </p:nvSpPr>
        <p:spPr bwMode="auto">
          <a:xfrm flipH="1">
            <a:off x="1339850" y="3759197"/>
            <a:ext cx="1358900" cy="374649"/>
          </a:xfrm>
          <a:prstGeom prst="line">
            <a:avLst/>
          </a:prstGeom>
          <a:noFill/>
          <a:ln w="254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6" name="Line 1088"/>
          <p:cNvSpPr>
            <a:spLocks noChangeShapeType="1"/>
          </p:cNvSpPr>
          <p:nvPr/>
        </p:nvSpPr>
        <p:spPr bwMode="auto">
          <a:xfrm flipV="1">
            <a:off x="4057650" y="3555994"/>
            <a:ext cx="1530350" cy="342901"/>
          </a:xfrm>
          <a:prstGeom prst="line">
            <a:avLst/>
          </a:prstGeom>
          <a:noFill/>
          <a:ln w="254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2" name="TextBox 1"/>
          <p:cNvSpPr txBox="1"/>
          <p:nvPr/>
        </p:nvSpPr>
        <p:spPr>
          <a:xfrm>
            <a:off x="2683646" y="3443293"/>
            <a:ext cx="1899266" cy="646331"/>
          </a:xfrm>
          <a:prstGeom prst="rect">
            <a:avLst/>
          </a:prstGeom>
          <a:solidFill>
            <a:srgbClr val="CCFFFF"/>
          </a:solidFill>
          <a:ln>
            <a:solidFill>
              <a:srgbClr val="000000"/>
            </a:solidFill>
          </a:ln>
        </p:spPr>
        <p:txBody>
          <a:bodyPr wrap="square" rtlCol="0">
            <a:spAutoFit/>
          </a:bodyPr>
          <a:lstStyle/>
          <a:p>
            <a:pPr lvl="0" algn="ctr">
              <a:spcBef>
                <a:spcPct val="50000"/>
              </a:spcBef>
            </a:pPr>
            <a:r>
              <a:rPr lang="en-US" sz="1200" dirty="0">
                <a:solidFill>
                  <a:srgbClr val="000000"/>
                </a:solidFill>
                <a:latin typeface="Arial"/>
                <a:cs typeface="Arial"/>
              </a:rPr>
              <a:t>Use the sliders to scroll through the genome and to zoom in and out. </a:t>
            </a:r>
          </a:p>
        </p:txBody>
      </p:sp>
    </p:spTree>
    <p:extLst>
      <p:ext uri="{BB962C8B-B14F-4D97-AF65-F5344CB8AC3E}">
        <p14:creationId xmlns:p14="http://schemas.microsoft.com/office/powerpoint/2010/main" val="140187345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48969" y="6402133"/>
            <a:ext cx="1128836" cy="1202844"/>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4" name="Rectangle 23"/>
          <p:cNvSpPr/>
          <p:nvPr/>
        </p:nvSpPr>
        <p:spPr bwMode="auto">
          <a:xfrm>
            <a:off x="447436" y="8119483"/>
            <a:ext cx="1123847" cy="937933"/>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2" name="Rectangle 21"/>
          <p:cNvSpPr/>
          <p:nvPr/>
        </p:nvSpPr>
        <p:spPr bwMode="auto">
          <a:xfrm>
            <a:off x="538763" y="1744534"/>
            <a:ext cx="5887906" cy="897921"/>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6" name="AutoShape 1085"/>
          <p:cNvSpPr>
            <a:spLocks noChangeArrowheads="1"/>
          </p:cNvSpPr>
          <p:nvPr/>
        </p:nvSpPr>
        <p:spPr bwMode="auto">
          <a:xfrm>
            <a:off x="539557" y="1720293"/>
            <a:ext cx="5886000" cy="919401"/>
          </a:xfrm>
          <a:prstGeom prst="roundRect">
            <a:avLst>
              <a:gd name="adj" fmla="val 16667"/>
            </a:avLst>
          </a:prstGeom>
          <a:noFill/>
          <a:ln w="9525">
            <a:noFill/>
            <a:round/>
            <a:headEnd/>
            <a:tailEnd/>
          </a:ln>
        </p:spPr>
        <p:txBody>
          <a:bodyPr wrap="square" anchor="ctr">
            <a:spAutoFit/>
          </a:bodyPr>
          <a:lstStyle/>
          <a:p>
            <a:pPr eaLnBrk="1" hangingPunct="1"/>
            <a:r>
              <a:rPr lang="en-GB" sz="1200" dirty="0" smtClean="0">
                <a:latin typeface="Arial"/>
                <a:cs typeface="Arial"/>
              </a:rPr>
              <a:t>You can actually use several details relating to the mapping of a read to filter the reads from the BAM file that are shown in the window. To do this, right-</a:t>
            </a:r>
            <a:r>
              <a:rPr lang="en-GB" sz="1200" dirty="0">
                <a:latin typeface="Arial"/>
                <a:cs typeface="Arial"/>
              </a:rPr>
              <a:t>click </a:t>
            </a:r>
            <a:r>
              <a:rPr lang="en-GB" sz="1200" dirty="0" smtClean="0">
                <a:latin typeface="Arial"/>
                <a:cs typeface="Arial"/>
              </a:rPr>
              <a:t>again over the stack plot window showing the reads and select </a:t>
            </a:r>
            <a:r>
              <a:rPr lang="ja-JP" altLang="en-GB" sz="1200" dirty="0">
                <a:latin typeface="Arial"/>
                <a:cs typeface="Arial"/>
              </a:rPr>
              <a:t>“</a:t>
            </a:r>
            <a:r>
              <a:rPr lang="en-GB" sz="1200" dirty="0">
                <a:latin typeface="Arial"/>
                <a:cs typeface="Arial"/>
              </a:rPr>
              <a:t>Filter Reads…</a:t>
            </a:r>
            <a:r>
              <a:rPr lang="ja-JP" altLang="en-GB" sz="1200" dirty="0">
                <a:latin typeface="Arial"/>
                <a:cs typeface="Arial"/>
              </a:rPr>
              <a:t>”</a:t>
            </a:r>
            <a:r>
              <a:rPr lang="en-GB" sz="1200" dirty="0" smtClean="0">
                <a:latin typeface="Arial"/>
                <a:cs typeface="Arial"/>
              </a:rPr>
              <a:t>.  A window will appear with many options for filtering, as shown below.</a:t>
            </a:r>
            <a:endParaRPr lang="en-GB" sz="1200" dirty="0">
              <a:latin typeface="Arial"/>
              <a:cs typeface="Arial"/>
            </a:endParaRPr>
          </a:p>
        </p:txBody>
      </p:sp>
      <p:sp>
        <p:nvSpPr>
          <p:cNvPr id="5" name="AutoShape 3"/>
          <p:cNvSpPr>
            <a:spLocks noChangeArrowheads="1"/>
          </p:cNvSpPr>
          <p:nvPr/>
        </p:nvSpPr>
        <p:spPr bwMode="auto">
          <a:xfrm>
            <a:off x="540000" y="431742"/>
            <a:ext cx="5886000" cy="919401"/>
          </a:xfrm>
          <a:prstGeom prst="roundRect">
            <a:avLst>
              <a:gd name="adj" fmla="val 16667"/>
            </a:avLst>
          </a:prstGeom>
          <a:solidFill>
            <a:srgbClr val="FFFF99"/>
          </a:solidFill>
          <a:ln w="9525">
            <a:solidFill>
              <a:schemeClr val="tx1"/>
            </a:solidFill>
            <a:round/>
            <a:headEnd/>
            <a:tailEnd/>
          </a:ln>
          <a:effectLst/>
          <a:extLst/>
        </p:spPr>
        <p:txBody>
          <a:bodyPr wrap="square" anchor="ctr">
            <a:spAutoFit/>
          </a:bodyPr>
          <a:lstStyle/>
          <a:p>
            <a:r>
              <a:rPr lang="ja-JP" altLang="en-GB" sz="1200" dirty="0" smtClean="0">
                <a:latin typeface="Times New Roman" charset="0"/>
              </a:rPr>
              <a:t>“</a:t>
            </a:r>
            <a:r>
              <a:rPr lang="en-GB" sz="1200" b="1" dirty="0">
                <a:latin typeface="Times New Roman" charset="0"/>
              </a:rPr>
              <a:t>Mapping quality</a:t>
            </a:r>
            <a:r>
              <a:rPr lang="ja-JP" altLang="en-GB" sz="1200" dirty="0" smtClean="0">
                <a:latin typeface="Times New Roman" charset="0"/>
              </a:rPr>
              <a:t>”</a:t>
            </a:r>
            <a:r>
              <a:rPr lang="en-GB" altLang="ja-JP" sz="1200" dirty="0" smtClean="0">
                <a:latin typeface="Times New Roman" charset="0"/>
              </a:rPr>
              <a:t>-</a:t>
            </a:r>
            <a:r>
              <a:rPr lang="en-GB" sz="1200" dirty="0" smtClean="0">
                <a:latin typeface="Times New Roman" charset="0"/>
              </a:rPr>
              <a:t> </a:t>
            </a:r>
            <a:r>
              <a:rPr lang="en-GB" sz="1200" dirty="0">
                <a:latin typeface="Times New Roman" charset="0"/>
              </a:rPr>
              <a:t>The mapping quality depends on the number of mismatches between the read and the reference sequence as well as the repetitiveness of the reference sequence. The maximum quality value is 99, whereas a value of 0 means that the read mapped equally well to at least one other location and is therefore not reliably mapped. </a:t>
            </a:r>
            <a:endParaRPr lang="en-US" sz="1200" dirty="0"/>
          </a:p>
        </p:txBody>
      </p:sp>
      <p:pic>
        <p:nvPicPr>
          <p:cNvPr id="9" name="Picture 16" descr="Screen shot 2011-09-15 at 12.57.36.png"/>
          <p:cNvPicPr>
            <a:picLocks noChangeAspect="1"/>
          </p:cNvPicPr>
          <p:nvPr/>
        </p:nvPicPr>
        <p:blipFill>
          <a:blip r:embed="rId2">
            <a:extLst>
              <a:ext uri="{28A0092B-C50C-407E-A947-70E740481C1C}">
                <a14:useLocalDpi xmlns:a14="http://schemas.microsoft.com/office/drawing/2010/main" val="0"/>
              </a:ext>
            </a:extLst>
          </a:blip>
          <a:srcRect l="873" t="977"/>
          <a:stretch>
            <a:fillRect/>
          </a:stretch>
        </p:blipFill>
        <p:spPr bwMode="auto">
          <a:xfrm>
            <a:off x="1896986" y="6057856"/>
            <a:ext cx="2541588" cy="3098800"/>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 name="Text Box 69"/>
          <p:cNvSpPr txBox="1">
            <a:spLocks noChangeArrowheads="1"/>
          </p:cNvSpPr>
          <p:nvPr/>
        </p:nvSpPr>
        <p:spPr bwMode="auto">
          <a:xfrm>
            <a:off x="496811" y="6411869"/>
            <a:ext cx="11064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r>
              <a:rPr lang="en-GB" sz="1200" dirty="0">
                <a:latin typeface="Arial"/>
                <a:cs typeface="Arial"/>
              </a:rPr>
              <a:t>Reads with less than the mapping quality are not shown. Try 6</a:t>
            </a:r>
            <a:r>
              <a:rPr lang="en-GB" sz="1200" dirty="0" smtClean="0">
                <a:latin typeface="Arial"/>
                <a:cs typeface="Arial"/>
              </a:rPr>
              <a:t>0</a:t>
            </a:r>
            <a:r>
              <a:rPr lang="en-GB" sz="1200" dirty="0">
                <a:latin typeface="Arial"/>
                <a:cs typeface="Arial"/>
              </a:rPr>
              <a:t>.</a:t>
            </a:r>
          </a:p>
        </p:txBody>
      </p:sp>
      <p:sp>
        <p:nvSpPr>
          <p:cNvPr id="13" name="Text Box 69"/>
          <p:cNvSpPr txBox="1">
            <a:spLocks noChangeArrowheads="1"/>
          </p:cNvSpPr>
          <p:nvPr/>
        </p:nvSpPr>
        <p:spPr bwMode="auto">
          <a:xfrm>
            <a:off x="496811" y="8189869"/>
            <a:ext cx="1106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r>
              <a:rPr lang="en-GB" sz="1200">
                <a:latin typeface="Arial"/>
                <a:cs typeface="Arial"/>
              </a:rPr>
              <a:t>HIDE the proper pairs. What happened?</a:t>
            </a:r>
          </a:p>
        </p:txBody>
      </p:sp>
      <p:sp>
        <p:nvSpPr>
          <p:cNvPr id="18" name="Line 70"/>
          <p:cNvSpPr>
            <a:spLocks noChangeShapeType="1"/>
          </p:cNvSpPr>
          <p:nvPr/>
        </p:nvSpPr>
        <p:spPr bwMode="auto">
          <a:xfrm flipV="1">
            <a:off x="1579486" y="6438856"/>
            <a:ext cx="44450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9" name="Line 70"/>
          <p:cNvSpPr>
            <a:spLocks noChangeShapeType="1"/>
          </p:cNvSpPr>
          <p:nvPr/>
        </p:nvSpPr>
        <p:spPr bwMode="auto">
          <a:xfrm flipV="1">
            <a:off x="1528686" y="7150056"/>
            <a:ext cx="393700" cy="9525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7" name="AutoShape 3"/>
          <p:cNvSpPr>
            <a:spLocks noChangeArrowheads="1"/>
          </p:cNvSpPr>
          <p:nvPr/>
        </p:nvSpPr>
        <p:spPr bwMode="auto">
          <a:xfrm>
            <a:off x="4609177" y="7058081"/>
            <a:ext cx="1702723" cy="1178391"/>
          </a:xfrm>
          <a:prstGeom prst="roundRect">
            <a:avLst>
              <a:gd name="adj" fmla="val 16667"/>
            </a:avLst>
          </a:prstGeom>
          <a:solidFill>
            <a:srgbClr val="FFFF99"/>
          </a:solidFill>
          <a:ln w="9525">
            <a:solidFill>
              <a:schemeClr val="tx1"/>
            </a:solidFill>
            <a:round/>
            <a:headEnd/>
            <a:tailEnd/>
          </a:ln>
          <a:effectLst/>
          <a:extLst/>
        </p:spPr>
        <p:txBody>
          <a:bodyPr wrap="none" anchor="ctr"/>
          <a:lstStyle/>
          <a:p>
            <a:pPr>
              <a:defRPr/>
            </a:pPr>
            <a:endParaRPr lang="en-US" dirty="0">
              <a:latin typeface="Times New Roman"/>
              <a:cs typeface="Times New Roman"/>
            </a:endParaRPr>
          </a:p>
        </p:txBody>
      </p:sp>
      <p:sp>
        <p:nvSpPr>
          <p:cNvPr id="28" name="TextBox 27"/>
          <p:cNvSpPr txBox="1"/>
          <p:nvPr/>
        </p:nvSpPr>
        <p:spPr>
          <a:xfrm>
            <a:off x="4670666" y="7109416"/>
            <a:ext cx="1628534" cy="1015663"/>
          </a:xfrm>
          <a:prstGeom prst="rect">
            <a:avLst/>
          </a:prstGeom>
          <a:noFill/>
        </p:spPr>
        <p:txBody>
          <a:bodyPr wrap="square" rtlCol="0">
            <a:spAutoFit/>
          </a:bodyPr>
          <a:lstStyle/>
          <a:p>
            <a:r>
              <a:rPr lang="en-GB" sz="1200" dirty="0">
                <a:solidFill>
                  <a:srgbClr val="000000"/>
                </a:solidFill>
                <a:latin typeface="Times New Roman" charset="0"/>
                <a:cs typeface="ＭＳ Ｐゴシック" charset="0"/>
              </a:rPr>
              <a:t>Filtering reads for repetitive regions or seeing properly-paired-reads only can be really helpful.</a:t>
            </a:r>
            <a:endParaRPr lang="en-US" dirty="0"/>
          </a:p>
        </p:txBody>
      </p:sp>
      <p:sp>
        <p:nvSpPr>
          <p:cNvPr id="21" name="Slide Number Placeholder 20"/>
          <p:cNvSpPr>
            <a:spLocks noGrp="1"/>
          </p:cNvSpPr>
          <p:nvPr>
            <p:ph type="sldNum" sz="quarter" idx="12"/>
          </p:nvPr>
        </p:nvSpPr>
        <p:spPr/>
        <p:txBody>
          <a:bodyPr/>
          <a:lstStyle/>
          <a:p>
            <a:fld id="{C840886F-D678-4B7D-9831-BE738213A530}" type="slidenum">
              <a:rPr lang="en-US"/>
              <a:pPr/>
              <a:t>14</a:t>
            </a:fld>
            <a:endParaRPr lang="en-US"/>
          </a:p>
        </p:txBody>
      </p:sp>
      <p:pic>
        <p:nvPicPr>
          <p:cNvPr id="3" name="Picture 2" descr="screenshot_12.png"/>
          <p:cNvPicPr>
            <a:picLocks noChangeAspect="1"/>
          </p:cNvPicPr>
          <p:nvPr/>
        </p:nvPicPr>
        <p:blipFill rotWithShape="1">
          <a:blip r:embed="rId3">
            <a:extLst>
              <a:ext uri="{28A0092B-C50C-407E-A947-70E740481C1C}">
                <a14:useLocalDpi xmlns:a14="http://schemas.microsoft.com/office/drawing/2010/main" val="0"/>
              </a:ext>
            </a:extLst>
          </a:blip>
          <a:srcRect l="17335" t="11406" r="17065" b="31114"/>
          <a:stretch/>
        </p:blipFill>
        <p:spPr>
          <a:xfrm>
            <a:off x="961993" y="2748170"/>
            <a:ext cx="4810909" cy="3186124"/>
          </a:xfrm>
          <a:prstGeom prst="rect">
            <a:avLst/>
          </a:prstGeom>
        </p:spPr>
      </p:pic>
    </p:spTree>
    <p:extLst>
      <p:ext uri="{BB962C8B-B14F-4D97-AF65-F5344CB8AC3E}">
        <p14:creationId xmlns:p14="http://schemas.microsoft.com/office/powerpoint/2010/main" val="12766243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923592" y="4547126"/>
            <a:ext cx="4592311" cy="923577"/>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pic>
        <p:nvPicPr>
          <p:cNvPr id="5" name="Picture 4" descr="pic7.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0866" y="5699535"/>
            <a:ext cx="4402347" cy="2534789"/>
          </a:xfrm>
          <a:prstGeom prst="rect">
            <a:avLst/>
          </a:prstGeom>
        </p:spPr>
      </p:pic>
      <p:sp>
        <p:nvSpPr>
          <p:cNvPr id="6" name="AutoShape 1085"/>
          <p:cNvSpPr>
            <a:spLocks noChangeArrowheads="1"/>
          </p:cNvSpPr>
          <p:nvPr/>
        </p:nvSpPr>
        <p:spPr bwMode="auto">
          <a:xfrm>
            <a:off x="957964" y="4501136"/>
            <a:ext cx="4714703" cy="1021556"/>
          </a:xfrm>
          <a:prstGeom prst="roundRect">
            <a:avLst>
              <a:gd name="adj" fmla="val 16667"/>
            </a:avLst>
          </a:prstGeom>
          <a:noFill/>
          <a:ln w="9525">
            <a:noFill/>
            <a:round/>
            <a:headEnd/>
            <a:tailEnd/>
          </a:ln>
        </p:spPr>
        <p:txBody>
          <a:bodyPr wrap="square" anchor="ctr">
            <a:spAutoFit/>
          </a:bodyPr>
          <a:lstStyle/>
          <a:p>
            <a:pPr eaLnBrk="1" hangingPunct="1">
              <a:spcBef>
                <a:spcPct val="50000"/>
              </a:spcBef>
            </a:pPr>
            <a:r>
              <a:rPr lang="en-US" sz="1200" dirty="0" smtClean="0">
                <a:latin typeface="Arial"/>
                <a:cs typeface="Arial"/>
              </a:rPr>
              <a:t>There are different views and  graphs to display that you can choose from, for example: right </a:t>
            </a:r>
            <a:r>
              <a:rPr lang="en-US" sz="1200" dirty="0">
                <a:latin typeface="Arial"/>
                <a:cs typeface="Arial"/>
              </a:rPr>
              <a:t>click </a:t>
            </a:r>
            <a:r>
              <a:rPr lang="en-US" sz="1200" dirty="0" smtClean="0">
                <a:latin typeface="Arial"/>
                <a:cs typeface="Arial"/>
              </a:rPr>
              <a:t>here</a:t>
            </a:r>
            <a:r>
              <a:rPr lang="en-US" sz="1200" dirty="0">
                <a:latin typeface="Arial"/>
                <a:cs typeface="Arial"/>
              </a:rPr>
              <a:t> </a:t>
            </a:r>
            <a:r>
              <a:rPr lang="en-US" sz="1200" dirty="0" smtClean="0">
                <a:latin typeface="Arial"/>
                <a:cs typeface="Arial"/>
              </a:rPr>
              <a:t>and select ‘Graph’ then ‘Coverage’ from the menu.</a:t>
            </a:r>
          </a:p>
          <a:p>
            <a:pPr eaLnBrk="1" hangingPunct="1">
              <a:spcBef>
                <a:spcPct val="50000"/>
              </a:spcBef>
            </a:pPr>
            <a:r>
              <a:rPr lang="en-US" sz="1200" dirty="0" smtClean="0">
                <a:latin typeface="Arial"/>
                <a:cs typeface="Arial"/>
              </a:rPr>
              <a:t>See below.</a:t>
            </a:r>
            <a:endParaRPr lang="en-US" sz="1200" dirty="0">
              <a:latin typeface="Arial"/>
              <a:cs typeface="Arial"/>
            </a:endParaRPr>
          </a:p>
        </p:txBody>
      </p:sp>
      <p:sp>
        <p:nvSpPr>
          <p:cNvPr id="8" name="Text Box 9"/>
          <p:cNvSpPr txBox="1">
            <a:spLocks noChangeArrowheads="1"/>
          </p:cNvSpPr>
          <p:nvPr/>
        </p:nvSpPr>
        <p:spPr bwMode="auto">
          <a:xfrm>
            <a:off x="592974" y="4833071"/>
            <a:ext cx="270251" cy="276999"/>
          </a:xfrm>
          <a:prstGeom prst="rect">
            <a:avLst/>
          </a:prstGeom>
          <a:noFill/>
          <a:ln w="9525">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1</a:t>
            </a:r>
          </a:p>
        </p:txBody>
      </p:sp>
      <p:sp>
        <p:nvSpPr>
          <p:cNvPr id="12" name="Line 70"/>
          <p:cNvSpPr>
            <a:spLocks noChangeShapeType="1"/>
          </p:cNvSpPr>
          <p:nvPr/>
        </p:nvSpPr>
        <p:spPr bwMode="auto">
          <a:xfrm flipV="1">
            <a:off x="2059708" y="6559156"/>
            <a:ext cx="3519825" cy="1678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5" name="Line 70"/>
          <p:cNvSpPr>
            <a:spLocks noChangeShapeType="1"/>
          </p:cNvSpPr>
          <p:nvPr/>
        </p:nvSpPr>
        <p:spPr bwMode="auto">
          <a:xfrm flipH="1" flipV="1">
            <a:off x="5109636" y="7029055"/>
            <a:ext cx="226680" cy="49325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6" name="Text Box 9"/>
          <p:cNvSpPr txBox="1">
            <a:spLocks noChangeArrowheads="1"/>
          </p:cNvSpPr>
          <p:nvPr/>
        </p:nvSpPr>
        <p:spPr bwMode="auto">
          <a:xfrm>
            <a:off x="5820934" y="7043141"/>
            <a:ext cx="270251" cy="276999"/>
          </a:xfrm>
          <a:prstGeom prst="rect">
            <a:avLst/>
          </a:prstGeom>
          <a:noFill/>
          <a:ln w="9525">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2</a:t>
            </a:r>
          </a:p>
        </p:txBody>
      </p:sp>
      <p:pic>
        <p:nvPicPr>
          <p:cNvPr id="17" name="Picture 16" descr="pic6.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23" y="1726889"/>
            <a:ext cx="4413209" cy="2541043"/>
          </a:xfrm>
          <a:prstGeom prst="rect">
            <a:avLst/>
          </a:prstGeom>
        </p:spPr>
      </p:pic>
      <p:sp>
        <p:nvSpPr>
          <p:cNvPr id="18" name="Line 1088"/>
          <p:cNvSpPr>
            <a:spLocks noChangeShapeType="1"/>
          </p:cNvSpPr>
          <p:nvPr/>
        </p:nvSpPr>
        <p:spPr bwMode="auto">
          <a:xfrm flipV="1">
            <a:off x="2937539" y="2458231"/>
            <a:ext cx="474528" cy="206324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9" name="AutoShape 1085"/>
          <p:cNvSpPr>
            <a:spLocks noChangeArrowheads="1"/>
          </p:cNvSpPr>
          <p:nvPr/>
        </p:nvSpPr>
        <p:spPr bwMode="auto">
          <a:xfrm>
            <a:off x="540000" y="584338"/>
            <a:ext cx="5886000" cy="715089"/>
          </a:xfrm>
          <a:prstGeom prst="roundRect">
            <a:avLst>
              <a:gd name="adj" fmla="val 16667"/>
            </a:avLst>
          </a:prstGeom>
          <a:solidFill>
            <a:srgbClr val="FFFF99"/>
          </a:solidFill>
          <a:ln w="9525">
            <a:solidFill>
              <a:schemeClr val="tx1"/>
            </a:solidFill>
            <a:round/>
            <a:headEnd/>
            <a:tailEnd/>
          </a:ln>
        </p:spPr>
        <p:txBody>
          <a:bodyPr wrap="square" anchor="ctr">
            <a:spAutoFit/>
          </a:bodyPr>
          <a:lstStyle/>
          <a:p>
            <a:pPr eaLnBrk="1" hangingPunct="1"/>
            <a:r>
              <a:rPr lang="en-GB" sz="1200" dirty="0" smtClean="0">
                <a:latin typeface="Times New Roman" charset="0"/>
              </a:rPr>
              <a:t>As mentioned before, to </a:t>
            </a:r>
            <a:r>
              <a:rPr lang="en-GB" sz="1200" dirty="0">
                <a:latin typeface="Times New Roman" charset="0"/>
              </a:rPr>
              <a:t>save space if there are duplicated reads only </a:t>
            </a:r>
            <a:r>
              <a:rPr lang="en-GB" sz="1200" dirty="0" smtClean="0">
                <a:latin typeface="Times New Roman" charset="0"/>
              </a:rPr>
              <a:t>one is represented. But often one may want to know the actual read coverage on a particular region or see a graph of this coverage. You can do this by adding additional graphs as detailed below.</a:t>
            </a:r>
            <a:endParaRPr lang="en-GB" sz="1200" dirty="0">
              <a:latin typeface="Times New Roman" charset="0"/>
            </a:endParaRPr>
          </a:p>
        </p:txBody>
      </p:sp>
      <p:sp>
        <p:nvSpPr>
          <p:cNvPr id="21" name="Slide Number Placeholder 20"/>
          <p:cNvSpPr>
            <a:spLocks noGrp="1"/>
          </p:cNvSpPr>
          <p:nvPr>
            <p:ph type="sldNum" sz="quarter" idx="12"/>
          </p:nvPr>
        </p:nvSpPr>
        <p:spPr/>
        <p:txBody>
          <a:bodyPr/>
          <a:lstStyle/>
          <a:p>
            <a:fld id="{C840886F-D678-4B7D-9831-BE738213A530}" type="slidenum">
              <a:rPr lang="en-US"/>
              <a:pPr/>
              <a:t>15</a:t>
            </a:fld>
            <a:endParaRPr lang="en-US"/>
          </a:p>
        </p:txBody>
      </p:sp>
      <p:sp>
        <p:nvSpPr>
          <p:cNvPr id="22" name="Line 70"/>
          <p:cNvSpPr>
            <a:spLocks noChangeShapeType="1"/>
          </p:cNvSpPr>
          <p:nvPr/>
        </p:nvSpPr>
        <p:spPr bwMode="auto">
          <a:xfrm flipV="1">
            <a:off x="2011219" y="7185690"/>
            <a:ext cx="681181" cy="13250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4" name="Rectangle 23"/>
          <p:cNvSpPr/>
          <p:nvPr/>
        </p:nvSpPr>
        <p:spPr bwMode="auto">
          <a:xfrm>
            <a:off x="500279" y="6175425"/>
            <a:ext cx="1654772" cy="2701189"/>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1" name="Text Box 69"/>
          <p:cNvSpPr txBox="1">
            <a:spLocks noChangeArrowheads="1"/>
          </p:cNvSpPr>
          <p:nvPr/>
        </p:nvSpPr>
        <p:spPr bwMode="auto">
          <a:xfrm>
            <a:off x="491067" y="6233195"/>
            <a:ext cx="169086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r>
              <a:rPr lang="en-GB" sz="1200" dirty="0" smtClean="0">
                <a:latin typeface="Arial"/>
                <a:cs typeface="Arial"/>
              </a:rPr>
              <a:t>You may have to readjust the size of the panels to see both views at once. Make the panels bigger by clicking at the edge of a panel and dragging the window downwards.</a:t>
            </a:r>
          </a:p>
          <a:p>
            <a:pPr eaLnBrk="1" hangingPunct="1"/>
            <a:endParaRPr lang="en-GB" sz="1200" dirty="0">
              <a:latin typeface="Arial"/>
              <a:cs typeface="Arial"/>
            </a:endParaRPr>
          </a:p>
          <a:p>
            <a:pPr eaLnBrk="1" hangingPunct="1"/>
            <a:r>
              <a:rPr lang="en-GB" sz="1200" dirty="0" smtClean="0">
                <a:latin typeface="Arial"/>
                <a:cs typeface="Arial"/>
              </a:rPr>
              <a:t>You may also need to use this slider to adjust the Stack View too.</a:t>
            </a:r>
            <a:endParaRPr lang="en-GB" sz="1200" dirty="0">
              <a:latin typeface="Arial"/>
              <a:cs typeface="Arial"/>
            </a:endParaRPr>
          </a:p>
        </p:txBody>
      </p:sp>
      <p:sp>
        <p:nvSpPr>
          <p:cNvPr id="25" name="Rectangle 24"/>
          <p:cNvSpPr/>
          <p:nvPr/>
        </p:nvSpPr>
        <p:spPr bwMode="auto">
          <a:xfrm>
            <a:off x="5323488" y="7496652"/>
            <a:ext cx="1128836" cy="856267"/>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4" name="Text Box 69"/>
          <p:cNvSpPr txBox="1">
            <a:spLocks noChangeArrowheads="1"/>
          </p:cNvSpPr>
          <p:nvPr/>
        </p:nvSpPr>
        <p:spPr bwMode="auto">
          <a:xfrm>
            <a:off x="5371234" y="7527904"/>
            <a:ext cx="1106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r>
              <a:rPr lang="en-GB" sz="1200" dirty="0">
                <a:latin typeface="Arial"/>
                <a:cs typeface="Arial"/>
              </a:rPr>
              <a:t>Coverage plot. Right click for more options. </a:t>
            </a:r>
          </a:p>
        </p:txBody>
      </p:sp>
    </p:spTree>
    <p:extLst>
      <p:ext uri="{BB962C8B-B14F-4D97-AF65-F5344CB8AC3E}">
        <p14:creationId xmlns:p14="http://schemas.microsoft.com/office/powerpoint/2010/main" val="40614557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creenshot_13.png"/>
          <p:cNvPicPr>
            <a:picLocks noChangeAspect="1"/>
          </p:cNvPicPr>
          <p:nvPr/>
        </p:nvPicPr>
        <p:blipFill rotWithShape="1">
          <a:blip r:embed="rId2">
            <a:extLst>
              <a:ext uri="{28A0092B-C50C-407E-A947-70E740481C1C}">
                <a14:useLocalDpi xmlns:a14="http://schemas.microsoft.com/office/drawing/2010/main" val="0"/>
              </a:ext>
            </a:extLst>
          </a:blip>
          <a:srcRect l="17335" t="11751" r="17723" b="21827"/>
          <a:stretch/>
        </p:blipFill>
        <p:spPr>
          <a:xfrm>
            <a:off x="1274709" y="1495059"/>
            <a:ext cx="4265340" cy="3297299"/>
          </a:xfrm>
          <a:prstGeom prst="rect">
            <a:avLst/>
          </a:prstGeom>
        </p:spPr>
      </p:pic>
      <p:sp>
        <p:nvSpPr>
          <p:cNvPr id="4" name="Rounded Rectangle 3"/>
          <p:cNvSpPr/>
          <p:nvPr/>
        </p:nvSpPr>
        <p:spPr bwMode="auto">
          <a:xfrm>
            <a:off x="513107" y="4894130"/>
            <a:ext cx="5849425" cy="1862141"/>
          </a:xfrm>
          <a:prstGeom prst="round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4" name="AutoShape 4"/>
          <p:cNvSpPr>
            <a:spLocks noChangeArrowheads="1"/>
          </p:cNvSpPr>
          <p:nvPr/>
        </p:nvSpPr>
        <p:spPr bwMode="auto">
          <a:xfrm>
            <a:off x="540000" y="4890070"/>
            <a:ext cx="5886000" cy="1628406"/>
          </a:xfrm>
          <a:prstGeom prst="roundRect">
            <a:avLst>
              <a:gd name="adj" fmla="val 16667"/>
            </a:avLst>
          </a:prstGeom>
          <a:noFill/>
          <a:ln w="9525">
            <a:no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20492" name="Text Box 9"/>
          <p:cNvSpPr txBox="1">
            <a:spLocks noChangeArrowheads="1"/>
          </p:cNvSpPr>
          <p:nvPr/>
        </p:nvSpPr>
        <p:spPr bwMode="auto">
          <a:xfrm>
            <a:off x="576263" y="465138"/>
            <a:ext cx="184150" cy="274637"/>
          </a:xfrm>
          <a:prstGeom prst="rect">
            <a:avLst/>
          </a:prstGeom>
          <a:noFill/>
          <a:ln w="9525">
            <a:noFill/>
            <a:miter lim="800000"/>
            <a:headEnd/>
            <a:tailEnd/>
          </a:ln>
        </p:spPr>
        <p:txBody>
          <a:bodyPr wrap="none">
            <a:prstTxWarp prst="textNoShape">
              <a:avLst/>
            </a:prstTxWarp>
            <a:spAutoFit/>
          </a:bodyPr>
          <a:lstStyle/>
          <a:p>
            <a:endParaRPr lang="en-US" sz="1200" b="1">
              <a:ea typeface="Arial" pitchFamily="-52" charset="0"/>
              <a:cs typeface="Arial" pitchFamily="-52" charset="0"/>
            </a:endParaRPr>
          </a:p>
        </p:txBody>
      </p:sp>
      <p:pic>
        <p:nvPicPr>
          <p:cNvPr id="5" name="Picture 4" descr="pic1.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875" y="6868302"/>
            <a:ext cx="4472214" cy="2538178"/>
          </a:xfrm>
          <a:prstGeom prst="rect">
            <a:avLst/>
          </a:prstGeom>
        </p:spPr>
      </p:pic>
      <p:sp>
        <p:nvSpPr>
          <p:cNvPr id="6" name="TextBox 5"/>
          <p:cNvSpPr txBox="1"/>
          <p:nvPr/>
        </p:nvSpPr>
        <p:spPr>
          <a:xfrm>
            <a:off x="613830" y="4928079"/>
            <a:ext cx="5810250" cy="1754327"/>
          </a:xfrm>
          <a:prstGeom prst="rect">
            <a:avLst/>
          </a:prstGeom>
          <a:noFill/>
          <a:ln>
            <a:noFill/>
          </a:ln>
        </p:spPr>
        <p:txBody>
          <a:bodyPr wrap="square" rtlCol="0">
            <a:spAutoFit/>
          </a:bodyPr>
          <a:lstStyle/>
          <a:p>
            <a:pPr marL="304800" lvl="0" indent="-304800">
              <a:buFont typeface="Arial" pitchFamily="-52" charset="0"/>
              <a:buAutoNum type="alphaLcParenR"/>
            </a:pPr>
            <a:r>
              <a:rPr lang="en-US" sz="1200" dirty="0">
                <a:solidFill>
                  <a:srgbClr val="000000"/>
                </a:solidFill>
                <a:latin typeface="Times New Roman" pitchFamily="-52" charset="0"/>
              </a:rPr>
              <a:t>We have already looked at ‘</a:t>
            </a:r>
            <a:r>
              <a:rPr lang="en-US" sz="1200" b="1" dirty="0">
                <a:solidFill>
                  <a:srgbClr val="000000"/>
                </a:solidFill>
                <a:latin typeface="Times New Roman" pitchFamily="-52" charset="0"/>
              </a:rPr>
              <a:t>Stack</a:t>
            </a:r>
            <a:r>
              <a:rPr lang="en-US" sz="1200" dirty="0">
                <a:solidFill>
                  <a:srgbClr val="000000"/>
                </a:solidFill>
                <a:latin typeface="Times New Roman" pitchFamily="-52" charset="0"/>
              </a:rPr>
              <a:t>’ view. </a:t>
            </a:r>
          </a:p>
          <a:p>
            <a:pPr marL="304800" lvl="0" indent="-304800">
              <a:buFont typeface="Arial" pitchFamily="-52" charset="0"/>
              <a:buAutoNum type="alphaLcParenR"/>
            </a:pPr>
            <a:r>
              <a:rPr lang="en-US" sz="1200" dirty="0">
                <a:solidFill>
                  <a:srgbClr val="000000"/>
                </a:solidFill>
                <a:latin typeface="Times New Roman" pitchFamily="-52" charset="0"/>
              </a:rPr>
              <a:t>The </a:t>
            </a:r>
            <a:r>
              <a:rPr lang="en-US" sz="1200" b="1" dirty="0">
                <a:solidFill>
                  <a:srgbClr val="000000"/>
                </a:solidFill>
                <a:latin typeface="Times New Roman" pitchFamily="-52" charset="0"/>
              </a:rPr>
              <a:t>Coverage</a:t>
            </a:r>
            <a:r>
              <a:rPr lang="en-US" sz="1200" dirty="0">
                <a:solidFill>
                  <a:srgbClr val="000000"/>
                </a:solidFill>
                <a:latin typeface="Times New Roman" pitchFamily="-52" charset="0"/>
              </a:rPr>
              <a:t> view: just like adding the coverage plot above you can also convert the Stack view to a coverage view. This can be useful when multiple BAM files are loaded as a separate plot is shown for each</a:t>
            </a:r>
            <a:r>
              <a:rPr lang="en-US" sz="1200" dirty="0" smtClean="0">
                <a:solidFill>
                  <a:srgbClr val="000000"/>
                </a:solidFill>
                <a:latin typeface="Times New Roman" pitchFamily="-52" charset="0"/>
              </a:rPr>
              <a:t>. You can also look at the coverage for each strand individually by using the </a:t>
            </a:r>
            <a:r>
              <a:rPr lang="en-US" sz="1200" b="1" dirty="0" smtClean="0">
                <a:solidFill>
                  <a:srgbClr val="000000"/>
                </a:solidFill>
                <a:latin typeface="Times New Roman" pitchFamily="-52" charset="0"/>
              </a:rPr>
              <a:t>Coverage by Strand</a:t>
            </a:r>
            <a:r>
              <a:rPr lang="en-US" sz="1200" dirty="0" smtClean="0">
                <a:solidFill>
                  <a:srgbClr val="000000"/>
                </a:solidFill>
                <a:latin typeface="Times New Roman" pitchFamily="-52" charset="0"/>
              </a:rPr>
              <a:t> option. You can now also view the coverage as a </a:t>
            </a:r>
            <a:r>
              <a:rPr lang="en-US" sz="1200" b="1" dirty="0" smtClean="0">
                <a:solidFill>
                  <a:srgbClr val="000000"/>
                </a:solidFill>
                <a:latin typeface="Times New Roman" pitchFamily="-52" charset="0"/>
              </a:rPr>
              <a:t>Heat Map</a:t>
            </a:r>
            <a:r>
              <a:rPr lang="en-US" sz="1200" dirty="0" smtClean="0">
                <a:solidFill>
                  <a:srgbClr val="000000"/>
                </a:solidFill>
                <a:latin typeface="Times New Roman" pitchFamily="-52" charset="0"/>
              </a:rPr>
              <a:t>, with darker </a:t>
            </a:r>
            <a:r>
              <a:rPr lang="en-US" sz="1200" dirty="0" err="1" smtClean="0">
                <a:solidFill>
                  <a:srgbClr val="000000"/>
                </a:solidFill>
                <a:latin typeface="Times New Roman" pitchFamily="-52" charset="0"/>
              </a:rPr>
              <a:t>colours</a:t>
            </a:r>
            <a:r>
              <a:rPr lang="en-US" sz="1200" dirty="0" smtClean="0">
                <a:solidFill>
                  <a:srgbClr val="000000"/>
                </a:solidFill>
                <a:latin typeface="Times New Roman" pitchFamily="-52" charset="0"/>
              </a:rPr>
              <a:t> displaying higher coverage.</a:t>
            </a:r>
            <a:endParaRPr lang="en-US" sz="1200" dirty="0">
              <a:solidFill>
                <a:srgbClr val="000000"/>
              </a:solidFill>
              <a:latin typeface="Times New Roman" pitchFamily="-52" charset="0"/>
            </a:endParaRPr>
          </a:p>
          <a:p>
            <a:pPr marL="304800" lvl="0" indent="-304800">
              <a:buFont typeface="Arial" pitchFamily="-52" charset="0"/>
              <a:buAutoNum type="alphaLcParenR"/>
            </a:pPr>
            <a:r>
              <a:rPr lang="en-US" sz="1200" dirty="0">
                <a:solidFill>
                  <a:srgbClr val="000000"/>
                </a:solidFill>
                <a:latin typeface="Times New Roman" pitchFamily="-52" charset="0"/>
              </a:rPr>
              <a:t>The ‘</a:t>
            </a:r>
            <a:r>
              <a:rPr lang="en-US" sz="1200" b="1" dirty="0">
                <a:solidFill>
                  <a:srgbClr val="000000"/>
                </a:solidFill>
                <a:latin typeface="Times New Roman" pitchFamily="-52" charset="0"/>
              </a:rPr>
              <a:t>Strand Stack</a:t>
            </a:r>
            <a:r>
              <a:rPr lang="en-US" sz="1200" dirty="0">
                <a:solidFill>
                  <a:srgbClr val="000000"/>
                </a:solidFill>
                <a:latin typeface="Times New Roman" pitchFamily="-52" charset="0"/>
              </a:rPr>
              <a:t>’ view (shown below), with the forward and reverse strand reads above and below the</a:t>
            </a:r>
            <a:r>
              <a:rPr lang="en-US" sz="1200" dirty="0" smtClean="0">
                <a:solidFill>
                  <a:srgbClr val="000000"/>
                </a:solidFill>
                <a:latin typeface="Times New Roman" pitchFamily="-52" charset="0"/>
              </a:rPr>
              <a:t> scale </a:t>
            </a:r>
            <a:r>
              <a:rPr lang="en-US" sz="1200" dirty="0">
                <a:solidFill>
                  <a:srgbClr val="000000"/>
                </a:solidFill>
                <a:latin typeface="Times New Roman" pitchFamily="-52" charset="0"/>
              </a:rPr>
              <a:t>respectively. </a:t>
            </a:r>
            <a:r>
              <a:rPr lang="en-GB" sz="1200" dirty="0">
                <a:solidFill>
                  <a:srgbClr val="000000"/>
                </a:solidFill>
                <a:latin typeface="Times New Roman" charset="0"/>
                <a:cs typeface="ＭＳ Ｐゴシック" charset="0"/>
              </a:rPr>
              <a:t>Useful for strand specific applications or for checking for strand-specific artifacts in your data. See picture below</a:t>
            </a:r>
            <a:r>
              <a:rPr lang="en-GB" sz="1200" dirty="0" smtClean="0">
                <a:solidFill>
                  <a:srgbClr val="000000"/>
                </a:solidFill>
                <a:latin typeface="Times New Roman" charset="0"/>
                <a:cs typeface="ＭＳ Ｐゴシック" charset="0"/>
              </a:rPr>
              <a:t>.</a:t>
            </a:r>
            <a:endParaRPr lang="en-US" dirty="0"/>
          </a:p>
        </p:txBody>
      </p:sp>
      <p:sp>
        <p:nvSpPr>
          <p:cNvPr id="15" name="Slide Number Placeholder 14"/>
          <p:cNvSpPr>
            <a:spLocks noGrp="1"/>
          </p:cNvSpPr>
          <p:nvPr>
            <p:ph type="sldNum" sz="quarter" idx="12"/>
          </p:nvPr>
        </p:nvSpPr>
        <p:spPr/>
        <p:txBody>
          <a:bodyPr/>
          <a:lstStyle/>
          <a:p>
            <a:fld id="{F2E8CB31-A58A-4779-9F7E-716265AE8FEE}" type="slidenum">
              <a:rPr lang="en-US"/>
              <a:pPr/>
              <a:t>16</a:t>
            </a:fld>
            <a:endParaRPr lang="en-US"/>
          </a:p>
        </p:txBody>
      </p:sp>
      <p:sp>
        <p:nvSpPr>
          <p:cNvPr id="3" name="TextBox 2"/>
          <p:cNvSpPr txBox="1"/>
          <p:nvPr/>
        </p:nvSpPr>
        <p:spPr>
          <a:xfrm>
            <a:off x="2670662" y="2506007"/>
            <a:ext cx="360000" cy="338554"/>
          </a:xfrm>
          <a:prstGeom prst="rect">
            <a:avLst/>
          </a:prstGeom>
          <a:solidFill>
            <a:schemeClr val="bg1"/>
          </a:solidFill>
          <a:ln w="12700" cmpd="sng">
            <a:solidFill>
              <a:schemeClr val="tx1"/>
            </a:solidFill>
          </a:ln>
        </p:spPr>
        <p:txBody>
          <a:bodyPr wrap="square" rtlCol="0">
            <a:spAutoFit/>
          </a:bodyPr>
          <a:lstStyle/>
          <a:p>
            <a:pPr algn="ctr"/>
            <a:r>
              <a:rPr lang="en-US" dirty="0" smtClean="0"/>
              <a:t>1</a:t>
            </a:r>
            <a:endParaRPr lang="en-US" dirty="0"/>
          </a:p>
        </p:txBody>
      </p:sp>
      <p:sp>
        <p:nvSpPr>
          <p:cNvPr id="16" name="TextBox 15"/>
          <p:cNvSpPr txBox="1"/>
          <p:nvPr/>
        </p:nvSpPr>
        <p:spPr>
          <a:xfrm>
            <a:off x="4629401" y="2883871"/>
            <a:ext cx="360000" cy="338554"/>
          </a:xfrm>
          <a:prstGeom prst="rect">
            <a:avLst/>
          </a:prstGeom>
          <a:solidFill>
            <a:schemeClr val="bg1"/>
          </a:solidFill>
          <a:ln w="12700" cmpd="sng">
            <a:solidFill>
              <a:schemeClr val="tx1"/>
            </a:solidFill>
          </a:ln>
        </p:spPr>
        <p:txBody>
          <a:bodyPr wrap="square" rtlCol="0">
            <a:spAutoFit/>
          </a:bodyPr>
          <a:lstStyle/>
          <a:p>
            <a:pPr algn="ctr"/>
            <a:r>
              <a:rPr lang="en-US" dirty="0" smtClean="0"/>
              <a:t>2</a:t>
            </a:r>
            <a:endParaRPr lang="en-US" dirty="0"/>
          </a:p>
        </p:txBody>
      </p:sp>
      <p:sp>
        <p:nvSpPr>
          <p:cNvPr id="7" name="TextBox 6"/>
          <p:cNvSpPr txBox="1"/>
          <p:nvPr/>
        </p:nvSpPr>
        <p:spPr>
          <a:xfrm>
            <a:off x="510668" y="562966"/>
            <a:ext cx="5853032" cy="830997"/>
          </a:xfrm>
          <a:prstGeom prst="rect">
            <a:avLst/>
          </a:prstGeom>
          <a:solidFill>
            <a:srgbClr val="CCFFFF"/>
          </a:solidFill>
          <a:ln>
            <a:solidFill>
              <a:srgbClr val="000000"/>
            </a:solidFill>
          </a:ln>
        </p:spPr>
        <p:txBody>
          <a:bodyPr wrap="square" rtlCol="0">
            <a:spAutoFit/>
          </a:bodyPr>
          <a:lstStyle/>
          <a:p>
            <a:pPr lvl="0"/>
            <a:r>
              <a:rPr lang="en-GB" sz="1200" dirty="0">
                <a:solidFill>
                  <a:srgbClr val="000000"/>
                </a:solidFill>
                <a:latin typeface="Arial"/>
                <a:ea typeface="Arial" pitchFamily="-52" charset="0"/>
                <a:cs typeface="Arial"/>
              </a:rPr>
              <a:t>There are several other ways to view your aligned read information. Each one may only be subtly different but they are very useful for specific tasks as hopefully you will see. To explore the </a:t>
            </a:r>
            <a:r>
              <a:rPr lang="en-US" sz="1200" dirty="0">
                <a:solidFill>
                  <a:srgbClr val="000000"/>
                </a:solidFill>
                <a:latin typeface="Arial"/>
                <a:cs typeface="Arial"/>
              </a:rPr>
              <a:t>alternative read </a:t>
            </a:r>
            <a:r>
              <a:rPr lang="en-GB" sz="1200" dirty="0">
                <a:solidFill>
                  <a:srgbClr val="000000"/>
                </a:solidFill>
                <a:latin typeface="Arial"/>
                <a:ea typeface="Arial" pitchFamily="-52" charset="0"/>
                <a:cs typeface="Arial"/>
              </a:rPr>
              <a:t>views </a:t>
            </a:r>
            <a:r>
              <a:rPr lang="en-US" sz="1200" dirty="0">
                <a:solidFill>
                  <a:srgbClr val="000000"/>
                </a:solidFill>
                <a:latin typeface="Arial"/>
                <a:cs typeface="Arial"/>
              </a:rPr>
              <a:t>right-click in the BAM panel (1 below) and select the ‘Views’ menu option (2 below)</a:t>
            </a:r>
            <a:r>
              <a:rPr lang="en-US" sz="1200" dirty="0" smtClean="0">
                <a:solidFill>
                  <a:srgbClr val="000000"/>
                </a:solidFill>
                <a:latin typeface="Arial"/>
                <a:cs typeface="Arial"/>
              </a:rPr>
              <a:t>:</a:t>
            </a:r>
            <a:endParaRPr lang="en-US" sz="1200" dirty="0">
              <a:solidFill>
                <a:srgbClr val="000000"/>
              </a:solidFill>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_14.png"/>
          <p:cNvPicPr>
            <a:picLocks noChangeAspect="1"/>
          </p:cNvPicPr>
          <p:nvPr/>
        </p:nvPicPr>
        <p:blipFill rotWithShape="1">
          <a:blip r:embed="rId3">
            <a:extLst>
              <a:ext uri="{28A0092B-C50C-407E-A947-70E740481C1C}">
                <a14:useLocalDpi xmlns:a14="http://schemas.microsoft.com/office/drawing/2010/main" val="0"/>
              </a:ext>
            </a:extLst>
          </a:blip>
          <a:srcRect l="17139" t="11491" r="17065" b="21761"/>
          <a:stretch/>
        </p:blipFill>
        <p:spPr>
          <a:xfrm>
            <a:off x="860641" y="5901446"/>
            <a:ext cx="4164819" cy="3193391"/>
          </a:xfrm>
          <a:prstGeom prst="rect">
            <a:avLst/>
          </a:prstGeom>
        </p:spPr>
      </p:pic>
      <p:sp>
        <p:nvSpPr>
          <p:cNvPr id="24" name="AutoShape 4"/>
          <p:cNvSpPr>
            <a:spLocks noChangeArrowheads="1"/>
          </p:cNvSpPr>
          <p:nvPr/>
        </p:nvSpPr>
        <p:spPr bwMode="auto">
          <a:xfrm>
            <a:off x="540000" y="3871587"/>
            <a:ext cx="5886000" cy="1940957"/>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pPr lvl="0"/>
            <a:r>
              <a:rPr lang="en-US" sz="1200" dirty="0">
                <a:solidFill>
                  <a:srgbClr val="000000"/>
                </a:solidFill>
                <a:latin typeface="Times New Roman" pitchFamily="-52" charset="0"/>
              </a:rPr>
              <a:t>e) The ‘</a:t>
            </a:r>
            <a:r>
              <a:rPr lang="en-US" sz="1200" b="1" dirty="0">
                <a:solidFill>
                  <a:srgbClr val="000000"/>
                </a:solidFill>
                <a:latin typeface="Times New Roman" pitchFamily="-52" charset="0"/>
              </a:rPr>
              <a:t>Inferred Size</a:t>
            </a:r>
            <a:r>
              <a:rPr lang="en-US" sz="1200" dirty="0">
                <a:solidFill>
                  <a:srgbClr val="000000"/>
                </a:solidFill>
                <a:latin typeface="Times New Roman" pitchFamily="-52" charset="0"/>
              </a:rPr>
              <a:t>’ is similar to the ‘Paired Stack” view, but it orders the read pairs along the y-axis by their inferred insert </a:t>
            </a:r>
            <a:r>
              <a:rPr lang="en-US" sz="1200" dirty="0" smtClean="0">
                <a:solidFill>
                  <a:srgbClr val="000000"/>
                </a:solidFill>
                <a:latin typeface="Times New Roman" pitchFamily="-52" charset="0"/>
              </a:rPr>
              <a:t>size which is calculated from the aligned positions of the mates on the reference sequence </a:t>
            </a:r>
            <a:r>
              <a:rPr lang="en-US" sz="1200" dirty="0">
                <a:solidFill>
                  <a:srgbClr val="000000"/>
                </a:solidFill>
                <a:latin typeface="Times New Roman" pitchFamily="-52" charset="0"/>
              </a:rPr>
              <a:t>(</a:t>
            </a:r>
            <a:r>
              <a:rPr lang="en-US" sz="1200" b="1" dirty="0">
                <a:solidFill>
                  <a:srgbClr val="000000"/>
                </a:solidFill>
                <a:latin typeface="Times New Roman" pitchFamily="-52" charset="0"/>
              </a:rPr>
              <a:t>1</a:t>
            </a:r>
            <a:r>
              <a:rPr lang="en-US" sz="1200" dirty="0">
                <a:solidFill>
                  <a:srgbClr val="000000"/>
                </a:solidFill>
                <a:latin typeface="Times New Roman" pitchFamily="-52" charset="0"/>
              </a:rPr>
              <a:t>). Optionally you can display the inferred insert sizes on a log scale (</a:t>
            </a:r>
            <a:r>
              <a:rPr lang="en-US" sz="1200" b="1" dirty="0">
                <a:solidFill>
                  <a:srgbClr val="000000"/>
                </a:solidFill>
                <a:latin typeface="Times New Roman" pitchFamily="-52" charset="0"/>
              </a:rPr>
              <a:t>2</a:t>
            </a:r>
            <a:r>
              <a:rPr lang="en-US" sz="1200" dirty="0">
                <a:solidFill>
                  <a:srgbClr val="000000"/>
                </a:solidFill>
                <a:latin typeface="Times New Roman" pitchFamily="-52" charset="0"/>
              </a:rPr>
              <a:t>). </a:t>
            </a:r>
            <a:r>
              <a:rPr lang="en-US" sz="1200" dirty="0" smtClean="0">
                <a:latin typeface="Times New Roman"/>
                <a:cs typeface="Times New Roman"/>
              </a:rPr>
              <a:t>Note </a:t>
            </a:r>
            <a:r>
              <a:rPr lang="en-US" sz="1200" dirty="0">
                <a:latin typeface="Times New Roman"/>
                <a:cs typeface="Times New Roman"/>
              </a:rPr>
              <a:t>that </a:t>
            </a:r>
            <a:r>
              <a:rPr lang="en-US" sz="1200" dirty="0" err="1">
                <a:latin typeface="Times New Roman"/>
                <a:cs typeface="Times New Roman"/>
              </a:rPr>
              <a:t>Illumina</a:t>
            </a:r>
            <a:r>
              <a:rPr lang="en-US" sz="1200" dirty="0">
                <a:latin typeface="Times New Roman"/>
                <a:cs typeface="Times New Roman"/>
              </a:rPr>
              <a:t> libraries are usually made from size fractionated DNA fragments of about 250</a:t>
            </a:r>
            <a:r>
              <a:rPr lang="en-US" sz="1200" dirty="0" smtClean="0">
                <a:latin typeface="Times New Roman"/>
                <a:cs typeface="Times New Roman"/>
              </a:rPr>
              <a:t>bp-500bp.</a:t>
            </a:r>
            <a:endParaRPr lang="en-US" sz="1200" dirty="0" smtClean="0">
              <a:solidFill>
                <a:srgbClr val="000000"/>
              </a:solidFill>
              <a:latin typeface="Times New Roman" pitchFamily="-52" charset="0"/>
            </a:endParaRPr>
          </a:p>
          <a:p>
            <a:pPr lvl="0"/>
            <a:r>
              <a:rPr lang="en-US" sz="1200" dirty="0" smtClean="0">
                <a:solidFill>
                  <a:srgbClr val="000000"/>
                </a:solidFill>
                <a:latin typeface="Times New Roman" pitchFamily="-52" charset="0"/>
              </a:rPr>
              <a:t>So </a:t>
            </a:r>
            <a:r>
              <a:rPr lang="en-US" sz="1200" dirty="0">
                <a:solidFill>
                  <a:srgbClr val="000000"/>
                </a:solidFill>
                <a:latin typeface="Times New Roman" pitchFamily="-52" charset="0"/>
              </a:rPr>
              <a:t>this is not </a:t>
            </a:r>
            <a:r>
              <a:rPr lang="en-US" sz="1200" dirty="0" smtClean="0">
                <a:solidFill>
                  <a:srgbClr val="000000"/>
                </a:solidFill>
                <a:latin typeface="Times New Roman" pitchFamily="-52" charset="0"/>
              </a:rPr>
              <a:t>the </a:t>
            </a:r>
            <a:r>
              <a:rPr lang="en-US" sz="1200" dirty="0">
                <a:solidFill>
                  <a:srgbClr val="000000"/>
                </a:solidFill>
                <a:latin typeface="Times New Roman" pitchFamily="-52" charset="0"/>
              </a:rPr>
              <a:t>actual </a:t>
            </a:r>
            <a:r>
              <a:rPr lang="en-US" sz="1200" dirty="0" smtClean="0">
                <a:solidFill>
                  <a:srgbClr val="000000"/>
                </a:solidFill>
                <a:latin typeface="Times New Roman" pitchFamily="-52" charset="0"/>
              </a:rPr>
              <a:t>library fragment size, although you would expect it to correlate closely, and be relatively constant, if your reference was highly conserved with the sequenced strain. The utility of this can seem a little obscure but its not and can be used to look for insertions and deletions as will be shown later in this Module. </a:t>
            </a:r>
            <a:endParaRPr lang="en-US" sz="1200" dirty="0"/>
          </a:p>
        </p:txBody>
      </p:sp>
      <p:sp>
        <p:nvSpPr>
          <p:cNvPr id="20" name="AutoShape 4"/>
          <p:cNvSpPr>
            <a:spLocks noChangeArrowheads="1"/>
          </p:cNvSpPr>
          <p:nvPr/>
        </p:nvSpPr>
        <p:spPr bwMode="auto">
          <a:xfrm>
            <a:off x="540000" y="362656"/>
            <a:ext cx="5886000" cy="919401"/>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pPr lvl="0"/>
            <a:r>
              <a:rPr lang="en-US" sz="1200" dirty="0" smtClean="0">
                <a:solidFill>
                  <a:srgbClr val="000000"/>
                </a:solidFill>
                <a:latin typeface="Times New Roman" pitchFamily="-52" charset="0"/>
              </a:rPr>
              <a:t>Alternative views continued:</a:t>
            </a:r>
          </a:p>
          <a:p>
            <a:pPr lvl="0"/>
            <a:r>
              <a:rPr lang="en-US" sz="1200" dirty="0" smtClean="0">
                <a:solidFill>
                  <a:srgbClr val="000000"/>
                </a:solidFill>
                <a:latin typeface="Times New Roman" pitchFamily="-52" charset="0"/>
              </a:rPr>
              <a:t>d) The </a:t>
            </a:r>
            <a:r>
              <a:rPr lang="en-US" sz="1200" dirty="0">
                <a:solidFill>
                  <a:srgbClr val="000000"/>
                </a:solidFill>
                <a:latin typeface="Times New Roman" pitchFamily="-52" charset="0"/>
              </a:rPr>
              <a:t>‘</a:t>
            </a:r>
            <a:r>
              <a:rPr lang="en-US" sz="1200" b="1" dirty="0">
                <a:solidFill>
                  <a:srgbClr val="000000"/>
                </a:solidFill>
                <a:latin typeface="Times New Roman" pitchFamily="-52" charset="0"/>
              </a:rPr>
              <a:t>Paired Stack</a:t>
            </a:r>
            <a:r>
              <a:rPr lang="en-US" sz="1200" dirty="0">
                <a:solidFill>
                  <a:srgbClr val="000000"/>
                </a:solidFill>
                <a:latin typeface="Times New Roman" pitchFamily="-52" charset="0"/>
              </a:rPr>
              <a:t>’ view (inverted reads are red</a:t>
            </a:r>
            <a:r>
              <a:rPr lang="en-US" sz="1200" dirty="0" smtClean="0">
                <a:solidFill>
                  <a:srgbClr val="000000"/>
                </a:solidFill>
                <a:latin typeface="Times New Roman" pitchFamily="-52" charset="0"/>
              </a:rPr>
              <a:t>) joins paired reads. This can be useful to look for rearrangements and to confirm that regions are close together in the reference and the genome from which the aligned reads originate. </a:t>
            </a:r>
            <a:endParaRPr lang="en-US" sz="1200" dirty="0">
              <a:solidFill>
                <a:srgbClr val="000000"/>
              </a:solidFill>
              <a:latin typeface="Times New Roman" pitchFamily="-52" charset="0"/>
            </a:endParaRPr>
          </a:p>
        </p:txBody>
      </p:sp>
      <p:sp>
        <p:nvSpPr>
          <p:cNvPr id="26" name="Text Box 9"/>
          <p:cNvSpPr txBox="1">
            <a:spLocks noChangeArrowheads="1"/>
          </p:cNvSpPr>
          <p:nvPr/>
        </p:nvSpPr>
        <p:spPr bwMode="auto">
          <a:xfrm>
            <a:off x="310091" y="6818341"/>
            <a:ext cx="277812" cy="284163"/>
          </a:xfrm>
          <a:prstGeom prst="rect">
            <a:avLst/>
          </a:prstGeom>
          <a:no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3</a:t>
            </a:r>
            <a:endParaRPr lang="en-GB" sz="1200" b="1" dirty="0">
              <a:ea typeface="Arial" pitchFamily="-52" charset="0"/>
              <a:cs typeface="Arial" pitchFamily="-52" charset="0"/>
            </a:endParaRPr>
          </a:p>
        </p:txBody>
      </p:sp>
      <p:sp>
        <p:nvSpPr>
          <p:cNvPr id="5" name="Left Brace 4"/>
          <p:cNvSpPr/>
          <p:nvPr/>
        </p:nvSpPr>
        <p:spPr bwMode="auto">
          <a:xfrm>
            <a:off x="624077" y="6326668"/>
            <a:ext cx="222517" cy="1403241"/>
          </a:xfrm>
          <a:prstGeom prst="lef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6" name="Slide Number Placeholder 15"/>
          <p:cNvSpPr>
            <a:spLocks noGrp="1"/>
          </p:cNvSpPr>
          <p:nvPr>
            <p:ph type="sldNum" sz="quarter" idx="12"/>
          </p:nvPr>
        </p:nvSpPr>
        <p:spPr/>
        <p:txBody>
          <a:bodyPr/>
          <a:lstStyle/>
          <a:p>
            <a:fld id="{C840886F-D678-4B7D-9831-BE738213A530}" type="slidenum">
              <a:rPr lang="en-US"/>
              <a:pPr/>
              <a:t>17</a:t>
            </a:fld>
            <a:endParaRPr lang="en-US"/>
          </a:p>
        </p:txBody>
      </p:sp>
      <p:pic>
        <p:nvPicPr>
          <p:cNvPr id="3" name="Picture 2"/>
          <p:cNvPicPr>
            <a:picLocks noChangeAspect="1"/>
          </p:cNvPicPr>
          <p:nvPr/>
        </p:nvPicPr>
        <p:blipFill>
          <a:blip r:embed="rId4"/>
          <a:stretch>
            <a:fillRect/>
          </a:stretch>
        </p:blipFill>
        <p:spPr>
          <a:xfrm>
            <a:off x="1748305" y="1397438"/>
            <a:ext cx="3361390" cy="2379617"/>
          </a:xfrm>
          <a:prstGeom prst="rect">
            <a:avLst/>
          </a:prstGeom>
        </p:spPr>
      </p:pic>
      <p:sp>
        <p:nvSpPr>
          <p:cNvPr id="30" name="AutoShape 4"/>
          <p:cNvSpPr>
            <a:spLocks noChangeArrowheads="1"/>
          </p:cNvSpPr>
          <p:nvPr/>
        </p:nvSpPr>
        <p:spPr bwMode="auto">
          <a:xfrm>
            <a:off x="4235727" y="5914355"/>
            <a:ext cx="2201711" cy="1123712"/>
          </a:xfrm>
          <a:prstGeom prst="roundRect">
            <a:avLst>
              <a:gd name="adj" fmla="val 16667"/>
            </a:avLst>
          </a:prstGeom>
          <a:solidFill>
            <a:srgbClr val="FFFF99"/>
          </a:solidFill>
          <a:ln w="9525">
            <a:solidFill>
              <a:schemeClr val="tx1"/>
            </a:solidFill>
            <a:round/>
            <a:headEnd/>
            <a:tailEnd/>
          </a:ln>
        </p:spPr>
        <p:txBody>
          <a:bodyPr wrap="square" lIns="36000" rIns="0" anchor="ctr">
            <a:prstTxWarp prst="textNoShape">
              <a:avLst/>
            </a:prstTxWarp>
            <a:spAutoFit/>
          </a:bodyPr>
          <a:lstStyle/>
          <a:p>
            <a:r>
              <a:rPr lang="en-US" sz="1200" dirty="0" smtClean="0">
                <a:latin typeface="Times New Roman"/>
                <a:cs typeface="Times New Roman"/>
              </a:rPr>
              <a:t>The read pairs are ordered along the y-axis (</a:t>
            </a:r>
            <a:r>
              <a:rPr lang="en-US" sz="1200" b="1" dirty="0" smtClean="0">
                <a:latin typeface="Times New Roman"/>
                <a:cs typeface="Times New Roman"/>
              </a:rPr>
              <a:t>3</a:t>
            </a:r>
            <a:r>
              <a:rPr lang="en-US" sz="1200" dirty="0" smtClean="0">
                <a:latin typeface="Times New Roman"/>
                <a:cs typeface="Times New Roman"/>
              </a:rPr>
              <a:t>) according to their inferred fragment size calculated from the aligned positions of the mates on the reference</a:t>
            </a:r>
            <a:endParaRPr lang="en-US" sz="1200" dirty="0">
              <a:latin typeface="Times New Roman"/>
              <a:cs typeface="Times New Roman"/>
            </a:endParaRPr>
          </a:p>
        </p:txBody>
      </p:sp>
      <p:sp>
        <p:nvSpPr>
          <p:cNvPr id="32" name="Text Box 9"/>
          <p:cNvSpPr txBox="1">
            <a:spLocks noChangeArrowheads="1"/>
          </p:cNvSpPr>
          <p:nvPr/>
        </p:nvSpPr>
        <p:spPr bwMode="auto">
          <a:xfrm>
            <a:off x="3906679" y="6138191"/>
            <a:ext cx="277326" cy="284163"/>
          </a:xfrm>
          <a:prstGeom prst="rect">
            <a:avLst/>
          </a:prstGeom>
          <a:solidFill>
            <a:srgbClr val="FFFFFF"/>
          </a:solidFill>
          <a:ln w="9525">
            <a:solidFill>
              <a:schemeClr val="tx1"/>
            </a:solidFill>
            <a:miter lim="800000"/>
            <a:headEnd/>
            <a:tailEnd/>
          </a:ln>
        </p:spPr>
        <p:txBody>
          <a:bodyPr wrap="square">
            <a:prstTxWarp prst="textNoShape">
              <a:avLst/>
            </a:prstTxWarp>
            <a:spAutoFit/>
          </a:bodyPr>
          <a:lstStyle/>
          <a:p>
            <a:r>
              <a:rPr lang="en-GB" sz="1200" b="1" dirty="0" smtClean="0">
                <a:ea typeface="Arial" pitchFamily="-52" charset="0"/>
                <a:cs typeface="Arial" pitchFamily="-52" charset="0"/>
              </a:rPr>
              <a:t>1</a:t>
            </a:r>
            <a:endParaRPr lang="en-GB" sz="1200" b="1" dirty="0">
              <a:ea typeface="Arial" pitchFamily="-52" charset="0"/>
              <a:cs typeface="Arial" pitchFamily="-52" charset="0"/>
            </a:endParaRPr>
          </a:p>
        </p:txBody>
      </p:sp>
      <p:sp>
        <p:nvSpPr>
          <p:cNvPr id="29" name="Line 70"/>
          <p:cNvSpPr>
            <a:spLocks noChangeShapeType="1"/>
          </p:cNvSpPr>
          <p:nvPr/>
        </p:nvSpPr>
        <p:spPr bwMode="auto">
          <a:xfrm>
            <a:off x="2047920" y="7802786"/>
            <a:ext cx="381000" cy="92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8" name="Text Box 9"/>
          <p:cNvSpPr txBox="1">
            <a:spLocks noChangeArrowheads="1"/>
          </p:cNvSpPr>
          <p:nvPr/>
        </p:nvSpPr>
        <p:spPr bwMode="auto">
          <a:xfrm>
            <a:off x="1760884" y="7665547"/>
            <a:ext cx="277812" cy="284163"/>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2</a:t>
            </a:r>
            <a:endParaRPr lang="en-GB" sz="1200" b="1" dirty="0">
              <a:ea typeface="Arial" pitchFamily="-52" charset="0"/>
              <a:cs typeface="Arial" pitchFamily="-52" charset="0"/>
            </a:endParaRPr>
          </a:p>
        </p:txBody>
      </p:sp>
    </p:spTree>
    <p:extLst>
      <p:ext uri="{BB962C8B-B14F-4D97-AF65-F5344CB8AC3E}">
        <p14:creationId xmlns:p14="http://schemas.microsoft.com/office/powerpoint/2010/main" val="103617192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538763" y="885094"/>
            <a:ext cx="5733974" cy="397651"/>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pic>
        <p:nvPicPr>
          <p:cNvPr id="5" name="Picture 4" descr="pic1.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1812" y="1522139"/>
            <a:ext cx="5043714" cy="2861338"/>
          </a:xfrm>
          <a:prstGeom prst="rect">
            <a:avLst/>
          </a:prstGeom>
        </p:spPr>
      </p:pic>
      <p:sp>
        <p:nvSpPr>
          <p:cNvPr id="21511" name="Text Box 9"/>
          <p:cNvSpPr txBox="1">
            <a:spLocks noChangeArrowheads="1"/>
          </p:cNvSpPr>
          <p:nvPr/>
        </p:nvSpPr>
        <p:spPr bwMode="auto">
          <a:xfrm>
            <a:off x="3709988" y="2214563"/>
            <a:ext cx="277812" cy="284162"/>
          </a:xfrm>
          <a:prstGeom prst="rect">
            <a:avLst/>
          </a:prstGeom>
          <a:noFill/>
          <a:ln w="9525">
            <a:solidFill>
              <a:schemeClr val="tx1"/>
            </a:solidFill>
            <a:miter lim="800000"/>
            <a:headEnd/>
            <a:tailEnd/>
          </a:ln>
        </p:spPr>
        <p:txBody>
          <a:bodyPr wrap="none">
            <a:prstTxWarp prst="textNoShape">
              <a:avLst/>
            </a:prstTxWarp>
            <a:spAutoFit/>
          </a:bodyPr>
          <a:lstStyle/>
          <a:p>
            <a:r>
              <a:rPr lang="en-GB" sz="1200" b="1">
                <a:ea typeface="Arial" pitchFamily="-52" charset="0"/>
                <a:cs typeface="Arial" pitchFamily="-52" charset="0"/>
              </a:rPr>
              <a:t>2</a:t>
            </a:r>
          </a:p>
        </p:txBody>
      </p:sp>
      <p:sp>
        <p:nvSpPr>
          <p:cNvPr id="21512" name="Text Box 9"/>
          <p:cNvSpPr txBox="1">
            <a:spLocks noChangeArrowheads="1"/>
          </p:cNvSpPr>
          <p:nvPr/>
        </p:nvSpPr>
        <p:spPr bwMode="auto">
          <a:xfrm>
            <a:off x="5259388" y="2419350"/>
            <a:ext cx="277812" cy="284163"/>
          </a:xfrm>
          <a:prstGeom prst="rect">
            <a:avLst/>
          </a:prstGeom>
          <a:solidFill>
            <a:srgbClr val="FFFFFF"/>
          </a:solidFill>
          <a:ln w="9525">
            <a:solidFill>
              <a:srgbClr val="000000"/>
            </a:solidFill>
            <a:miter lim="800000"/>
            <a:headEnd/>
            <a:tailEnd/>
          </a:ln>
        </p:spPr>
        <p:txBody>
          <a:bodyPr wrap="none">
            <a:prstTxWarp prst="textNoShape">
              <a:avLst/>
            </a:prstTxWarp>
            <a:spAutoFit/>
          </a:bodyPr>
          <a:lstStyle/>
          <a:p>
            <a:r>
              <a:rPr lang="en-GB" sz="1200" b="1">
                <a:ea typeface="Arial" pitchFamily="-52" charset="0"/>
                <a:cs typeface="Arial" pitchFamily="-52" charset="0"/>
              </a:rPr>
              <a:t>3</a:t>
            </a:r>
          </a:p>
        </p:txBody>
      </p:sp>
      <p:sp>
        <p:nvSpPr>
          <p:cNvPr id="21514" name="Text Box 9"/>
          <p:cNvSpPr txBox="1">
            <a:spLocks noChangeArrowheads="1"/>
          </p:cNvSpPr>
          <p:nvPr/>
        </p:nvSpPr>
        <p:spPr bwMode="auto">
          <a:xfrm>
            <a:off x="2025650" y="2170113"/>
            <a:ext cx="277813" cy="284162"/>
          </a:xfrm>
          <a:prstGeom prst="rect">
            <a:avLst/>
          </a:prstGeom>
          <a:noFill/>
          <a:ln w="9525">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1</a:t>
            </a:r>
          </a:p>
        </p:txBody>
      </p:sp>
      <p:sp>
        <p:nvSpPr>
          <p:cNvPr id="21515" name="Text Box 5"/>
          <p:cNvSpPr txBox="1">
            <a:spLocks noChangeArrowheads="1"/>
          </p:cNvSpPr>
          <p:nvPr/>
        </p:nvSpPr>
        <p:spPr bwMode="auto">
          <a:xfrm>
            <a:off x="496888" y="443964"/>
            <a:ext cx="5689600" cy="366712"/>
          </a:xfrm>
          <a:prstGeom prst="rect">
            <a:avLst/>
          </a:prstGeom>
          <a:noFill/>
          <a:ln w="9525">
            <a:noFill/>
            <a:miter lim="800000"/>
            <a:headEnd/>
            <a:tailEnd/>
          </a:ln>
        </p:spPr>
        <p:txBody>
          <a:bodyPr>
            <a:prstTxWarp prst="textNoShape">
              <a:avLst/>
            </a:prstTxWarp>
            <a:spAutoFit/>
          </a:bodyPr>
          <a:lstStyle/>
          <a:p>
            <a:pPr marL="342900" indent="-342900">
              <a:tabLst>
                <a:tab pos="2692400" algn="l"/>
              </a:tabLst>
            </a:pPr>
            <a:r>
              <a:rPr lang="en-GB" sz="1800" b="1" dirty="0">
                <a:latin typeface="Times New Roman" pitchFamily="-52" charset="0"/>
                <a:ea typeface="Arial" pitchFamily="-52" charset="0"/>
                <a:cs typeface="Arial" pitchFamily="-52" charset="0"/>
              </a:rPr>
              <a:t>Viewing SNPs</a:t>
            </a:r>
          </a:p>
        </p:txBody>
      </p:sp>
      <p:pic>
        <p:nvPicPr>
          <p:cNvPr id="21518" name="Picture 14" descr="menu_view1"/>
          <p:cNvPicPr>
            <a:picLocks noChangeAspect="1" noChangeArrowheads="1"/>
          </p:cNvPicPr>
          <p:nvPr/>
        </p:nvPicPr>
        <p:blipFill>
          <a:blip r:embed="rId3"/>
          <a:srcRect/>
          <a:stretch>
            <a:fillRect/>
          </a:stretch>
        </p:blipFill>
        <p:spPr bwMode="auto">
          <a:xfrm>
            <a:off x="3994150" y="2139950"/>
            <a:ext cx="887413" cy="1566863"/>
          </a:xfrm>
          <a:prstGeom prst="rect">
            <a:avLst/>
          </a:prstGeom>
          <a:noFill/>
        </p:spPr>
      </p:pic>
      <p:pic>
        <p:nvPicPr>
          <p:cNvPr id="2" name="Picture 1" descr="pic1.tiff"/>
          <p:cNvPicPr>
            <a:picLocks noChangeAspect="1"/>
          </p:cNvPicPr>
          <p:nvPr/>
        </p:nvPicPr>
        <p:blipFill rotWithShape="1">
          <a:blip r:embed="rId4">
            <a:extLst>
              <a:ext uri="{28A0092B-C50C-407E-A947-70E740481C1C}">
                <a14:useLocalDpi xmlns:a14="http://schemas.microsoft.com/office/drawing/2010/main" val="0"/>
              </a:ext>
            </a:extLst>
          </a:blip>
          <a:srcRect l="67725" t="48240" r="21340" b="41883"/>
          <a:stretch/>
        </p:blipFill>
        <p:spPr>
          <a:xfrm>
            <a:off x="4862286" y="2732918"/>
            <a:ext cx="749906" cy="423335"/>
          </a:xfrm>
          <a:prstGeom prst="rect">
            <a:avLst/>
          </a:prstGeom>
        </p:spPr>
      </p:pic>
      <p:pic>
        <p:nvPicPr>
          <p:cNvPr id="6" name="Picture 5" descr="pic1.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429" y="5942233"/>
            <a:ext cx="5583964" cy="3181049"/>
          </a:xfrm>
          <a:prstGeom prst="rect">
            <a:avLst/>
          </a:prstGeom>
        </p:spPr>
      </p:pic>
      <p:sp>
        <p:nvSpPr>
          <p:cNvPr id="13" name="AutoShape 4"/>
          <p:cNvSpPr>
            <a:spLocks noChangeArrowheads="1"/>
          </p:cNvSpPr>
          <p:nvPr/>
        </p:nvSpPr>
        <p:spPr bwMode="auto">
          <a:xfrm>
            <a:off x="540000" y="941384"/>
            <a:ext cx="5886000" cy="273584"/>
          </a:xfrm>
          <a:prstGeom prst="roundRect">
            <a:avLst>
              <a:gd name="adj" fmla="val 16667"/>
            </a:avLst>
          </a:prstGeom>
          <a:noFill/>
          <a:ln w="9525">
            <a:noFill/>
            <a:round/>
            <a:headEnd/>
            <a:tailEnd/>
          </a:ln>
        </p:spPr>
        <p:txBody>
          <a:bodyPr wrap="none" anchor="ctr">
            <a:prstTxWarp prst="textNoShape">
              <a:avLst/>
            </a:prstTxWarp>
          </a:bodyPr>
          <a:lstStyle/>
          <a:p>
            <a:r>
              <a:rPr lang="en-US" sz="1200" dirty="0" smtClean="0">
                <a:latin typeface="Arial"/>
                <a:cs typeface="Arial"/>
              </a:rPr>
              <a:t>Start by returning your view back to ‘Stack’ view.</a:t>
            </a:r>
            <a:endParaRPr lang="en-US" sz="1200" dirty="0">
              <a:latin typeface="Arial"/>
              <a:cs typeface="Arial"/>
            </a:endParaRPr>
          </a:p>
        </p:txBody>
      </p:sp>
      <p:sp>
        <p:nvSpPr>
          <p:cNvPr id="15" name="Slide Number Placeholder 14"/>
          <p:cNvSpPr>
            <a:spLocks noGrp="1"/>
          </p:cNvSpPr>
          <p:nvPr>
            <p:ph type="sldNum" sz="quarter" idx="12"/>
          </p:nvPr>
        </p:nvSpPr>
        <p:spPr/>
        <p:txBody>
          <a:bodyPr/>
          <a:lstStyle/>
          <a:p>
            <a:fld id="{F2E8CB31-A58A-4779-9F7E-716265AE8FEE}" type="slidenum">
              <a:rPr lang="en-US"/>
              <a:pPr/>
              <a:t>18</a:t>
            </a:fld>
            <a:endParaRPr lang="en-US"/>
          </a:p>
        </p:txBody>
      </p:sp>
      <p:sp>
        <p:nvSpPr>
          <p:cNvPr id="3" name="TextBox 2"/>
          <p:cNvSpPr txBox="1"/>
          <p:nvPr/>
        </p:nvSpPr>
        <p:spPr>
          <a:xfrm>
            <a:off x="536855" y="4660872"/>
            <a:ext cx="5735187" cy="1015663"/>
          </a:xfrm>
          <a:prstGeom prst="rect">
            <a:avLst/>
          </a:prstGeom>
          <a:solidFill>
            <a:srgbClr val="CCFFFF"/>
          </a:solidFill>
          <a:ln>
            <a:solidFill>
              <a:schemeClr val="tx1"/>
            </a:solidFill>
          </a:ln>
        </p:spPr>
        <p:txBody>
          <a:bodyPr wrap="square" rtlCol="0">
            <a:spAutoFit/>
          </a:bodyPr>
          <a:lstStyle/>
          <a:p>
            <a:pPr lvl="0"/>
            <a:r>
              <a:rPr lang="en-GB" sz="1200" dirty="0">
                <a:solidFill>
                  <a:srgbClr val="000000"/>
                </a:solidFill>
                <a:latin typeface="Arial"/>
                <a:ea typeface="Arial" pitchFamily="-52" charset="0"/>
                <a:cs typeface="Arial"/>
              </a:rPr>
              <a:t>To view SNPs use your right mouse button to click </a:t>
            </a:r>
            <a:r>
              <a:rPr lang="en-GB" sz="1200" b="1" dirty="0">
                <a:solidFill>
                  <a:srgbClr val="000000"/>
                </a:solidFill>
                <a:latin typeface="Arial"/>
                <a:ea typeface="Arial" pitchFamily="-52" charset="0"/>
                <a:cs typeface="Arial"/>
              </a:rPr>
              <a:t>in</a:t>
            </a:r>
            <a:r>
              <a:rPr lang="en-GB" sz="1200" dirty="0">
                <a:solidFill>
                  <a:srgbClr val="000000"/>
                </a:solidFill>
                <a:latin typeface="Arial"/>
                <a:ea typeface="Arial" pitchFamily="-52" charset="0"/>
                <a:cs typeface="Arial"/>
              </a:rPr>
              <a:t> the BAM view window (the panel showing the coloured sequence reads; </a:t>
            </a:r>
            <a:r>
              <a:rPr lang="en-GB" sz="1200" b="1" dirty="0">
                <a:solidFill>
                  <a:srgbClr val="000000"/>
                </a:solidFill>
                <a:latin typeface="Arial"/>
                <a:ea typeface="Arial" pitchFamily="-52" charset="0"/>
                <a:cs typeface="Arial"/>
              </a:rPr>
              <a:t>1 see above</a:t>
            </a:r>
            <a:r>
              <a:rPr lang="en-GB" sz="1200" dirty="0">
                <a:solidFill>
                  <a:srgbClr val="000000"/>
                </a:solidFill>
                <a:latin typeface="Arial"/>
                <a:ea typeface="Arial" pitchFamily="-52" charset="0"/>
                <a:cs typeface="Arial"/>
              </a:rPr>
              <a:t>). Then in the popup menu click on </a:t>
            </a:r>
            <a:r>
              <a:rPr lang="en-GB" sz="1200" b="1" dirty="0">
                <a:solidFill>
                  <a:srgbClr val="000000"/>
                </a:solidFill>
                <a:latin typeface="Arial"/>
                <a:ea typeface="Arial" pitchFamily="-52" charset="0"/>
                <a:cs typeface="Arial"/>
              </a:rPr>
              <a:t> 2 </a:t>
            </a:r>
            <a:r>
              <a:rPr lang="en-GB" sz="1200" dirty="0">
                <a:solidFill>
                  <a:srgbClr val="000000"/>
                </a:solidFill>
                <a:latin typeface="Arial"/>
                <a:ea typeface="Arial" pitchFamily="-52" charset="0"/>
                <a:cs typeface="Arial"/>
              </a:rPr>
              <a:t>‘Show’ and </a:t>
            </a:r>
            <a:r>
              <a:rPr lang="en-GB" sz="1200" b="1" dirty="0">
                <a:solidFill>
                  <a:srgbClr val="000000"/>
                </a:solidFill>
                <a:latin typeface="Arial"/>
                <a:ea typeface="Arial" pitchFamily="-52" charset="0"/>
                <a:cs typeface="Arial"/>
              </a:rPr>
              <a:t>3 </a:t>
            </a:r>
            <a:r>
              <a:rPr lang="en-GB" sz="1200" dirty="0">
                <a:solidFill>
                  <a:srgbClr val="000000"/>
                </a:solidFill>
                <a:latin typeface="Arial"/>
                <a:ea typeface="Arial" pitchFamily="-52" charset="0"/>
                <a:cs typeface="Arial"/>
              </a:rPr>
              <a:t>and check the ‘SNP marks’ box. SNPs in your data in comparison to the reference sequence are shown as red marks on the individual reads as shown below</a:t>
            </a:r>
            <a:r>
              <a:rPr lang="en-GB" sz="1200" dirty="0" smtClean="0">
                <a:solidFill>
                  <a:srgbClr val="000000"/>
                </a:solidFill>
                <a:latin typeface="Arial"/>
                <a:ea typeface="Arial" pitchFamily="-52" charset="0"/>
                <a:cs typeface="Arial"/>
              </a:rPr>
              <a:t>.</a:t>
            </a:r>
            <a:endParaRPr lang="en-GB" sz="1200" dirty="0">
              <a:solidFill>
                <a:srgbClr val="000000"/>
              </a:solidFill>
              <a:latin typeface="Arial"/>
              <a:ea typeface="Arial" pitchFamily="-52" charset="0"/>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551589" y="3514722"/>
            <a:ext cx="5875079" cy="859439"/>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pic>
        <p:nvPicPr>
          <p:cNvPr id="22530" name="Picture 26" descr="pic2"/>
          <p:cNvPicPr>
            <a:picLocks noChangeAspect="1" noChangeArrowheads="1"/>
          </p:cNvPicPr>
          <p:nvPr/>
        </p:nvPicPr>
        <p:blipFill>
          <a:blip r:embed="rId2"/>
          <a:srcRect l="40488" t="23846" r="28906" b="66042"/>
          <a:stretch>
            <a:fillRect/>
          </a:stretch>
        </p:blipFill>
        <p:spPr bwMode="auto">
          <a:xfrm>
            <a:off x="850900" y="2482850"/>
            <a:ext cx="4975225" cy="1027113"/>
          </a:xfrm>
          <a:prstGeom prst="rect">
            <a:avLst/>
          </a:prstGeom>
          <a:noFill/>
          <a:ln w="9525">
            <a:noFill/>
            <a:miter lim="800000"/>
            <a:headEnd/>
            <a:tailEnd/>
          </a:ln>
        </p:spPr>
      </p:pic>
      <p:sp>
        <p:nvSpPr>
          <p:cNvPr id="22532" name="AutoShape 9"/>
          <p:cNvSpPr>
            <a:spLocks noChangeArrowheads="1"/>
          </p:cNvSpPr>
          <p:nvPr/>
        </p:nvSpPr>
        <p:spPr bwMode="auto">
          <a:xfrm>
            <a:off x="546100" y="894486"/>
            <a:ext cx="5884863" cy="1123712"/>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GB" sz="1200" dirty="0" smtClean="0">
                <a:latin typeface="Times New Roman" pitchFamily="-52" charset="0"/>
                <a:ea typeface="Arial" pitchFamily="-52" charset="0"/>
                <a:cs typeface="Arial" pitchFamily="-52" charset="0"/>
              </a:rPr>
              <a:t>In other words, the red </a:t>
            </a:r>
            <a:r>
              <a:rPr lang="en-GB" sz="1200" dirty="0">
                <a:latin typeface="Times New Roman" pitchFamily="-52" charset="0"/>
                <a:ea typeface="Arial" pitchFamily="-52" charset="0"/>
                <a:cs typeface="Arial" pitchFamily="-52" charset="0"/>
              </a:rPr>
              <a:t>marks appear on the stacked reads highlighting every base in a read that does not match the reference. When you zoom in you can </a:t>
            </a:r>
            <a:r>
              <a:rPr lang="en-GB" sz="1200" dirty="0" smtClean="0">
                <a:latin typeface="Times New Roman" pitchFamily="-52" charset="0"/>
                <a:ea typeface="Arial" pitchFamily="-52" charset="0"/>
                <a:cs typeface="Arial" pitchFamily="-52" charset="0"/>
              </a:rPr>
              <a:t>see some SNPs that are present in all reads and appear as </a:t>
            </a:r>
            <a:r>
              <a:rPr lang="en-GB" sz="1200" dirty="0">
                <a:latin typeface="Times New Roman" pitchFamily="-52" charset="0"/>
                <a:ea typeface="Arial" pitchFamily="-52" charset="0"/>
                <a:cs typeface="Arial" pitchFamily="-52" charset="0"/>
              </a:rPr>
              <a:t>vertical red lines, </a:t>
            </a:r>
            <a:r>
              <a:rPr lang="en-GB" sz="1200" dirty="0" smtClean="0">
                <a:latin typeface="Times New Roman" pitchFamily="-52" charset="0"/>
                <a:ea typeface="Arial" pitchFamily="-52" charset="0"/>
                <a:cs typeface="Arial" pitchFamily="-52" charset="0"/>
              </a:rPr>
              <a:t>whereas other SNPs are more sporadically distributed. The former are more likely to be true SNPs whereas the latter may be sequencing errors, although this would not always be true. </a:t>
            </a:r>
            <a:endParaRPr lang="en-GB" sz="1200" dirty="0">
              <a:latin typeface="Times New Roman" pitchFamily="-52" charset="0"/>
              <a:ea typeface="Arial" pitchFamily="-52" charset="0"/>
              <a:cs typeface="Arial" pitchFamily="-52" charset="0"/>
            </a:endParaRPr>
          </a:p>
        </p:txBody>
      </p:sp>
      <p:sp>
        <p:nvSpPr>
          <p:cNvPr id="22537" name="AutoShape 4"/>
          <p:cNvSpPr>
            <a:spLocks noChangeArrowheads="1"/>
          </p:cNvSpPr>
          <p:nvPr/>
        </p:nvSpPr>
        <p:spPr bwMode="auto">
          <a:xfrm>
            <a:off x="551340" y="3467628"/>
            <a:ext cx="5886000" cy="919401"/>
          </a:xfrm>
          <a:prstGeom prst="roundRect">
            <a:avLst>
              <a:gd name="adj" fmla="val 16667"/>
            </a:avLst>
          </a:prstGeom>
          <a:noFill/>
          <a:ln w="9525">
            <a:noFill/>
            <a:round/>
            <a:headEnd/>
            <a:tailEnd/>
          </a:ln>
        </p:spPr>
        <p:txBody>
          <a:bodyPr wrap="square" anchor="ctr">
            <a:prstTxWarp prst="textNoShape">
              <a:avLst/>
            </a:prstTxWarp>
            <a:spAutoFit/>
          </a:bodyPr>
          <a:lstStyle/>
          <a:p>
            <a:r>
              <a:rPr lang="en-GB" sz="1200" dirty="0">
                <a:latin typeface="Arial"/>
                <a:ea typeface="Arial" pitchFamily="-52" charset="0"/>
                <a:cs typeface="Arial"/>
              </a:rPr>
              <a:t>If you zoom in further, the sequence of the individual sequence reads and the actual SNPs become visible, with the reference sequence highlighted in grey at the top</a:t>
            </a:r>
            <a:r>
              <a:rPr lang="en-GB" sz="1200" dirty="0" smtClean="0">
                <a:latin typeface="Arial"/>
                <a:ea typeface="Arial" pitchFamily="-52" charset="0"/>
                <a:cs typeface="Arial"/>
              </a:rPr>
              <a:t>. If you click on amino acids or bases in the sequence view (</a:t>
            </a:r>
            <a:r>
              <a:rPr lang="en-GB" sz="1200" b="1" dirty="0" smtClean="0">
                <a:latin typeface="Arial"/>
                <a:ea typeface="Arial" pitchFamily="-52" charset="0"/>
                <a:cs typeface="Arial"/>
              </a:rPr>
              <a:t>1</a:t>
            </a:r>
            <a:r>
              <a:rPr lang="en-GB" sz="1200" dirty="0" smtClean="0">
                <a:latin typeface="Arial"/>
                <a:ea typeface="Arial" pitchFamily="-52" charset="0"/>
                <a:cs typeface="Arial"/>
              </a:rPr>
              <a:t>), they will be highlighted in the sequence reads (</a:t>
            </a:r>
            <a:r>
              <a:rPr lang="en-GB" sz="1200" b="1" dirty="0" smtClean="0">
                <a:latin typeface="Arial"/>
                <a:ea typeface="Arial" pitchFamily="-52" charset="0"/>
                <a:cs typeface="Arial"/>
              </a:rPr>
              <a:t>2)</a:t>
            </a:r>
            <a:r>
              <a:rPr lang="en-GB" sz="1200" dirty="0" smtClean="0">
                <a:latin typeface="Arial"/>
                <a:ea typeface="Arial" pitchFamily="-52" charset="0"/>
                <a:cs typeface="Arial"/>
              </a:rPr>
              <a:t>.</a:t>
            </a:r>
            <a:endParaRPr lang="en-US" sz="1200" dirty="0">
              <a:latin typeface="Arial"/>
              <a:cs typeface="Arial"/>
            </a:endParaRPr>
          </a:p>
        </p:txBody>
      </p:sp>
      <p:sp>
        <p:nvSpPr>
          <p:cNvPr id="20" name="Line 1088"/>
          <p:cNvSpPr>
            <a:spLocks noChangeShapeType="1"/>
          </p:cNvSpPr>
          <p:nvPr/>
        </p:nvSpPr>
        <p:spPr bwMode="auto">
          <a:xfrm flipH="1">
            <a:off x="1339272" y="2713182"/>
            <a:ext cx="11545" cy="40409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 name="Line 1088"/>
          <p:cNvSpPr>
            <a:spLocks noChangeShapeType="1"/>
          </p:cNvSpPr>
          <p:nvPr/>
        </p:nvSpPr>
        <p:spPr bwMode="auto">
          <a:xfrm flipH="1">
            <a:off x="4008581" y="2530764"/>
            <a:ext cx="11545" cy="40409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 name="Line 1088"/>
          <p:cNvSpPr>
            <a:spLocks noChangeShapeType="1"/>
          </p:cNvSpPr>
          <p:nvPr/>
        </p:nvSpPr>
        <p:spPr bwMode="auto">
          <a:xfrm flipH="1">
            <a:off x="2528454" y="2634673"/>
            <a:ext cx="510307" cy="47105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3" name="Line 1088"/>
          <p:cNvSpPr>
            <a:spLocks noChangeShapeType="1"/>
          </p:cNvSpPr>
          <p:nvPr/>
        </p:nvSpPr>
        <p:spPr bwMode="auto">
          <a:xfrm>
            <a:off x="2957943" y="2669310"/>
            <a:ext cx="263238" cy="32096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22534" name="Group 12"/>
          <p:cNvGrpSpPr>
            <a:grpSpLocks/>
          </p:cNvGrpSpPr>
          <p:nvPr/>
        </p:nvGrpSpPr>
        <p:grpSpPr bwMode="auto">
          <a:xfrm>
            <a:off x="1035051" y="2166938"/>
            <a:ext cx="682626" cy="555625"/>
            <a:chOff x="629" y="4467"/>
            <a:chExt cx="430" cy="350"/>
          </a:xfrm>
        </p:grpSpPr>
        <p:sp>
          <p:nvSpPr>
            <p:cNvPr id="22546" name="AutoShape 13"/>
            <p:cNvSpPr>
              <a:spLocks noChangeArrowheads="1"/>
            </p:cNvSpPr>
            <p:nvPr/>
          </p:nvSpPr>
          <p:spPr bwMode="auto">
            <a:xfrm>
              <a:off x="629" y="4467"/>
              <a:ext cx="397" cy="350"/>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22547" name="Text Box 14"/>
            <p:cNvSpPr txBox="1">
              <a:spLocks noChangeArrowheads="1"/>
            </p:cNvSpPr>
            <p:nvPr/>
          </p:nvSpPr>
          <p:spPr bwMode="auto">
            <a:xfrm>
              <a:off x="686" y="4487"/>
              <a:ext cx="373" cy="291"/>
            </a:xfrm>
            <a:prstGeom prst="rect">
              <a:avLst/>
            </a:prstGeom>
            <a:noFill/>
            <a:ln w="9525">
              <a:noFill/>
              <a:miter lim="800000"/>
              <a:headEnd/>
              <a:tailEnd/>
            </a:ln>
          </p:spPr>
          <p:txBody>
            <a:bodyPr wrap="square">
              <a:prstTxWarp prst="textNoShape">
                <a:avLst/>
              </a:prstTxWarp>
              <a:spAutoFit/>
            </a:bodyPr>
            <a:lstStyle/>
            <a:p>
              <a:r>
                <a:rPr lang="en-GB" sz="1200" dirty="0" smtClean="0">
                  <a:latin typeface="Times New Roman" pitchFamily="-52" charset="0"/>
                  <a:ea typeface="Arial" pitchFamily="-52" charset="0"/>
                  <a:cs typeface="Arial" pitchFamily="-52" charset="0"/>
                </a:rPr>
                <a:t>True</a:t>
              </a:r>
            </a:p>
            <a:p>
              <a:r>
                <a:rPr lang="en-GB" sz="1200" dirty="0" smtClean="0">
                  <a:latin typeface="Times New Roman" pitchFamily="-52" charset="0"/>
                  <a:ea typeface="Arial" pitchFamily="-52" charset="0"/>
                  <a:cs typeface="Arial" pitchFamily="-52" charset="0"/>
                </a:rPr>
                <a:t>SNP? </a:t>
              </a:r>
              <a:endParaRPr lang="en-GB" sz="1200" dirty="0">
                <a:latin typeface="Times New Roman" pitchFamily="-52" charset="0"/>
                <a:ea typeface="Arial" pitchFamily="-52" charset="0"/>
                <a:cs typeface="Arial" pitchFamily="-52" charset="0"/>
              </a:endParaRPr>
            </a:p>
          </p:txBody>
        </p:sp>
      </p:grpSp>
      <p:grpSp>
        <p:nvGrpSpPr>
          <p:cNvPr id="22535" name="Group 17"/>
          <p:cNvGrpSpPr>
            <a:grpSpLocks/>
          </p:cNvGrpSpPr>
          <p:nvPr/>
        </p:nvGrpSpPr>
        <p:grpSpPr bwMode="auto">
          <a:xfrm>
            <a:off x="2570163" y="2166938"/>
            <a:ext cx="1068387" cy="542925"/>
            <a:chOff x="2326" y="4595"/>
            <a:chExt cx="673" cy="342"/>
          </a:xfrm>
        </p:grpSpPr>
        <p:sp>
          <p:nvSpPr>
            <p:cNvPr id="22544" name="AutoShape 18"/>
            <p:cNvSpPr>
              <a:spLocks noChangeArrowheads="1"/>
            </p:cNvSpPr>
            <p:nvPr/>
          </p:nvSpPr>
          <p:spPr bwMode="auto">
            <a:xfrm>
              <a:off x="2349" y="4595"/>
              <a:ext cx="637" cy="342"/>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22545" name="Text Box 19"/>
            <p:cNvSpPr txBox="1">
              <a:spLocks noChangeArrowheads="1"/>
            </p:cNvSpPr>
            <p:nvPr/>
          </p:nvSpPr>
          <p:spPr bwMode="auto">
            <a:xfrm>
              <a:off x="2326" y="4623"/>
              <a:ext cx="673" cy="288"/>
            </a:xfrm>
            <a:prstGeom prst="rect">
              <a:avLst/>
            </a:prstGeom>
            <a:noFill/>
            <a:ln w="9525">
              <a:noFill/>
              <a:miter lim="800000"/>
              <a:headEnd/>
              <a:tailEnd/>
            </a:ln>
          </p:spPr>
          <p:txBody>
            <a:bodyPr>
              <a:prstTxWarp prst="textNoShape">
                <a:avLst/>
              </a:prstTxWarp>
              <a:spAutoFit/>
            </a:bodyPr>
            <a:lstStyle/>
            <a:p>
              <a:pPr algn="ctr"/>
              <a:r>
                <a:rPr lang="en-GB" sz="1200" dirty="0">
                  <a:latin typeface="Times New Roman" pitchFamily="-52" charset="0"/>
                  <a:ea typeface="Arial" pitchFamily="-52" charset="0"/>
                  <a:cs typeface="Arial" pitchFamily="-52" charset="0"/>
                </a:rPr>
                <a:t>Sequencing </a:t>
              </a:r>
              <a:r>
                <a:rPr lang="en-GB" sz="1200" dirty="0" smtClean="0">
                  <a:latin typeface="Times New Roman" pitchFamily="-52" charset="0"/>
                  <a:ea typeface="Arial" pitchFamily="-52" charset="0"/>
                  <a:cs typeface="Arial" pitchFamily="-52" charset="0"/>
                </a:rPr>
                <a:t>errors?</a:t>
              </a:r>
              <a:endParaRPr lang="en-GB" sz="1200" dirty="0">
                <a:latin typeface="Times New Roman" pitchFamily="-52" charset="0"/>
                <a:ea typeface="Arial" pitchFamily="-52" charset="0"/>
                <a:cs typeface="Arial" pitchFamily="-52" charset="0"/>
              </a:endParaRPr>
            </a:p>
          </p:txBody>
        </p:sp>
      </p:grpSp>
      <p:grpSp>
        <p:nvGrpSpPr>
          <p:cNvPr id="22536" name="Group 21"/>
          <p:cNvGrpSpPr>
            <a:grpSpLocks/>
          </p:cNvGrpSpPr>
          <p:nvPr/>
        </p:nvGrpSpPr>
        <p:grpSpPr bwMode="auto">
          <a:xfrm>
            <a:off x="3729038" y="2166938"/>
            <a:ext cx="636587" cy="555625"/>
            <a:chOff x="629" y="4467"/>
            <a:chExt cx="401" cy="350"/>
          </a:xfrm>
        </p:grpSpPr>
        <p:sp>
          <p:nvSpPr>
            <p:cNvPr id="22542" name="AutoShape 22"/>
            <p:cNvSpPr>
              <a:spLocks noChangeArrowheads="1"/>
            </p:cNvSpPr>
            <p:nvPr/>
          </p:nvSpPr>
          <p:spPr bwMode="auto">
            <a:xfrm>
              <a:off x="629" y="4467"/>
              <a:ext cx="397" cy="350"/>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22543" name="Text Box 23"/>
            <p:cNvSpPr txBox="1">
              <a:spLocks noChangeArrowheads="1"/>
            </p:cNvSpPr>
            <p:nvPr/>
          </p:nvSpPr>
          <p:spPr bwMode="auto">
            <a:xfrm>
              <a:off x="686" y="4471"/>
              <a:ext cx="344" cy="291"/>
            </a:xfrm>
            <a:prstGeom prst="rect">
              <a:avLst/>
            </a:prstGeom>
            <a:noFill/>
            <a:ln w="9525">
              <a:noFill/>
              <a:miter lim="800000"/>
              <a:headEnd/>
              <a:tailEnd/>
            </a:ln>
          </p:spPr>
          <p:txBody>
            <a:bodyPr wrap="square">
              <a:prstTxWarp prst="textNoShape">
                <a:avLst/>
              </a:prstTxWarp>
              <a:spAutoFit/>
            </a:bodyPr>
            <a:lstStyle/>
            <a:p>
              <a:r>
                <a:rPr lang="en-GB" sz="1200" dirty="0" smtClean="0">
                  <a:latin typeface="Times New Roman" pitchFamily="-52" charset="0"/>
                  <a:ea typeface="Arial" pitchFamily="-52" charset="0"/>
                  <a:cs typeface="Arial" pitchFamily="-52" charset="0"/>
                </a:rPr>
                <a:t>True SNP? </a:t>
              </a:r>
              <a:endParaRPr lang="en-GB" sz="1200" dirty="0">
                <a:latin typeface="Times New Roman" pitchFamily="-52" charset="0"/>
                <a:ea typeface="Arial" pitchFamily="-52" charset="0"/>
                <a:cs typeface="Arial" pitchFamily="-52" charset="0"/>
              </a:endParaRPr>
            </a:p>
          </p:txBody>
        </p:sp>
      </p:grpSp>
      <p:sp>
        <p:nvSpPr>
          <p:cNvPr id="24" name="AutoShape 3"/>
          <p:cNvSpPr>
            <a:spLocks noChangeArrowheads="1"/>
          </p:cNvSpPr>
          <p:nvPr/>
        </p:nvSpPr>
        <p:spPr bwMode="auto">
          <a:xfrm>
            <a:off x="548641" y="7741448"/>
            <a:ext cx="5886000" cy="1328023"/>
          </a:xfrm>
          <a:prstGeom prst="roundRect">
            <a:avLst>
              <a:gd name="adj" fmla="val 16667"/>
            </a:avLst>
          </a:prstGeom>
          <a:solidFill>
            <a:srgbClr val="FFFF99"/>
          </a:solidFill>
          <a:ln w="9525">
            <a:solidFill>
              <a:schemeClr val="tx1"/>
            </a:solidFill>
            <a:round/>
            <a:headEnd/>
            <a:tailEnd/>
          </a:ln>
          <a:effectLst/>
          <a:extLst/>
        </p:spPr>
        <p:txBody>
          <a:bodyPr wrap="square" anchor="ctr">
            <a:spAutoFit/>
          </a:bodyPr>
          <a:lstStyle/>
          <a:p>
            <a:r>
              <a:rPr lang="en-GB" sz="1200" dirty="0">
                <a:latin typeface="Times New Roman" pitchFamily="-52" charset="0"/>
                <a:ea typeface="Arial" pitchFamily="-52" charset="0"/>
                <a:cs typeface="Arial" pitchFamily="-52" charset="0"/>
              </a:rPr>
              <a:t>Many SNP examples are quite clear, however this is not always the case. What if the read depth is very low? If there are only two reads mapping, the reference is T and both reads are C is this enough evidence to say that the genomes are different? What if there are many reads mapping and </a:t>
            </a:r>
            <a:r>
              <a:rPr lang="en-GB" sz="1200" dirty="0" smtClean="0">
                <a:latin typeface="Times New Roman" pitchFamily="-52" charset="0"/>
                <a:ea typeface="Arial" pitchFamily="-52" charset="0"/>
                <a:cs typeface="Arial" pitchFamily="-52" charset="0"/>
              </a:rPr>
              <a:t>out of e.g. 100 base calls </a:t>
            </a:r>
            <a:r>
              <a:rPr lang="en-GB" sz="1200" dirty="0">
                <a:latin typeface="Times New Roman" pitchFamily="-52" charset="0"/>
                <a:ea typeface="Arial" pitchFamily="-52" charset="0"/>
                <a:cs typeface="Arial" pitchFamily="-52" charset="0"/>
              </a:rPr>
              <a:t>at a particular </a:t>
            </a:r>
            <a:r>
              <a:rPr lang="en-GB" sz="1200" dirty="0" smtClean="0">
                <a:latin typeface="Times New Roman" pitchFamily="-52" charset="0"/>
                <a:ea typeface="Arial" pitchFamily="-52" charset="0"/>
                <a:cs typeface="Arial" pitchFamily="-52" charset="0"/>
              </a:rPr>
              <a:t>position </a:t>
            </a:r>
            <a:r>
              <a:rPr lang="en-GB" sz="1200" dirty="0">
                <a:latin typeface="Times New Roman" pitchFamily="-52" charset="0"/>
                <a:ea typeface="Arial" pitchFamily="-52" charset="0"/>
                <a:cs typeface="Arial" pitchFamily="-52" charset="0"/>
              </a:rPr>
              <a:t>50 are called as G and 50 are called as T</a:t>
            </a:r>
            <a:r>
              <a:rPr lang="en-GB" sz="1200" dirty="0" smtClean="0">
                <a:latin typeface="Times New Roman" pitchFamily="-52" charset="0"/>
                <a:ea typeface="Arial" pitchFamily="-52" charset="0"/>
                <a:cs typeface="Arial" pitchFamily="-52" charset="0"/>
              </a:rPr>
              <a:t>: this could be due to a m</a:t>
            </a:r>
            <a:r>
              <a:rPr lang="en-GB" sz="1200" dirty="0" err="1" smtClean="0">
                <a:latin typeface="Times New Roman" pitchFamily="-52" charset="0"/>
                <a:ea typeface="Arial" pitchFamily="-52" charset="0"/>
                <a:cs typeface="Arial" pitchFamily="-52" charset="0"/>
              </a:rPr>
              <a:t>ixed</a:t>
            </a:r>
            <a:r>
              <a:rPr lang="en-GB" sz="1200" dirty="0" smtClean="0">
                <a:latin typeface="Times New Roman" pitchFamily="-52" charset="0"/>
                <a:ea typeface="Arial" pitchFamily="-52" charset="0"/>
                <a:cs typeface="Arial" pitchFamily="-52" charset="0"/>
              </a:rPr>
              <a:t> infection/population that was sequenced, or this would be typical for a heterozygous locus in a diploid genome</a:t>
            </a:r>
            <a:r>
              <a:rPr lang="en-US" sz="1200" dirty="0" smtClean="0">
                <a:latin typeface="Times New Roman" pitchFamily="-52" charset="0"/>
                <a:ea typeface="Arial" pitchFamily="-52" charset="0"/>
                <a:cs typeface="Arial" pitchFamily="-52" charset="0"/>
              </a:rPr>
              <a:t>…</a:t>
            </a:r>
            <a:endParaRPr lang="en-GB" sz="1200" dirty="0">
              <a:latin typeface="Times New Roman" pitchFamily="-52" charset="0"/>
              <a:ea typeface="Arial" pitchFamily="-52" charset="0"/>
              <a:cs typeface="Arial" pitchFamily="-52" charset="0"/>
            </a:endParaRPr>
          </a:p>
        </p:txBody>
      </p:sp>
      <p:sp>
        <p:nvSpPr>
          <p:cNvPr id="25" name="Slide Number Placeholder 24"/>
          <p:cNvSpPr>
            <a:spLocks noGrp="1"/>
          </p:cNvSpPr>
          <p:nvPr>
            <p:ph type="sldNum" sz="quarter" idx="12"/>
          </p:nvPr>
        </p:nvSpPr>
        <p:spPr/>
        <p:txBody>
          <a:bodyPr/>
          <a:lstStyle/>
          <a:p>
            <a:fld id="{F2E8CB31-A58A-4779-9F7E-716265AE8FEE}" type="slidenum">
              <a:rPr lang="en-US"/>
              <a:pPr/>
              <a:t>19</a:t>
            </a:fld>
            <a:endParaRPr lang="en-US"/>
          </a:p>
        </p:txBody>
      </p:sp>
      <p:pic>
        <p:nvPicPr>
          <p:cNvPr id="2" name="Picture 1"/>
          <p:cNvPicPr>
            <a:picLocks noChangeAspect="1"/>
          </p:cNvPicPr>
          <p:nvPr/>
        </p:nvPicPr>
        <p:blipFill>
          <a:blip r:embed="rId3"/>
          <a:stretch>
            <a:fillRect/>
          </a:stretch>
        </p:blipFill>
        <p:spPr>
          <a:xfrm>
            <a:off x="1194451" y="4511618"/>
            <a:ext cx="4469098" cy="3153519"/>
          </a:xfrm>
          <a:prstGeom prst="rect">
            <a:avLst/>
          </a:prstGeom>
        </p:spPr>
      </p:pic>
      <p:sp>
        <p:nvSpPr>
          <p:cNvPr id="26" name="Text Box 9"/>
          <p:cNvSpPr txBox="1">
            <a:spLocks noChangeArrowheads="1"/>
          </p:cNvSpPr>
          <p:nvPr/>
        </p:nvSpPr>
        <p:spPr bwMode="auto">
          <a:xfrm>
            <a:off x="3415142" y="5094659"/>
            <a:ext cx="277812"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a:ea typeface="Arial" pitchFamily="-52" charset="0"/>
                <a:cs typeface="Arial" pitchFamily="-52" charset="0"/>
              </a:rPr>
              <a:t>2</a:t>
            </a:r>
          </a:p>
        </p:txBody>
      </p:sp>
      <p:sp>
        <p:nvSpPr>
          <p:cNvPr id="27" name="Text Box 9"/>
          <p:cNvSpPr txBox="1">
            <a:spLocks noChangeArrowheads="1"/>
          </p:cNvSpPr>
          <p:nvPr/>
        </p:nvSpPr>
        <p:spPr bwMode="auto">
          <a:xfrm>
            <a:off x="3409157" y="6410884"/>
            <a:ext cx="277813"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11"/>
          <p:cNvSpPr>
            <a:spLocks noChangeArrowheads="1"/>
          </p:cNvSpPr>
          <p:nvPr/>
        </p:nvSpPr>
        <p:spPr bwMode="auto">
          <a:xfrm>
            <a:off x="9721850" y="13855700"/>
            <a:ext cx="184150" cy="336550"/>
          </a:xfrm>
          <a:prstGeom prst="rect">
            <a:avLst/>
          </a:prstGeom>
          <a:noFill/>
          <a:ln w="9525">
            <a:noFill/>
            <a:miter lim="800000"/>
            <a:headEnd/>
            <a:tailEnd/>
          </a:ln>
        </p:spPr>
        <p:txBody>
          <a:bodyPr wrap="none">
            <a:prstTxWarp prst="textNoShape">
              <a:avLst/>
            </a:prstTxWarp>
            <a:spAutoFit/>
          </a:bodyPr>
          <a:lstStyle/>
          <a:p>
            <a:endParaRPr lang="en-US" dirty="0">
              <a:ea typeface="Arial" pitchFamily="-52" charset="0"/>
              <a:cs typeface="Arial" pitchFamily="-52" charset="0"/>
            </a:endParaRPr>
          </a:p>
        </p:txBody>
      </p:sp>
      <p:sp>
        <p:nvSpPr>
          <p:cNvPr id="6" name="Slide Number Placeholder 5"/>
          <p:cNvSpPr>
            <a:spLocks noGrp="1"/>
          </p:cNvSpPr>
          <p:nvPr>
            <p:ph type="sldNum" sz="quarter" idx="12"/>
          </p:nvPr>
        </p:nvSpPr>
        <p:spPr/>
        <p:txBody>
          <a:bodyPr/>
          <a:lstStyle/>
          <a:p>
            <a:fld id="{F2E8CB31-A58A-4779-9F7E-716265AE8FEE}" type="slidenum">
              <a:rPr lang="en-US"/>
              <a:pPr/>
              <a:t>2</a:t>
            </a:fld>
            <a:endParaRPr lang="en-US"/>
          </a:p>
        </p:txBody>
      </p:sp>
      <p:sp>
        <p:nvSpPr>
          <p:cNvPr id="9" name="Rectangle 1"/>
          <p:cNvSpPr>
            <a:spLocks noChangeArrowheads="1"/>
          </p:cNvSpPr>
          <p:nvPr/>
        </p:nvSpPr>
        <p:spPr bwMode="auto">
          <a:xfrm>
            <a:off x="469900" y="542925"/>
            <a:ext cx="5880100" cy="8433079"/>
          </a:xfrm>
          <a:prstGeom prst="rect">
            <a:avLst/>
          </a:prstGeom>
          <a:noFill/>
          <a:ln>
            <a:noFill/>
          </a:ln>
          <a:extLst/>
        </p:spPr>
        <p:txBody>
          <a:bodyPr wrap="square">
            <a:prstTxWarp prst="textNoShape">
              <a:avLst/>
            </a:prstTxWarp>
            <a:spAutoFit/>
          </a:bodyPr>
          <a:lstStyle/>
          <a:p>
            <a:pPr algn="just"/>
            <a:r>
              <a:rPr lang="en-GB" sz="1800" b="1" dirty="0" smtClean="0">
                <a:latin typeface="Times New Roman" pitchFamily="-52" charset="0"/>
                <a:ea typeface="Times New Roman" pitchFamily="-52" charset="0"/>
                <a:cs typeface="Times New Roman" pitchFamily="-52" charset="0"/>
              </a:rPr>
              <a:t>Background</a:t>
            </a:r>
            <a:endParaRPr lang="en-GB" b="1" dirty="0">
              <a:latin typeface="Times New Roman" pitchFamily="-52" charset="0"/>
              <a:ea typeface="Times New Roman" pitchFamily="-52" charset="0"/>
              <a:cs typeface="Times New Roman" pitchFamily="-52" charset="0"/>
            </a:endParaRPr>
          </a:p>
          <a:p>
            <a:pPr algn="just"/>
            <a:endParaRPr lang="en-GB" sz="1400" b="1" dirty="0">
              <a:latin typeface="Times New Roman" pitchFamily="-52" charset="0"/>
              <a:ea typeface="Times New Roman" pitchFamily="-52" charset="0"/>
              <a:cs typeface="Times New Roman" pitchFamily="-52" charset="0"/>
            </a:endParaRPr>
          </a:p>
          <a:p>
            <a:pPr algn="just"/>
            <a:r>
              <a:rPr lang="en-GB" sz="1800" b="1" dirty="0">
                <a:latin typeface="Times New Roman" pitchFamily="-52" charset="0"/>
                <a:ea typeface="Times New Roman" pitchFamily="-52" charset="0"/>
                <a:cs typeface="Times New Roman" pitchFamily="-52" charset="0"/>
              </a:rPr>
              <a:t>Biology</a:t>
            </a:r>
            <a:endParaRPr lang="en-US" dirty="0">
              <a:latin typeface="Times New Roman" pitchFamily="-52" charset="0"/>
              <a:ea typeface="Times New Roman" pitchFamily="-52" charset="0"/>
              <a:cs typeface="Times New Roman" pitchFamily="-52" charset="0"/>
            </a:endParaRPr>
          </a:p>
          <a:p>
            <a:pPr algn="just"/>
            <a:endParaRPr lang="en-GB" sz="1200" b="1" i="1" dirty="0">
              <a:latin typeface="Times New Roman" pitchFamily="-52" charset="0"/>
              <a:ea typeface="Times New Roman" pitchFamily="-52" charset="0"/>
              <a:cs typeface="Times New Roman" pitchFamily="-52" charset="0"/>
            </a:endParaRPr>
          </a:p>
          <a:p>
            <a:r>
              <a:rPr lang="en-US" sz="1200" dirty="0">
                <a:latin typeface="Times New Roman" pitchFamily="-52" charset="0"/>
                <a:ea typeface="Times New Roman" pitchFamily="-52" charset="0"/>
                <a:cs typeface="Times New Roman" pitchFamily="-52" charset="0"/>
              </a:rPr>
              <a:t>To learn about sequence read mapping and the use of Artemis in conjunction with NGS data we will work with real data from the bacterial pathogen </a:t>
            </a:r>
            <a:r>
              <a:rPr lang="en-US" sz="1200" i="1" dirty="0">
                <a:latin typeface="Times New Roman" pitchFamily="-52" charset="0"/>
                <a:ea typeface="Times New Roman" pitchFamily="-52" charset="0"/>
                <a:cs typeface="Times New Roman" pitchFamily="-52" charset="0"/>
              </a:rPr>
              <a:t>Chlamydia </a:t>
            </a:r>
            <a:r>
              <a:rPr lang="en-US" sz="1200" dirty="0">
                <a:latin typeface="Times New Roman" pitchFamily="-52" charset="0"/>
                <a:ea typeface="Times New Roman" pitchFamily="-52" charset="0"/>
                <a:cs typeface="Times New Roman" pitchFamily="-52" charset="0"/>
              </a:rPr>
              <a:t>as well as the eukaryotic single-celled parasites </a:t>
            </a:r>
            <a:r>
              <a:rPr lang="en-US" sz="1200" i="1" dirty="0">
                <a:latin typeface="Times New Roman" pitchFamily="-52" charset="0"/>
                <a:ea typeface="Times New Roman" pitchFamily="-52" charset="0"/>
                <a:cs typeface="Times New Roman" pitchFamily="-52" charset="0"/>
              </a:rPr>
              <a:t>Plasmodium</a:t>
            </a:r>
            <a:r>
              <a:rPr lang="en-US" sz="1200" dirty="0">
                <a:latin typeface="Times New Roman" pitchFamily="-52" charset="0"/>
                <a:ea typeface="Times New Roman" pitchFamily="-52" charset="0"/>
                <a:cs typeface="Times New Roman" pitchFamily="-52" charset="0"/>
              </a:rPr>
              <a:t> that cause malaria.</a:t>
            </a:r>
          </a:p>
          <a:p>
            <a:pPr algn="just"/>
            <a:endParaRPr lang="en-GB" sz="1200" b="1" i="1" dirty="0">
              <a:latin typeface="Times New Roman" pitchFamily="-52" charset="0"/>
              <a:ea typeface="Times New Roman" pitchFamily="-52" charset="0"/>
              <a:cs typeface="Times New Roman" pitchFamily="-52" charset="0"/>
            </a:endParaRPr>
          </a:p>
          <a:p>
            <a:pPr algn="just"/>
            <a:endParaRPr lang="en-GB" sz="1200" b="1" i="1" dirty="0">
              <a:latin typeface="Times New Roman" pitchFamily="-52" charset="0"/>
              <a:ea typeface="Times New Roman" pitchFamily="-52" charset="0"/>
              <a:cs typeface="Times New Roman" pitchFamily="-52" charset="0"/>
            </a:endParaRPr>
          </a:p>
          <a:p>
            <a:pPr algn="just"/>
            <a:r>
              <a:rPr lang="en-GB" sz="1400" b="1" i="1" dirty="0">
                <a:latin typeface="Times New Roman" pitchFamily="-52" charset="0"/>
                <a:ea typeface="Times New Roman" pitchFamily="-52" charset="0"/>
                <a:cs typeface="Times New Roman" pitchFamily="-52" charset="0"/>
              </a:rPr>
              <a:t>Chlamydia trachomatis</a:t>
            </a:r>
            <a:endParaRPr lang="en-GB" sz="1200" b="1" i="1" dirty="0">
              <a:latin typeface="Times New Roman" pitchFamily="-52" charset="0"/>
              <a:ea typeface="Times New Roman" pitchFamily="-52" charset="0"/>
              <a:cs typeface="Times New Roman" pitchFamily="-52" charset="0"/>
            </a:endParaRPr>
          </a:p>
          <a:p>
            <a:pPr algn="just"/>
            <a:r>
              <a:rPr lang="en-GB" sz="1200" i="1" dirty="0">
                <a:latin typeface="Times New Roman" pitchFamily="-52" charset="0"/>
                <a:ea typeface="Times New Roman" pitchFamily="-52" charset="0"/>
                <a:cs typeface="Times New Roman" pitchFamily="-52" charset="0"/>
              </a:rPr>
              <a:t>C. trachomatis</a:t>
            </a:r>
            <a:r>
              <a:rPr lang="en-GB" sz="1200" dirty="0">
                <a:latin typeface="Times New Roman" pitchFamily="-52" charset="0"/>
                <a:ea typeface="Times New Roman" pitchFamily="-52" charset="0"/>
                <a:cs typeface="Times New Roman" pitchFamily="-52" charset="0"/>
              </a:rPr>
              <a:t> is one of the most prevalent human pathogens in the world, causing a variety of infections. It is the leading cause of </a:t>
            </a:r>
            <a:r>
              <a:rPr lang="en-GB" sz="1200" b="1" dirty="0">
                <a:latin typeface="Times New Roman" pitchFamily="-52" charset="0"/>
                <a:ea typeface="Times New Roman" pitchFamily="-52" charset="0"/>
                <a:cs typeface="Times New Roman" pitchFamily="-52" charset="0"/>
              </a:rPr>
              <a:t>sexually transmitted infections (STIs)</a:t>
            </a:r>
            <a:r>
              <a:rPr lang="en-GB" sz="1200" dirty="0">
                <a:latin typeface="Times New Roman" pitchFamily="-52" charset="0"/>
                <a:ea typeface="Times New Roman" pitchFamily="-52" charset="0"/>
                <a:cs typeface="Times New Roman" pitchFamily="-52" charset="0"/>
              </a:rPr>
              <a:t>, with an estimated 91 million new cases in 1999. Additionally, it is also the leading cause of preventable infectious blindness with some 84 million people thought to have active disease.</a:t>
            </a:r>
            <a:r>
              <a:rPr lang="en-US" sz="1200" dirty="0">
                <a:latin typeface="Times New Roman" pitchFamily="-52" charset="0"/>
                <a:ea typeface="Times New Roman" pitchFamily="-52" charset="0"/>
                <a:cs typeface="Times New Roman" pitchFamily="-52" charset="0"/>
              </a:rPr>
              <a:t> </a:t>
            </a:r>
            <a:r>
              <a:rPr lang="en-GB" sz="1200" dirty="0">
                <a:latin typeface="Times New Roman" pitchFamily="-52" charset="0"/>
                <a:ea typeface="Times New Roman" pitchFamily="-52" charset="0"/>
                <a:cs typeface="Times New Roman" pitchFamily="-52" charset="0"/>
              </a:rPr>
              <a:t>The STI strains can be further subdivided into those that are restricted to the genital tract and the more invasive type know as the </a:t>
            </a:r>
            <a:r>
              <a:rPr lang="en-GB" sz="1200" dirty="0" err="1">
                <a:latin typeface="Times New Roman" pitchFamily="-52" charset="0"/>
                <a:ea typeface="Times New Roman" pitchFamily="-52" charset="0"/>
                <a:cs typeface="Times New Roman" pitchFamily="-52" charset="0"/>
              </a:rPr>
              <a:t>lymphogranuloma</a:t>
            </a:r>
            <a:r>
              <a:rPr lang="en-GB" sz="1200" dirty="0">
                <a:latin typeface="Times New Roman" pitchFamily="-52" charset="0"/>
                <a:ea typeface="Times New Roman" pitchFamily="-52" charset="0"/>
                <a:cs typeface="Times New Roman" pitchFamily="-52" charset="0"/>
              </a:rPr>
              <a:t> </a:t>
            </a:r>
            <a:r>
              <a:rPr lang="en-GB" sz="1200" dirty="0" err="1">
                <a:latin typeface="Times New Roman" pitchFamily="-52" charset="0"/>
                <a:ea typeface="Times New Roman" pitchFamily="-52" charset="0"/>
                <a:cs typeface="Times New Roman" pitchFamily="-52" charset="0"/>
              </a:rPr>
              <a:t>venereum</a:t>
            </a:r>
            <a:r>
              <a:rPr lang="en-GB" sz="1200" dirty="0">
                <a:latin typeface="Times New Roman" pitchFamily="-52" charset="0"/>
                <a:ea typeface="Times New Roman" pitchFamily="-52" charset="0"/>
                <a:cs typeface="Times New Roman" pitchFamily="-52" charset="0"/>
              </a:rPr>
              <a:t> or LGV </a:t>
            </a:r>
            <a:r>
              <a:rPr lang="en-GB" sz="1200" dirty="0" err="1">
                <a:latin typeface="Times New Roman" pitchFamily="-52" charset="0"/>
                <a:ea typeface="Times New Roman" pitchFamily="-52" charset="0"/>
                <a:cs typeface="Times New Roman" pitchFamily="-52" charset="0"/>
              </a:rPr>
              <a:t>biovar</a:t>
            </a:r>
            <a:r>
              <a:rPr lang="en-GB" sz="1200" dirty="0">
                <a:latin typeface="Times New Roman" pitchFamily="-52" charset="0"/>
                <a:ea typeface="Times New Roman" pitchFamily="-52" charset="0"/>
                <a:cs typeface="Times New Roman" pitchFamily="-52" charset="0"/>
              </a:rPr>
              <a:t>.</a:t>
            </a:r>
            <a:r>
              <a:rPr lang="en-US" sz="1200" dirty="0"/>
              <a:t> </a:t>
            </a:r>
            <a:r>
              <a:rPr lang="en-US" sz="1200" dirty="0">
                <a:latin typeface="Times New Roman" pitchFamily="-52" charset="0"/>
                <a:ea typeface="Times New Roman" pitchFamily="-52" charset="0"/>
                <a:cs typeface="Times New Roman" pitchFamily="-52" charset="0"/>
              </a:rPr>
              <a:t>Despite the large differences in the site of infection and the disease severity and outcome there are few </a:t>
            </a:r>
            <a:r>
              <a:rPr lang="en-GB" sz="1200" dirty="0">
                <a:latin typeface="Times New Roman" pitchFamily="-52" charset="0"/>
                <a:ea typeface="Times New Roman" pitchFamily="-52" charset="0"/>
                <a:cs typeface="Times New Roman" pitchFamily="-52" charset="0"/>
              </a:rPr>
              <a:t>whole-gene differences that distinguish any of the different types of </a:t>
            </a:r>
            <a:r>
              <a:rPr lang="en-GB" sz="1200" i="1" dirty="0">
                <a:latin typeface="Times New Roman" pitchFamily="-52" charset="0"/>
                <a:ea typeface="Times New Roman" pitchFamily="-52" charset="0"/>
                <a:cs typeface="Times New Roman" pitchFamily="-52" charset="0"/>
              </a:rPr>
              <a:t>C. trachomatis</a:t>
            </a:r>
            <a:r>
              <a:rPr lang="en-GB" sz="1200" dirty="0">
                <a:latin typeface="Times New Roman" pitchFamily="-52" charset="0"/>
                <a:ea typeface="Times New Roman" pitchFamily="-52" charset="0"/>
                <a:cs typeface="Times New Roman" pitchFamily="-52" charset="0"/>
              </a:rPr>
              <a:t>. As you will see most of the variation lies at the level of SNPs.</a:t>
            </a:r>
          </a:p>
          <a:p>
            <a:pPr algn="just"/>
            <a:endParaRPr lang="en-GB" sz="1200" dirty="0">
              <a:latin typeface="Times New Roman" pitchFamily="-52" charset="0"/>
              <a:ea typeface="Times New Roman" pitchFamily="-52" charset="0"/>
              <a:cs typeface="Times New Roman" pitchFamily="-52" charset="0"/>
            </a:endParaRPr>
          </a:p>
          <a:p>
            <a:pPr algn="just"/>
            <a:r>
              <a:rPr lang="en-US" sz="1200" dirty="0">
                <a:latin typeface="Times New Roman" pitchFamily="-52" charset="0"/>
                <a:ea typeface="Times New Roman" pitchFamily="-52" charset="0"/>
                <a:cs typeface="Times New Roman" pitchFamily="-52" charset="0"/>
              </a:rPr>
              <a:t>In this part of the course we will align against a reference sequence (L2) the </a:t>
            </a:r>
            <a:r>
              <a:rPr lang="en-US" sz="1200" dirty="0" err="1">
                <a:latin typeface="Times New Roman" pitchFamily="-52" charset="0"/>
                <a:ea typeface="Times New Roman" pitchFamily="-52" charset="0"/>
                <a:cs typeface="Times New Roman" pitchFamily="-52" charset="0"/>
              </a:rPr>
              <a:t>Illumina</a:t>
            </a:r>
            <a:r>
              <a:rPr lang="en-US" sz="1200" dirty="0">
                <a:latin typeface="Times New Roman" pitchFamily="-52" charset="0"/>
                <a:ea typeface="Times New Roman" pitchFamily="-52" charset="0"/>
                <a:cs typeface="Times New Roman" pitchFamily="-52" charset="0"/>
              </a:rPr>
              <a:t> reads from a recently isolated genital tract new variant Swedish STI </a:t>
            </a:r>
            <a:r>
              <a:rPr lang="en-GB" sz="1200" i="1" dirty="0">
                <a:latin typeface="Times New Roman" pitchFamily="-52" charset="0"/>
                <a:ea typeface="Times New Roman" pitchFamily="-52" charset="0"/>
                <a:cs typeface="Times New Roman" pitchFamily="-52" charset="0"/>
              </a:rPr>
              <a:t>C. trachomatis</a:t>
            </a:r>
            <a:r>
              <a:rPr lang="en-GB" sz="1200" dirty="0">
                <a:latin typeface="Times New Roman" pitchFamily="-52" charset="0"/>
                <a:ea typeface="Times New Roman" pitchFamily="-52" charset="0"/>
                <a:cs typeface="Times New Roman" pitchFamily="-52" charset="0"/>
              </a:rPr>
              <a:t> strain (known as NV) that caused a European health alert in 2006. During this time it became the dominant strain circulating in some European countries and began to spread world wide. The reason for this was that it </a:t>
            </a:r>
            <a:r>
              <a:rPr lang="en-GB" sz="1200" b="1" dirty="0">
                <a:latin typeface="Times New Roman" pitchFamily="-52" charset="0"/>
                <a:ea typeface="Times New Roman" pitchFamily="-52" charset="0"/>
                <a:cs typeface="Times New Roman" pitchFamily="-52" charset="0"/>
              </a:rPr>
              <a:t>evaded detection by the widely used PCR-based diagnostic test</a:t>
            </a:r>
            <a:r>
              <a:rPr lang="en-GB" sz="1200" dirty="0">
                <a:latin typeface="Times New Roman" pitchFamily="-52" charset="0"/>
                <a:ea typeface="Times New Roman" pitchFamily="-52" charset="0"/>
                <a:cs typeface="Times New Roman" pitchFamily="-52" charset="0"/>
              </a:rPr>
              <a:t>. During the course of this exercise you will identify the reason why this isolate confounded the standard assay. </a:t>
            </a:r>
          </a:p>
          <a:p>
            <a:pPr algn="just"/>
            <a:endParaRPr lang="en-GB" sz="1200" dirty="0">
              <a:latin typeface="Times New Roman" pitchFamily="-52" charset="0"/>
              <a:ea typeface="Times New Roman" pitchFamily="-52" charset="0"/>
              <a:cs typeface="Times New Roman" pitchFamily="-52" charset="0"/>
            </a:endParaRPr>
          </a:p>
          <a:p>
            <a:pPr algn="just"/>
            <a:endParaRPr lang="en-GB" sz="1200" dirty="0">
              <a:latin typeface="Times New Roman" pitchFamily="-52" charset="0"/>
              <a:ea typeface="Times New Roman" pitchFamily="-52" charset="0"/>
              <a:cs typeface="Times New Roman" pitchFamily="-52" charset="0"/>
            </a:endParaRPr>
          </a:p>
          <a:p>
            <a:pPr algn="just"/>
            <a:r>
              <a:rPr lang="en-GB" sz="1400" b="1" i="1" dirty="0">
                <a:latin typeface="Times New Roman" pitchFamily="-52" charset="0"/>
                <a:ea typeface="Times New Roman" pitchFamily="-52" charset="0"/>
                <a:cs typeface="Times New Roman" pitchFamily="-52" charset="0"/>
              </a:rPr>
              <a:t>Plasmodium falciparum</a:t>
            </a:r>
          </a:p>
          <a:p>
            <a:pPr algn="just"/>
            <a:r>
              <a:rPr lang="en-GB" sz="1200" i="1" dirty="0">
                <a:latin typeface="Times New Roman" charset="0"/>
              </a:rPr>
              <a:t>P. falciparum </a:t>
            </a:r>
            <a:r>
              <a:rPr lang="en-GB" sz="1200" dirty="0">
                <a:latin typeface="Times New Roman" charset="0"/>
              </a:rPr>
              <a:t>is the causative agent of </a:t>
            </a:r>
            <a:r>
              <a:rPr lang="en-GB" sz="1200" b="1" dirty="0">
                <a:latin typeface="Times New Roman" charset="0"/>
              </a:rPr>
              <a:t>the most dangerous form of malaria in humans</a:t>
            </a:r>
            <a:r>
              <a:rPr lang="en-GB" sz="1200" dirty="0">
                <a:latin typeface="Times New Roman" charset="0"/>
              </a:rPr>
              <a:t>. The reference genome for </a:t>
            </a:r>
            <a:r>
              <a:rPr lang="en-GB" sz="1200" i="1" dirty="0">
                <a:latin typeface="Times New Roman" charset="0"/>
              </a:rPr>
              <a:t>P. </a:t>
            </a:r>
            <a:r>
              <a:rPr lang="en-GB" sz="1200" i="1" dirty="0" err="1">
                <a:latin typeface="Times New Roman" charset="0"/>
              </a:rPr>
              <a:t>falciparum</a:t>
            </a:r>
            <a:r>
              <a:rPr lang="en-GB" sz="1200" i="1" dirty="0">
                <a:latin typeface="Times New Roman" charset="0"/>
              </a:rPr>
              <a:t> </a:t>
            </a:r>
            <a:r>
              <a:rPr lang="en-GB" sz="1200" dirty="0">
                <a:latin typeface="Times New Roman" charset="0"/>
              </a:rPr>
              <a:t>strain 3D7 </a:t>
            </a:r>
            <a:r>
              <a:rPr lang="en-GB" sz="1200" dirty="0" err="1">
                <a:latin typeface="Times New Roman" charset="0"/>
              </a:rPr>
              <a:t>was determined and published about 10 years ago (Gardener</a:t>
            </a:r>
            <a:r>
              <a:rPr lang="en-GB" sz="1200" dirty="0">
                <a:latin typeface="Times New Roman" charset="0"/>
              </a:rPr>
              <a:t> et al., 2002). Since then the genomes of several other species of </a:t>
            </a:r>
            <a:r>
              <a:rPr lang="en-GB" sz="1200" i="1" dirty="0">
                <a:latin typeface="Times New Roman" charset="0"/>
              </a:rPr>
              <a:t>Plasmodium </a:t>
            </a:r>
            <a:r>
              <a:rPr lang="en-GB" sz="1200" dirty="0">
                <a:latin typeface="Times New Roman" charset="0"/>
              </a:rPr>
              <a:t>that infect humans or animals have been elucidated. </a:t>
            </a:r>
            <a:r>
              <a:rPr lang="en-US" sz="1200" dirty="0">
                <a:latin typeface="Times New Roman" charset="0"/>
              </a:rPr>
              <a:t>Malaria is widespread in tropical and subtropical regions, including parts of Asia, Africa, and the Americas. Each year, there are approximately 350–500 million cases of malaria killing more than one million people, the majority of whom are young children in sub-Saharan Africa.</a:t>
            </a:r>
            <a:r>
              <a:rPr lang="en-GB" sz="1200" dirty="0">
                <a:latin typeface="Times New Roman" charset="0"/>
              </a:rPr>
              <a:t> </a:t>
            </a:r>
          </a:p>
          <a:p>
            <a:pPr algn="just"/>
            <a:endParaRPr lang="en-GB" sz="1200" dirty="0">
              <a:latin typeface="Times New Roman" charset="0"/>
            </a:endParaRPr>
          </a:p>
          <a:p>
            <a:pPr algn="just"/>
            <a:r>
              <a:rPr lang="en-US" sz="1200" dirty="0">
                <a:latin typeface="Times New Roman" charset="0"/>
              </a:rPr>
              <a:t>To date, the genomes of several strains of </a:t>
            </a:r>
            <a:r>
              <a:rPr lang="en-US" sz="1200" i="1" dirty="0">
                <a:latin typeface="Times New Roman" charset="0"/>
              </a:rPr>
              <a:t>P. falciparum </a:t>
            </a:r>
            <a:r>
              <a:rPr lang="en-US" sz="1200" dirty="0">
                <a:latin typeface="Times New Roman" charset="0"/>
              </a:rPr>
              <a:t>have been sequenced completely. For this exercise we will examine 76</a:t>
            </a:r>
            <a:r>
              <a:rPr lang="en-US" sz="1200" dirty="0" err="1">
                <a:latin typeface="Times New Roman" charset="0"/>
              </a:rPr>
              <a:t>bp</a:t>
            </a:r>
            <a:r>
              <a:rPr lang="en-US" sz="1200" dirty="0">
                <a:latin typeface="Times New Roman" charset="0"/>
              </a:rPr>
              <a:t> paired-end sequence read data from the malaria strains Dd2 and IT. </a:t>
            </a:r>
            <a:r>
              <a:rPr lang="en-GB" sz="1200" dirty="0">
                <a:latin typeface="Times New Roman" pitchFamily="-52" charset="0"/>
                <a:ea typeface="Times New Roman" pitchFamily="-52" charset="0"/>
                <a:cs typeface="Times New Roman" pitchFamily="-52" charset="0"/>
              </a:rPr>
              <a:t>In particular the </a:t>
            </a:r>
            <a:r>
              <a:rPr lang="en-GB" sz="1200" i="1" dirty="0">
                <a:latin typeface="Times New Roman" pitchFamily="-52" charset="0"/>
                <a:ea typeface="Times New Roman" pitchFamily="-52" charset="0"/>
                <a:cs typeface="Times New Roman" pitchFamily="-52" charset="0"/>
              </a:rPr>
              <a:t>P. falciparum </a:t>
            </a:r>
            <a:r>
              <a:rPr lang="en-GB" sz="1200" dirty="0">
                <a:latin typeface="Times New Roman" pitchFamily="-52" charset="0"/>
                <a:ea typeface="Times New Roman" pitchFamily="-52" charset="0"/>
                <a:cs typeface="Times New Roman" pitchFamily="-52" charset="0"/>
              </a:rPr>
              <a:t>Dd2 strain is well known for its </a:t>
            </a:r>
            <a:r>
              <a:rPr lang="en-GB" sz="1200" b="1" dirty="0">
                <a:latin typeface="Times New Roman" pitchFamily="-52" charset="0"/>
                <a:ea typeface="Times New Roman" pitchFamily="-52" charset="0"/>
                <a:cs typeface="Times New Roman" pitchFamily="-52" charset="0"/>
              </a:rPr>
              <a:t>resistance to commonly used antimalarial drugs such as chloroquine</a:t>
            </a:r>
            <a:r>
              <a:rPr lang="en-GB" sz="1200" dirty="0">
                <a:latin typeface="Times New Roman" pitchFamily="-52" charset="0"/>
                <a:ea typeface="Times New Roman" pitchFamily="-52" charset="0"/>
                <a:cs typeface="Times New Roman" pitchFamily="-52" charset="0"/>
              </a:rPr>
              <a:t>. Working with the mapped sequence data and Artemis we will have a closer look at some SNPs and CNVs that contribute directly to the drug-resistance phenotype of this deadly parasite. </a:t>
            </a:r>
            <a:endParaRPr lang="en-US" sz="1200" dirty="0">
              <a:latin typeface="Times New Roman" charset="0"/>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shot_30.png"/>
          <p:cNvPicPr>
            <a:picLocks noChangeAspect="1"/>
          </p:cNvPicPr>
          <p:nvPr/>
        </p:nvPicPr>
        <p:blipFill rotWithShape="1">
          <a:blip r:embed="rId2">
            <a:extLst>
              <a:ext uri="{28A0092B-C50C-407E-A947-70E740481C1C}">
                <a14:useLocalDpi xmlns:a14="http://schemas.microsoft.com/office/drawing/2010/main" val="0"/>
              </a:ext>
            </a:extLst>
          </a:blip>
          <a:srcRect l="4630" t="2199" b="26193"/>
          <a:stretch/>
        </p:blipFill>
        <p:spPr>
          <a:xfrm>
            <a:off x="317513" y="3131380"/>
            <a:ext cx="6308965" cy="3580284"/>
          </a:xfrm>
          <a:prstGeom prst="rect">
            <a:avLst/>
          </a:prstGeom>
        </p:spPr>
      </p:pic>
      <p:sp>
        <p:nvSpPr>
          <p:cNvPr id="11" name="Rectangle 10"/>
          <p:cNvSpPr/>
          <p:nvPr/>
        </p:nvSpPr>
        <p:spPr bwMode="auto">
          <a:xfrm>
            <a:off x="590073" y="512221"/>
            <a:ext cx="5836596" cy="2283142"/>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4580" name="AutoShape 9"/>
          <p:cNvSpPr>
            <a:spLocks noChangeArrowheads="1"/>
          </p:cNvSpPr>
          <p:nvPr/>
        </p:nvSpPr>
        <p:spPr bwMode="auto">
          <a:xfrm>
            <a:off x="546100" y="365908"/>
            <a:ext cx="5886000" cy="2553890"/>
          </a:xfrm>
          <a:prstGeom prst="roundRect">
            <a:avLst>
              <a:gd name="adj" fmla="val 16667"/>
            </a:avLst>
          </a:prstGeom>
          <a:noFill/>
          <a:ln w="9525">
            <a:noFill/>
            <a:round/>
            <a:headEnd/>
            <a:tailEnd/>
          </a:ln>
        </p:spPr>
        <p:txBody>
          <a:bodyPr wrap="square" anchor="ctr">
            <a:prstTxWarp prst="textNoShape">
              <a:avLst/>
            </a:prstTxWarp>
            <a:spAutoFit/>
          </a:bodyPr>
          <a:lstStyle/>
          <a:p>
            <a:r>
              <a:rPr lang="en-GB" sz="1200" dirty="0">
                <a:latin typeface="Arial"/>
                <a:ea typeface="Arial" pitchFamily="-52" charset="0"/>
                <a:cs typeface="Arial"/>
              </a:rPr>
              <a:t>To give you a good biological example for when this type of information and analysis can be really informative and valuable, now do the following: using either the sliders, the </a:t>
            </a:r>
            <a:r>
              <a:rPr lang="en-GB" sz="1200" dirty="0" err="1">
                <a:latin typeface="Arial"/>
                <a:ea typeface="Arial" pitchFamily="-52" charset="0"/>
                <a:cs typeface="Arial"/>
              </a:rPr>
              <a:t>GoTo</a:t>
            </a:r>
            <a:r>
              <a:rPr lang="en-GB" sz="1200" dirty="0">
                <a:latin typeface="Arial"/>
                <a:ea typeface="Arial" pitchFamily="-52" charset="0"/>
                <a:cs typeface="Arial"/>
              </a:rPr>
              <a:t> menu or the ‘Navigator’, go to the end of the sequence or to base position 1043000</a:t>
            </a:r>
            <a:r>
              <a:rPr lang="en-GB" sz="1200" dirty="0" smtClean="0">
                <a:latin typeface="Arial"/>
                <a:ea typeface="Arial" pitchFamily="-52" charset="0"/>
                <a:cs typeface="Arial"/>
              </a:rPr>
              <a:t>. Adjust your view so you are in Stack view and have the depth of coverage graph showing. You might also need to adjust the Artemis window as well as the different panels.</a:t>
            </a:r>
            <a:endParaRPr lang="en-GB" sz="1200" dirty="0">
              <a:latin typeface="Arial"/>
              <a:ea typeface="Arial" pitchFamily="-52" charset="0"/>
              <a:cs typeface="Arial"/>
            </a:endParaRPr>
          </a:p>
          <a:p>
            <a:r>
              <a:rPr lang="en-GB" sz="1200" dirty="0">
                <a:latin typeface="Arial"/>
                <a:ea typeface="Arial" pitchFamily="-52" charset="0"/>
                <a:cs typeface="Arial"/>
              </a:rPr>
              <a:t>If you adjust the zoom using the side sliders you should get a view similar to the one below. Notice two things: 1) the depth of coverage steps up at the </a:t>
            </a:r>
            <a:r>
              <a:rPr lang="en-GB" sz="1200" dirty="0" smtClean="0">
                <a:latin typeface="Arial"/>
                <a:ea typeface="Arial" pitchFamily="-52" charset="0"/>
                <a:cs typeface="Arial"/>
              </a:rPr>
              <a:t>beginning </a:t>
            </a:r>
            <a:r>
              <a:rPr lang="en-GB" sz="1200" dirty="0">
                <a:latin typeface="Arial"/>
                <a:ea typeface="Arial" pitchFamily="-52" charset="0"/>
                <a:cs typeface="Arial"/>
              </a:rPr>
              <a:t>of the brown DNA line feature and 2) the coverage </a:t>
            </a:r>
            <a:r>
              <a:rPr lang="en-GB" sz="1200" dirty="0" smtClean="0">
                <a:latin typeface="Arial"/>
                <a:ea typeface="Arial" pitchFamily="-52" charset="0"/>
                <a:cs typeface="Arial"/>
              </a:rPr>
              <a:t>falls to zero within a region of this </a:t>
            </a:r>
            <a:r>
              <a:rPr lang="en-GB" sz="1200" dirty="0">
                <a:latin typeface="Arial"/>
                <a:ea typeface="Arial" pitchFamily="-52" charset="0"/>
                <a:cs typeface="Arial"/>
              </a:rPr>
              <a:t>feature</a:t>
            </a:r>
            <a:r>
              <a:rPr lang="en-GB" sz="1200" dirty="0" smtClean="0">
                <a:latin typeface="Arial"/>
                <a:ea typeface="Arial" pitchFamily="-52" charset="0"/>
                <a:cs typeface="Arial"/>
              </a:rPr>
              <a:t>.</a:t>
            </a:r>
          </a:p>
          <a:p>
            <a:endParaRPr lang="en-GB" sz="1200" dirty="0">
              <a:latin typeface="Arial"/>
              <a:ea typeface="Arial" pitchFamily="-52" charset="0"/>
              <a:cs typeface="Arial"/>
            </a:endParaRPr>
          </a:p>
          <a:p>
            <a:r>
              <a:rPr lang="en-GB" sz="1200" dirty="0">
                <a:latin typeface="Arial"/>
                <a:ea typeface="Arial" pitchFamily="-52" charset="0"/>
                <a:cs typeface="Arial"/>
              </a:rPr>
              <a:t>What could this mean</a:t>
            </a:r>
            <a:r>
              <a:rPr lang="en-GB" sz="1200" dirty="0" smtClean="0">
                <a:latin typeface="Arial"/>
                <a:ea typeface="Arial" pitchFamily="-52" charset="0"/>
                <a:cs typeface="Arial"/>
              </a:rPr>
              <a:t>?</a:t>
            </a:r>
            <a:endParaRPr lang="en-GB" sz="1200" dirty="0">
              <a:latin typeface="Arial"/>
              <a:ea typeface="Arial" pitchFamily="-52" charset="0"/>
              <a:cs typeface="Arial"/>
            </a:endParaRPr>
          </a:p>
        </p:txBody>
      </p:sp>
      <p:sp>
        <p:nvSpPr>
          <p:cNvPr id="8" name="Text Box 9"/>
          <p:cNvSpPr txBox="1">
            <a:spLocks noChangeArrowheads="1"/>
          </p:cNvSpPr>
          <p:nvPr/>
        </p:nvSpPr>
        <p:spPr bwMode="auto">
          <a:xfrm>
            <a:off x="5312855" y="5556710"/>
            <a:ext cx="277812" cy="284162"/>
          </a:xfrm>
          <a:prstGeom prst="rect">
            <a:avLst/>
          </a:prstGeom>
          <a:solidFill>
            <a:srgbClr val="FFFFFF"/>
          </a:solidFill>
          <a:ln w="9525">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2</a:t>
            </a:r>
          </a:p>
        </p:txBody>
      </p:sp>
      <p:sp>
        <p:nvSpPr>
          <p:cNvPr id="9" name="Text Box 9"/>
          <p:cNvSpPr txBox="1">
            <a:spLocks noChangeArrowheads="1"/>
          </p:cNvSpPr>
          <p:nvPr/>
        </p:nvSpPr>
        <p:spPr bwMode="auto">
          <a:xfrm>
            <a:off x="2390358" y="6054928"/>
            <a:ext cx="277813" cy="284162"/>
          </a:xfrm>
          <a:prstGeom prst="rect">
            <a:avLst/>
          </a:prstGeom>
          <a:solidFill>
            <a:srgbClr val="FFFFFF"/>
          </a:solidFill>
          <a:ln w="9525">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1</a:t>
            </a:r>
          </a:p>
        </p:txBody>
      </p:sp>
      <p:sp>
        <p:nvSpPr>
          <p:cNvPr id="10" name="Slide Number Placeholder 9"/>
          <p:cNvSpPr>
            <a:spLocks noGrp="1"/>
          </p:cNvSpPr>
          <p:nvPr>
            <p:ph type="sldNum" sz="quarter" idx="12"/>
          </p:nvPr>
        </p:nvSpPr>
        <p:spPr/>
        <p:txBody>
          <a:bodyPr/>
          <a:lstStyle/>
          <a:p>
            <a:fld id="{F2E8CB31-A58A-4779-9F7E-716265AE8FEE}" type="slidenum">
              <a:rPr lang="en-US"/>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shot_31.png"/>
          <p:cNvPicPr>
            <a:picLocks noChangeAspect="1"/>
          </p:cNvPicPr>
          <p:nvPr/>
        </p:nvPicPr>
        <p:blipFill rotWithShape="1">
          <a:blip r:embed="rId2">
            <a:extLst>
              <a:ext uri="{28A0092B-C50C-407E-A947-70E740481C1C}">
                <a14:useLocalDpi xmlns:a14="http://schemas.microsoft.com/office/drawing/2010/main" val="0"/>
              </a:ext>
            </a:extLst>
          </a:blip>
          <a:srcRect l="4789" t="2410" b="25983"/>
          <a:stretch/>
        </p:blipFill>
        <p:spPr>
          <a:xfrm>
            <a:off x="262769" y="1950317"/>
            <a:ext cx="6218870" cy="3535073"/>
          </a:xfrm>
          <a:prstGeom prst="rect">
            <a:avLst/>
          </a:prstGeom>
        </p:spPr>
      </p:pic>
      <p:sp>
        <p:nvSpPr>
          <p:cNvPr id="5" name="Rounded Rectangle 4"/>
          <p:cNvSpPr/>
          <p:nvPr/>
        </p:nvSpPr>
        <p:spPr bwMode="auto">
          <a:xfrm>
            <a:off x="547434" y="470801"/>
            <a:ext cx="5879459" cy="1259121"/>
          </a:xfrm>
          <a:prstGeom prst="round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2" name="Rectangle 11"/>
          <p:cNvSpPr/>
          <p:nvPr/>
        </p:nvSpPr>
        <p:spPr bwMode="auto">
          <a:xfrm>
            <a:off x="544746" y="5671520"/>
            <a:ext cx="5836596" cy="1609356"/>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4582" name="AutoShape 3"/>
          <p:cNvSpPr>
            <a:spLocks noChangeArrowheads="1"/>
          </p:cNvSpPr>
          <p:nvPr/>
        </p:nvSpPr>
        <p:spPr bwMode="auto">
          <a:xfrm>
            <a:off x="504724" y="5619632"/>
            <a:ext cx="5884863" cy="1736646"/>
          </a:xfrm>
          <a:prstGeom prst="roundRect">
            <a:avLst>
              <a:gd name="adj" fmla="val 16667"/>
            </a:avLst>
          </a:prstGeom>
          <a:noFill/>
          <a:ln w="9525">
            <a:noFill/>
            <a:round/>
            <a:headEnd/>
            <a:tailEnd/>
          </a:ln>
        </p:spPr>
        <p:txBody>
          <a:bodyPr wrap="square" anchor="ctr">
            <a:prstTxWarp prst="textNoShape">
              <a:avLst/>
            </a:prstTxWarp>
            <a:spAutoFit/>
          </a:bodyPr>
          <a:lstStyle/>
          <a:p>
            <a:r>
              <a:rPr lang="en-GB" sz="1200" dirty="0" smtClean="0">
                <a:latin typeface="Arial"/>
                <a:ea typeface="Arial" pitchFamily="-52" charset="0"/>
                <a:cs typeface="Arial"/>
              </a:rPr>
              <a:t>Coming back to the increase in coverage, the </a:t>
            </a:r>
            <a:r>
              <a:rPr lang="en-GB" sz="1200" dirty="0">
                <a:latin typeface="Arial"/>
                <a:ea typeface="Arial" pitchFamily="-52" charset="0"/>
                <a:cs typeface="Arial"/>
              </a:rPr>
              <a:t>answer is that since part of the sequence you have been viewing is a plasmid (brown DNA feature) it is present in multiple copies per cell, whereas the </a:t>
            </a:r>
            <a:r>
              <a:rPr lang="en-GB" sz="1200" dirty="0" smtClean="0">
                <a:latin typeface="Arial"/>
                <a:ea typeface="Arial" pitchFamily="-52" charset="0"/>
                <a:cs typeface="Arial"/>
              </a:rPr>
              <a:t>chromosome </a:t>
            </a:r>
            <a:r>
              <a:rPr lang="en-GB" sz="1200" dirty="0">
                <a:latin typeface="Arial"/>
                <a:ea typeface="Arial" pitchFamily="-52" charset="0"/>
                <a:cs typeface="Arial"/>
              </a:rPr>
              <a:t>is only present in one copy per cell (orange DNA feature). Therefore each part of the plasmid is sequenced more often than the rest of the genome leading to a higher read coverage in this area of the plot.</a:t>
            </a:r>
          </a:p>
          <a:p>
            <a:endParaRPr lang="en-GB" sz="1200" dirty="0">
              <a:latin typeface="Arial"/>
              <a:ea typeface="Arial" pitchFamily="-52" charset="0"/>
              <a:cs typeface="Arial"/>
            </a:endParaRPr>
          </a:p>
          <a:p>
            <a:r>
              <a:rPr lang="en-GB" sz="1200" dirty="0">
                <a:latin typeface="Arial"/>
                <a:ea typeface="Arial" pitchFamily="-52" charset="0"/>
                <a:cs typeface="Arial"/>
              </a:rPr>
              <a:t>What about the region in the plasmid where no reads map</a:t>
            </a:r>
            <a:r>
              <a:rPr lang="en-GB" sz="1200" dirty="0" smtClean="0">
                <a:latin typeface="Arial"/>
                <a:ea typeface="Arial" pitchFamily="-52" charset="0"/>
                <a:cs typeface="Arial"/>
              </a:rPr>
              <a:t>?</a:t>
            </a:r>
          </a:p>
        </p:txBody>
      </p:sp>
      <p:sp>
        <p:nvSpPr>
          <p:cNvPr id="10" name="Slide Number Placeholder 9"/>
          <p:cNvSpPr>
            <a:spLocks noGrp="1"/>
          </p:cNvSpPr>
          <p:nvPr>
            <p:ph type="sldNum" sz="quarter" idx="12"/>
          </p:nvPr>
        </p:nvSpPr>
        <p:spPr/>
        <p:txBody>
          <a:bodyPr/>
          <a:lstStyle/>
          <a:p>
            <a:fld id="{F2E8CB31-A58A-4779-9F7E-716265AE8FEE}" type="slidenum">
              <a:rPr lang="en-US"/>
              <a:pPr/>
              <a:t>21</a:t>
            </a:fld>
            <a:endParaRPr lang="en-US"/>
          </a:p>
        </p:txBody>
      </p:sp>
      <p:sp>
        <p:nvSpPr>
          <p:cNvPr id="3" name="TextBox 2"/>
          <p:cNvSpPr txBox="1"/>
          <p:nvPr/>
        </p:nvSpPr>
        <p:spPr>
          <a:xfrm>
            <a:off x="558384" y="503649"/>
            <a:ext cx="5791869" cy="1200329"/>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200" dirty="0" smtClean="0">
                <a:latin typeface="Times New Roman"/>
                <a:cs typeface="Times New Roman"/>
              </a:rPr>
              <a:t>Note that the display changes when you switch on the display of SNPs (right click – Show SNP marks). This is due to a difference in display of duplicate reads. Reads having the same start and end position after mapping are considered duplicates and are displayed in green in the bam view. However, apart from the true SNPs, these duplicate reads are likely to differ in the sequencing errors, thus have to be displayed individually when the SNPs are displayed (1).</a:t>
            </a:r>
            <a:endParaRPr lang="en-US" sz="1200" dirty="0">
              <a:latin typeface="Times New Roman"/>
              <a:cs typeface="Times New Roman"/>
            </a:endParaRPr>
          </a:p>
        </p:txBody>
      </p:sp>
      <p:sp>
        <p:nvSpPr>
          <p:cNvPr id="8" name="Text Box 9"/>
          <p:cNvSpPr txBox="1">
            <a:spLocks noChangeArrowheads="1"/>
          </p:cNvSpPr>
          <p:nvPr/>
        </p:nvSpPr>
        <p:spPr bwMode="auto">
          <a:xfrm>
            <a:off x="3024573" y="2436271"/>
            <a:ext cx="270251" cy="276999"/>
          </a:xfrm>
          <a:prstGeom prst="rect">
            <a:avLst/>
          </a:prstGeom>
          <a:solidFill>
            <a:srgbClr val="FFFFFF"/>
          </a:solidFill>
          <a:ln w="9525">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1</a:t>
            </a:r>
          </a:p>
        </p:txBody>
      </p:sp>
    </p:spTree>
    <p:extLst>
      <p:ext uri="{BB962C8B-B14F-4D97-AF65-F5344CB8AC3E}">
        <p14:creationId xmlns:p14="http://schemas.microsoft.com/office/powerpoint/2010/main" val="23690990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shot_32.png"/>
          <p:cNvPicPr>
            <a:picLocks noChangeAspect="1"/>
          </p:cNvPicPr>
          <p:nvPr/>
        </p:nvPicPr>
        <p:blipFill rotWithShape="1">
          <a:blip r:embed="rId2">
            <a:extLst>
              <a:ext uri="{28A0092B-C50C-407E-A947-70E740481C1C}">
                <a14:useLocalDpi xmlns:a14="http://schemas.microsoft.com/office/drawing/2010/main" val="0"/>
              </a:ext>
            </a:extLst>
          </a:blip>
          <a:srcRect l="4789" t="2410" b="25983"/>
          <a:stretch/>
        </p:blipFill>
        <p:spPr>
          <a:xfrm>
            <a:off x="328461" y="2707057"/>
            <a:ext cx="6120332" cy="3479060"/>
          </a:xfrm>
          <a:prstGeom prst="rect">
            <a:avLst/>
          </a:prstGeom>
        </p:spPr>
      </p:pic>
      <p:sp>
        <p:nvSpPr>
          <p:cNvPr id="13" name="Rectangle 12"/>
          <p:cNvSpPr/>
          <p:nvPr/>
        </p:nvSpPr>
        <p:spPr bwMode="auto">
          <a:xfrm>
            <a:off x="590073" y="576064"/>
            <a:ext cx="5836596" cy="1872206"/>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7" name="Rectangle 16"/>
          <p:cNvSpPr/>
          <p:nvPr/>
        </p:nvSpPr>
        <p:spPr bwMode="auto">
          <a:xfrm>
            <a:off x="575713" y="6519991"/>
            <a:ext cx="5836596" cy="2337654"/>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7" name="AutoShape 3"/>
          <p:cNvSpPr>
            <a:spLocks noChangeArrowheads="1"/>
          </p:cNvSpPr>
          <p:nvPr/>
        </p:nvSpPr>
        <p:spPr bwMode="auto">
          <a:xfrm>
            <a:off x="540000" y="519949"/>
            <a:ext cx="5884863" cy="1940957"/>
          </a:xfrm>
          <a:prstGeom prst="roundRect">
            <a:avLst>
              <a:gd name="adj" fmla="val 16667"/>
            </a:avLst>
          </a:prstGeom>
          <a:noFill/>
          <a:ln w="9525">
            <a:noFill/>
            <a:round/>
            <a:headEnd/>
            <a:tailEnd/>
          </a:ln>
        </p:spPr>
        <p:txBody>
          <a:bodyPr wrap="square" anchor="ctr">
            <a:prstTxWarp prst="textNoShape">
              <a:avLst/>
            </a:prstTxWarp>
            <a:spAutoFit/>
          </a:bodyPr>
          <a:lstStyle/>
          <a:p>
            <a:r>
              <a:rPr lang="en-GB" sz="1200" dirty="0" smtClean="0">
                <a:latin typeface="Arial"/>
                <a:ea typeface="Arial" pitchFamily="-52" charset="0"/>
                <a:cs typeface="Arial"/>
              </a:rPr>
              <a:t>This is where the Inferred Size view for the reads is useful. If you change the view as before to ‘Inferred Size’ and use the log scale you will see an image similar to the one below. You may have to adjust the view (</a:t>
            </a:r>
            <a:r>
              <a:rPr lang="en-GB" sz="1200" b="1" dirty="0">
                <a:latin typeface="Arial"/>
                <a:ea typeface="Arial" pitchFamily="-52" charset="0"/>
                <a:cs typeface="Arial"/>
              </a:rPr>
              <a:t>1</a:t>
            </a:r>
            <a:r>
              <a:rPr lang="en-GB" sz="1200" dirty="0">
                <a:latin typeface="Arial"/>
                <a:ea typeface="Arial" pitchFamily="-52" charset="0"/>
                <a:cs typeface="Arial"/>
              </a:rPr>
              <a:t>) </a:t>
            </a:r>
            <a:r>
              <a:rPr lang="en-GB" sz="1200" dirty="0" smtClean="0">
                <a:latin typeface="Arial"/>
                <a:ea typeface="Arial" pitchFamily="-52" charset="0"/>
                <a:cs typeface="Arial"/>
              </a:rPr>
              <a:t>to actually see the subset of reads that are shown above almost all other reads in this plot (</a:t>
            </a:r>
            <a:r>
              <a:rPr lang="en-GB" sz="1200" b="1" dirty="0" smtClean="0">
                <a:latin typeface="Arial"/>
                <a:ea typeface="Arial" pitchFamily="-52" charset="0"/>
                <a:cs typeface="Arial"/>
              </a:rPr>
              <a:t>2</a:t>
            </a:r>
            <a:r>
              <a:rPr lang="en-GB" sz="1200" dirty="0" smtClean="0">
                <a:latin typeface="Arial"/>
                <a:ea typeface="Arial" pitchFamily="-52" charset="0"/>
                <a:cs typeface="Arial"/>
              </a:rPr>
              <a:t>). The inferred insert size calculated from the alignment for this subset of reads is far bigger than the normal size range of other read pairs in this region (</a:t>
            </a:r>
            <a:r>
              <a:rPr lang="en-GB" sz="1200" b="1" dirty="0" smtClean="0">
                <a:latin typeface="Arial"/>
                <a:ea typeface="Arial" pitchFamily="-52" charset="0"/>
                <a:cs typeface="Arial"/>
              </a:rPr>
              <a:t>2</a:t>
            </a:r>
            <a:r>
              <a:rPr lang="en-GB" sz="1200" dirty="0" smtClean="0">
                <a:latin typeface="Arial"/>
                <a:ea typeface="Arial" pitchFamily="-52" charset="0"/>
                <a:cs typeface="Arial"/>
              </a:rPr>
              <a:t>) and there are no grey lines linking paired reads within the normal size range crossing this region (</a:t>
            </a:r>
            <a:r>
              <a:rPr lang="en-GB" sz="1200" b="1" dirty="0" smtClean="0">
                <a:latin typeface="Arial"/>
                <a:ea typeface="Arial" pitchFamily="-52" charset="0"/>
                <a:cs typeface="Arial"/>
              </a:rPr>
              <a:t>3</a:t>
            </a:r>
            <a:r>
              <a:rPr lang="en-GB" sz="1200" dirty="0" smtClean="0">
                <a:latin typeface="Arial"/>
                <a:ea typeface="Arial" pitchFamily="-52" charset="0"/>
                <a:cs typeface="Arial"/>
              </a:rPr>
              <a:t>). Together, this is indicative of a </a:t>
            </a:r>
            <a:r>
              <a:rPr lang="en-GB" sz="1200" b="1" dirty="0" smtClean="0">
                <a:latin typeface="Arial"/>
                <a:ea typeface="Arial" pitchFamily="-52" charset="0"/>
                <a:cs typeface="Arial"/>
              </a:rPr>
              <a:t>deletion </a:t>
            </a:r>
            <a:r>
              <a:rPr lang="en-GB" sz="1200" dirty="0" smtClean="0">
                <a:latin typeface="Arial"/>
                <a:ea typeface="Arial" pitchFamily="-52" charset="0"/>
                <a:cs typeface="Arial"/>
              </a:rPr>
              <a:t>in the DNA of the sequenced strain compared to the reference!</a:t>
            </a:r>
            <a:endParaRPr lang="en-GB" sz="1200" dirty="0">
              <a:latin typeface="Arial"/>
              <a:ea typeface="Arial" pitchFamily="-52" charset="0"/>
              <a:cs typeface="Arial"/>
            </a:endParaRPr>
          </a:p>
        </p:txBody>
      </p:sp>
      <p:sp>
        <p:nvSpPr>
          <p:cNvPr id="11" name="Text Box 9"/>
          <p:cNvSpPr txBox="1">
            <a:spLocks noChangeArrowheads="1"/>
          </p:cNvSpPr>
          <p:nvPr/>
        </p:nvSpPr>
        <p:spPr bwMode="auto">
          <a:xfrm>
            <a:off x="6519610" y="3518934"/>
            <a:ext cx="277813"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a:ea typeface="Arial" pitchFamily="-52" charset="0"/>
                <a:cs typeface="Arial" pitchFamily="-52" charset="0"/>
              </a:rPr>
              <a:t>1</a:t>
            </a:r>
          </a:p>
        </p:txBody>
      </p:sp>
      <p:sp>
        <p:nvSpPr>
          <p:cNvPr id="12" name="Text Box 9"/>
          <p:cNvSpPr txBox="1">
            <a:spLocks noChangeArrowheads="1"/>
          </p:cNvSpPr>
          <p:nvPr/>
        </p:nvSpPr>
        <p:spPr bwMode="auto">
          <a:xfrm>
            <a:off x="4573715" y="2826394"/>
            <a:ext cx="277813"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2</a:t>
            </a:r>
            <a:endParaRPr lang="en-GB" sz="1200" b="1" dirty="0">
              <a:ea typeface="Arial" pitchFamily="-52" charset="0"/>
              <a:cs typeface="Arial" pitchFamily="-52" charset="0"/>
            </a:endParaRPr>
          </a:p>
        </p:txBody>
      </p:sp>
      <p:cxnSp>
        <p:nvCxnSpPr>
          <p:cNvPr id="4" name="Straight Connector 3"/>
          <p:cNvCxnSpPr/>
          <p:nvPr/>
        </p:nvCxnSpPr>
        <p:spPr bwMode="auto">
          <a:xfrm>
            <a:off x="4863094" y="3103751"/>
            <a:ext cx="72571" cy="72572"/>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5" name="Straight Connector 14"/>
          <p:cNvCxnSpPr/>
          <p:nvPr/>
        </p:nvCxnSpPr>
        <p:spPr bwMode="auto">
          <a:xfrm flipH="1" flipV="1">
            <a:off x="6417103" y="3537455"/>
            <a:ext cx="108858" cy="145142"/>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8" name="AutoShape 3"/>
          <p:cNvSpPr>
            <a:spLocks noChangeArrowheads="1"/>
          </p:cNvSpPr>
          <p:nvPr/>
        </p:nvSpPr>
        <p:spPr bwMode="auto">
          <a:xfrm>
            <a:off x="526907" y="6378015"/>
            <a:ext cx="5884863" cy="2553890"/>
          </a:xfrm>
          <a:prstGeom prst="roundRect">
            <a:avLst>
              <a:gd name="adj" fmla="val 16667"/>
            </a:avLst>
          </a:prstGeom>
          <a:noFill/>
          <a:ln w="9525">
            <a:noFill/>
            <a:round/>
            <a:headEnd/>
            <a:tailEnd/>
          </a:ln>
        </p:spPr>
        <p:txBody>
          <a:bodyPr wrap="square" anchor="ctr">
            <a:prstTxWarp prst="textNoShape">
              <a:avLst/>
            </a:prstTxWarp>
            <a:spAutoFit/>
          </a:bodyPr>
          <a:lstStyle/>
          <a:p>
            <a:r>
              <a:rPr lang="en-GB" sz="1200" dirty="0" smtClean="0">
                <a:latin typeface="Arial"/>
                <a:ea typeface="Arial" pitchFamily="-52" charset="0"/>
                <a:cs typeface="Arial"/>
              </a:rPr>
              <a:t>You can also view </a:t>
            </a:r>
            <a:r>
              <a:rPr lang="en-GB" sz="1200" b="1" dirty="0" smtClean="0">
                <a:latin typeface="Arial"/>
                <a:ea typeface="Arial" pitchFamily="-52" charset="0"/>
                <a:cs typeface="Arial"/>
              </a:rPr>
              <a:t>multiple BAM files at the same time</a:t>
            </a:r>
            <a:r>
              <a:rPr lang="en-GB" sz="1200" dirty="0" smtClean="0">
                <a:latin typeface="Arial"/>
                <a:ea typeface="Arial" pitchFamily="-52" charset="0"/>
                <a:cs typeface="Arial"/>
              </a:rPr>
              <a:t>. Remember that a BAM file is a processed set of aligned reads from (in this case) one bacterium aligned against a reference sequence. So in principle we can view multiple different bacterial isolates mapped against the same reference concurrently. </a:t>
            </a:r>
            <a:r>
              <a:rPr lang="en-GB" sz="1200" dirty="0">
                <a:latin typeface="Arial"/>
                <a:ea typeface="Arial" pitchFamily="-52" charset="0"/>
                <a:cs typeface="Arial"/>
              </a:rPr>
              <a:t>The </a:t>
            </a:r>
            <a:r>
              <a:rPr lang="en-GB" sz="1200" i="1" dirty="0">
                <a:latin typeface="Arial"/>
                <a:ea typeface="Arial" pitchFamily="-52" charset="0"/>
                <a:cs typeface="Arial"/>
              </a:rPr>
              <a:t>C. trachomatis</a:t>
            </a:r>
            <a:r>
              <a:rPr lang="en-GB" sz="1200" dirty="0">
                <a:latin typeface="Arial"/>
                <a:ea typeface="Arial" pitchFamily="-52" charset="0"/>
                <a:cs typeface="Arial"/>
              </a:rPr>
              <a:t> isolate you are going to read in is </a:t>
            </a:r>
            <a:r>
              <a:rPr lang="en-GB" sz="1200" i="1" dirty="0">
                <a:latin typeface="Arial"/>
                <a:ea typeface="Arial" pitchFamily="-52" charset="0"/>
                <a:cs typeface="Arial"/>
              </a:rPr>
              <a:t>C. trachomatis</a:t>
            </a:r>
            <a:r>
              <a:rPr lang="en-GB" sz="1200" dirty="0">
                <a:latin typeface="Arial"/>
                <a:ea typeface="Arial" pitchFamily="-52" charset="0"/>
                <a:cs typeface="Arial"/>
              </a:rPr>
              <a:t> strain L2b. It is more closely related to the reference sequence that we have been using, hence the similar </a:t>
            </a:r>
            <a:r>
              <a:rPr lang="en-GB" sz="1200" dirty="0" smtClean="0">
                <a:latin typeface="Arial"/>
                <a:ea typeface="Arial" pitchFamily="-52" charset="0"/>
                <a:cs typeface="Arial"/>
              </a:rPr>
              <a:t>name.</a:t>
            </a:r>
          </a:p>
          <a:p>
            <a:endParaRPr lang="en-GB" sz="1200" dirty="0">
              <a:latin typeface="Arial"/>
              <a:ea typeface="Arial" pitchFamily="-52" charset="0"/>
              <a:cs typeface="Arial"/>
            </a:endParaRPr>
          </a:p>
          <a:p>
            <a:r>
              <a:rPr lang="en-GB" sz="1200" dirty="0" smtClean="0">
                <a:latin typeface="Arial"/>
                <a:ea typeface="Arial" pitchFamily="-52" charset="0"/>
                <a:cs typeface="Arial"/>
              </a:rPr>
              <a:t>We are not going to redo the mapping for a new organism, instead we have pre-processed the relevant </a:t>
            </a:r>
            <a:r>
              <a:rPr lang="en-GB" sz="1200" dirty="0" err="1" smtClean="0">
                <a:latin typeface="Arial"/>
                <a:ea typeface="Arial" pitchFamily="-52" charset="0"/>
                <a:cs typeface="Arial"/>
              </a:rPr>
              <a:t>FASTQ</a:t>
            </a:r>
            <a:r>
              <a:rPr lang="en-GB" sz="1200" dirty="0" smtClean="0">
                <a:latin typeface="Arial"/>
                <a:ea typeface="Arial" pitchFamily="-52" charset="0"/>
                <a:cs typeface="Arial"/>
              </a:rPr>
              <a:t> data for you. The file you will need is called </a:t>
            </a:r>
            <a:r>
              <a:rPr lang="en-GB" sz="1200" b="1" dirty="0" smtClean="0">
                <a:latin typeface="Arial"/>
                <a:ea typeface="Arial" pitchFamily="-52" charset="0"/>
                <a:cs typeface="Arial"/>
              </a:rPr>
              <a:t>L2b.bam</a:t>
            </a:r>
            <a:r>
              <a:rPr lang="en-GB" sz="1200" dirty="0" smtClean="0">
                <a:latin typeface="Arial"/>
                <a:ea typeface="Arial" pitchFamily="-52" charset="0"/>
                <a:cs typeface="Arial"/>
              </a:rPr>
              <a:t>. Follow the instructions below. Start by going back to a normal stacked read view and zooming in more detail.</a:t>
            </a:r>
            <a:endParaRPr lang="en-GB" sz="1200" dirty="0">
              <a:latin typeface="Arial"/>
              <a:ea typeface="Arial" pitchFamily="-52" charset="0"/>
              <a:cs typeface="Arial"/>
            </a:endParaRPr>
          </a:p>
        </p:txBody>
      </p:sp>
      <p:sp>
        <p:nvSpPr>
          <p:cNvPr id="22" name="Text Box 9"/>
          <p:cNvSpPr txBox="1">
            <a:spLocks noChangeArrowheads="1"/>
          </p:cNvSpPr>
          <p:nvPr/>
        </p:nvSpPr>
        <p:spPr bwMode="auto">
          <a:xfrm>
            <a:off x="5515874" y="4510608"/>
            <a:ext cx="277813"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3</a:t>
            </a:r>
            <a:endParaRPr lang="en-GB" sz="1200" b="1" dirty="0">
              <a:ea typeface="Arial" pitchFamily="-52" charset="0"/>
              <a:cs typeface="Arial" pitchFamily="-52" charset="0"/>
            </a:endParaRPr>
          </a:p>
        </p:txBody>
      </p:sp>
      <p:cxnSp>
        <p:nvCxnSpPr>
          <p:cNvPr id="23" name="Straight Connector 22"/>
          <p:cNvCxnSpPr>
            <a:stCxn id="22" idx="1"/>
          </p:cNvCxnSpPr>
          <p:nvPr/>
        </p:nvCxnSpPr>
        <p:spPr bwMode="auto">
          <a:xfrm flipH="1" flipV="1">
            <a:off x="5229434" y="4258754"/>
            <a:ext cx="286440" cy="393935"/>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4" name="Slide Number Placeholder 13"/>
          <p:cNvSpPr>
            <a:spLocks noGrp="1"/>
          </p:cNvSpPr>
          <p:nvPr>
            <p:ph type="sldNum" sz="quarter" idx="12"/>
          </p:nvPr>
        </p:nvSpPr>
        <p:spPr/>
        <p:txBody>
          <a:bodyPr/>
          <a:lstStyle/>
          <a:p>
            <a:fld id="{F2E8CB31-A58A-4779-9F7E-716265AE8FEE}" type="slidenum">
              <a:rPr lang="en-US"/>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_19.png"/>
          <p:cNvPicPr>
            <a:picLocks noChangeAspect="1"/>
          </p:cNvPicPr>
          <p:nvPr/>
        </p:nvPicPr>
        <p:blipFill rotWithShape="1">
          <a:blip r:embed="rId2">
            <a:extLst>
              <a:ext uri="{28A0092B-C50C-407E-A947-70E740481C1C}">
                <a14:useLocalDpi xmlns:a14="http://schemas.microsoft.com/office/drawing/2010/main" val="0"/>
              </a:ext>
            </a:extLst>
          </a:blip>
          <a:srcRect l="4728" t="2890" b="3542"/>
          <a:stretch/>
        </p:blipFill>
        <p:spPr>
          <a:xfrm>
            <a:off x="963487" y="5795487"/>
            <a:ext cx="4970715" cy="3689745"/>
          </a:xfrm>
          <a:prstGeom prst="rect">
            <a:avLst/>
          </a:prstGeom>
        </p:spPr>
      </p:pic>
      <p:pic>
        <p:nvPicPr>
          <p:cNvPr id="10" name="Picture 9"/>
          <p:cNvPicPr>
            <a:picLocks noChangeAspect="1"/>
          </p:cNvPicPr>
          <p:nvPr/>
        </p:nvPicPr>
        <p:blipFill>
          <a:blip r:embed="rId3"/>
          <a:stretch>
            <a:fillRect/>
          </a:stretch>
        </p:blipFill>
        <p:spPr>
          <a:xfrm>
            <a:off x="1987953" y="2822559"/>
            <a:ext cx="2903950" cy="2057689"/>
          </a:xfrm>
          <a:prstGeom prst="rect">
            <a:avLst/>
          </a:prstGeom>
        </p:spPr>
      </p:pic>
      <p:pic>
        <p:nvPicPr>
          <p:cNvPr id="33" name="Picture 32" descr="pic1.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843" y="289689"/>
            <a:ext cx="5043714" cy="2861338"/>
          </a:xfrm>
          <a:prstGeom prst="rect">
            <a:avLst/>
          </a:prstGeom>
        </p:spPr>
      </p:pic>
      <p:sp>
        <p:nvSpPr>
          <p:cNvPr id="9" name="TextBox 11"/>
          <p:cNvSpPr txBox="1">
            <a:spLocks noChangeArrowheads="1"/>
          </p:cNvSpPr>
          <p:nvPr/>
        </p:nvSpPr>
        <p:spPr bwMode="auto">
          <a:xfrm>
            <a:off x="5285355" y="3287800"/>
            <a:ext cx="949550" cy="1015663"/>
          </a:xfrm>
          <a:prstGeom prst="rect">
            <a:avLst/>
          </a:prstGeom>
          <a:solidFill>
            <a:srgbClr val="CCFFFF"/>
          </a:solidFill>
          <a:ln w="9525">
            <a:solidFill>
              <a:srgbClr val="000000"/>
            </a:solidFill>
            <a:miter lim="800000"/>
            <a:headEnd/>
            <a:tailEnd/>
          </a:ln>
        </p:spPr>
        <p:txBody>
          <a:bodyPr wrap="square">
            <a:prstTxWarp prst="textNoShape">
              <a:avLst/>
            </a:prstTxWarp>
            <a:spAutoFit/>
          </a:bodyPr>
          <a:lstStyle/>
          <a:p>
            <a:r>
              <a:rPr lang="en-US" sz="1200" dirty="0" smtClean="0">
                <a:latin typeface="Arial"/>
                <a:ea typeface="Times New Roman" pitchFamily="-52" charset="0"/>
                <a:cs typeface="Arial"/>
              </a:rPr>
              <a:t>Within the Module 3 directory choose L2b.bam</a:t>
            </a:r>
          </a:p>
        </p:txBody>
      </p:sp>
      <p:sp>
        <p:nvSpPr>
          <p:cNvPr id="11" name="Text Box 9"/>
          <p:cNvSpPr txBox="1">
            <a:spLocks noChangeArrowheads="1"/>
          </p:cNvSpPr>
          <p:nvPr/>
        </p:nvSpPr>
        <p:spPr bwMode="auto">
          <a:xfrm>
            <a:off x="6121400" y="2041978"/>
            <a:ext cx="268288" cy="274638"/>
          </a:xfrm>
          <a:prstGeom prst="rect">
            <a:avLst/>
          </a:prstGeom>
          <a:noFill/>
          <a:ln w="9525">
            <a:noFill/>
            <a:miter lim="800000"/>
            <a:headEnd/>
            <a:tailEnd/>
          </a:ln>
        </p:spPr>
        <p:txBody>
          <a:bodyPr wrap="none">
            <a:prstTxWarp prst="textNoShape">
              <a:avLst/>
            </a:prstTxWarp>
            <a:spAutoFit/>
          </a:bodyPr>
          <a:lstStyle/>
          <a:p>
            <a:r>
              <a:rPr lang="en-GB" sz="1200" b="1">
                <a:ea typeface="Arial" pitchFamily="-52" charset="0"/>
                <a:cs typeface="Arial" pitchFamily="-52" charset="0"/>
              </a:rPr>
              <a:t>3</a:t>
            </a:r>
          </a:p>
        </p:txBody>
      </p:sp>
      <p:sp>
        <p:nvSpPr>
          <p:cNvPr id="13" name="Text Box 9"/>
          <p:cNvSpPr txBox="1">
            <a:spLocks noChangeArrowheads="1"/>
          </p:cNvSpPr>
          <p:nvPr/>
        </p:nvSpPr>
        <p:spPr bwMode="auto">
          <a:xfrm>
            <a:off x="1036638" y="819603"/>
            <a:ext cx="268287" cy="274638"/>
          </a:xfrm>
          <a:prstGeom prst="rect">
            <a:avLst/>
          </a:prstGeom>
          <a:noFill/>
          <a:ln w="9525">
            <a:noFill/>
            <a:miter lim="800000"/>
            <a:headEnd/>
            <a:tailEnd/>
          </a:ln>
        </p:spPr>
        <p:txBody>
          <a:bodyPr wrap="none">
            <a:prstTxWarp prst="textNoShape">
              <a:avLst/>
            </a:prstTxWarp>
            <a:spAutoFit/>
          </a:bodyPr>
          <a:lstStyle/>
          <a:p>
            <a:r>
              <a:rPr lang="en-GB" sz="1200" b="1">
                <a:ea typeface="Arial" pitchFamily="-52" charset="0"/>
                <a:cs typeface="Arial" pitchFamily="-52" charset="0"/>
              </a:rPr>
              <a:t>1</a:t>
            </a:r>
          </a:p>
        </p:txBody>
      </p:sp>
      <p:cxnSp>
        <p:nvCxnSpPr>
          <p:cNvPr id="15" name="Straight Connector 29"/>
          <p:cNvCxnSpPr>
            <a:cxnSpLocks noChangeShapeType="1"/>
          </p:cNvCxnSpPr>
          <p:nvPr/>
        </p:nvCxnSpPr>
        <p:spPr bwMode="auto">
          <a:xfrm flipV="1">
            <a:off x="1238250" y="945016"/>
            <a:ext cx="242888" cy="34925"/>
          </a:xfrm>
          <a:prstGeom prst="line">
            <a:avLst/>
          </a:prstGeom>
          <a:noFill/>
          <a:ln w="9525">
            <a:solidFill>
              <a:schemeClr val="tx1"/>
            </a:solidFill>
            <a:round/>
            <a:headEnd/>
            <a:tailEnd type="triangle" w="med" len="med"/>
          </a:ln>
        </p:spPr>
      </p:cxnSp>
      <p:cxnSp>
        <p:nvCxnSpPr>
          <p:cNvPr id="16" name="Straight Connector 32"/>
          <p:cNvCxnSpPr>
            <a:cxnSpLocks noChangeShapeType="1"/>
          </p:cNvCxnSpPr>
          <p:nvPr/>
        </p:nvCxnSpPr>
        <p:spPr bwMode="auto">
          <a:xfrm flipV="1">
            <a:off x="2540000" y="954541"/>
            <a:ext cx="242888" cy="33337"/>
          </a:xfrm>
          <a:prstGeom prst="line">
            <a:avLst/>
          </a:prstGeom>
          <a:noFill/>
          <a:ln w="9525">
            <a:solidFill>
              <a:schemeClr val="tx1"/>
            </a:solidFill>
            <a:round/>
            <a:headEnd/>
            <a:tailEnd type="triangle" w="med" len="med"/>
          </a:ln>
        </p:spPr>
      </p:cxnSp>
      <p:sp>
        <p:nvSpPr>
          <p:cNvPr id="20" name="Text Box 9"/>
          <p:cNvSpPr txBox="1">
            <a:spLocks noChangeArrowheads="1"/>
          </p:cNvSpPr>
          <p:nvPr/>
        </p:nvSpPr>
        <p:spPr bwMode="auto">
          <a:xfrm>
            <a:off x="983196" y="873746"/>
            <a:ext cx="277813"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a:ea typeface="Arial" pitchFamily="-52" charset="0"/>
                <a:cs typeface="Arial" pitchFamily="-52" charset="0"/>
              </a:rPr>
              <a:t>1</a:t>
            </a:r>
          </a:p>
        </p:txBody>
      </p:sp>
      <p:sp>
        <p:nvSpPr>
          <p:cNvPr id="21" name="Text Box 9"/>
          <p:cNvSpPr txBox="1">
            <a:spLocks noChangeArrowheads="1"/>
          </p:cNvSpPr>
          <p:nvPr/>
        </p:nvSpPr>
        <p:spPr bwMode="auto">
          <a:xfrm>
            <a:off x="2287950" y="849037"/>
            <a:ext cx="277813"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2</a:t>
            </a:r>
            <a:endParaRPr lang="en-GB" sz="1200" b="1" dirty="0">
              <a:ea typeface="Arial" pitchFamily="-52" charset="0"/>
              <a:cs typeface="Arial" pitchFamily="-52" charset="0"/>
            </a:endParaRPr>
          </a:p>
        </p:txBody>
      </p:sp>
      <p:sp>
        <p:nvSpPr>
          <p:cNvPr id="22" name="Text Box 9"/>
          <p:cNvSpPr txBox="1">
            <a:spLocks noChangeArrowheads="1"/>
          </p:cNvSpPr>
          <p:nvPr/>
        </p:nvSpPr>
        <p:spPr bwMode="auto">
          <a:xfrm>
            <a:off x="6129041" y="2050277"/>
            <a:ext cx="277813"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3</a:t>
            </a:r>
            <a:endParaRPr lang="en-GB" sz="1200" b="1" dirty="0">
              <a:ea typeface="Arial" pitchFamily="-52" charset="0"/>
              <a:cs typeface="Arial" pitchFamily="-52" charset="0"/>
            </a:endParaRPr>
          </a:p>
        </p:txBody>
      </p:sp>
      <p:pic>
        <p:nvPicPr>
          <p:cNvPr id="3" name="Picture 2" descr="pic1.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3478" y="4791535"/>
            <a:ext cx="2191305" cy="858377"/>
          </a:xfrm>
          <a:prstGeom prst="rect">
            <a:avLst/>
          </a:prstGeom>
        </p:spPr>
      </p:pic>
      <p:sp>
        <p:nvSpPr>
          <p:cNvPr id="25" name="Text Box 9"/>
          <p:cNvSpPr txBox="1">
            <a:spLocks noChangeArrowheads="1"/>
          </p:cNvSpPr>
          <p:nvPr/>
        </p:nvSpPr>
        <p:spPr bwMode="auto">
          <a:xfrm>
            <a:off x="694600" y="8953695"/>
            <a:ext cx="283075" cy="276999"/>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6</a:t>
            </a:r>
            <a:endParaRPr lang="en-GB" sz="1200" b="1" dirty="0">
              <a:ea typeface="Arial" pitchFamily="-52" charset="0"/>
              <a:cs typeface="Arial" pitchFamily="-52" charset="0"/>
            </a:endParaRPr>
          </a:p>
        </p:txBody>
      </p:sp>
      <p:sp>
        <p:nvSpPr>
          <p:cNvPr id="26" name="Line 15"/>
          <p:cNvSpPr>
            <a:spLocks noChangeShapeType="1"/>
          </p:cNvSpPr>
          <p:nvPr/>
        </p:nvSpPr>
        <p:spPr bwMode="auto">
          <a:xfrm flipH="1" flipV="1">
            <a:off x="2904821" y="5515998"/>
            <a:ext cx="1134734" cy="2303"/>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pic>
        <p:nvPicPr>
          <p:cNvPr id="27" name="Picture 26" descr="pic1.tiff"/>
          <p:cNvPicPr>
            <a:picLocks noChangeAspect="1"/>
          </p:cNvPicPr>
          <p:nvPr/>
        </p:nvPicPr>
        <p:blipFill rotWithShape="1">
          <a:blip r:embed="rId6">
            <a:extLst>
              <a:ext uri="{28A0092B-C50C-407E-A947-70E740481C1C}">
                <a14:useLocalDpi xmlns:a14="http://schemas.microsoft.com/office/drawing/2010/main" val="0"/>
              </a:ext>
            </a:extLst>
          </a:blip>
          <a:srcRect r="1254"/>
          <a:stretch/>
        </p:blipFill>
        <p:spPr>
          <a:xfrm>
            <a:off x="3837423" y="1841081"/>
            <a:ext cx="1765715" cy="698226"/>
          </a:xfrm>
          <a:prstGeom prst="rect">
            <a:avLst/>
          </a:prstGeom>
        </p:spPr>
      </p:pic>
      <p:sp>
        <p:nvSpPr>
          <p:cNvPr id="14" name="Line 15"/>
          <p:cNvSpPr>
            <a:spLocks noChangeShapeType="1"/>
          </p:cNvSpPr>
          <p:nvPr/>
        </p:nvSpPr>
        <p:spPr bwMode="auto">
          <a:xfrm flipH="1">
            <a:off x="5549900" y="2167391"/>
            <a:ext cx="577850"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4" name="Text Box 9"/>
          <p:cNvSpPr txBox="1">
            <a:spLocks noChangeArrowheads="1"/>
          </p:cNvSpPr>
          <p:nvPr/>
        </p:nvSpPr>
        <p:spPr bwMode="auto">
          <a:xfrm>
            <a:off x="4033240" y="5385836"/>
            <a:ext cx="277813"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5</a:t>
            </a:r>
            <a:endParaRPr lang="en-GB" sz="1200" b="1" dirty="0">
              <a:ea typeface="Arial" pitchFamily="-52" charset="0"/>
              <a:cs typeface="Arial" pitchFamily="-52" charset="0"/>
            </a:endParaRPr>
          </a:p>
        </p:txBody>
      </p:sp>
      <p:sp>
        <p:nvSpPr>
          <p:cNvPr id="5" name="Line 15"/>
          <p:cNvSpPr>
            <a:spLocks noChangeShapeType="1"/>
          </p:cNvSpPr>
          <p:nvPr/>
        </p:nvSpPr>
        <p:spPr bwMode="auto">
          <a:xfrm flipH="1" flipV="1">
            <a:off x="2503092" y="3602400"/>
            <a:ext cx="2501083" cy="151187"/>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2" name="Slide Number Placeholder 31"/>
          <p:cNvSpPr>
            <a:spLocks noGrp="1"/>
          </p:cNvSpPr>
          <p:nvPr>
            <p:ph type="sldNum" sz="quarter" idx="12"/>
          </p:nvPr>
        </p:nvSpPr>
        <p:spPr/>
        <p:txBody>
          <a:bodyPr/>
          <a:lstStyle/>
          <a:p>
            <a:fld id="{F2E8CB31-A58A-4779-9F7E-716265AE8FEE}" type="slidenum">
              <a:rPr lang="en-US"/>
              <a:pPr/>
              <a:t>23</a:t>
            </a:fld>
            <a:endParaRPr lang="en-US"/>
          </a:p>
        </p:txBody>
      </p:sp>
      <p:sp>
        <p:nvSpPr>
          <p:cNvPr id="35" name="Line 15"/>
          <p:cNvSpPr>
            <a:spLocks noChangeShapeType="1"/>
          </p:cNvSpPr>
          <p:nvPr/>
        </p:nvSpPr>
        <p:spPr bwMode="auto">
          <a:xfrm flipH="1">
            <a:off x="4245538" y="3799156"/>
            <a:ext cx="764286" cy="964288"/>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3" name="Text Box 9"/>
          <p:cNvSpPr txBox="1">
            <a:spLocks noChangeArrowheads="1"/>
          </p:cNvSpPr>
          <p:nvPr/>
        </p:nvSpPr>
        <p:spPr bwMode="auto">
          <a:xfrm>
            <a:off x="4998787" y="3642741"/>
            <a:ext cx="277813" cy="284162"/>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4</a:t>
            </a:r>
            <a:endParaRPr lang="en-GB" sz="1200" b="1" dirty="0">
              <a:ea typeface="Arial" pitchFamily="-52" charset="0"/>
              <a:cs typeface="Arial" pitchFamily="-52" charset="0"/>
            </a:endParaRPr>
          </a:p>
        </p:txBody>
      </p:sp>
      <p:sp>
        <p:nvSpPr>
          <p:cNvPr id="37" name="TextBox 36"/>
          <p:cNvSpPr txBox="1"/>
          <p:nvPr/>
        </p:nvSpPr>
        <p:spPr>
          <a:xfrm>
            <a:off x="1422400" y="800100"/>
            <a:ext cx="1041400" cy="261610"/>
          </a:xfrm>
          <a:prstGeom prst="rect">
            <a:avLst/>
          </a:prstGeom>
          <a:noFill/>
        </p:spPr>
        <p:txBody>
          <a:bodyPr wrap="square" rtlCol="0">
            <a:spAutoFit/>
          </a:bodyPr>
          <a:lstStyle/>
          <a:p>
            <a:r>
              <a:rPr lang="en-US" sz="1100" dirty="0"/>
              <a:t>right-click</a:t>
            </a:r>
          </a:p>
        </p:txBody>
      </p:sp>
      <p:sp>
        <p:nvSpPr>
          <p:cNvPr id="30" name="TextBox 11"/>
          <p:cNvSpPr txBox="1">
            <a:spLocks noChangeArrowheads="1"/>
          </p:cNvSpPr>
          <p:nvPr/>
        </p:nvSpPr>
        <p:spPr bwMode="auto">
          <a:xfrm>
            <a:off x="975325" y="8527062"/>
            <a:ext cx="4230383" cy="1200329"/>
          </a:xfrm>
          <a:prstGeom prst="rect">
            <a:avLst/>
          </a:prstGeom>
          <a:solidFill>
            <a:srgbClr val="CCFFFF"/>
          </a:solidFill>
          <a:ln w="9525">
            <a:solidFill>
              <a:srgbClr val="000000"/>
            </a:solidFill>
            <a:miter lim="800000"/>
            <a:headEnd/>
            <a:tailEnd/>
          </a:ln>
        </p:spPr>
        <p:txBody>
          <a:bodyPr wrap="square">
            <a:prstTxWarp prst="textNoShape">
              <a:avLst/>
            </a:prstTxWarp>
            <a:spAutoFit/>
          </a:bodyPr>
          <a:lstStyle/>
          <a:p>
            <a:r>
              <a:rPr lang="en-US" sz="1200" dirty="0" smtClean="0">
                <a:latin typeface="Arial"/>
                <a:ea typeface="Times New Roman" pitchFamily="-52" charset="0"/>
                <a:cs typeface="Arial"/>
              </a:rPr>
              <a:t>In the first instance Artemis reads all the new reads into the same window. This is useful if you have multiple sequencing runs for the same sample. But in this instance we want to split the reads into separate windows so that we can view them independently. This is done as described below. </a:t>
            </a:r>
          </a:p>
        </p:txBody>
      </p:sp>
      <p:pic>
        <p:nvPicPr>
          <p:cNvPr id="6" name="Picture 5" descr="screenshot_18.png"/>
          <p:cNvPicPr>
            <a:picLocks noChangeAspect="1"/>
          </p:cNvPicPr>
          <p:nvPr/>
        </p:nvPicPr>
        <p:blipFill rotWithShape="1">
          <a:blip r:embed="rId7">
            <a:extLst>
              <a:ext uri="{28A0092B-C50C-407E-A947-70E740481C1C}">
                <a14:useLocalDpi xmlns:a14="http://schemas.microsoft.com/office/drawing/2010/main" val="0"/>
              </a:ext>
            </a:extLst>
          </a:blip>
          <a:srcRect l="47278" t="27911" r="36568" b="45243"/>
          <a:stretch/>
        </p:blipFill>
        <p:spPr>
          <a:xfrm>
            <a:off x="2777705" y="897285"/>
            <a:ext cx="1028993" cy="1292491"/>
          </a:xfrm>
          <a:prstGeom prst="rect">
            <a:avLst/>
          </a:prstGeom>
        </p:spPr>
      </p:pic>
      <p:sp>
        <p:nvSpPr>
          <p:cNvPr id="12" name="Rounded Rectangle 11"/>
          <p:cNvSpPr/>
          <p:nvPr/>
        </p:nvSpPr>
        <p:spPr bwMode="auto">
          <a:xfrm>
            <a:off x="2759076" y="5879549"/>
            <a:ext cx="3678767" cy="667882"/>
          </a:xfrm>
          <a:prstGeom prst="round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 name="TextBox 1"/>
          <p:cNvSpPr txBox="1"/>
          <p:nvPr/>
        </p:nvSpPr>
        <p:spPr>
          <a:xfrm>
            <a:off x="2723190" y="5899383"/>
            <a:ext cx="3856988" cy="646331"/>
          </a:xfrm>
          <a:prstGeom prst="rect">
            <a:avLst/>
          </a:prstGeom>
          <a:noFill/>
        </p:spPr>
        <p:txBody>
          <a:bodyPr wrap="square" rtlCol="0">
            <a:spAutoFit/>
          </a:bodyPr>
          <a:lstStyle/>
          <a:p>
            <a:r>
              <a:rPr lang="en-US" sz="1200" dirty="0" smtClean="0">
                <a:latin typeface="Times New Roman"/>
                <a:cs typeface="Times New Roman"/>
              </a:rPr>
              <a:t>Note that due to differences in sequencing technology, the read lengths are different between NV2 and L2b, contributing to this staggered appearance of reads.</a:t>
            </a:r>
            <a:endParaRPr lang="en-US" sz="1200" dirty="0">
              <a:latin typeface="Times New Roman"/>
              <a:cs typeface="Times New Roman"/>
            </a:endParaRP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screenshot_26.png"/>
          <p:cNvPicPr>
            <a:picLocks noChangeAspect="1"/>
          </p:cNvPicPr>
          <p:nvPr/>
        </p:nvPicPr>
        <p:blipFill rotWithShape="1">
          <a:blip r:embed="rId2">
            <a:extLst>
              <a:ext uri="{28A0092B-C50C-407E-A947-70E740481C1C}">
                <a14:useLocalDpi xmlns:a14="http://schemas.microsoft.com/office/drawing/2010/main" val="0"/>
              </a:ext>
            </a:extLst>
          </a:blip>
          <a:srcRect l="4630" t="2621" b="53231"/>
          <a:stretch/>
        </p:blipFill>
        <p:spPr>
          <a:xfrm>
            <a:off x="295615" y="334244"/>
            <a:ext cx="6273613" cy="2194945"/>
          </a:xfrm>
          <a:prstGeom prst="rect">
            <a:avLst/>
          </a:prstGeom>
        </p:spPr>
      </p:pic>
      <p:pic>
        <p:nvPicPr>
          <p:cNvPr id="25" name="Picture 24" descr="screenshot_27.png"/>
          <p:cNvPicPr>
            <a:picLocks noChangeAspect="1"/>
          </p:cNvPicPr>
          <p:nvPr/>
        </p:nvPicPr>
        <p:blipFill rotWithShape="1">
          <a:blip r:embed="rId3">
            <a:extLst>
              <a:ext uri="{28A0092B-C50C-407E-A947-70E740481C1C}">
                <a14:useLocalDpi xmlns:a14="http://schemas.microsoft.com/office/drawing/2010/main" val="0"/>
              </a:ext>
            </a:extLst>
          </a:blip>
          <a:srcRect l="4949" t="2411" b="43091"/>
          <a:stretch/>
        </p:blipFill>
        <p:spPr>
          <a:xfrm>
            <a:off x="295615" y="2679553"/>
            <a:ext cx="6272666" cy="2718241"/>
          </a:xfrm>
          <a:prstGeom prst="rect">
            <a:avLst/>
          </a:prstGeom>
        </p:spPr>
      </p:pic>
      <p:pic>
        <p:nvPicPr>
          <p:cNvPr id="26" name="Picture 25" descr="screenshot_28.png"/>
          <p:cNvPicPr>
            <a:picLocks noChangeAspect="1"/>
          </p:cNvPicPr>
          <p:nvPr/>
        </p:nvPicPr>
        <p:blipFill rotWithShape="1">
          <a:blip r:embed="rId4">
            <a:extLst>
              <a:ext uri="{28A0092B-C50C-407E-A947-70E740481C1C}">
                <a14:useLocalDpi xmlns:a14="http://schemas.microsoft.com/office/drawing/2010/main" val="0"/>
              </a:ext>
            </a:extLst>
          </a:blip>
          <a:srcRect l="4630" t="2411" b="42670"/>
          <a:stretch/>
        </p:blipFill>
        <p:spPr>
          <a:xfrm>
            <a:off x="295615" y="6647384"/>
            <a:ext cx="6260511" cy="2724851"/>
          </a:xfrm>
          <a:prstGeom prst="rect">
            <a:avLst/>
          </a:prstGeom>
        </p:spPr>
      </p:pic>
      <p:sp>
        <p:nvSpPr>
          <p:cNvPr id="8" name="Text Box 9"/>
          <p:cNvSpPr txBox="1">
            <a:spLocks noChangeArrowheads="1"/>
          </p:cNvSpPr>
          <p:nvPr/>
        </p:nvSpPr>
        <p:spPr bwMode="auto">
          <a:xfrm>
            <a:off x="2981517" y="1917597"/>
            <a:ext cx="270251" cy="276999"/>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7</a:t>
            </a:r>
            <a:endParaRPr lang="en-GB" sz="1200" b="1" dirty="0">
              <a:ea typeface="Arial" pitchFamily="-52" charset="0"/>
              <a:cs typeface="Arial" pitchFamily="-52" charset="0"/>
            </a:endParaRPr>
          </a:p>
        </p:txBody>
      </p:sp>
      <p:sp>
        <p:nvSpPr>
          <p:cNvPr id="12" name="Text Box 9"/>
          <p:cNvSpPr txBox="1">
            <a:spLocks noChangeArrowheads="1"/>
          </p:cNvSpPr>
          <p:nvPr/>
        </p:nvSpPr>
        <p:spPr bwMode="auto">
          <a:xfrm>
            <a:off x="3657490" y="4070670"/>
            <a:ext cx="270251" cy="276999"/>
          </a:xfrm>
          <a:prstGeom prst="rect">
            <a:avLst/>
          </a:prstGeom>
          <a:solidFill>
            <a:schemeClr val="bg1"/>
          </a:solidFill>
          <a:ln w="9525">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8</a:t>
            </a:r>
            <a:endParaRPr lang="en-GB" sz="1200" b="1" dirty="0">
              <a:ea typeface="Arial" pitchFamily="-52" charset="0"/>
              <a:cs typeface="Arial" pitchFamily="-52" charset="0"/>
            </a:endParaRPr>
          </a:p>
        </p:txBody>
      </p:sp>
      <p:sp>
        <p:nvSpPr>
          <p:cNvPr id="17" name="TextBox 11"/>
          <p:cNvSpPr txBox="1">
            <a:spLocks noChangeArrowheads="1"/>
          </p:cNvSpPr>
          <p:nvPr/>
        </p:nvSpPr>
        <p:spPr bwMode="auto">
          <a:xfrm>
            <a:off x="777161" y="5530681"/>
            <a:ext cx="5134906" cy="1015663"/>
          </a:xfrm>
          <a:prstGeom prst="rect">
            <a:avLst/>
          </a:prstGeom>
          <a:solidFill>
            <a:srgbClr val="CCFFFF"/>
          </a:solidFill>
          <a:ln w="9525">
            <a:solidFill>
              <a:srgbClr val="000000"/>
            </a:solidFill>
            <a:miter lim="800000"/>
            <a:headEnd/>
            <a:tailEnd/>
          </a:ln>
        </p:spPr>
        <p:txBody>
          <a:bodyPr wrap="square">
            <a:prstTxWarp prst="textNoShape">
              <a:avLst/>
            </a:prstTxWarp>
            <a:spAutoFit/>
          </a:bodyPr>
          <a:lstStyle/>
          <a:p>
            <a:r>
              <a:rPr lang="en-US" sz="1200" dirty="0" smtClean="0">
                <a:latin typeface="Arial"/>
                <a:ea typeface="Times New Roman" pitchFamily="-52" charset="0"/>
                <a:cs typeface="Arial"/>
              </a:rPr>
              <a:t>Now </a:t>
            </a:r>
            <a:r>
              <a:rPr lang="en-US" sz="1200" dirty="0">
                <a:latin typeface="Arial"/>
                <a:ea typeface="Times New Roman" pitchFamily="-52" charset="0"/>
                <a:cs typeface="Arial"/>
              </a:rPr>
              <a:t>g</a:t>
            </a:r>
            <a:r>
              <a:rPr lang="en-US" sz="1200" dirty="0" smtClean="0">
                <a:latin typeface="Arial"/>
                <a:ea typeface="Times New Roman" pitchFamily="-52" charset="0"/>
                <a:cs typeface="Arial"/>
              </a:rPr>
              <a:t>o back to the plasmid region at the end of the genome sequence and have a look at the previously un-mapped region located around base position 1044200. You can see that the newly added BAM file (for L2b) shows no such deletion with reads covering this region (as shown below). Have a look at the inferred read sizes, too.</a:t>
            </a:r>
          </a:p>
        </p:txBody>
      </p:sp>
      <p:sp>
        <p:nvSpPr>
          <p:cNvPr id="23" name="Oval 147"/>
          <p:cNvSpPr>
            <a:spLocks noChangeArrowheads="1"/>
          </p:cNvSpPr>
          <p:nvPr/>
        </p:nvSpPr>
        <p:spPr bwMode="auto">
          <a:xfrm>
            <a:off x="4620357" y="7027656"/>
            <a:ext cx="908743" cy="1611011"/>
          </a:xfrm>
          <a:prstGeom prst="ellipse">
            <a:avLst/>
          </a:prstGeom>
          <a:noFill/>
          <a:ln w="25400">
            <a:solidFill>
              <a:srgbClr val="FF0000">
                <a:alpha val="98822"/>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2" name="Slide Number Placeholder 21"/>
          <p:cNvSpPr>
            <a:spLocks noGrp="1"/>
          </p:cNvSpPr>
          <p:nvPr>
            <p:ph type="sldNum" sz="quarter" idx="12"/>
          </p:nvPr>
        </p:nvSpPr>
        <p:spPr>
          <a:xfrm>
            <a:off x="5102304" y="9384187"/>
            <a:ext cx="1600200" cy="462215"/>
          </a:xfrm>
        </p:spPr>
        <p:txBody>
          <a:bodyPr/>
          <a:lstStyle/>
          <a:p>
            <a:fld id="{F2E8CB31-A58A-4779-9F7E-716265AE8FEE}" type="slidenum">
              <a:rPr lang="en-US"/>
              <a:pPr/>
              <a:t>24</a:t>
            </a:fld>
            <a:endParaRPr lang="en-US"/>
          </a:p>
        </p:txBody>
      </p:sp>
      <p:sp>
        <p:nvSpPr>
          <p:cNvPr id="11" name="TextBox 11"/>
          <p:cNvSpPr txBox="1">
            <a:spLocks noChangeArrowheads="1"/>
          </p:cNvSpPr>
          <p:nvPr/>
        </p:nvSpPr>
        <p:spPr bwMode="auto">
          <a:xfrm>
            <a:off x="3264008" y="1761301"/>
            <a:ext cx="2568591" cy="646331"/>
          </a:xfrm>
          <a:prstGeom prst="rect">
            <a:avLst/>
          </a:prstGeom>
          <a:solidFill>
            <a:srgbClr val="CCFFFF"/>
          </a:solidFill>
          <a:ln w="9525">
            <a:solidFill>
              <a:srgbClr val="000000"/>
            </a:solidFill>
            <a:miter lim="800000"/>
            <a:headEnd/>
            <a:tailEnd/>
          </a:ln>
        </p:spPr>
        <p:txBody>
          <a:bodyPr wrap="square">
            <a:prstTxWarp prst="textNoShape">
              <a:avLst/>
            </a:prstTxWarp>
            <a:spAutoFit/>
          </a:bodyPr>
          <a:lstStyle/>
          <a:p>
            <a:r>
              <a:rPr lang="en-US" sz="1200" dirty="0" smtClean="0">
                <a:latin typeface="Arial"/>
                <a:ea typeface="Times New Roman" pitchFamily="-52" charset="0"/>
                <a:cs typeface="Arial"/>
              </a:rPr>
              <a:t>First, </a:t>
            </a:r>
            <a:r>
              <a:rPr lang="en-US" sz="1200" b="1" dirty="0" smtClean="0">
                <a:latin typeface="Arial"/>
                <a:ea typeface="Times New Roman" pitchFamily="-52" charset="0"/>
                <a:cs typeface="Arial"/>
              </a:rPr>
              <a:t>clone </a:t>
            </a:r>
            <a:r>
              <a:rPr lang="en-US" sz="1200" dirty="0" smtClean="0">
                <a:latin typeface="Arial"/>
                <a:ea typeface="Times New Roman" pitchFamily="-52" charset="0"/>
                <a:cs typeface="Arial"/>
              </a:rPr>
              <a:t>the BAM view window.</a:t>
            </a:r>
          </a:p>
          <a:p>
            <a:r>
              <a:rPr lang="en-US" sz="1200" dirty="0" smtClean="0">
                <a:latin typeface="Arial"/>
                <a:ea typeface="Times New Roman" pitchFamily="-52" charset="0"/>
                <a:cs typeface="Arial"/>
              </a:rPr>
              <a:t>Right-click over the BAM window and select ‘Clone window’.</a:t>
            </a:r>
          </a:p>
        </p:txBody>
      </p:sp>
      <p:sp>
        <p:nvSpPr>
          <p:cNvPr id="15" name="TextBox 11"/>
          <p:cNvSpPr txBox="1">
            <a:spLocks noChangeArrowheads="1"/>
          </p:cNvSpPr>
          <p:nvPr/>
        </p:nvSpPr>
        <p:spPr bwMode="auto">
          <a:xfrm>
            <a:off x="3989133" y="3503613"/>
            <a:ext cx="2568591" cy="1384995"/>
          </a:xfrm>
          <a:prstGeom prst="rect">
            <a:avLst/>
          </a:prstGeom>
          <a:solidFill>
            <a:srgbClr val="CCFFFF"/>
          </a:solidFill>
          <a:ln w="9525">
            <a:solidFill>
              <a:srgbClr val="000000"/>
            </a:solidFill>
            <a:miter lim="800000"/>
            <a:headEnd/>
            <a:tailEnd/>
          </a:ln>
        </p:spPr>
        <p:txBody>
          <a:bodyPr wrap="square">
            <a:prstTxWarp prst="textNoShape">
              <a:avLst/>
            </a:prstTxWarp>
            <a:spAutoFit/>
          </a:bodyPr>
          <a:lstStyle/>
          <a:p>
            <a:r>
              <a:rPr lang="en-US" sz="1200" dirty="0" smtClean="0">
                <a:latin typeface="Arial"/>
                <a:ea typeface="Times New Roman" pitchFamily="-52" charset="0"/>
                <a:cs typeface="Arial"/>
              </a:rPr>
              <a:t>If you right-click over the top BAM window and select BAM files you can individually select the files as desired. This means you can display each BAM file in its own window by de-selecting one or the other file. </a:t>
            </a:r>
          </a:p>
        </p:txBody>
      </p:sp>
    </p:spTree>
    <p:extLst>
      <p:ext uri="{BB962C8B-B14F-4D97-AF65-F5344CB8AC3E}">
        <p14:creationId xmlns:p14="http://schemas.microsoft.com/office/powerpoint/2010/main" val="202598972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576136" y="4802560"/>
            <a:ext cx="5879222" cy="1272290"/>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4" name="AutoShape 9"/>
          <p:cNvSpPr>
            <a:spLocks noChangeArrowheads="1"/>
          </p:cNvSpPr>
          <p:nvPr/>
        </p:nvSpPr>
        <p:spPr bwMode="auto">
          <a:xfrm>
            <a:off x="540000" y="4752474"/>
            <a:ext cx="5886000" cy="1328023"/>
          </a:xfrm>
          <a:prstGeom prst="roundRect">
            <a:avLst>
              <a:gd name="adj" fmla="val 16667"/>
            </a:avLst>
          </a:prstGeom>
          <a:noFill/>
          <a:ln w="9525">
            <a:noFill/>
            <a:round/>
            <a:headEnd/>
            <a:tailEnd/>
          </a:ln>
        </p:spPr>
        <p:txBody>
          <a:bodyPr wrap="square" anchor="ctr">
            <a:prstTxWarp prst="textNoShape">
              <a:avLst/>
            </a:prstTxWarp>
            <a:spAutoFit/>
          </a:bodyPr>
          <a:lstStyle/>
          <a:p>
            <a:r>
              <a:rPr lang="en-US" sz="1200" dirty="0" smtClean="0">
                <a:latin typeface="Arial"/>
                <a:cs typeface="Arial"/>
              </a:rPr>
              <a:t>There are two more steps required before we can view out </a:t>
            </a:r>
            <a:r>
              <a:rPr lang="en-US" sz="1200" dirty="0" err="1" smtClean="0">
                <a:latin typeface="Arial"/>
                <a:cs typeface="Arial"/>
              </a:rPr>
              <a:t>SNPs</a:t>
            </a:r>
            <a:r>
              <a:rPr lang="en-US" sz="1200" dirty="0" smtClean="0">
                <a:latin typeface="Arial"/>
                <a:cs typeface="Arial"/>
              </a:rPr>
              <a:t> in Artemis. First, do the actual SNP calling:</a:t>
            </a:r>
          </a:p>
          <a:p>
            <a:pPr marL="228600" indent="-228600"/>
            <a:r>
              <a:rPr lang="en-US" sz="1200" b="1" dirty="0" err="1" smtClean="0">
                <a:latin typeface="Courier New"/>
                <a:cs typeface="Courier New"/>
              </a:rPr>
              <a:t>bcftools</a:t>
            </a:r>
            <a:r>
              <a:rPr lang="en-US" sz="1200" b="1" dirty="0" smtClean="0">
                <a:latin typeface="Courier New"/>
                <a:cs typeface="Courier New"/>
              </a:rPr>
              <a:t> view –</a:t>
            </a:r>
            <a:r>
              <a:rPr lang="en-US" sz="1200" b="1" dirty="0" err="1" smtClean="0">
                <a:latin typeface="Courier New"/>
                <a:cs typeface="Courier New"/>
              </a:rPr>
              <a:t>bcg</a:t>
            </a:r>
            <a:r>
              <a:rPr lang="en-US" sz="1200" b="1" dirty="0" smtClean="0">
                <a:latin typeface="Courier New"/>
                <a:cs typeface="Courier New"/>
              </a:rPr>
              <a:t> </a:t>
            </a:r>
            <a:r>
              <a:rPr lang="en-US" sz="1200" b="1" dirty="0" err="1" smtClean="0">
                <a:latin typeface="Courier New"/>
                <a:cs typeface="Courier New"/>
              </a:rPr>
              <a:t>NV_temp.bcf</a:t>
            </a:r>
            <a:r>
              <a:rPr lang="en-US" sz="1200" b="1" dirty="0" smtClean="0">
                <a:latin typeface="Courier New"/>
                <a:cs typeface="Courier New"/>
              </a:rPr>
              <a:t> &gt; </a:t>
            </a:r>
            <a:r>
              <a:rPr lang="en-US" sz="1200" b="1" dirty="0" err="1" smtClean="0">
                <a:latin typeface="Courier New"/>
                <a:cs typeface="Courier New"/>
              </a:rPr>
              <a:t>NV.bcf</a:t>
            </a:r>
            <a:endParaRPr lang="en-US" sz="1200" b="1" dirty="0" smtClean="0">
              <a:latin typeface="Courier New"/>
              <a:cs typeface="Courier New"/>
            </a:endParaRPr>
          </a:p>
          <a:p>
            <a:endParaRPr lang="en-US" sz="1200" dirty="0" smtClean="0">
              <a:solidFill>
                <a:srgbClr val="000000"/>
              </a:solidFill>
              <a:latin typeface="Times New Roman"/>
              <a:cs typeface="Times New Roman"/>
            </a:endParaRPr>
          </a:p>
          <a:p>
            <a:pPr lvl="0"/>
            <a:r>
              <a:rPr lang="en-US" sz="1200" dirty="0" smtClean="0">
                <a:solidFill>
                  <a:srgbClr val="000000"/>
                </a:solidFill>
                <a:latin typeface="Arial"/>
                <a:cs typeface="Arial"/>
              </a:rPr>
              <a:t>Second, as before we have to index the file before viewing in in Artemis:</a:t>
            </a:r>
          </a:p>
          <a:p>
            <a:pPr marL="228600" indent="-228600"/>
            <a:r>
              <a:rPr lang="en-US" sz="1200" b="1" dirty="0" err="1" smtClean="0">
                <a:latin typeface="Courier New"/>
                <a:cs typeface="Courier New"/>
              </a:rPr>
              <a:t>bcftools</a:t>
            </a:r>
            <a:r>
              <a:rPr lang="en-US" sz="1200" b="1" dirty="0" smtClean="0">
                <a:latin typeface="Courier New"/>
                <a:cs typeface="Courier New"/>
              </a:rPr>
              <a:t> index </a:t>
            </a:r>
            <a:r>
              <a:rPr lang="en-US" sz="1200" b="1" dirty="0" err="1" smtClean="0">
                <a:latin typeface="Courier New"/>
                <a:cs typeface="Courier New"/>
              </a:rPr>
              <a:t>NV.bcf</a:t>
            </a:r>
            <a:endParaRPr lang="en-US" sz="1200" b="1" dirty="0" smtClean="0">
              <a:latin typeface="Courier New"/>
              <a:cs typeface="Courier New"/>
            </a:endParaRPr>
          </a:p>
        </p:txBody>
      </p:sp>
      <p:sp>
        <p:nvSpPr>
          <p:cNvPr id="27650" name="AutoShape 9"/>
          <p:cNvSpPr>
            <a:spLocks noChangeArrowheads="1"/>
          </p:cNvSpPr>
          <p:nvPr/>
        </p:nvSpPr>
        <p:spPr bwMode="auto">
          <a:xfrm>
            <a:off x="566188" y="336502"/>
            <a:ext cx="5886000" cy="1804750"/>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US" b="1" dirty="0" smtClean="0">
                <a:latin typeface="Times New Roman"/>
                <a:cs typeface="Times New Roman"/>
              </a:rPr>
              <a:t>Looking at SNPs in more detail</a:t>
            </a:r>
            <a:endParaRPr lang="en-US" sz="1200" dirty="0" smtClean="0">
              <a:latin typeface="Times New Roman" pitchFamily="-52" charset="0"/>
              <a:ea typeface="Times New Roman" pitchFamily="-52" charset="0"/>
              <a:cs typeface="Times New Roman" pitchFamily="-52" charset="0"/>
            </a:endParaRPr>
          </a:p>
          <a:p>
            <a:r>
              <a:rPr lang="en-US" sz="1200" dirty="0">
                <a:latin typeface="Times New Roman" pitchFamily="-52" charset="0"/>
                <a:ea typeface="Times New Roman" pitchFamily="-52" charset="0"/>
                <a:cs typeface="Times New Roman" pitchFamily="-52" charset="0"/>
              </a:rPr>
              <a:t>So far we have looked at SNP variation rather superficially. In reality you would need more information to understand the effect that the sequence change might have on for example coding capacity. For this we can view a different data type called </a:t>
            </a:r>
            <a:r>
              <a:rPr lang="en-US" sz="1200" b="1" dirty="0">
                <a:latin typeface="Times New Roman" pitchFamily="-52" charset="0"/>
                <a:ea typeface="Times New Roman" pitchFamily="-52" charset="0"/>
                <a:cs typeface="Times New Roman" pitchFamily="-52" charset="0"/>
              </a:rPr>
              <a:t>V</a:t>
            </a:r>
            <a:r>
              <a:rPr lang="en-US" sz="1200" dirty="0">
                <a:latin typeface="Times New Roman" pitchFamily="-52" charset="0"/>
                <a:ea typeface="Times New Roman" pitchFamily="-52" charset="0"/>
                <a:cs typeface="Times New Roman" pitchFamily="-52" charset="0"/>
              </a:rPr>
              <a:t>ariant </a:t>
            </a:r>
            <a:r>
              <a:rPr lang="en-US" sz="1200" b="1" dirty="0">
                <a:latin typeface="Times New Roman" pitchFamily="-52" charset="0"/>
                <a:ea typeface="Times New Roman" pitchFamily="-52" charset="0"/>
                <a:cs typeface="Times New Roman" pitchFamily="-52" charset="0"/>
              </a:rPr>
              <a:t>C</a:t>
            </a:r>
            <a:r>
              <a:rPr lang="en-US" sz="1200" dirty="0">
                <a:latin typeface="Times New Roman" pitchFamily="-52" charset="0"/>
                <a:ea typeface="Times New Roman" pitchFamily="-52" charset="0"/>
                <a:cs typeface="Times New Roman" pitchFamily="-52" charset="0"/>
              </a:rPr>
              <a:t>all </a:t>
            </a:r>
            <a:r>
              <a:rPr lang="en-US" sz="1200" b="1" dirty="0">
                <a:latin typeface="Times New Roman" pitchFamily="-52" charset="0"/>
                <a:ea typeface="Times New Roman" pitchFamily="-52" charset="0"/>
                <a:cs typeface="Times New Roman" pitchFamily="-52" charset="0"/>
              </a:rPr>
              <a:t>F</a:t>
            </a:r>
            <a:r>
              <a:rPr lang="en-US" sz="1200" dirty="0">
                <a:latin typeface="Times New Roman" pitchFamily="-52" charset="0"/>
                <a:ea typeface="Times New Roman" pitchFamily="-52" charset="0"/>
                <a:cs typeface="Times New Roman" pitchFamily="-52" charset="0"/>
              </a:rPr>
              <a:t>ormat (</a:t>
            </a:r>
            <a:r>
              <a:rPr lang="en-US" sz="1200" b="1" dirty="0">
                <a:latin typeface="Times New Roman" pitchFamily="-52" charset="0"/>
                <a:ea typeface="Times New Roman" pitchFamily="-52" charset="0"/>
                <a:cs typeface="Times New Roman" pitchFamily="-52" charset="0"/>
              </a:rPr>
              <a:t>VCF</a:t>
            </a:r>
            <a:r>
              <a:rPr lang="en-US" sz="1200" dirty="0">
                <a:latin typeface="Times New Roman" pitchFamily="-52" charset="0"/>
                <a:ea typeface="Times New Roman" pitchFamily="-52" charset="0"/>
                <a:cs typeface="Times New Roman" pitchFamily="-52" charset="0"/>
              </a:rPr>
              <a:t>). In analogy to the SAM/BAM file formats, VCF files are essentially plain text files while </a:t>
            </a:r>
            <a:r>
              <a:rPr lang="en-US" sz="1200" b="1" dirty="0">
                <a:latin typeface="Times New Roman" pitchFamily="-52" charset="0"/>
                <a:ea typeface="Times New Roman" pitchFamily="-52" charset="0"/>
                <a:cs typeface="Times New Roman" pitchFamily="-52" charset="0"/>
              </a:rPr>
              <a:t>BCF </a:t>
            </a:r>
            <a:r>
              <a:rPr lang="en-US" sz="1200" dirty="0">
                <a:latin typeface="Times New Roman" pitchFamily="-52" charset="0"/>
                <a:ea typeface="Times New Roman" pitchFamily="-52" charset="0"/>
                <a:cs typeface="Times New Roman" pitchFamily="-52" charset="0"/>
              </a:rPr>
              <a:t>files represent the binary,</a:t>
            </a:r>
            <a:r>
              <a:rPr lang="en-US" sz="1200" dirty="0" smtClean="0">
                <a:latin typeface="Times New Roman" pitchFamily="-52" charset="0"/>
                <a:ea typeface="Times New Roman" pitchFamily="-52" charset="0"/>
                <a:cs typeface="Times New Roman" pitchFamily="-52" charset="0"/>
              </a:rPr>
              <a:t> usually compressed </a:t>
            </a:r>
            <a:r>
              <a:rPr lang="en-US" sz="1200" dirty="0">
                <a:latin typeface="Times New Roman" pitchFamily="-52" charset="0"/>
                <a:ea typeface="Times New Roman" pitchFamily="-52" charset="0"/>
                <a:cs typeface="Times New Roman" pitchFamily="-52" charset="0"/>
              </a:rPr>
              <a:t>versions of VCF files. </a:t>
            </a:r>
            <a:r>
              <a:rPr lang="en-US" sz="1200" dirty="0" smtClean="0">
                <a:latin typeface="Times New Roman" pitchFamily="-52" charset="0"/>
                <a:ea typeface="Times New Roman" pitchFamily="-52" charset="0"/>
                <a:cs typeface="Times New Roman" pitchFamily="-52" charset="0"/>
              </a:rPr>
              <a:t>VCF format </a:t>
            </a:r>
            <a:r>
              <a:rPr lang="en-US" sz="1200" dirty="0">
                <a:latin typeface="Times New Roman" pitchFamily="-52" charset="0"/>
                <a:ea typeface="Times New Roman" pitchFamily="-52" charset="0"/>
                <a:cs typeface="Times New Roman" pitchFamily="-52" charset="0"/>
              </a:rPr>
              <a:t>was developed to represent variation data from the 1000 human genome project and is likely to be accepted as a standard format for this type of data</a:t>
            </a:r>
            <a:r>
              <a:rPr lang="en-US" sz="1200" dirty="0" smtClean="0">
                <a:latin typeface="Times New Roman" pitchFamily="-52" charset="0"/>
                <a:ea typeface="Times New Roman" pitchFamily="-52" charset="0"/>
                <a:cs typeface="Times New Roman" pitchFamily="-52" charset="0"/>
              </a:rPr>
              <a:t>.</a:t>
            </a:r>
            <a:endParaRPr lang="en-US" sz="1200" dirty="0">
              <a:latin typeface="Times New Roman" pitchFamily="-52" charset="0"/>
              <a:ea typeface="Times New Roman" pitchFamily="-52" charset="0"/>
              <a:cs typeface="Times New Roman" pitchFamily="-52" charset="0"/>
            </a:endParaRPr>
          </a:p>
        </p:txBody>
      </p:sp>
      <p:sp>
        <p:nvSpPr>
          <p:cNvPr id="27653" name="Rectangle 4"/>
          <p:cNvSpPr>
            <a:spLocks noChangeArrowheads="1"/>
          </p:cNvSpPr>
          <p:nvPr/>
        </p:nvSpPr>
        <p:spPr bwMode="auto">
          <a:xfrm>
            <a:off x="6003925" y="151866"/>
            <a:ext cx="184150" cy="366713"/>
          </a:xfrm>
          <a:prstGeom prst="rect">
            <a:avLst/>
          </a:prstGeom>
          <a:noFill/>
          <a:ln w="9525">
            <a:noFill/>
            <a:miter lim="800000"/>
            <a:headEnd/>
            <a:tailEnd/>
          </a:ln>
        </p:spPr>
        <p:txBody>
          <a:bodyPr wrap="none" anchor="ctr">
            <a:prstTxWarp prst="textNoShape">
              <a:avLst/>
            </a:prstTxWarp>
            <a:spAutoFit/>
          </a:bodyPr>
          <a:lstStyle/>
          <a:p>
            <a:pPr algn="ctr"/>
            <a:endParaRPr lang="en-US" sz="1800">
              <a:ea typeface="Arial" pitchFamily="-52" charset="0"/>
              <a:cs typeface="Arial" pitchFamily="-52" charset="0"/>
            </a:endParaRPr>
          </a:p>
        </p:txBody>
      </p:sp>
      <p:sp>
        <p:nvSpPr>
          <p:cNvPr id="17" name="Slide Number Placeholder 16"/>
          <p:cNvSpPr>
            <a:spLocks noGrp="1"/>
          </p:cNvSpPr>
          <p:nvPr>
            <p:ph type="sldNum" sz="quarter" idx="12"/>
          </p:nvPr>
        </p:nvSpPr>
        <p:spPr/>
        <p:txBody>
          <a:bodyPr/>
          <a:lstStyle/>
          <a:p>
            <a:fld id="{F2E8CB31-A58A-4779-9F7E-716265AE8FEE}" type="slidenum">
              <a:rPr lang="en-US"/>
              <a:pPr/>
              <a:t>25</a:t>
            </a:fld>
            <a:endParaRPr lang="en-US"/>
          </a:p>
        </p:txBody>
      </p:sp>
      <p:sp>
        <p:nvSpPr>
          <p:cNvPr id="3" name="TextBox 2"/>
          <p:cNvSpPr txBox="1"/>
          <p:nvPr/>
        </p:nvSpPr>
        <p:spPr>
          <a:xfrm>
            <a:off x="563043" y="2238796"/>
            <a:ext cx="5892315" cy="1384995"/>
          </a:xfrm>
          <a:prstGeom prst="rect">
            <a:avLst/>
          </a:prstGeom>
          <a:solidFill>
            <a:srgbClr val="CCFFFF"/>
          </a:solidFill>
          <a:ln>
            <a:solidFill>
              <a:schemeClr val="tx1"/>
            </a:solidFill>
          </a:ln>
        </p:spPr>
        <p:txBody>
          <a:bodyPr wrap="square" rtlCol="0">
            <a:spAutoFit/>
          </a:bodyPr>
          <a:lstStyle/>
          <a:p>
            <a:r>
              <a:rPr lang="en-US" sz="1200" dirty="0" smtClean="0">
                <a:latin typeface="Arial"/>
                <a:ea typeface="Times New Roman" pitchFamily="-52" charset="0"/>
                <a:cs typeface="Arial"/>
              </a:rPr>
              <a:t>We </a:t>
            </a:r>
            <a:r>
              <a:rPr lang="en-US" sz="1200" dirty="0">
                <a:latin typeface="Arial"/>
                <a:ea typeface="Times New Roman" pitchFamily="-52" charset="0"/>
                <a:cs typeface="Arial"/>
              </a:rPr>
              <a:t>will now take our </a:t>
            </a:r>
            <a:r>
              <a:rPr lang="en-US" sz="1200" dirty="0" err="1">
                <a:latin typeface="Arial"/>
                <a:ea typeface="Times New Roman" pitchFamily="-52" charset="0"/>
                <a:cs typeface="Arial"/>
              </a:rPr>
              <a:t>NV.bam</a:t>
            </a:r>
            <a:r>
              <a:rPr lang="en-US" sz="1200" dirty="0">
                <a:latin typeface="Arial"/>
                <a:ea typeface="Times New Roman" pitchFamily="-52" charset="0"/>
                <a:cs typeface="Arial"/>
              </a:rPr>
              <a:t> file and generate a BCF file from it which we will view in Artemis. </a:t>
            </a:r>
          </a:p>
          <a:p>
            <a:endParaRPr lang="en-US" sz="1200" dirty="0">
              <a:solidFill>
                <a:srgbClr val="000000"/>
              </a:solidFill>
              <a:latin typeface="Arial"/>
              <a:ea typeface="Times New Roman" pitchFamily="-52" charset="0"/>
              <a:cs typeface="Arial"/>
            </a:endParaRPr>
          </a:p>
          <a:p>
            <a:r>
              <a:rPr lang="en-US" sz="1200" dirty="0">
                <a:solidFill>
                  <a:srgbClr val="000000"/>
                </a:solidFill>
                <a:latin typeface="Arial"/>
                <a:cs typeface="Arial"/>
              </a:rPr>
              <a:t>To do so go back to the terminal window and type on the command line</a:t>
            </a:r>
            <a:r>
              <a:rPr lang="en-US" sz="1200" dirty="0" smtClean="0">
                <a:solidFill>
                  <a:srgbClr val="000000"/>
                </a:solidFill>
                <a:latin typeface="Arial"/>
                <a:cs typeface="Arial"/>
              </a:rPr>
              <a:t>:</a:t>
            </a:r>
          </a:p>
          <a:p>
            <a:endParaRPr lang="en-US" sz="1200" dirty="0">
              <a:solidFill>
                <a:srgbClr val="000000"/>
              </a:solidFill>
              <a:latin typeface="Arial"/>
              <a:cs typeface="Arial"/>
            </a:endParaRPr>
          </a:p>
          <a:p>
            <a:pPr lvl="0"/>
            <a:r>
              <a:rPr lang="en-US" sz="1200" b="1" dirty="0" err="1">
                <a:solidFill>
                  <a:srgbClr val="000000"/>
                </a:solidFill>
                <a:latin typeface="Courier New"/>
                <a:cs typeface="Courier New"/>
              </a:rPr>
              <a:t>samtools</a:t>
            </a:r>
            <a:r>
              <a:rPr lang="en-US" sz="1200" b="1" dirty="0">
                <a:solidFill>
                  <a:srgbClr val="000000"/>
                </a:solidFill>
                <a:latin typeface="Courier New"/>
                <a:cs typeface="Courier New"/>
              </a:rPr>
              <a:t> </a:t>
            </a:r>
            <a:r>
              <a:rPr lang="en-US" sz="1200" b="1" dirty="0" err="1">
                <a:solidFill>
                  <a:srgbClr val="000000"/>
                </a:solidFill>
                <a:latin typeface="Courier New"/>
                <a:cs typeface="Courier New"/>
              </a:rPr>
              <a:t>mpileup</a:t>
            </a:r>
            <a:r>
              <a:rPr lang="en-US" sz="1200" b="1" dirty="0">
                <a:solidFill>
                  <a:srgbClr val="000000"/>
                </a:solidFill>
                <a:latin typeface="Courier New"/>
                <a:cs typeface="Courier New"/>
              </a:rPr>
              <a:t> -</a:t>
            </a:r>
            <a:r>
              <a:rPr lang="en-US" sz="1200" b="1" dirty="0" err="1">
                <a:solidFill>
                  <a:srgbClr val="000000"/>
                </a:solidFill>
                <a:latin typeface="Courier New"/>
                <a:cs typeface="Courier New"/>
              </a:rPr>
              <a:t>DSugBf</a:t>
            </a:r>
            <a:r>
              <a:rPr lang="en-US" sz="1200" b="1" dirty="0">
                <a:solidFill>
                  <a:srgbClr val="000000"/>
                </a:solidFill>
                <a:latin typeface="Courier New"/>
                <a:cs typeface="Courier New"/>
              </a:rPr>
              <a:t> L2_cat.fasta </a:t>
            </a:r>
            <a:r>
              <a:rPr lang="en-US" sz="1200" b="1" dirty="0" err="1">
                <a:solidFill>
                  <a:srgbClr val="000000"/>
                </a:solidFill>
                <a:latin typeface="Courier New"/>
                <a:cs typeface="Courier New"/>
              </a:rPr>
              <a:t>NV.bam</a:t>
            </a:r>
            <a:r>
              <a:rPr lang="en-US" sz="1200" b="1" dirty="0">
                <a:solidFill>
                  <a:srgbClr val="000000"/>
                </a:solidFill>
                <a:latin typeface="Courier New"/>
                <a:cs typeface="Courier New"/>
              </a:rPr>
              <a:t> &gt; </a:t>
            </a:r>
            <a:r>
              <a:rPr lang="en-US" sz="1200" b="1" dirty="0" err="1" smtClean="0">
                <a:solidFill>
                  <a:srgbClr val="000000"/>
                </a:solidFill>
                <a:latin typeface="Courier New"/>
                <a:cs typeface="Courier New"/>
              </a:rPr>
              <a:t>NV_temp.bcf</a:t>
            </a:r>
            <a:endParaRPr lang="en-US" sz="1200" b="1" dirty="0" smtClean="0">
              <a:solidFill>
                <a:srgbClr val="000000"/>
              </a:solidFill>
              <a:latin typeface="Courier New"/>
              <a:cs typeface="Courier New"/>
            </a:endParaRPr>
          </a:p>
          <a:p>
            <a:pPr lvl="0"/>
            <a:endParaRPr lang="en-US" sz="1200" dirty="0"/>
          </a:p>
        </p:txBody>
      </p:sp>
      <p:sp>
        <p:nvSpPr>
          <p:cNvPr id="6" name="TextBox 5"/>
          <p:cNvSpPr txBox="1"/>
          <p:nvPr/>
        </p:nvSpPr>
        <p:spPr>
          <a:xfrm>
            <a:off x="563042" y="6218871"/>
            <a:ext cx="5892315" cy="2308324"/>
          </a:xfrm>
          <a:prstGeom prst="rect">
            <a:avLst/>
          </a:prstGeom>
          <a:solidFill>
            <a:srgbClr val="CCFFFF"/>
          </a:solidFill>
          <a:ln>
            <a:solidFill>
              <a:srgbClr val="000000"/>
            </a:solidFill>
          </a:ln>
        </p:spPr>
        <p:txBody>
          <a:bodyPr wrap="square" rtlCol="0">
            <a:spAutoFit/>
          </a:bodyPr>
          <a:lstStyle/>
          <a:p>
            <a:pPr lvl="0"/>
            <a:r>
              <a:rPr lang="en-US" sz="1200" dirty="0">
                <a:solidFill>
                  <a:srgbClr val="000000"/>
                </a:solidFill>
                <a:latin typeface="Arial"/>
                <a:cs typeface="Arial"/>
              </a:rPr>
              <a:t>Now, before we view our SNP calls in the Artemis session that’s still open, let’s do a bit of house keeping because many of the files we have created are large and are no longer needed. So please delete the following files:</a:t>
            </a:r>
          </a:p>
          <a:p>
            <a:pPr lvl="0"/>
            <a:endParaRPr lang="en-US" sz="1200" dirty="0">
              <a:solidFill>
                <a:srgbClr val="000000"/>
              </a:solidFill>
              <a:latin typeface="Times New Roman"/>
              <a:cs typeface="Times New Roman"/>
            </a:endParaRPr>
          </a:p>
          <a:p>
            <a:pPr lvl="0"/>
            <a:r>
              <a:rPr lang="en-US" sz="1200" b="1" dirty="0" err="1">
                <a:solidFill>
                  <a:srgbClr val="000000"/>
                </a:solidFill>
                <a:latin typeface="Courier New"/>
                <a:cs typeface="Courier New"/>
              </a:rPr>
              <a:t>NV_temp.bcf</a:t>
            </a:r>
            <a:r>
              <a:rPr lang="en-US" sz="1200" b="1" dirty="0">
                <a:solidFill>
                  <a:srgbClr val="000000"/>
                </a:solidFill>
                <a:latin typeface="Courier New"/>
                <a:cs typeface="Courier New"/>
              </a:rPr>
              <a:t> </a:t>
            </a:r>
            <a:r>
              <a:rPr lang="en-US" sz="1200" b="1" dirty="0" err="1">
                <a:solidFill>
                  <a:srgbClr val="000000"/>
                </a:solidFill>
                <a:latin typeface="Courier New"/>
                <a:cs typeface="Courier New"/>
              </a:rPr>
              <a:t>F.sai</a:t>
            </a:r>
            <a:r>
              <a:rPr lang="en-US" sz="1200" b="1" dirty="0">
                <a:solidFill>
                  <a:srgbClr val="000000"/>
                </a:solidFill>
                <a:latin typeface="Courier New"/>
                <a:cs typeface="Courier New"/>
              </a:rPr>
              <a:t> </a:t>
            </a:r>
            <a:r>
              <a:rPr lang="en-US" sz="1200" b="1" dirty="0" err="1">
                <a:solidFill>
                  <a:srgbClr val="000000"/>
                </a:solidFill>
                <a:latin typeface="Courier New"/>
                <a:cs typeface="Courier New"/>
              </a:rPr>
              <a:t>R.sai</a:t>
            </a:r>
            <a:r>
              <a:rPr lang="en-US" sz="1200" b="1" dirty="0">
                <a:solidFill>
                  <a:srgbClr val="000000"/>
                </a:solidFill>
                <a:latin typeface="Courier New"/>
                <a:cs typeface="Courier New"/>
              </a:rPr>
              <a:t> </a:t>
            </a:r>
            <a:r>
              <a:rPr lang="en-US" sz="1200" b="1" dirty="0" err="1">
                <a:solidFill>
                  <a:srgbClr val="000000"/>
                </a:solidFill>
                <a:latin typeface="Courier New"/>
                <a:cs typeface="Courier New"/>
              </a:rPr>
              <a:t>mapping.sam</a:t>
            </a:r>
            <a:r>
              <a:rPr lang="en-US" sz="1200" dirty="0">
                <a:solidFill>
                  <a:srgbClr val="000000"/>
                </a:solidFill>
                <a:latin typeface="Courier New"/>
                <a:cs typeface="Courier New"/>
              </a:rPr>
              <a:t> </a:t>
            </a:r>
            <a:r>
              <a:rPr lang="en-US" sz="1200" b="1" dirty="0" err="1">
                <a:solidFill>
                  <a:srgbClr val="000000"/>
                </a:solidFill>
                <a:latin typeface="Courier New"/>
                <a:cs typeface="Courier New"/>
              </a:rPr>
              <a:t>mapping.bam</a:t>
            </a:r>
            <a:r>
              <a:rPr lang="en-US" sz="1200" b="1" dirty="0">
                <a:solidFill>
                  <a:srgbClr val="000000"/>
                </a:solidFill>
                <a:latin typeface="Courier New"/>
                <a:cs typeface="Courier New"/>
              </a:rPr>
              <a:t> L2_cat.fasta.amb L2_cat.fasta.ann L2_cat.fasta.bwt L2_cat.fasta.pac</a:t>
            </a:r>
            <a:r>
              <a:rPr lang="en-US" sz="1200" dirty="0">
                <a:solidFill>
                  <a:srgbClr val="000000"/>
                </a:solidFill>
                <a:latin typeface="Courier New"/>
                <a:cs typeface="Courier New"/>
              </a:rPr>
              <a:t> </a:t>
            </a:r>
            <a:r>
              <a:rPr lang="en-US" sz="1200" b="1" dirty="0">
                <a:solidFill>
                  <a:srgbClr val="000000"/>
                </a:solidFill>
                <a:latin typeface="Courier New"/>
                <a:cs typeface="Courier New"/>
              </a:rPr>
              <a:t>L2_cat.fasta.sa L2_cat.fasta.fai</a:t>
            </a:r>
          </a:p>
          <a:p>
            <a:pPr lvl="0"/>
            <a:endParaRPr lang="en-US" sz="1200" dirty="0">
              <a:solidFill>
                <a:srgbClr val="000000"/>
              </a:solidFill>
              <a:latin typeface="Times New Roman"/>
              <a:cs typeface="Times New Roman"/>
            </a:endParaRPr>
          </a:p>
          <a:p>
            <a:pPr lvl="0"/>
            <a:r>
              <a:rPr lang="en-US" sz="1200" dirty="0">
                <a:solidFill>
                  <a:srgbClr val="000000"/>
                </a:solidFill>
                <a:latin typeface="Arial"/>
                <a:cs typeface="Arial"/>
              </a:rPr>
              <a:t>You can do this either in your terminal window with UNIX command </a:t>
            </a:r>
            <a:r>
              <a:rPr lang="en-US" sz="1200" dirty="0" err="1">
                <a:solidFill>
                  <a:srgbClr val="000000"/>
                </a:solidFill>
                <a:latin typeface="Arial"/>
                <a:cs typeface="Arial"/>
              </a:rPr>
              <a:t>rm</a:t>
            </a:r>
            <a:r>
              <a:rPr lang="en-US" sz="1200" dirty="0">
                <a:solidFill>
                  <a:srgbClr val="000000"/>
                </a:solidFill>
                <a:latin typeface="Arial"/>
                <a:cs typeface="Arial"/>
              </a:rPr>
              <a:t> (see below):</a:t>
            </a:r>
          </a:p>
          <a:p>
            <a:pPr lvl="0"/>
            <a:r>
              <a:rPr lang="en-US" sz="1200" b="1" dirty="0" err="1">
                <a:solidFill>
                  <a:srgbClr val="000000"/>
                </a:solidFill>
                <a:latin typeface="Courier New"/>
                <a:cs typeface="Courier New"/>
              </a:rPr>
              <a:t>rm</a:t>
            </a:r>
            <a:r>
              <a:rPr lang="en-US" sz="1200" b="1" dirty="0">
                <a:solidFill>
                  <a:srgbClr val="000000"/>
                </a:solidFill>
                <a:latin typeface="Courier New"/>
                <a:cs typeface="Courier New"/>
              </a:rPr>
              <a:t> </a:t>
            </a:r>
            <a:r>
              <a:rPr lang="en-US" sz="1200" b="1" i="1" dirty="0">
                <a:solidFill>
                  <a:srgbClr val="000000"/>
                </a:solidFill>
                <a:latin typeface="Courier New"/>
                <a:cs typeface="Courier New"/>
              </a:rPr>
              <a:t>files</a:t>
            </a:r>
          </a:p>
          <a:p>
            <a:pPr lvl="0"/>
            <a:r>
              <a:rPr lang="en-US" sz="1200" dirty="0">
                <a:solidFill>
                  <a:srgbClr val="000000"/>
                </a:solidFill>
                <a:latin typeface="Arial"/>
                <a:cs typeface="Arial"/>
              </a:rPr>
              <a:t>OR you can use the more conventional file manager if you prefer</a:t>
            </a:r>
            <a:r>
              <a:rPr lang="en-US" sz="1200" dirty="0" smtClean="0">
                <a:solidFill>
                  <a:srgbClr val="000000"/>
                </a:solidFill>
                <a:latin typeface="Arial"/>
                <a:cs typeface="Arial"/>
              </a:rPr>
              <a:t>.</a:t>
            </a:r>
          </a:p>
          <a:p>
            <a:pPr lvl="0"/>
            <a:endParaRPr lang="en-US" sz="1200" dirty="0">
              <a:solidFill>
                <a:srgbClr val="000000"/>
              </a:solidFill>
              <a:latin typeface="Arial"/>
              <a:cs typeface="Arial"/>
            </a:endParaRPr>
          </a:p>
        </p:txBody>
      </p:sp>
      <p:pic>
        <p:nvPicPr>
          <p:cNvPr id="7" name="Picture 6" descr="screenshot_23.png"/>
          <p:cNvPicPr>
            <a:picLocks noChangeAspect="1"/>
          </p:cNvPicPr>
          <p:nvPr/>
        </p:nvPicPr>
        <p:blipFill rotWithShape="1">
          <a:blip r:embed="rId3">
            <a:extLst>
              <a:ext uri="{28A0092B-C50C-407E-A947-70E740481C1C}">
                <a14:useLocalDpi xmlns:a14="http://schemas.microsoft.com/office/drawing/2010/main" val="0"/>
              </a:ext>
            </a:extLst>
          </a:blip>
          <a:srcRect l="4531" t="2369" r="24944" b="86946"/>
          <a:stretch/>
        </p:blipFill>
        <p:spPr>
          <a:xfrm>
            <a:off x="553934" y="3794114"/>
            <a:ext cx="5876807" cy="673030"/>
          </a:xfrm>
          <a:prstGeom prst="rect">
            <a:avLst/>
          </a:prstGeom>
        </p:spPr>
      </p:pic>
      <p:pic>
        <p:nvPicPr>
          <p:cNvPr id="8" name="Picture 7" descr="screenshot_24.png"/>
          <p:cNvPicPr>
            <a:picLocks noChangeAspect="1"/>
          </p:cNvPicPr>
          <p:nvPr/>
        </p:nvPicPr>
        <p:blipFill rotWithShape="1">
          <a:blip r:embed="rId4">
            <a:extLst>
              <a:ext uri="{28A0092B-C50C-407E-A947-70E740481C1C}">
                <a14:useLocalDpi xmlns:a14="http://schemas.microsoft.com/office/drawing/2010/main" val="0"/>
              </a:ext>
            </a:extLst>
          </a:blip>
          <a:srcRect l="4336" t="44708" r="24944" b="51497"/>
          <a:stretch/>
        </p:blipFill>
        <p:spPr>
          <a:xfrm>
            <a:off x="571584" y="8649614"/>
            <a:ext cx="5938274" cy="24087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_25.png"/>
          <p:cNvPicPr>
            <a:picLocks noChangeAspect="1"/>
          </p:cNvPicPr>
          <p:nvPr/>
        </p:nvPicPr>
        <p:blipFill rotWithShape="1">
          <a:blip r:embed="rId2">
            <a:extLst>
              <a:ext uri="{28A0092B-C50C-407E-A947-70E740481C1C}">
                <a14:useLocalDpi xmlns:a14="http://schemas.microsoft.com/office/drawing/2010/main" val="0"/>
              </a:ext>
            </a:extLst>
          </a:blip>
          <a:srcRect l="33883" t="34166" r="29870" b="31690"/>
          <a:stretch/>
        </p:blipFill>
        <p:spPr>
          <a:xfrm>
            <a:off x="856995" y="6750547"/>
            <a:ext cx="3743968" cy="2665491"/>
          </a:xfrm>
          <a:prstGeom prst="rect">
            <a:avLst/>
          </a:prstGeom>
        </p:spPr>
      </p:pic>
      <p:pic>
        <p:nvPicPr>
          <p:cNvPr id="25" name="Picture 24" descr="pic1.tiff"/>
          <p:cNvPicPr>
            <a:picLocks noChangeAspect="1"/>
          </p:cNvPicPr>
          <p:nvPr/>
        </p:nvPicPr>
        <p:blipFill rotWithShape="1">
          <a:blip r:embed="rId3">
            <a:extLst>
              <a:ext uri="{28A0092B-C50C-407E-A947-70E740481C1C}">
                <a14:useLocalDpi xmlns:a14="http://schemas.microsoft.com/office/drawing/2010/main" val="0"/>
              </a:ext>
            </a:extLst>
          </a:blip>
          <a:srcRect t="3398" b="5380"/>
          <a:stretch/>
        </p:blipFill>
        <p:spPr>
          <a:xfrm>
            <a:off x="859217" y="3869002"/>
            <a:ext cx="5321205" cy="2794906"/>
          </a:xfrm>
          <a:prstGeom prst="rect">
            <a:avLst/>
          </a:prstGeom>
        </p:spPr>
      </p:pic>
      <p:sp>
        <p:nvSpPr>
          <p:cNvPr id="30730" name="Text Box 9"/>
          <p:cNvSpPr txBox="1">
            <a:spLocks noChangeArrowheads="1"/>
          </p:cNvSpPr>
          <p:nvPr/>
        </p:nvSpPr>
        <p:spPr bwMode="auto">
          <a:xfrm>
            <a:off x="4612765" y="7320288"/>
            <a:ext cx="268287" cy="274637"/>
          </a:xfrm>
          <a:prstGeom prst="rect">
            <a:avLst/>
          </a:prstGeom>
          <a:solidFill>
            <a:schemeClr val="bg1"/>
          </a:solidFill>
          <a:ln w="3175" cmpd="sng">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4</a:t>
            </a:r>
          </a:p>
        </p:txBody>
      </p:sp>
      <p:pic>
        <p:nvPicPr>
          <p:cNvPr id="30734" name="Picture 18" descr="one.tiff"/>
          <p:cNvPicPr>
            <a:picLocks noChangeAspect="1"/>
          </p:cNvPicPr>
          <p:nvPr/>
        </p:nvPicPr>
        <p:blipFill>
          <a:blip r:embed="rId4"/>
          <a:srcRect l="64815" t="16673" r="12457" b="39421"/>
          <a:stretch>
            <a:fillRect/>
          </a:stretch>
        </p:blipFill>
        <p:spPr bwMode="auto">
          <a:xfrm>
            <a:off x="865188" y="4076665"/>
            <a:ext cx="1558925" cy="1881188"/>
          </a:xfrm>
          <a:prstGeom prst="rect">
            <a:avLst/>
          </a:prstGeom>
          <a:noFill/>
          <a:ln w="9525">
            <a:noFill/>
            <a:miter lim="800000"/>
            <a:headEnd/>
            <a:tailEnd/>
          </a:ln>
        </p:spPr>
      </p:pic>
      <p:sp>
        <p:nvSpPr>
          <p:cNvPr id="30735" name="Text Box 9"/>
          <p:cNvSpPr txBox="1">
            <a:spLocks noChangeArrowheads="1"/>
          </p:cNvSpPr>
          <p:nvPr/>
        </p:nvSpPr>
        <p:spPr bwMode="auto">
          <a:xfrm>
            <a:off x="6111875" y="5429215"/>
            <a:ext cx="268288" cy="274638"/>
          </a:xfrm>
          <a:prstGeom prst="rect">
            <a:avLst/>
          </a:prstGeom>
          <a:solidFill>
            <a:schemeClr val="bg1"/>
          </a:solidFill>
          <a:ln w="3175" cmpd="sng">
            <a:solidFill>
              <a:schemeClr val="tx1"/>
            </a:solidFill>
            <a:miter lim="800000"/>
            <a:headEnd/>
            <a:tailEnd/>
          </a:ln>
        </p:spPr>
        <p:txBody>
          <a:bodyPr wrap="none">
            <a:prstTxWarp prst="textNoShape">
              <a:avLst/>
            </a:prstTxWarp>
            <a:spAutoFit/>
          </a:bodyPr>
          <a:lstStyle/>
          <a:p>
            <a:r>
              <a:rPr lang="en-GB" sz="1200" b="1">
                <a:ea typeface="Arial" pitchFamily="-52" charset="0"/>
                <a:cs typeface="Arial" pitchFamily="-52" charset="0"/>
              </a:rPr>
              <a:t>3</a:t>
            </a:r>
          </a:p>
        </p:txBody>
      </p:sp>
      <p:sp>
        <p:nvSpPr>
          <p:cNvPr id="30736" name="Text Box 9"/>
          <p:cNvSpPr txBox="1">
            <a:spLocks noChangeArrowheads="1"/>
          </p:cNvSpPr>
          <p:nvPr/>
        </p:nvSpPr>
        <p:spPr bwMode="auto">
          <a:xfrm>
            <a:off x="467402" y="4401195"/>
            <a:ext cx="268287" cy="274637"/>
          </a:xfrm>
          <a:prstGeom prst="rect">
            <a:avLst/>
          </a:prstGeom>
          <a:solidFill>
            <a:schemeClr val="bg1"/>
          </a:solidFill>
          <a:ln w="3175" cmpd="sng">
            <a:solidFill>
              <a:schemeClr val="tx1"/>
            </a:solidFill>
            <a:miter lim="800000"/>
            <a:headEnd/>
            <a:tailEnd/>
          </a:ln>
        </p:spPr>
        <p:txBody>
          <a:bodyPr wrap="none">
            <a:prstTxWarp prst="textNoShape">
              <a:avLst/>
            </a:prstTxWarp>
            <a:spAutoFit/>
          </a:bodyPr>
          <a:lstStyle/>
          <a:p>
            <a:r>
              <a:rPr lang="en-GB" sz="1200" b="1" dirty="0">
                <a:ea typeface="Arial" pitchFamily="-52" charset="0"/>
                <a:cs typeface="Arial" pitchFamily="-52" charset="0"/>
              </a:rPr>
              <a:t>2</a:t>
            </a:r>
          </a:p>
        </p:txBody>
      </p:sp>
      <p:cxnSp>
        <p:nvCxnSpPr>
          <p:cNvPr id="30740" name="Straight Connector 29"/>
          <p:cNvCxnSpPr>
            <a:cxnSpLocks noChangeShapeType="1"/>
          </p:cNvCxnSpPr>
          <p:nvPr/>
        </p:nvCxnSpPr>
        <p:spPr bwMode="auto">
          <a:xfrm flipV="1">
            <a:off x="657225" y="4052853"/>
            <a:ext cx="242888" cy="34925"/>
          </a:xfrm>
          <a:prstGeom prst="line">
            <a:avLst/>
          </a:prstGeom>
          <a:noFill/>
          <a:ln w="9525">
            <a:solidFill>
              <a:schemeClr val="tx1"/>
            </a:solidFill>
            <a:round/>
            <a:headEnd/>
            <a:tailEnd type="triangle" w="med" len="med"/>
          </a:ln>
        </p:spPr>
      </p:cxnSp>
      <p:cxnSp>
        <p:nvCxnSpPr>
          <p:cNvPr id="30741" name="Straight Connector 32"/>
          <p:cNvCxnSpPr>
            <a:cxnSpLocks noChangeShapeType="1"/>
          </p:cNvCxnSpPr>
          <p:nvPr/>
        </p:nvCxnSpPr>
        <p:spPr bwMode="auto">
          <a:xfrm flipV="1">
            <a:off x="739775" y="4506878"/>
            <a:ext cx="242888" cy="33337"/>
          </a:xfrm>
          <a:prstGeom prst="line">
            <a:avLst/>
          </a:prstGeom>
          <a:noFill/>
          <a:ln w="9525">
            <a:solidFill>
              <a:schemeClr val="tx1"/>
            </a:solidFill>
            <a:round/>
            <a:headEnd/>
            <a:tailEnd type="triangle" w="med" len="med"/>
          </a:ln>
        </p:spPr>
      </p:cxnSp>
      <p:sp>
        <p:nvSpPr>
          <p:cNvPr id="30745" name="Text Box 9"/>
          <p:cNvSpPr txBox="1">
            <a:spLocks noChangeArrowheads="1"/>
          </p:cNvSpPr>
          <p:nvPr/>
        </p:nvSpPr>
        <p:spPr bwMode="auto">
          <a:xfrm>
            <a:off x="4996049" y="8810058"/>
            <a:ext cx="268287" cy="274638"/>
          </a:xfrm>
          <a:prstGeom prst="rect">
            <a:avLst/>
          </a:prstGeom>
          <a:solidFill>
            <a:schemeClr val="bg1"/>
          </a:solidFill>
          <a:ln w="3175" cmpd="sng">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5</a:t>
            </a:r>
            <a:endParaRPr lang="en-GB" sz="1200" b="1" dirty="0">
              <a:ea typeface="Arial" pitchFamily="-52" charset="0"/>
              <a:cs typeface="Arial" pitchFamily="-52" charset="0"/>
            </a:endParaRPr>
          </a:p>
        </p:txBody>
      </p:sp>
      <p:sp>
        <p:nvSpPr>
          <p:cNvPr id="30748" name="TextBox 39"/>
          <p:cNvSpPr txBox="1">
            <a:spLocks noChangeArrowheads="1"/>
          </p:cNvSpPr>
          <p:nvPr/>
        </p:nvSpPr>
        <p:spPr bwMode="auto">
          <a:xfrm>
            <a:off x="4882690" y="7323169"/>
            <a:ext cx="1351652" cy="276999"/>
          </a:xfrm>
          <a:prstGeom prst="rect">
            <a:avLst/>
          </a:prstGeom>
          <a:solidFill>
            <a:srgbClr val="CCFFFF"/>
          </a:solidFill>
          <a:ln w="9525">
            <a:solidFill>
              <a:srgbClr val="000000"/>
            </a:solidFill>
            <a:miter lim="800000"/>
            <a:headEnd/>
            <a:tailEnd/>
          </a:ln>
        </p:spPr>
        <p:txBody>
          <a:bodyPr wrap="none">
            <a:prstTxWarp prst="textNoShape">
              <a:avLst/>
            </a:prstTxWarp>
            <a:spAutoFit/>
          </a:bodyPr>
          <a:lstStyle/>
          <a:p>
            <a:r>
              <a:rPr lang="en-US" sz="1200" dirty="0">
                <a:latin typeface="Arial"/>
                <a:ea typeface="Times New Roman" pitchFamily="-52" charset="0"/>
                <a:cs typeface="Arial"/>
              </a:rPr>
              <a:t>Select file </a:t>
            </a:r>
            <a:r>
              <a:rPr lang="en-US" sz="1200" dirty="0" err="1">
                <a:latin typeface="Arial"/>
                <a:ea typeface="Times New Roman" pitchFamily="-52" charset="0"/>
                <a:cs typeface="Arial"/>
              </a:rPr>
              <a:t>NV.bcf</a:t>
            </a:r>
            <a:endParaRPr lang="en-US" sz="1200" dirty="0">
              <a:latin typeface="Arial"/>
              <a:ea typeface="Times New Roman" pitchFamily="-52" charset="0"/>
              <a:cs typeface="Arial"/>
            </a:endParaRPr>
          </a:p>
        </p:txBody>
      </p:sp>
      <p:sp>
        <p:nvSpPr>
          <p:cNvPr id="30729" name="Line 15"/>
          <p:cNvSpPr>
            <a:spLocks noChangeShapeType="1"/>
          </p:cNvSpPr>
          <p:nvPr/>
        </p:nvSpPr>
        <p:spPr bwMode="auto">
          <a:xfrm flipH="1">
            <a:off x="1474229" y="7461036"/>
            <a:ext cx="3129902" cy="623644"/>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pic>
        <p:nvPicPr>
          <p:cNvPr id="27" name="Picture 26" descr="pic1.tiff"/>
          <p:cNvPicPr>
            <a:picLocks noChangeAspect="1"/>
          </p:cNvPicPr>
          <p:nvPr/>
        </p:nvPicPr>
        <p:blipFill rotWithShape="1">
          <a:blip r:embed="rId5">
            <a:extLst>
              <a:ext uri="{28A0092B-C50C-407E-A947-70E740481C1C}">
                <a14:useLocalDpi xmlns:a14="http://schemas.microsoft.com/office/drawing/2010/main" val="0"/>
              </a:ext>
            </a:extLst>
          </a:blip>
          <a:srcRect r="1254"/>
          <a:stretch/>
        </p:blipFill>
        <p:spPr>
          <a:xfrm>
            <a:off x="3098142" y="5212738"/>
            <a:ext cx="1765715" cy="698226"/>
          </a:xfrm>
          <a:prstGeom prst="rect">
            <a:avLst/>
          </a:prstGeom>
        </p:spPr>
      </p:pic>
      <p:sp>
        <p:nvSpPr>
          <p:cNvPr id="30738" name="Line 15"/>
          <p:cNvSpPr>
            <a:spLocks noChangeShapeType="1"/>
          </p:cNvSpPr>
          <p:nvPr/>
        </p:nvSpPr>
        <p:spPr bwMode="auto">
          <a:xfrm flipH="1">
            <a:off x="4721225" y="5554628"/>
            <a:ext cx="1397000"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744" name="Line 15"/>
          <p:cNvSpPr>
            <a:spLocks noChangeShapeType="1"/>
          </p:cNvSpPr>
          <p:nvPr/>
        </p:nvSpPr>
        <p:spPr bwMode="auto">
          <a:xfrm flipH="1">
            <a:off x="3808987" y="8952706"/>
            <a:ext cx="1191141" cy="255027"/>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6" name="Slide Number Placeholder 25"/>
          <p:cNvSpPr>
            <a:spLocks noGrp="1"/>
          </p:cNvSpPr>
          <p:nvPr>
            <p:ph type="sldNum" sz="quarter" idx="12"/>
          </p:nvPr>
        </p:nvSpPr>
        <p:spPr/>
        <p:txBody>
          <a:bodyPr/>
          <a:lstStyle/>
          <a:p>
            <a:fld id="{F2E8CB31-A58A-4779-9F7E-716265AE8FEE}" type="slidenum">
              <a:rPr lang="en-US"/>
              <a:pPr/>
              <a:t>26</a:t>
            </a:fld>
            <a:endParaRPr lang="en-US"/>
          </a:p>
        </p:txBody>
      </p:sp>
      <p:sp>
        <p:nvSpPr>
          <p:cNvPr id="28" name="Text Box 10"/>
          <p:cNvSpPr txBox="1">
            <a:spLocks noChangeArrowheads="1"/>
          </p:cNvSpPr>
          <p:nvPr/>
        </p:nvSpPr>
        <p:spPr bwMode="auto">
          <a:xfrm>
            <a:off x="403754" y="302154"/>
            <a:ext cx="5689600" cy="338554"/>
          </a:xfrm>
          <a:prstGeom prst="rect">
            <a:avLst/>
          </a:prstGeom>
          <a:noFill/>
          <a:ln w="9525">
            <a:noFill/>
            <a:miter lim="800000"/>
            <a:headEnd/>
            <a:tailEnd/>
          </a:ln>
        </p:spPr>
        <p:txBody>
          <a:bodyPr>
            <a:prstTxWarp prst="textNoShape">
              <a:avLst/>
            </a:prstTxWarp>
            <a:spAutoFit/>
          </a:bodyPr>
          <a:lstStyle/>
          <a:p>
            <a:pPr marL="342900" indent="-342900" algn="just">
              <a:tabLst>
                <a:tab pos="2692400" algn="l"/>
              </a:tabLst>
            </a:pPr>
            <a:r>
              <a:rPr lang="en-GB" b="1" dirty="0">
                <a:latin typeface="Times New Roman" charset="0"/>
              </a:rPr>
              <a:t>File format: VCF / BCF  </a:t>
            </a:r>
            <a:r>
              <a:rPr lang="en-GB" dirty="0">
                <a:latin typeface="Times New Roman" charset="0"/>
              </a:rPr>
              <a:t>(each line: one position in alignment)</a:t>
            </a:r>
          </a:p>
        </p:txBody>
      </p:sp>
      <p:pic>
        <p:nvPicPr>
          <p:cNvPr id="29" name="Picture 28" descr="Screenshot_VCF file format.2.png"/>
          <p:cNvPicPr>
            <a:picLocks noChangeAspect="1"/>
          </p:cNvPicPr>
          <p:nvPr/>
        </p:nvPicPr>
        <p:blipFill>
          <a:blip r:embed="rId6"/>
          <a:stretch>
            <a:fillRect/>
          </a:stretch>
        </p:blipFill>
        <p:spPr>
          <a:xfrm>
            <a:off x="338666" y="1440715"/>
            <a:ext cx="6105620" cy="984975"/>
          </a:xfrm>
          <a:prstGeom prst="rect">
            <a:avLst/>
          </a:prstGeom>
          <a:ln>
            <a:solidFill>
              <a:schemeClr val="tx1"/>
            </a:solidFill>
          </a:ln>
        </p:spPr>
      </p:pic>
      <p:sp>
        <p:nvSpPr>
          <p:cNvPr id="31" name="Line 70"/>
          <p:cNvSpPr>
            <a:spLocks noChangeShapeType="1"/>
          </p:cNvSpPr>
          <p:nvPr/>
        </p:nvSpPr>
        <p:spPr bwMode="auto">
          <a:xfrm flipH="1">
            <a:off x="565151" y="1155709"/>
            <a:ext cx="2114" cy="315375"/>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 name="AutoShape 68"/>
          <p:cNvSpPr>
            <a:spLocks noChangeArrowheads="1"/>
          </p:cNvSpPr>
          <p:nvPr/>
        </p:nvSpPr>
        <p:spPr bwMode="auto">
          <a:xfrm>
            <a:off x="169332" y="697546"/>
            <a:ext cx="802218" cy="612934"/>
          </a:xfrm>
          <a:prstGeom prst="roundRect">
            <a:avLst>
              <a:gd name="adj" fmla="val 16667"/>
            </a:avLst>
          </a:prstGeom>
          <a:solidFill>
            <a:srgbClr val="FFFF99"/>
          </a:solidFill>
          <a:ln w="9525">
            <a:solidFill>
              <a:schemeClr val="tx1"/>
            </a:solidFill>
            <a:round/>
            <a:headEnd/>
            <a:tailEnd/>
          </a:ln>
        </p:spPr>
        <p:txBody>
          <a:bodyPr wrap="square" lIns="0" tIns="0" rIns="0" bIns="0" anchor="ctr">
            <a:prstTxWarp prst="textNoShape">
              <a:avLst/>
            </a:prstTxWarp>
            <a:spAutoFit/>
          </a:bodyPr>
          <a:lstStyle/>
          <a:p>
            <a:pPr algn="ctr"/>
            <a:r>
              <a:rPr lang="en-US" sz="1200" dirty="0" smtClean="0">
                <a:latin typeface="Times New Roman"/>
                <a:cs typeface="Times New Roman"/>
              </a:rPr>
              <a:t>Reference sequence name</a:t>
            </a:r>
            <a:endParaRPr lang="en-US" sz="1200" dirty="0">
              <a:latin typeface="Times New Roman"/>
              <a:cs typeface="Times New Roman"/>
            </a:endParaRPr>
          </a:p>
        </p:txBody>
      </p:sp>
      <p:sp>
        <p:nvSpPr>
          <p:cNvPr id="33" name="Line 70"/>
          <p:cNvSpPr>
            <a:spLocks noChangeShapeType="1"/>
          </p:cNvSpPr>
          <p:nvPr/>
        </p:nvSpPr>
        <p:spPr bwMode="auto">
          <a:xfrm flipH="1">
            <a:off x="1098551" y="1149359"/>
            <a:ext cx="2114" cy="315375"/>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2" name="AutoShape 68"/>
          <p:cNvSpPr>
            <a:spLocks noChangeArrowheads="1"/>
          </p:cNvSpPr>
          <p:nvPr/>
        </p:nvSpPr>
        <p:spPr bwMode="auto">
          <a:xfrm>
            <a:off x="1020233" y="965357"/>
            <a:ext cx="677335" cy="204311"/>
          </a:xfrm>
          <a:prstGeom prst="roundRect">
            <a:avLst>
              <a:gd name="adj" fmla="val 16667"/>
            </a:avLst>
          </a:prstGeom>
          <a:solidFill>
            <a:srgbClr val="FFFF99"/>
          </a:solidFill>
          <a:ln w="9525">
            <a:solidFill>
              <a:schemeClr val="tx1"/>
            </a:solidFill>
            <a:round/>
            <a:headEnd/>
            <a:tailEnd/>
          </a:ln>
        </p:spPr>
        <p:txBody>
          <a:bodyPr wrap="square" lIns="0" tIns="0" rIns="0" bIns="0" anchor="ctr">
            <a:prstTxWarp prst="textNoShape">
              <a:avLst/>
            </a:prstTxWarp>
            <a:spAutoFit/>
          </a:bodyPr>
          <a:lstStyle/>
          <a:p>
            <a:pPr algn="ctr"/>
            <a:r>
              <a:rPr lang="en-US" sz="1200" dirty="0" smtClean="0">
                <a:solidFill>
                  <a:srgbClr val="0000FF"/>
                </a:solidFill>
                <a:latin typeface="Times New Roman"/>
                <a:cs typeface="Times New Roman"/>
              </a:rPr>
              <a:t>Position</a:t>
            </a:r>
            <a:endParaRPr lang="en-US" sz="1200" dirty="0">
              <a:solidFill>
                <a:srgbClr val="0000FF"/>
              </a:solidFill>
              <a:latin typeface="Times New Roman"/>
              <a:cs typeface="Times New Roman"/>
            </a:endParaRPr>
          </a:p>
        </p:txBody>
      </p:sp>
      <p:sp>
        <p:nvSpPr>
          <p:cNvPr id="35" name="Line 70"/>
          <p:cNvSpPr>
            <a:spLocks noChangeShapeType="1"/>
          </p:cNvSpPr>
          <p:nvPr/>
        </p:nvSpPr>
        <p:spPr bwMode="auto">
          <a:xfrm flipH="1">
            <a:off x="1873251" y="1149359"/>
            <a:ext cx="2114" cy="315375"/>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6" name="Line 70"/>
          <p:cNvSpPr>
            <a:spLocks noChangeShapeType="1"/>
          </p:cNvSpPr>
          <p:nvPr/>
        </p:nvSpPr>
        <p:spPr bwMode="auto">
          <a:xfrm flipH="1">
            <a:off x="1631950" y="1193809"/>
            <a:ext cx="243415" cy="258225"/>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4" name="AutoShape 68"/>
          <p:cNvSpPr>
            <a:spLocks noChangeArrowheads="1"/>
          </p:cNvSpPr>
          <p:nvPr/>
        </p:nvSpPr>
        <p:spPr bwMode="auto">
          <a:xfrm>
            <a:off x="1750484" y="703296"/>
            <a:ext cx="1788585" cy="614140"/>
          </a:xfrm>
          <a:prstGeom prst="roundRect">
            <a:avLst>
              <a:gd name="adj" fmla="val 16667"/>
            </a:avLst>
          </a:prstGeom>
          <a:solidFill>
            <a:srgbClr val="FFFF99"/>
          </a:solidFill>
          <a:ln w="9525">
            <a:solidFill>
              <a:schemeClr val="tx1"/>
            </a:solidFill>
            <a:round/>
            <a:headEnd/>
            <a:tailEnd/>
          </a:ln>
        </p:spPr>
        <p:txBody>
          <a:bodyPr wrap="square" lIns="0" tIns="0" rIns="36000" bIns="46800" anchor="ctr">
            <a:prstTxWarp prst="textNoShape">
              <a:avLst/>
            </a:prstTxWarp>
            <a:spAutoFit/>
          </a:bodyPr>
          <a:lstStyle/>
          <a:p>
            <a:pPr algn="ctr"/>
            <a:r>
              <a:rPr lang="en-US" sz="1100" dirty="0" smtClean="0">
                <a:solidFill>
                  <a:srgbClr val="FF0000"/>
                </a:solidFill>
                <a:latin typeface="Times New Roman"/>
                <a:cs typeface="Times New Roman"/>
              </a:rPr>
              <a:t>REF: base call in reference</a:t>
            </a:r>
          </a:p>
          <a:p>
            <a:pPr algn="ctr"/>
            <a:r>
              <a:rPr lang="en-US" sz="1100" dirty="0" smtClean="0">
                <a:solidFill>
                  <a:srgbClr val="FF0000"/>
                </a:solidFill>
                <a:latin typeface="Times New Roman"/>
                <a:cs typeface="Times New Roman"/>
              </a:rPr>
              <a:t>ALT: alternative base call in sequence data</a:t>
            </a:r>
            <a:endParaRPr lang="en-US" sz="1100" dirty="0">
              <a:solidFill>
                <a:srgbClr val="FF0000"/>
              </a:solidFill>
              <a:latin typeface="Times New Roman"/>
              <a:cs typeface="Times New Roman"/>
            </a:endParaRPr>
          </a:p>
        </p:txBody>
      </p:sp>
      <p:sp>
        <p:nvSpPr>
          <p:cNvPr id="38" name="Line 70"/>
          <p:cNvSpPr>
            <a:spLocks noChangeShapeType="1"/>
          </p:cNvSpPr>
          <p:nvPr/>
        </p:nvSpPr>
        <p:spPr bwMode="auto">
          <a:xfrm flipH="1">
            <a:off x="2269067" y="1280583"/>
            <a:ext cx="1636182" cy="192615"/>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7" name="AutoShape 68"/>
          <p:cNvSpPr>
            <a:spLocks noChangeArrowheads="1"/>
          </p:cNvSpPr>
          <p:nvPr/>
        </p:nvSpPr>
        <p:spPr bwMode="auto">
          <a:xfrm>
            <a:off x="3602564" y="729296"/>
            <a:ext cx="694268" cy="612934"/>
          </a:xfrm>
          <a:prstGeom prst="roundRect">
            <a:avLst>
              <a:gd name="adj" fmla="val 16667"/>
            </a:avLst>
          </a:prstGeom>
          <a:solidFill>
            <a:srgbClr val="FFFF99"/>
          </a:solidFill>
          <a:ln w="9525">
            <a:solidFill>
              <a:schemeClr val="tx1"/>
            </a:solidFill>
            <a:round/>
            <a:headEnd/>
            <a:tailEnd/>
          </a:ln>
        </p:spPr>
        <p:txBody>
          <a:bodyPr wrap="square" lIns="0" tIns="0" rIns="0" bIns="0" anchor="ctr">
            <a:prstTxWarp prst="textNoShape">
              <a:avLst/>
            </a:prstTxWarp>
            <a:spAutoFit/>
          </a:bodyPr>
          <a:lstStyle/>
          <a:p>
            <a:pPr algn="ctr"/>
            <a:r>
              <a:rPr lang="en-US" sz="1200" dirty="0" smtClean="0">
                <a:solidFill>
                  <a:srgbClr val="008000"/>
                </a:solidFill>
                <a:latin typeface="Times New Roman"/>
                <a:cs typeface="Times New Roman"/>
              </a:rPr>
              <a:t>Quality score of base call</a:t>
            </a:r>
            <a:endParaRPr lang="en-US" sz="1200" dirty="0">
              <a:solidFill>
                <a:srgbClr val="008000"/>
              </a:solidFill>
              <a:latin typeface="Times New Roman"/>
              <a:cs typeface="Times New Roman"/>
            </a:endParaRPr>
          </a:p>
        </p:txBody>
      </p:sp>
      <p:sp>
        <p:nvSpPr>
          <p:cNvPr id="40" name="Line 70"/>
          <p:cNvSpPr>
            <a:spLocks noChangeShapeType="1"/>
          </p:cNvSpPr>
          <p:nvPr/>
        </p:nvSpPr>
        <p:spPr bwMode="auto">
          <a:xfrm flipH="1">
            <a:off x="4927600" y="1327159"/>
            <a:ext cx="165099" cy="874174"/>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9" name="AutoShape 68"/>
          <p:cNvSpPr>
            <a:spLocks noChangeArrowheads="1"/>
          </p:cNvSpPr>
          <p:nvPr/>
        </p:nvSpPr>
        <p:spPr bwMode="auto">
          <a:xfrm>
            <a:off x="4364564" y="646244"/>
            <a:ext cx="1595970" cy="749141"/>
          </a:xfrm>
          <a:prstGeom prst="roundRect">
            <a:avLst>
              <a:gd name="adj" fmla="val 16667"/>
            </a:avLst>
          </a:prstGeom>
          <a:solidFill>
            <a:srgbClr val="FFFF99"/>
          </a:solidFill>
          <a:ln w="9525">
            <a:solidFill>
              <a:schemeClr val="tx1"/>
            </a:solidFill>
            <a:round/>
            <a:headEnd/>
            <a:tailEnd/>
          </a:ln>
        </p:spPr>
        <p:txBody>
          <a:bodyPr wrap="square" lIns="0" tIns="0" rIns="0" bIns="0" anchor="ctr">
            <a:prstTxWarp prst="textNoShape">
              <a:avLst/>
            </a:prstTxWarp>
            <a:spAutoFit/>
          </a:bodyPr>
          <a:lstStyle/>
          <a:p>
            <a:pPr algn="ctr"/>
            <a:r>
              <a:rPr lang="en-US" sz="1100" dirty="0" smtClean="0">
                <a:latin typeface="Times New Roman"/>
                <a:cs typeface="Times New Roman"/>
              </a:rPr>
              <a:t>Detailed information: </a:t>
            </a:r>
          </a:p>
          <a:p>
            <a:pPr algn="ctr"/>
            <a:r>
              <a:rPr lang="en-US" sz="1100" dirty="0" smtClean="0">
                <a:latin typeface="Times New Roman"/>
                <a:cs typeface="Times New Roman"/>
              </a:rPr>
              <a:t>DP=read depth </a:t>
            </a:r>
          </a:p>
          <a:p>
            <a:pPr algn="ctr"/>
            <a:r>
              <a:rPr lang="en-US" sz="1100" dirty="0" smtClean="0">
                <a:latin typeface="Times New Roman"/>
                <a:cs typeface="Times New Roman"/>
              </a:rPr>
              <a:t>DP4=REF,REF,ALT,ALT</a:t>
            </a:r>
          </a:p>
          <a:p>
            <a:pPr algn="ctr"/>
            <a:r>
              <a:rPr lang="en-US" sz="1100" dirty="0" smtClean="0">
                <a:latin typeface="Times New Roman"/>
                <a:cs typeface="Times New Roman"/>
              </a:rPr>
              <a:t>MQ=mapping quality</a:t>
            </a:r>
            <a:endParaRPr lang="en-US" sz="1100" dirty="0">
              <a:latin typeface="Times New Roman"/>
              <a:cs typeface="Times New Roman"/>
            </a:endParaRPr>
          </a:p>
        </p:txBody>
      </p:sp>
      <p:sp>
        <p:nvSpPr>
          <p:cNvPr id="42" name="Line 70"/>
          <p:cNvSpPr>
            <a:spLocks noChangeShapeType="1"/>
          </p:cNvSpPr>
          <p:nvPr/>
        </p:nvSpPr>
        <p:spPr bwMode="auto">
          <a:xfrm flipH="1">
            <a:off x="5731933" y="1157825"/>
            <a:ext cx="622300" cy="1043508"/>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41" name="AutoShape 68"/>
          <p:cNvSpPr>
            <a:spLocks noChangeArrowheads="1"/>
          </p:cNvSpPr>
          <p:nvPr/>
        </p:nvSpPr>
        <p:spPr bwMode="auto">
          <a:xfrm>
            <a:off x="6015563" y="831545"/>
            <a:ext cx="694268" cy="374571"/>
          </a:xfrm>
          <a:prstGeom prst="roundRect">
            <a:avLst>
              <a:gd name="adj" fmla="val 16667"/>
            </a:avLst>
          </a:prstGeom>
          <a:solidFill>
            <a:srgbClr val="FFFF99"/>
          </a:solidFill>
          <a:ln w="9525">
            <a:solidFill>
              <a:schemeClr val="tx1"/>
            </a:solidFill>
            <a:round/>
            <a:headEnd/>
            <a:tailEnd/>
          </a:ln>
        </p:spPr>
        <p:txBody>
          <a:bodyPr wrap="square" lIns="0" tIns="0" rIns="0" bIns="0" anchor="ctr">
            <a:prstTxWarp prst="textNoShape">
              <a:avLst/>
            </a:prstTxWarp>
            <a:spAutoFit/>
          </a:bodyPr>
          <a:lstStyle/>
          <a:p>
            <a:pPr algn="ctr"/>
            <a:r>
              <a:rPr lang="en-US" sz="1100" dirty="0" smtClean="0">
                <a:solidFill>
                  <a:srgbClr val="800000"/>
                </a:solidFill>
                <a:latin typeface="Times New Roman"/>
                <a:cs typeface="Times New Roman"/>
              </a:rPr>
              <a:t>Genotype call info</a:t>
            </a:r>
            <a:endParaRPr lang="en-US" sz="1100" dirty="0">
              <a:solidFill>
                <a:srgbClr val="800000"/>
              </a:solidFill>
              <a:latin typeface="Times New Roman"/>
              <a:cs typeface="Times New Roman"/>
            </a:endParaRPr>
          </a:p>
        </p:txBody>
      </p:sp>
      <p:sp>
        <p:nvSpPr>
          <p:cNvPr id="43" name="Text Box 9"/>
          <p:cNvSpPr txBox="1">
            <a:spLocks noChangeArrowheads="1"/>
          </p:cNvSpPr>
          <p:nvPr/>
        </p:nvSpPr>
        <p:spPr bwMode="auto">
          <a:xfrm>
            <a:off x="396908" y="3986647"/>
            <a:ext cx="270251" cy="276999"/>
          </a:xfrm>
          <a:prstGeom prst="rect">
            <a:avLst/>
          </a:prstGeom>
          <a:solidFill>
            <a:schemeClr val="bg1"/>
          </a:solidFill>
          <a:ln w="3175" cmpd="sng">
            <a:solidFill>
              <a:schemeClr val="tx1"/>
            </a:solidFill>
            <a:miter lim="800000"/>
            <a:headEnd/>
            <a:tailEnd/>
          </a:ln>
        </p:spPr>
        <p:txBody>
          <a:bodyPr wrap="none">
            <a:prstTxWarp prst="textNoShape">
              <a:avLst/>
            </a:prstTxWarp>
            <a:spAutoFit/>
          </a:bodyPr>
          <a:lstStyle/>
          <a:p>
            <a:r>
              <a:rPr lang="en-GB" sz="1200" b="1" dirty="0" smtClean="0">
                <a:ea typeface="Arial" pitchFamily="-52" charset="0"/>
                <a:cs typeface="Arial" pitchFamily="-52" charset="0"/>
              </a:rPr>
              <a:t>1</a:t>
            </a:r>
            <a:endParaRPr lang="en-GB" sz="1200" b="1" dirty="0">
              <a:ea typeface="Arial" pitchFamily="-52" charset="0"/>
              <a:cs typeface="Arial" pitchFamily="-52" charset="0"/>
            </a:endParaRPr>
          </a:p>
        </p:txBody>
      </p:sp>
      <p:sp>
        <p:nvSpPr>
          <p:cNvPr id="3" name="TextBox 2"/>
          <p:cNvSpPr txBox="1"/>
          <p:nvPr/>
        </p:nvSpPr>
        <p:spPr>
          <a:xfrm>
            <a:off x="340446" y="2618470"/>
            <a:ext cx="6245853" cy="1047388"/>
          </a:xfrm>
          <a:prstGeom prst="rect">
            <a:avLst/>
          </a:prstGeom>
          <a:solidFill>
            <a:srgbClr val="CCFFFF"/>
          </a:solidFill>
          <a:ln>
            <a:solidFill>
              <a:schemeClr val="tx1"/>
            </a:solidFill>
          </a:ln>
        </p:spPr>
        <p:txBody>
          <a:bodyPr wrap="square" rtlCol="0">
            <a:spAutoFit/>
          </a:bodyPr>
          <a:lstStyle/>
          <a:p>
            <a:pPr lvl="0"/>
            <a:r>
              <a:rPr lang="en-GB" sz="1200" dirty="0">
                <a:solidFill>
                  <a:srgbClr val="000000"/>
                </a:solidFill>
                <a:latin typeface="Arial"/>
                <a:ea typeface="Arial" pitchFamily="-52" charset="0"/>
                <a:cs typeface="Arial"/>
              </a:rPr>
              <a:t>To look at a region with some interesting sequence variation, go again to the end of the sequence or to base position 1043000 using either the sliders, the </a:t>
            </a:r>
            <a:r>
              <a:rPr lang="en-GB" sz="1200" dirty="0" err="1">
                <a:solidFill>
                  <a:srgbClr val="000000"/>
                </a:solidFill>
                <a:latin typeface="Arial"/>
                <a:ea typeface="Arial" pitchFamily="-52" charset="0"/>
                <a:cs typeface="Arial"/>
              </a:rPr>
              <a:t>GoTo</a:t>
            </a:r>
            <a:r>
              <a:rPr lang="en-GB" sz="1200" dirty="0">
                <a:solidFill>
                  <a:srgbClr val="000000"/>
                </a:solidFill>
                <a:latin typeface="Arial"/>
                <a:ea typeface="Arial" pitchFamily="-52" charset="0"/>
                <a:cs typeface="Arial"/>
              </a:rPr>
              <a:t> menu or the ‘Navigator’.</a:t>
            </a:r>
          </a:p>
          <a:p>
            <a:pPr lvl="0"/>
            <a:r>
              <a:rPr lang="en-GB" sz="1200" dirty="0">
                <a:solidFill>
                  <a:srgbClr val="000000"/>
                </a:solidFill>
                <a:latin typeface="Arial"/>
                <a:ea typeface="Arial" pitchFamily="-52" charset="0"/>
                <a:cs typeface="Arial"/>
              </a:rPr>
              <a:t>Next read the BCF file that you have just created into Artemis by </a:t>
            </a:r>
            <a:r>
              <a:rPr lang="en-US" sz="1200" dirty="0">
                <a:solidFill>
                  <a:srgbClr val="000000"/>
                </a:solidFill>
                <a:latin typeface="Arial"/>
                <a:ea typeface="Times New Roman" pitchFamily="-52" charset="0"/>
                <a:cs typeface="Arial"/>
              </a:rPr>
              <a:t>selecting menus and options as shown below</a:t>
            </a:r>
            <a:r>
              <a:rPr lang="en-US" sz="1200" dirty="0" smtClean="0">
                <a:solidFill>
                  <a:srgbClr val="000000"/>
                </a:solidFill>
                <a:latin typeface="Arial"/>
                <a:ea typeface="Times New Roman" pitchFamily="-52" charset="0"/>
                <a:cs typeface="Arial"/>
              </a:rPr>
              <a:t>.</a:t>
            </a:r>
            <a:endParaRPr lang="en-GB" sz="1200" dirty="0">
              <a:solidFill>
                <a:srgbClr val="000000"/>
              </a:solidFill>
              <a:latin typeface="Arial"/>
              <a:ea typeface="Arial" pitchFamily="-52" charset="0"/>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5"/>
          <p:cNvSpPr>
            <a:spLocks noChangeArrowheads="1"/>
          </p:cNvSpPr>
          <p:nvPr/>
        </p:nvSpPr>
        <p:spPr bwMode="auto">
          <a:xfrm>
            <a:off x="540000" y="6134372"/>
            <a:ext cx="5886000" cy="919401"/>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pPr>
              <a:spcBef>
                <a:spcPts val="0"/>
              </a:spcBef>
              <a:spcAft>
                <a:spcPts val="0"/>
              </a:spcAft>
            </a:pPr>
            <a:r>
              <a:rPr lang="en-US" sz="1200" dirty="0" smtClean="0">
                <a:latin typeface="Times New Roman"/>
                <a:ea typeface="Times New Roman"/>
              </a:rPr>
              <a:t>Below are the details of the three possible </a:t>
            </a:r>
            <a:r>
              <a:rPr lang="en-US" sz="1200" dirty="0" err="1" smtClean="0">
                <a:latin typeface="Times New Roman"/>
                <a:ea typeface="Times New Roman"/>
              </a:rPr>
              <a:t>colour</a:t>
            </a:r>
            <a:r>
              <a:rPr lang="en-US" sz="1200" dirty="0" smtClean="0">
                <a:latin typeface="Times New Roman"/>
                <a:ea typeface="Times New Roman"/>
              </a:rPr>
              <a:t> schemes for the variants in the BCF window panel (change the </a:t>
            </a:r>
            <a:r>
              <a:rPr lang="en-US" sz="1200" dirty="0" err="1" smtClean="0">
                <a:latin typeface="Times New Roman"/>
                <a:ea typeface="Times New Roman"/>
              </a:rPr>
              <a:t>colour</a:t>
            </a:r>
            <a:r>
              <a:rPr lang="en-US" sz="1200" dirty="0" smtClean="0">
                <a:latin typeface="Times New Roman"/>
                <a:ea typeface="Times New Roman"/>
              </a:rPr>
              <a:t> scheme via Right-click and </a:t>
            </a:r>
            <a:r>
              <a:rPr lang="en-US" sz="1200" dirty="0" err="1" smtClean="0">
                <a:latin typeface="Times New Roman"/>
                <a:ea typeface="Times New Roman"/>
              </a:rPr>
              <a:t>Colour</a:t>
            </a:r>
            <a:r>
              <a:rPr lang="en-US" sz="1200" dirty="0" smtClean="0">
                <a:latin typeface="Times New Roman"/>
                <a:ea typeface="Times New Roman"/>
              </a:rPr>
              <a:t> By). Note that this includes both </a:t>
            </a:r>
            <a:r>
              <a:rPr lang="en-US" sz="1200" dirty="0" err="1" smtClean="0">
                <a:latin typeface="Times New Roman"/>
                <a:ea typeface="Times New Roman"/>
              </a:rPr>
              <a:t>SNPs</a:t>
            </a:r>
            <a:r>
              <a:rPr lang="en-US" sz="1200" dirty="0" smtClean="0">
                <a:latin typeface="Times New Roman"/>
                <a:ea typeface="Times New Roman"/>
              </a:rPr>
              <a:t> and </a:t>
            </a:r>
            <a:r>
              <a:rPr lang="en-US" sz="1200" dirty="0" err="1" smtClean="0">
                <a:latin typeface="Times New Roman"/>
                <a:ea typeface="Times New Roman"/>
              </a:rPr>
              <a:t>INDELs</a:t>
            </a:r>
            <a:r>
              <a:rPr lang="en-US" sz="1200" dirty="0" smtClean="0">
                <a:latin typeface="Times New Roman"/>
                <a:ea typeface="Times New Roman"/>
              </a:rPr>
              <a:t>. Scroll along the sequence and see how many different kinds of variants you can find.</a:t>
            </a:r>
          </a:p>
        </p:txBody>
      </p:sp>
      <p:pic>
        <p:nvPicPr>
          <p:cNvPr id="31748" name="Picture 18" descr="three.tiff"/>
          <p:cNvPicPr>
            <a:picLocks noChangeAspect="1"/>
          </p:cNvPicPr>
          <p:nvPr/>
        </p:nvPicPr>
        <p:blipFill>
          <a:blip r:embed="rId2"/>
          <a:srcRect l="10101" t="39355" r="68520" b="36961"/>
          <a:stretch>
            <a:fillRect/>
          </a:stretch>
        </p:blipFill>
        <p:spPr bwMode="auto">
          <a:xfrm>
            <a:off x="2678113" y="2846836"/>
            <a:ext cx="1466850" cy="935038"/>
          </a:xfrm>
          <a:prstGeom prst="rect">
            <a:avLst/>
          </a:prstGeom>
          <a:noFill/>
          <a:ln w="9525">
            <a:noFill/>
            <a:miter lim="800000"/>
            <a:headEnd/>
            <a:tailEnd/>
          </a:ln>
        </p:spPr>
      </p:pic>
      <p:pic>
        <p:nvPicPr>
          <p:cNvPr id="3" name="Picture 2" descr="pic2.tiff"/>
          <p:cNvPicPr>
            <a:picLocks noChangeAspect="1"/>
          </p:cNvPicPr>
          <p:nvPr/>
        </p:nvPicPr>
        <p:blipFill rotWithShape="1">
          <a:blip r:embed="rId3">
            <a:extLst>
              <a:ext uri="{28A0092B-C50C-407E-A947-70E740481C1C}">
                <a14:useLocalDpi xmlns:a14="http://schemas.microsoft.com/office/drawing/2010/main" val="0"/>
              </a:ext>
            </a:extLst>
          </a:blip>
          <a:srcRect l="4014" t="3103" r="5250" b="9870"/>
          <a:stretch/>
        </p:blipFill>
        <p:spPr>
          <a:xfrm>
            <a:off x="1634022" y="928513"/>
            <a:ext cx="4813253" cy="2885290"/>
          </a:xfrm>
          <a:prstGeom prst="rect">
            <a:avLst/>
          </a:prstGeom>
        </p:spPr>
      </p:pic>
      <p:pic>
        <p:nvPicPr>
          <p:cNvPr id="4" name="Picture 3" descr="pic3.tiff"/>
          <p:cNvPicPr>
            <a:picLocks noChangeAspect="1"/>
          </p:cNvPicPr>
          <p:nvPr/>
        </p:nvPicPr>
        <p:blipFill rotWithShape="1">
          <a:blip r:embed="rId4">
            <a:extLst>
              <a:ext uri="{28A0092B-C50C-407E-A947-70E740481C1C}">
                <a14:useLocalDpi xmlns:a14="http://schemas.microsoft.com/office/drawing/2010/main" val="0"/>
              </a:ext>
            </a:extLst>
          </a:blip>
          <a:srcRect b="25247"/>
          <a:stretch/>
        </p:blipFill>
        <p:spPr>
          <a:xfrm>
            <a:off x="1679398" y="3937907"/>
            <a:ext cx="4839896" cy="2083141"/>
          </a:xfrm>
          <a:prstGeom prst="rect">
            <a:avLst/>
          </a:prstGeom>
        </p:spPr>
      </p:pic>
      <p:cxnSp>
        <p:nvCxnSpPr>
          <p:cNvPr id="17" name="Straight Connector 10"/>
          <p:cNvCxnSpPr>
            <a:cxnSpLocks noChangeShapeType="1"/>
          </p:cNvCxnSpPr>
          <p:nvPr/>
        </p:nvCxnSpPr>
        <p:spPr bwMode="auto">
          <a:xfrm flipH="1" flipV="1">
            <a:off x="1788022" y="724524"/>
            <a:ext cx="778455" cy="1490641"/>
          </a:xfrm>
          <a:prstGeom prst="line">
            <a:avLst/>
          </a:prstGeom>
          <a:noFill/>
          <a:ln w="9525">
            <a:solidFill>
              <a:srgbClr val="000000"/>
            </a:solidFill>
            <a:round/>
            <a:headEnd type="triangle" w="med" len="med"/>
            <a:tailEnd/>
          </a:ln>
        </p:spPr>
      </p:cxnSp>
      <p:pic>
        <p:nvPicPr>
          <p:cNvPr id="20" name="Picture 19" descr="pic3.tiff"/>
          <p:cNvPicPr>
            <a:picLocks noChangeAspect="1"/>
          </p:cNvPicPr>
          <p:nvPr/>
        </p:nvPicPr>
        <p:blipFill rotWithShape="1">
          <a:blip r:embed="rId4">
            <a:extLst>
              <a:ext uri="{28A0092B-C50C-407E-A947-70E740481C1C}">
                <a14:useLocalDpi xmlns:a14="http://schemas.microsoft.com/office/drawing/2010/main" val="0"/>
              </a:ext>
            </a:extLst>
          </a:blip>
          <a:srcRect l="98545" t="14508" r="-161" b="56843"/>
          <a:stretch/>
        </p:blipFill>
        <p:spPr>
          <a:xfrm>
            <a:off x="6402869" y="1335914"/>
            <a:ext cx="88809" cy="905896"/>
          </a:xfrm>
          <a:prstGeom prst="rect">
            <a:avLst/>
          </a:prstGeom>
        </p:spPr>
      </p:pic>
      <p:pic>
        <p:nvPicPr>
          <p:cNvPr id="21" name="Picture 20" descr="pic3.tiff"/>
          <p:cNvPicPr>
            <a:picLocks noChangeAspect="1"/>
          </p:cNvPicPr>
          <p:nvPr/>
        </p:nvPicPr>
        <p:blipFill rotWithShape="1">
          <a:blip r:embed="rId4">
            <a:extLst>
              <a:ext uri="{28A0092B-C50C-407E-A947-70E740481C1C}">
                <a14:useLocalDpi xmlns:a14="http://schemas.microsoft.com/office/drawing/2010/main" val="0"/>
              </a:ext>
            </a:extLst>
          </a:blip>
          <a:srcRect l="98199" t="43393" r="-138" b="8017"/>
          <a:stretch/>
        </p:blipFill>
        <p:spPr>
          <a:xfrm>
            <a:off x="6402872" y="2232927"/>
            <a:ext cx="109647" cy="1580875"/>
          </a:xfrm>
          <a:prstGeom prst="rect">
            <a:avLst/>
          </a:prstGeom>
        </p:spPr>
      </p:pic>
      <p:cxnSp>
        <p:nvCxnSpPr>
          <p:cNvPr id="15" name="Straight Connector 10"/>
          <p:cNvCxnSpPr>
            <a:cxnSpLocks noChangeShapeType="1"/>
          </p:cNvCxnSpPr>
          <p:nvPr/>
        </p:nvCxnSpPr>
        <p:spPr bwMode="auto">
          <a:xfrm rot="5400000" flipH="1" flipV="1">
            <a:off x="4221279" y="1210346"/>
            <a:ext cx="1525767" cy="821365"/>
          </a:xfrm>
          <a:prstGeom prst="line">
            <a:avLst/>
          </a:prstGeom>
          <a:noFill/>
          <a:ln w="9525">
            <a:solidFill>
              <a:srgbClr val="000000"/>
            </a:solidFill>
            <a:round/>
            <a:headEnd type="triangle" w="med" len="med"/>
            <a:tailEnd/>
          </a:ln>
        </p:spPr>
      </p:cxnSp>
      <p:cxnSp>
        <p:nvCxnSpPr>
          <p:cNvPr id="31759" name="Straight Connector 10"/>
          <p:cNvCxnSpPr>
            <a:cxnSpLocks noChangeShapeType="1"/>
          </p:cNvCxnSpPr>
          <p:nvPr/>
        </p:nvCxnSpPr>
        <p:spPr bwMode="auto">
          <a:xfrm rot="10800000">
            <a:off x="5394845" y="858144"/>
            <a:ext cx="1033428" cy="618542"/>
          </a:xfrm>
          <a:prstGeom prst="line">
            <a:avLst/>
          </a:prstGeom>
          <a:noFill/>
          <a:ln w="9525">
            <a:solidFill>
              <a:srgbClr val="000000"/>
            </a:solidFill>
            <a:round/>
            <a:headEnd type="triangle" w="med" len="med"/>
            <a:tailEnd/>
          </a:ln>
        </p:spPr>
      </p:cxnSp>
      <p:sp>
        <p:nvSpPr>
          <p:cNvPr id="26" name="AutoShape 3"/>
          <p:cNvSpPr>
            <a:spLocks noChangeArrowheads="1"/>
          </p:cNvSpPr>
          <p:nvPr/>
        </p:nvSpPr>
        <p:spPr bwMode="auto">
          <a:xfrm>
            <a:off x="1101197" y="326691"/>
            <a:ext cx="1705503" cy="682422"/>
          </a:xfrm>
          <a:prstGeom prst="roundRect">
            <a:avLst>
              <a:gd name="adj" fmla="val 16667"/>
            </a:avLst>
          </a:prstGeom>
          <a:solidFill>
            <a:srgbClr val="FFFF99"/>
          </a:solidFill>
          <a:ln w="9525">
            <a:solidFill>
              <a:schemeClr val="tx1"/>
            </a:solidFill>
            <a:round/>
            <a:headEnd/>
            <a:tailEnd/>
          </a:ln>
          <a:effectLst/>
          <a:extLst/>
        </p:spPr>
        <p:txBody>
          <a:bodyPr wrap="none" anchor="ctr"/>
          <a:lstStyle/>
          <a:p>
            <a:r>
              <a:rPr lang="en-US" sz="1200" dirty="0" smtClean="0">
                <a:latin typeface="Times New Roman" pitchFamily="-52" charset="0"/>
                <a:ea typeface="Times New Roman" pitchFamily="-52" charset="0"/>
                <a:cs typeface="Times New Roman" pitchFamily="-52" charset="0"/>
              </a:rPr>
              <a:t>BCF window showing</a:t>
            </a:r>
          </a:p>
          <a:p>
            <a:r>
              <a:rPr lang="en-US" sz="1200" dirty="0" smtClean="0">
                <a:latin typeface="Times New Roman" pitchFamily="-52" charset="0"/>
                <a:ea typeface="Times New Roman" pitchFamily="-52" charset="0"/>
                <a:cs typeface="Times New Roman" pitchFamily="-52" charset="0"/>
              </a:rPr>
              <a:t>only sequence variation. </a:t>
            </a:r>
            <a:endParaRPr lang="en-US" sz="1200" dirty="0">
              <a:latin typeface="Times New Roman" pitchFamily="-52" charset="0"/>
              <a:ea typeface="Times New Roman" pitchFamily="-52" charset="0"/>
              <a:cs typeface="Times New Roman" pitchFamily="-52" charset="0"/>
            </a:endParaRPr>
          </a:p>
        </p:txBody>
      </p:sp>
      <p:sp>
        <p:nvSpPr>
          <p:cNvPr id="23" name="Slide Number Placeholder 22"/>
          <p:cNvSpPr>
            <a:spLocks noGrp="1"/>
          </p:cNvSpPr>
          <p:nvPr>
            <p:ph type="sldNum" sz="quarter" idx="12"/>
          </p:nvPr>
        </p:nvSpPr>
        <p:spPr/>
        <p:txBody>
          <a:bodyPr/>
          <a:lstStyle/>
          <a:p>
            <a:fld id="{F2E8CB31-A58A-4779-9F7E-716265AE8FEE}" type="slidenum">
              <a:rPr lang="en-US"/>
              <a:pPr/>
              <a:t>27</a:t>
            </a:fld>
            <a:endParaRPr lang="en-US"/>
          </a:p>
        </p:txBody>
      </p:sp>
      <p:sp>
        <p:nvSpPr>
          <p:cNvPr id="22" name="Rectangle 21"/>
          <p:cNvSpPr/>
          <p:nvPr/>
        </p:nvSpPr>
        <p:spPr bwMode="auto">
          <a:xfrm>
            <a:off x="4229373" y="379678"/>
            <a:ext cx="2252174" cy="667710"/>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31757" name="AutoShape 5"/>
          <p:cNvSpPr>
            <a:spLocks noChangeArrowheads="1"/>
          </p:cNvSpPr>
          <p:nvPr/>
        </p:nvSpPr>
        <p:spPr bwMode="auto">
          <a:xfrm>
            <a:off x="4203701" y="364753"/>
            <a:ext cx="2264752" cy="715089"/>
          </a:xfrm>
          <a:prstGeom prst="roundRect">
            <a:avLst>
              <a:gd name="adj" fmla="val 16667"/>
            </a:avLst>
          </a:prstGeom>
          <a:noFill/>
          <a:ln w="9525">
            <a:noFill/>
            <a:round/>
            <a:headEnd/>
            <a:tailEnd/>
          </a:ln>
        </p:spPr>
        <p:txBody>
          <a:bodyPr wrap="square" anchor="ctr">
            <a:prstTxWarp prst="textNoShape">
              <a:avLst/>
            </a:prstTxWarp>
            <a:spAutoFit/>
          </a:bodyPr>
          <a:lstStyle/>
          <a:p>
            <a:r>
              <a:rPr lang="en-US" sz="1200" dirty="0" smtClean="0">
                <a:latin typeface="Arial"/>
                <a:ea typeface="Times New Roman" pitchFamily="-52" charset="0"/>
                <a:cs typeface="Arial"/>
              </a:rPr>
              <a:t>Adjust the slider and the size of the BAM &amp; BCF panel window to look like this</a:t>
            </a:r>
            <a:endParaRPr lang="en-US" sz="1200" dirty="0">
              <a:latin typeface="Arial"/>
              <a:ea typeface="Times New Roman" pitchFamily="-52" charset="0"/>
              <a:cs typeface="Arial"/>
            </a:endParaRPr>
          </a:p>
        </p:txBody>
      </p:sp>
      <p:sp>
        <p:nvSpPr>
          <p:cNvPr id="5" name="TextBox 4"/>
          <p:cNvSpPr txBox="1"/>
          <p:nvPr/>
        </p:nvSpPr>
        <p:spPr>
          <a:xfrm>
            <a:off x="405914" y="3129072"/>
            <a:ext cx="2553337" cy="1754327"/>
          </a:xfrm>
          <a:prstGeom prst="rect">
            <a:avLst/>
          </a:prstGeom>
          <a:solidFill>
            <a:srgbClr val="CCFFFF"/>
          </a:solidFill>
          <a:ln>
            <a:solidFill>
              <a:schemeClr val="tx1"/>
            </a:solidFill>
          </a:ln>
        </p:spPr>
        <p:txBody>
          <a:bodyPr wrap="square" rtlCol="0">
            <a:spAutoFit/>
          </a:bodyPr>
          <a:lstStyle/>
          <a:p>
            <a:pPr lvl="0"/>
            <a:r>
              <a:rPr lang="en-US" sz="1200" dirty="0">
                <a:solidFill>
                  <a:srgbClr val="000000"/>
                </a:solidFill>
                <a:latin typeface="Arial"/>
                <a:cs typeface="Arial"/>
              </a:rPr>
              <a:t>You may have noticed that </a:t>
            </a:r>
          </a:p>
          <a:p>
            <a:pPr lvl="0"/>
            <a:r>
              <a:rPr lang="en-US" sz="1200" dirty="0">
                <a:solidFill>
                  <a:srgbClr val="000000"/>
                </a:solidFill>
                <a:latin typeface="Arial"/>
                <a:cs typeface="Arial"/>
              </a:rPr>
              <a:t>the SNPs in the BCF </a:t>
            </a:r>
          </a:p>
          <a:p>
            <a:pPr lvl="0"/>
            <a:r>
              <a:rPr lang="en-US" sz="1200" dirty="0">
                <a:solidFill>
                  <a:srgbClr val="000000"/>
                </a:solidFill>
                <a:latin typeface="Arial"/>
                <a:cs typeface="Arial"/>
              </a:rPr>
              <a:t>window are only shown </a:t>
            </a:r>
          </a:p>
          <a:p>
            <a:pPr lvl="0"/>
            <a:r>
              <a:rPr lang="en-US" sz="1200" dirty="0">
                <a:solidFill>
                  <a:srgbClr val="000000"/>
                </a:solidFill>
                <a:latin typeface="Arial"/>
                <a:cs typeface="Arial"/>
              </a:rPr>
              <a:t>for the chromosome. To show SNPs also on the plasmid click and select ‘Combine References’ here.</a:t>
            </a:r>
          </a:p>
          <a:p>
            <a:pPr lvl="0"/>
            <a:r>
              <a:rPr lang="en-US" sz="1200" dirty="0">
                <a:solidFill>
                  <a:srgbClr val="000000"/>
                </a:solidFill>
                <a:latin typeface="Arial"/>
                <a:cs typeface="Arial"/>
              </a:rPr>
              <a:t>The SNPs for the chromosome and plasmid should now be visible. </a:t>
            </a:r>
          </a:p>
        </p:txBody>
      </p:sp>
      <p:cxnSp>
        <p:nvCxnSpPr>
          <p:cNvPr id="28" name="Straight Connector 10"/>
          <p:cNvCxnSpPr>
            <a:cxnSpLocks noChangeShapeType="1"/>
          </p:cNvCxnSpPr>
          <p:nvPr/>
        </p:nvCxnSpPr>
        <p:spPr bwMode="auto">
          <a:xfrm>
            <a:off x="2053169" y="2048937"/>
            <a:ext cx="618017" cy="2035879"/>
          </a:xfrm>
          <a:prstGeom prst="line">
            <a:avLst/>
          </a:prstGeom>
          <a:noFill/>
          <a:ln w="9525">
            <a:solidFill>
              <a:srgbClr val="000000"/>
            </a:solidFill>
            <a:round/>
            <a:headEnd type="triangle" w="med" len="med"/>
            <a:tailEnd/>
          </a:ln>
        </p:spPr>
      </p:cxnSp>
      <p:cxnSp>
        <p:nvCxnSpPr>
          <p:cNvPr id="33" name="Straight Connector 10"/>
          <p:cNvCxnSpPr>
            <a:cxnSpLocks noChangeShapeType="1"/>
          </p:cNvCxnSpPr>
          <p:nvPr/>
        </p:nvCxnSpPr>
        <p:spPr bwMode="auto">
          <a:xfrm>
            <a:off x="2269068" y="2315636"/>
            <a:ext cx="402115" cy="1795365"/>
          </a:xfrm>
          <a:prstGeom prst="line">
            <a:avLst/>
          </a:prstGeom>
          <a:noFill/>
          <a:ln w="9525">
            <a:solidFill>
              <a:srgbClr val="000000"/>
            </a:solidFill>
            <a:round/>
            <a:headEnd type="triangle" w="med" len="med"/>
            <a:tailEnd/>
          </a:ln>
        </p:spPr>
      </p:cxnSp>
      <p:cxnSp>
        <p:nvCxnSpPr>
          <p:cNvPr id="38" name="Straight Connector 10"/>
          <p:cNvCxnSpPr>
            <a:cxnSpLocks noChangeShapeType="1"/>
          </p:cNvCxnSpPr>
          <p:nvPr/>
        </p:nvCxnSpPr>
        <p:spPr bwMode="auto">
          <a:xfrm flipH="1" flipV="1">
            <a:off x="1322497" y="4817985"/>
            <a:ext cx="1924908" cy="368338"/>
          </a:xfrm>
          <a:prstGeom prst="line">
            <a:avLst/>
          </a:prstGeom>
          <a:noFill/>
          <a:ln w="9525">
            <a:solidFill>
              <a:srgbClr val="000000"/>
            </a:solidFill>
            <a:round/>
            <a:headEnd type="triangle" w="med" len="med"/>
            <a:tailEnd/>
          </a:ln>
        </p:spPr>
      </p:cxnSp>
      <p:graphicFrame>
        <p:nvGraphicFramePr>
          <p:cNvPr id="10" name="Table 9"/>
          <p:cNvGraphicFramePr>
            <a:graphicFrameLocks noGrp="1"/>
          </p:cNvGraphicFramePr>
          <p:nvPr>
            <p:extLst>
              <p:ext uri="{D42A27DB-BD31-4B8C-83A1-F6EECF244321}">
                <p14:modId xmlns:p14="http://schemas.microsoft.com/office/powerpoint/2010/main" val="2917201402"/>
              </p:ext>
            </p:extLst>
          </p:nvPr>
        </p:nvGraphicFramePr>
        <p:xfrm>
          <a:off x="1416718" y="7138671"/>
          <a:ext cx="4572000" cy="2493240"/>
        </p:xfrm>
        <a:graphic>
          <a:graphicData uri="http://schemas.openxmlformats.org/drawingml/2006/table">
            <a:tbl>
              <a:tblPr firstRow="1" bandRow="1">
                <a:tableStyleId>{5940675A-B579-460E-94D1-54222C63F5DA}</a:tableStyleId>
              </a:tblPr>
              <a:tblGrid>
                <a:gridCol w="2286000"/>
                <a:gridCol w="2286000"/>
              </a:tblGrid>
              <a:tr h="166216">
                <a:tc gridSpan="2">
                  <a:txBody>
                    <a:bodyPr/>
                    <a:lstStyle/>
                    <a:p>
                      <a:pPr>
                        <a:lnSpc>
                          <a:spcPct val="50000"/>
                        </a:lnSpc>
                      </a:pPr>
                      <a:r>
                        <a:rPr lang="en-US" sz="800" b="1" dirty="0" smtClean="0">
                          <a:latin typeface="Arial"/>
                          <a:cs typeface="Arial"/>
                        </a:rPr>
                        <a:t>1.</a:t>
                      </a:r>
                      <a:r>
                        <a:rPr lang="en-US" sz="800" b="1" baseline="0" dirty="0" smtClean="0">
                          <a:latin typeface="Arial"/>
                          <a:cs typeface="Arial"/>
                        </a:rPr>
                        <a:t> Variant</a:t>
                      </a:r>
                      <a:endParaRPr lang="en-US" sz="800" b="1" dirty="0">
                        <a:latin typeface="Arial"/>
                        <a:cs typeface="Arial"/>
                      </a:endParaRPr>
                    </a:p>
                  </a:txBody>
                  <a:tcPr anchor="ctr"/>
                </a:tc>
                <a:tc hMerge="1">
                  <a:txBody>
                    <a:bodyPr/>
                    <a:lstStyle/>
                    <a:p>
                      <a:pPr>
                        <a:lnSpc>
                          <a:spcPct val="50000"/>
                        </a:lnSpc>
                      </a:pPr>
                      <a:endParaRPr lang="en-US" sz="800" dirty="0">
                        <a:latin typeface="Arial"/>
                        <a:cs typeface="Arial"/>
                      </a:endParaRPr>
                    </a:p>
                  </a:txBody>
                  <a:tcPr/>
                </a:tc>
              </a:tr>
              <a:tr h="166216">
                <a:tc>
                  <a:txBody>
                    <a:bodyPr/>
                    <a:lstStyle/>
                    <a:p>
                      <a:pPr>
                        <a:lnSpc>
                          <a:spcPct val="50000"/>
                        </a:lnSpc>
                      </a:pPr>
                      <a:r>
                        <a:rPr lang="en-US" sz="800" b="1" dirty="0" smtClean="0">
                          <a:solidFill>
                            <a:srgbClr val="00BF02"/>
                          </a:solidFill>
                          <a:latin typeface="Arial"/>
                          <a:cs typeface="Arial"/>
                        </a:rPr>
                        <a:t>Variant A</a:t>
                      </a:r>
                      <a:endParaRPr lang="en-US" sz="800" b="1" dirty="0">
                        <a:solidFill>
                          <a:srgbClr val="00BF02"/>
                        </a:solidFill>
                        <a:latin typeface="Arial"/>
                        <a:cs typeface="Arial"/>
                      </a:endParaRPr>
                    </a:p>
                  </a:txBody>
                  <a:tcPr anchor="ctr"/>
                </a:tc>
                <a:tc>
                  <a:txBody>
                    <a:bodyPr/>
                    <a:lstStyle/>
                    <a:p>
                      <a:pPr>
                        <a:lnSpc>
                          <a:spcPct val="50000"/>
                        </a:lnSpc>
                      </a:pPr>
                      <a:r>
                        <a:rPr lang="en-US" sz="800" b="1" dirty="0" smtClean="0">
                          <a:solidFill>
                            <a:srgbClr val="00BF02"/>
                          </a:solidFill>
                          <a:latin typeface="Arial"/>
                          <a:cs typeface="Arial"/>
                        </a:rPr>
                        <a:t>Green</a:t>
                      </a:r>
                      <a:endParaRPr lang="en-US" sz="800" b="1" dirty="0">
                        <a:solidFill>
                          <a:srgbClr val="00BF02"/>
                        </a:solidFill>
                        <a:latin typeface="Arial"/>
                        <a:cs typeface="Arial"/>
                      </a:endParaRPr>
                    </a:p>
                  </a:txBody>
                  <a:tcPr anchor="ctr"/>
                </a:tc>
              </a:tr>
              <a:tr h="166216">
                <a:tc>
                  <a:txBody>
                    <a:bodyPr/>
                    <a:lstStyle/>
                    <a:p>
                      <a:pPr>
                        <a:lnSpc>
                          <a:spcPct val="50000"/>
                        </a:lnSpc>
                      </a:pPr>
                      <a:r>
                        <a:rPr lang="en-US" sz="800" b="1" dirty="0" smtClean="0">
                          <a:solidFill>
                            <a:srgbClr val="0000FF"/>
                          </a:solidFill>
                          <a:latin typeface="Arial"/>
                          <a:cs typeface="Arial"/>
                        </a:rPr>
                        <a:t>Variant G</a:t>
                      </a:r>
                      <a:endParaRPr lang="en-US" sz="800" b="1" dirty="0">
                        <a:solidFill>
                          <a:srgbClr val="0000FF"/>
                        </a:solidFill>
                        <a:latin typeface="Arial"/>
                        <a:cs typeface="Arial"/>
                      </a:endParaRPr>
                    </a:p>
                  </a:txBody>
                  <a:tcPr anchor="ctr"/>
                </a:tc>
                <a:tc>
                  <a:txBody>
                    <a:bodyPr/>
                    <a:lstStyle/>
                    <a:p>
                      <a:pPr>
                        <a:lnSpc>
                          <a:spcPct val="50000"/>
                        </a:lnSpc>
                      </a:pPr>
                      <a:r>
                        <a:rPr lang="en-US" sz="800" b="1" dirty="0" smtClean="0">
                          <a:solidFill>
                            <a:srgbClr val="0000FF"/>
                          </a:solidFill>
                          <a:latin typeface="Arial"/>
                          <a:cs typeface="Arial"/>
                        </a:rPr>
                        <a:t>Blue</a:t>
                      </a:r>
                      <a:endParaRPr lang="en-US" sz="800" b="1" dirty="0">
                        <a:solidFill>
                          <a:srgbClr val="0000FF"/>
                        </a:solidFill>
                        <a:latin typeface="Arial"/>
                        <a:cs typeface="Arial"/>
                      </a:endParaRPr>
                    </a:p>
                  </a:txBody>
                  <a:tcPr anchor="ctr"/>
                </a:tc>
              </a:tr>
              <a:tr h="166216">
                <a:tc>
                  <a:txBody>
                    <a:bodyPr/>
                    <a:lstStyle/>
                    <a:p>
                      <a:pPr>
                        <a:lnSpc>
                          <a:spcPct val="50000"/>
                        </a:lnSpc>
                      </a:pPr>
                      <a:r>
                        <a:rPr lang="en-US" sz="800" b="1" dirty="0" smtClean="0">
                          <a:latin typeface="Arial"/>
                          <a:cs typeface="Arial"/>
                        </a:rPr>
                        <a:t>Variant T</a:t>
                      </a:r>
                      <a:endParaRPr lang="en-US" sz="800" b="1" dirty="0">
                        <a:latin typeface="Arial"/>
                        <a:cs typeface="Arial"/>
                      </a:endParaRPr>
                    </a:p>
                  </a:txBody>
                  <a:tcPr anchor="ctr"/>
                </a:tc>
                <a:tc>
                  <a:txBody>
                    <a:bodyPr/>
                    <a:lstStyle/>
                    <a:p>
                      <a:pPr>
                        <a:lnSpc>
                          <a:spcPct val="50000"/>
                        </a:lnSpc>
                      </a:pPr>
                      <a:r>
                        <a:rPr lang="en-US" sz="800" b="1" dirty="0" smtClean="0">
                          <a:latin typeface="Arial"/>
                          <a:cs typeface="Arial"/>
                        </a:rPr>
                        <a:t>Black</a:t>
                      </a:r>
                      <a:endParaRPr lang="en-US" sz="800" b="1" dirty="0">
                        <a:latin typeface="Arial"/>
                        <a:cs typeface="Arial"/>
                      </a:endParaRPr>
                    </a:p>
                  </a:txBody>
                  <a:tcPr anchor="ctr"/>
                </a:tc>
              </a:tr>
              <a:tr h="166216">
                <a:tc>
                  <a:txBody>
                    <a:bodyPr/>
                    <a:lstStyle/>
                    <a:p>
                      <a:pPr>
                        <a:lnSpc>
                          <a:spcPct val="50000"/>
                        </a:lnSpc>
                      </a:pPr>
                      <a:r>
                        <a:rPr lang="en-US" sz="800" b="1" dirty="0" smtClean="0">
                          <a:solidFill>
                            <a:srgbClr val="FF0000"/>
                          </a:solidFill>
                          <a:latin typeface="Arial"/>
                          <a:cs typeface="Arial"/>
                        </a:rPr>
                        <a:t>Variant C</a:t>
                      </a:r>
                      <a:endParaRPr lang="en-US" sz="800" b="1" dirty="0">
                        <a:solidFill>
                          <a:srgbClr val="FF0000"/>
                        </a:solidFill>
                        <a:latin typeface="Arial"/>
                        <a:cs typeface="Arial"/>
                      </a:endParaRPr>
                    </a:p>
                  </a:txBody>
                  <a:tcPr anchor="ctr"/>
                </a:tc>
                <a:tc>
                  <a:txBody>
                    <a:bodyPr/>
                    <a:lstStyle/>
                    <a:p>
                      <a:pPr>
                        <a:lnSpc>
                          <a:spcPct val="50000"/>
                        </a:lnSpc>
                      </a:pPr>
                      <a:r>
                        <a:rPr lang="en-US" sz="800" b="1" dirty="0" smtClean="0">
                          <a:solidFill>
                            <a:srgbClr val="FF0000"/>
                          </a:solidFill>
                          <a:latin typeface="Arial"/>
                          <a:cs typeface="Arial"/>
                        </a:rPr>
                        <a:t>Red</a:t>
                      </a:r>
                      <a:endParaRPr lang="en-US" sz="800" b="1" dirty="0">
                        <a:solidFill>
                          <a:srgbClr val="FF0000"/>
                        </a:solidFill>
                        <a:latin typeface="Arial"/>
                        <a:cs typeface="Arial"/>
                      </a:endParaRPr>
                    </a:p>
                  </a:txBody>
                  <a:tcPr anchor="ctr"/>
                </a:tc>
              </a:tr>
              <a:tr h="166216">
                <a:tc>
                  <a:txBody>
                    <a:bodyPr/>
                    <a:lstStyle/>
                    <a:p>
                      <a:pPr>
                        <a:lnSpc>
                          <a:spcPct val="50000"/>
                        </a:lnSpc>
                      </a:pPr>
                      <a:r>
                        <a:rPr lang="en-US" sz="800" b="1" dirty="0" smtClean="0">
                          <a:solidFill>
                            <a:srgbClr val="FF6600"/>
                          </a:solidFill>
                          <a:latin typeface="Arial"/>
                          <a:cs typeface="Arial"/>
                        </a:rPr>
                        <a:t>Multiple Alleles</a:t>
                      </a:r>
                      <a:endParaRPr lang="en-US" sz="800" b="1" dirty="0">
                        <a:solidFill>
                          <a:srgbClr val="FF6600"/>
                        </a:solidFill>
                        <a:latin typeface="Arial"/>
                        <a:cs typeface="Arial"/>
                      </a:endParaRPr>
                    </a:p>
                  </a:txBody>
                  <a:tcPr anchor="ctr"/>
                </a:tc>
                <a:tc>
                  <a:txBody>
                    <a:bodyPr/>
                    <a:lstStyle/>
                    <a:p>
                      <a:pPr>
                        <a:lnSpc>
                          <a:spcPct val="50000"/>
                        </a:lnSpc>
                      </a:pPr>
                      <a:r>
                        <a:rPr lang="en-US" sz="800" b="1" dirty="0" smtClean="0">
                          <a:solidFill>
                            <a:srgbClr val="FF6600"/>
                          </a:solidFill>
                          <a:latin typeface="Arial"/>
                          <a:cs typeface="Arial"/>
                        </a:rPr>
                        <a:t>Orange,</a:t>
                      </a:r>
                      <a:r>
                        <a:rPr lang="en-US" sz="800" b="1" baseline="0" dirty="0" smtClean="0">
                          <a:solidFill>
                            <a:srgbClr val="FF6600"/>
                          </a:solidFill>
                          <a:latin typeface="Arial"/>
                          <a:cs typeface="Arial"/>
                        </a:rPr>
                        <a:t> with circle at top</a:t>
                      </a:r>
                      <a:endParaRPr lang="en-US" sz="800" b="1" dirty="0">
                        <a:solidFill>
                          <a:srgbClr val="FF6600"/>
                        </a:solidFill>
                        <a:latin typeface="Arial"/>
                        <a:cs typeface="Arial"/>
                      </a:endParaRPr>
                    </a:p>
                  </a:txBody>
                  <a:tcPr anchor="ctr"/>
                </a:tc>
              </a:tr>
              <a:tr h="166216">
                <a:tc>
                  <a:txBody>
                    <a:bodyPr/>
                    <a:lstStyle/>
                    <a:p>
                      <a:pPr>
                        <a:lnSpc>
                          <a:spcPct val="50000"/>
                        </a:lnSpc>
                      </a:pPr>
                      <a:r>
                        <a:rPr lang="en-US" sz="800" b="1" dirty="0" smtClean="0">
                          <a:latin typeface="Arial"/>
                          <a:cs typeface="Arial"/>
                        </a:rPr>
                        <a:t>Introducing stop codon</a:t>
                      </a:r>
                      <a:endParaRPr lang="en-US" sz="800" b="1" dirty="0">
                        <a:latin typeface="Arial"/>
                        <a:cs typeface="Arial"/>
                      </a:endParaRPr>
                    </a:p>
                  </a:txBody>
                  <a:tcPr anchor="ctr"/>
                </a:tc>
                <a:tc>
                  <a:txBody>
                    <a:bodyPr/>
                    <a:lstStyle/>
                    <a:p>
                      <a:pPr>
                        <a:lnSpc>
                          <a:spcPct val="50000"/>
                        </a:lnSpc>
                      </a:pPr>
                      <a:r>
                        <a:rPr lang="en-US" sz="800" b="1" dirty="0" smtClean="0">
                          <a:latin typeface="Arial"/>
                          <a:cs typeface="Arial"/>
                        </a:rPr>
                        <a:t>Circle in the middle, </a:t>
                      </a:r>
                      <a:r>
                        <a:rPr lang="en-US" sz="800" b="1" dirty="0" err="1" smtClean="0">
                          <a:latin typeface="Arial"/>
                          <a:cs typeface="Arial"/>
                        </a:rPr>
                        <a:t>colour</a:t>
                      </a:r>
                      <a:r>
                        <a:rPr lang="en-US" sz="800" b="1" dirty="0" smtClean="0">
                          <a:latin typeface="Arial"/>
                          <a:cs typeface="Arial"/>
                        </a:rPr>
                        <a:t> of variant</a:t>
                      </a:r>
                      <a:endParaRPr lang="en-US" sz="800" b="1" dirty="0">
                        <a:latin typeface="Arial"/>
                        <a:cs typeface="Arial"/>
                      </a:endParaRPr>
                    </a:p>
                  </a:txBody>
                  <a:tcPr anchor="ctr"/>
                </a:tc>
              </a:tr>
              <a:tr h="166216">
                <a:tc>
                  <a:txBody>
                    <a:bodyPr/>
                    <a:lstStyle/>
                    <a:p>
                      <a:pPr>
                        <a:lnSpc>
                          <a:spcPct val="50000"/>
                        </a:lnSpc>
                      </a:pPr>
                      <a:r>
                        <a:rPr lang="en-US" sz="800" b="1" dirty="0" smtClean="0">
                          <a:solidFill>
                            <a:srgbClr val="D40CFF"/>
                          </a:solidFill>
                          <a:latin typeface="Arial"/>
                          <a:cs typeface="Arial"/>
                        </a:rPr>
                        <a:t>Insertion</a:t>
                      </a:r>
                      <a:endParaRPr lang="en-US" sz="800" b="1" dirty="0">
                        <a:solidFill>
                          <a:srgbClr val="D40CFF"/>
                        </a:solidFill>
                        <a:latin typeface="Arial"/>
                        <a:cs typeface="Arial"/>
                      </a:endParaRPr>
                    </a:p>
                  </a:txBody>
                  <a:tcPr anchor="ctr"/>
                </a:tc>
                <a:tc>
                  <a:txBody>
                    <a:bodyPr/>
                    <a:lstStyle/>
                    <a:p>
                      <a:pPr>
                        <a:lnSpc>
                          <a:spcPct val="50000"/>
                        </a:lnSpc>
                      </a:pPr>
                      <a:r>
                        <a:rPr lang="en-US" sz="800" b="1" dirty="0" smtClean="0">
                          <a:solidFill>
                            <a:srgbClr val="D40CFF"/>
                          </a:solidFill>
                          <a:latin typeface="Arial"/>
                          <a:cs typeface="Arial"/>
                        </a:rPr>
                        <a:t>Magenta</a:t>
                      </a:r>
                      <a:endParaRPr lang="en-US" sz="800" b="1" dirty="0">
                        <a:solidFill>
                          <a:srgbClr val="D40CFF"/>
                        </a:solidFill>
                        <a:latin typeface="Arial"/>
                        <a:cs typeface="Arial"/>
                      </a:endParaRPr>
                    </a:p>
                  </a:txBody>
                  <a:tcPr anchor="ctr"/>
                </a:tc>
              </a:tr>
              <a:tr h="166216">
                <a:tc>
                  <a:txBody>
                    <a:bodyPr/>
                    <a:lstStyle/>
                    <a:p>
                      <a:pPr>
                        <a:lnSpc>
                          <a:spcPct val="50000"/>
                        </a:lnSpc>
                      </a:pPr>
                      <a:r>
                        <a:rPr lang="en-US" sz="800" b="1" dirty="0" smtClean="0">
                          <a:solidFill>
                            <a:schemeClr val="bg2">
                              <a:lumMod val="75000"/>
                            </a:schemeClr>
                          </a:solidFill>
                          <a:latin typeface="Arial"/>
                          <a:cs typeface="Arial"/>
                        </a:rPr>
                        <a:t>Deletion</a:t>
                      </a:r>
                      <a:endParaRPr lang="en-US" sz="800" b="1" dirty="0">
                        <a:solidFill>
                          <a:schemeClr val="bg2">
                            <a:lumMod val="75000"/>
                          </a:schemeClr>
                        </a:solidFill>
                        <a:latin typeface="Arial"/>
                        <a:cs typeface="Arial"/>
                      </a:endParaRPr>
                    </a:p>
                  </a:txBody>
                  <a:tcPr anchor="ctr"/>
                </a:tc>
                <a:tc>
                  <a:txBody>
                    <a:bodyPr/>
                    <a:lstStyle/>
                    <a:p>
                      <a:pPr>
                        <a:lnSpc>
                          <a:spcPct val="50000"/>
                        </a:lnSpc>
                      </a:pPr>
                      <a:r>
                        <a:rPr lang="en-US" sz="800" b="1" dirty="0" smtClean="0">
                          <a:solidFill>
                            <a:schemeClr val="bg2">
                              <a:lumMod val="75000"/>
                            </a:schemeClr>
                          </a:solidFill>
                          <a:latin typeface="Arial"/>
                          <a:cs typeface="Arial"/>
                        </a:rPr>
                        <a:t>Grey</a:t>
                      </a:r>
                      <a:endParaRPr lang="en-US" sz="800" b="1" dirty="0">
                        <a:solidFill>
                          <a:schemeClr val="bg2">
                            <a:lumMod val="75000"/>
                          </a:schemeClr>
                        </a:solidFill>
                        <a:latin typeface="Arial"/>
                        <a:cs typeface="Arial"/>
                      </a:endParaRPr>
                    </a:p>
                  </a:txBody>
                  <a:tcPr anchor="ctr"/>
                </a:tc>
              </a:tr>
              <a:tr h="166216">
                <a:tc>
                  <a:txBody>
                    <a:bodyPr/>
                    <a:lstStyle/>
                    <a:p>
                      <a:pPr>
                        <a:lnSpc>
                          <a:spcPct val="50000"/>
                        </a:lnSpc>
                      </a:pPr>
                      <a:r>
                        <a:rPr lang="en-US" sz="800" b="1" dirty="0" smtClean="0">
                          <a:solidFill>
                            <a:schemeClr val="bg1">
                              <a:lumMod val="50000"/>
                            </a:schemeClr>
                          </a:solidFill>
                          <a:latin typeface="Arial"/>
                          <a:cs typeface="Arial"/>
                        </a:rPr>
                        <a:t>Non-variant</a:t>
                      </a:r>
                      <a:endParaRPr lang="en-US" sz="800" b="1" dirty="0">
                        <a:solidFill>
                          <a:schemeClr val="bg1">
                            <a:lumMod val="50000"/>
                          </a:schemeClr>
                        </a:solidFill>
                        <a:latin typeface="Arial"/>
                        <a:cs typeface="Arial"/>
                      </a:endParaRPr>
                    </a:p>
                  </a:txBody>
                  <a:tcPr anchor="ctr"/>
                </a:tc>
                <a:tc>
                  <a:txBody>
                    <a:bodyPr/>
                    <a:lstStyle/>
                    <a:p>
                      <a:pPr>
                        <a:lnSpc>
                          <a:spcPct val="50000"/>
                        </a:lnSpc>
                      </a:pPr>
                      <a:r>
                        <a:rPr lang="en-US" sz="800" b="1" dirty="0" smtClean="0">
                          <a:solidFill>
                            <a:schemeClr val="bg1">
                              <a:lumMod val="50000"/>
                            </a:schemeClr>
                          </a:solidFill>
                          <a:latin typeface="Arial"/>
                          <a:cs typeface="Arial"/>
                        </a:rPr>
                        <a:t>Light grey</a:t>
                      </a:r>
                      <a:endParaRPr lang="en-US" sz="800" b="1" dirty="0">
                        <a:solidFill>
                          <a:schemeClr val="bg1">
                            <a:lumMod val="50000"/>
                          </a:schemeClr>
                        </a:solidFill>
                        <a:latin typeface="Arial"/>
                        <a:cs typeface="Arial"/>
                      </a:endParaRPr>
                    </a:p>
                  </a:txBody>
                  <a:tcPr anchor="ctr"/>
                </a:tc>
              </a:tr>
              <a:tr h="166216">
                <a:tc gridSpan="2">
                  <a:txBody>
                    <a:bodyPr/>
                    <a:lstStyle/>
                    <a:p>
                      <a:pPr>
                        <a:lnSpc>
                          <a:spcPct val="50000"/>
                        </a:lnSpc>
                      </a:pPr>
                      <a:r>
                        <a:rPr lang="en-US" sz="800" b="1" dirty="0" smtClean="0">
                          <a:latin typeface="Arial"/>
                          <a:cs typeface="Arial"/>
                        </a:rPr>
                        <a:t>2.</a:t>
                      </a:r>
                      <a:r>
                        <a:rPr lang="en-US" sz="800" b="1" baseline="0" dirty="0" smtClean="0">
                          <a:latin typeface="Arial"/>
                          <a:cs typeface="Arial"/>
                        </a:rPr>
                        <a:t> Synonymous / Non-synonymous</a:t>
                      </a:r>
                      <a:endParaRPr lang="en-US" sz="800" b="1" dirty="0">
                        <a:latin typeface="Arial"/>
                        <a:cs typeface="Arial"/>
                      </a:endParaRPr>
                    </a:p>
                  </a:txBody>
                  <a:tcPr anchor="ctr"/>
                </a:tc>
                <a:tc hMerge="1">
                  <a:txBody>
                    <a:bodyPr/>
                    <a:lstStyle/>
                    <a:p>
                      <a:endParaRPr lang="en-US" sz="800" dirty="0">
                        <a:latin typeface="Arial"/>
                        <a:cs typeface="Arial"/>
                      </a:endParaRPr>
                    </a:p>
                  </a:txBody>
                  <a:tcPr/>
                </a:tc>
              </a:tr>
              <a:tr h="166216">
                <a:tc>
                  <a:txBody>
                    <a:bodyPr/>
                    <a:lstStyle/>
                    <a:p>
                      <a:pPr>
                        <a:lnSpc>
                          <a:spcPct val="50000"/>
                        </a:lnSpc>
                      </a:pPr>
                      <a:r>
                        <a:rPr lang="en-US" sz="800" b="1" dirty="0" smtClean="0">
                          <a:solidFill>
                            <a:srgbClr val="FF0000"/>
                          </a:solidFill>
                          <a:latin typeface="Arial"/>
                          <a:cs typeface="Arial"/>
                        </a:rPr>
                        <a:t>Synonymous</a:t>
                      </a:r>
                      <a:r>
                        <a:rPr lang="en-US" sz="800" b="1" baseline="0" dirty="0" smtClean="0">
                          <a:solidFill>
                            <a:srgbClr val="FF0000"/>
                          </a:solidFill>
                          <a:latin typeface="Arial"/>
                          <a:cs typeface="Arial"/>
                        </a:rPr>
                        <a:t> SNP</a:t>
                      </a:r>
                      <a:endParaRPr lang="en-US" sz="800" b="1" dirty="0">
                        <a:solidFill>
                          <a:srgbClr val="FF0000"/>
                        </a:solidFill>
                        <a:latin typeface="Arial"/>
                        <a:cs typeface="Arial"/>
                      </a:endParaRPr>
                    </a:p>
                  </a:txBody>
                  <a:tcPr anchor="ctr"/>
                </a:tc>
                <a:tc>
                  <a:txBody>
                    <a:bodyPr/>
                    <a:lstStyle/>
                    <a:p>
                      <a:pPr>
                        <a:lnSpc>
                          <a:spcPct val="50000"/>
                        </a:lnSpc>
                      </a:pPr>
                      <a:r>
                        <a:rPr lang="en-US" sz="800" b="1" dirty="0" smtClean="0">
                          <a:solidFill>
                            <a:srgbClr val="FF0000"/>
                          </a:solidFill>
                          <a:latin typeface="Arial"/>
                          <a:cs typeface="Arial"/>
                        </a:rPr>
                        <a:t>Red</a:t>
                      </a:r>
                      <a:endParaRPr lang="en-US" sz="800" b="1" dirty="0">
                        <a:solidFill>
                          <a:srgbClr val="FF0000"/>
                        </a:solidFill>
                        <a:latin typeface="Arial"/>
                        <a:cs typeface="Arial"/>
                      </a:endParaRPr>
                    </a:p>
                  </a:txBody>
                  <a:tcPr anchor="ctr"/>
                </a:tc>
              </a:tr>
              <a:tr h="166216">
                <a:tc>
                  <a:txBody>
                    <a:bodyPr/>
                    <a:lstStyle/>
                    <a:p>
                      <a:pPr>
                        <a:lnSpc>
                          <a:spcPct val="50000"/>
                        </a:lnSpc>
                      </a:pPr>
                      <a:r>
                        <a:rPr lang="en-US" sz="800" b="1" dirty="0" smtClean="0">
                          <a:solidFill>
                            <a:srgbClr val="0000FF"/>
                          </a:solidFill>
                          <a:latin typeface="Arial"/>
                          <a:cs typeface="Arial"/>
                        </a:rPr>
                        <a:t>Non-synonymous SNP</a:t>
                      </a:r>
                      <a:endParaRPr lang="en-US" sz="800" b="1" dirty="0">
                        <a:solidFill>
                          <a:srgbClr val="0000FF"/>
                        </a:solidFill>
                        <a:latin typeface="Arial"/>
                        <a:cs typeface="Arial"/>
                      </a:endParaRPr>
                    </a:p>
                  </a:txBody>
                  <a:tcPr anchor="ctr"/>
                </a:tc>
                <a:tc>
                  <a:txBody>
                    <a:bodyPr/>
                    <a:lstStyle/>
                    <a:p>
                      <a:pPr>
                        <a:lnSpc>
                          <a:spcPct val="50000"/>
                        </a:lnSpc>
                      </a:pPr>
                      <a:r>
                        <a:rPr lang="en-US" sz="800" b="1" dirty="0" smtClean="0">
                          <a:solidFill>
                            <a:srgbClr val="0000FF"/>
                          </a:solidFill>
                          <a:latin typeface="Arial"/>
                          <a:cs typeface="Arial"/>
                        </a:rPr>
                        <a:t>Blue</a:t>
                      </a:r>
                      <a:endParaRPr lang="en-US" sz="800" b="1" dirty="0">
                        <a:solidFill>
                          <a:srgbClr val="0000FF"/>
                        </a:solidFill>
                        <a:latin typeface="Arial"/>
                        <a:cs typeface="Arial"/>
                      </a:endParaRPr>
                    </a:p>
                  </a:txBody>
                  <a:tcPr anchor="ctr"/>
                </a:tc>
              </a:tr>
              <a:tr h="166216">
                <a:tc gridSpan="2">
                  <a:txBody>
                    <a:bodyPr/>
                    <a:lstStyle/>
                    <a:p>
                      <a:pPr>
                        <a:lnSpc>
                          <a:spcPct val="50000"/>
                        </a:lnSpc>
                      </a:pPr>
                      <a:r>
                        <a:rPr lang="en-US" sz="800" b="1" dirty="0" smtClean="0">
                          <a:latin typeface="Arial"/>
                          <a:cs typeface="Arial"/>
                        </a:rPr>
                        <a:t>3. Quality Score</a:t>
                      </a:r>
                      <a:endParaRPr lang="en-US" sz="800" b="1" dirty="0">
                        <a:latin typeface="Arial"/>
                        <a:cs typeface="Arial"/>
                      </a:endParaRPr>
                    </a:p>
                  </a:txBody>
                  <a:tcPr anchor="ctr"/>
                </a:tc>
                <a:tc hMerge="1">
                  <a:txBody>
                    <a:bodyPr/>
                    <a:lstStyle/>
                    <a:p>
                      <a:endParaRPr lang="en-US" sz="800" dirty="0">
                        <a:latin typeface="Arial"/>
                        <a:cs typeface="Arial"/>
                      </a:endParaRPr>
                    </a:p>
                  </a:txBody>
                  <a:tcPr/>
                </a:tc>
              </a:tr>
              <a:tr h="166216">
                <a:tc gridSpan="2">
                  <a:txBody>
                    <a:bodyPr/>
                    <a:lstStyle/>
                    <a:p>
                      <a:pPr>
                        <a:lnSpc>
                          <a:spcPct val="50000"/>
                        </a:lnSpc>
                      </a:pPr>
                      <a:r>
                        <a:rPr lang="en-US" sz="800" b="1" dirty="0" smtClean="0">
                          <a:latin typeface="Arial"/>
                          <a:cs typeface="Arial"/>
                        </a:rPr>
                        <a:t>Variants</a:t>
                      </a:r>
                      <a:r>
                        <a:rPr lang="en-US" sz="800" b="1" baseline="0" dirty="0" smtClean="0">
                          <a:latin typeface="Arial"/>
                          <a:cs typeface="Arial"/>
                        </a:rPr>
                        <a:t> are all on a red </a:t>
                      </a:r>
                      <a:r>
                        <a:rPr lang="en-US" sz="800" b="1" baseline="0" dirty="0" err="1" smtClean="0">
                          <a:latin typeface="Arial"/>
                          <a:cs typeface="Arial"/>
                        </a:rPr>
                        <a:t>colour</a:t>
                      </a:r>
                      <a:r>
                        <a:rPr lang="en-US" sz="800" b="1" baseline="0" dirty="0" smtClean="0">
                          <a:latin typeface="Arial"/>
                          <a:cs typeface="Arial"/>
                        </a:rPr>
                        <a:t> scale with those with a higher score being darker red</a:t>
                      </a:r>
                      <a:endParaRPr lang="en-US" sz="800" b="1" dirty="0">
                        <a:latin typeface="Arial"/>
                        <a:cs typeface="Arial"/>
                      </a:endParaRPr>
                    </a:p>
                  </a:txBody>
                  <a:tcPr anchor="ctr"/>
                </a:tc>
                <a:tc hMerge="1">
                  <a:txBody>
                    <a:bodyPr/>
                    <a:lstStyle/>
                    <a:p>
                      <a:endParaRPr lang="en-US" sz="800" dirty="0">
                        <a:latin typeface="Arial"/>
                        <a:cs typeface="Arial"/>
                      </a:endParaRPr>
                    </a:p>
                  </a:txBody>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9687"/>
          <a:stretch/>
        </p:blipFill>
        <p:spPr>
          <a:xfrm>
            <a:off x="650057" y="5117126"/>
            <a:ext cx="5557887" cy="3171655"/>
          </a:xfrm>
          <a:prstGeom prst="rect">
            <a:avLst/>
          </a:prstGeom>
        </p:spPr>
      </p:pic>
      <p:pic>
        <p:nvPicPr>
          <p:cNvPr id="8" name="Picture 7" descr="pic3.tiff"/>
          <p:cNvPicPr>
            <a:picLocks noChangeAspect="1"/>
          </p:cNvPicPr>
          <p:nvPr/>
        </p:nvPicPr>
        <p:blipFill rotWithShape="1">
          <a:blip r:embed="rId3">
            <a:extLst>
              <a:ext uri="{28A0092B-C50C-407E-A947-70E740481C1C}">
                <a14:useLocalDpi xmlns:a14="http://schemas.microsoft.com/office/drawing/2010/main" val="0"/>
              </a:ext>
            </a:extLst>
          </a:blip>
          <a:srcRect b="25247"/>
          <a:stretch/>
        </p:blipFill>
        <p:spPr>
          <a:xfrm>
            <a:off x="647949" y="607899"/>
            <a:ext cx="5562102" cy="2393986"/>
          </a:xfrm>
          <a:prstGeom prst="rect">
            <a:avLst/>
          </a:prstGeom>
        </p:spPr>
      </p:pic>
      <p:pic>
        <p:nvPicPr>
          <p:cNvPr id="9" name="Picture 8" descr="pic1.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7154" y="1604450"/>
            <a:ext cx="1943042" cy="1616838"/>
          </a:xfrm>
          <a:prstGeom prst="rect">
            <a:avLst/>
          </a:prstGeom>
        </p:spPr>
      </p:pic>
      <p:cxnSp>
        <p:nvCxnSpPr>
          <p:cNvPr id="10" name="Straight Connector 11"/>
          <p:cNvCxnSpPr>
            <a:cxnSpLocks noChangeShapeType="1"/>
          </p:cNvCxnSpPr>
          <p:nvPr/>
        </p:nvCxnSpPr>
        <p:spPr bwMode="auto">
          <a:xfrm rot="16200000" flipH="1">
            <a:off x="2116326" y="1125725"/>
            <a:ext cx="199613" cy="952536"/>
          </a:xfrm>
          <a:prstGeom prst="line">
            <a:avLst/>
          </a:prstGeom>
          <a:noFill/>
          <a:ln w="9525">
            <a:solidFill>
              <a:srgbClr val="000000"/>
            </a:solidFill>
            <a:round/>
            <a:headEnd/>
            <a:tailEnd type="triangle" w="med" len="med"/>
          </a:ln>
        </p:spPr>
      </p:cxnSp>
      <p:pic>
        <p:nvPicPr>
          <p:cNvPr id="3" name="Picture 2" descr="pic1.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333" y="3047004"/>
            <a:ext cx="2683933" cy="1910235"/>
          </a:xfrm>
          <a:prstGeom prst="rect">
            <a:avLst/>
          </a:prstGeom>
        </p:spPr>
      </p:pic>
      <p:cxnSp>
        <p:nvCxnSpPr>
          <p:cNvPr id="14" name="Straight Connector 11"/>
          <p:cNvCxnSpPr>
            <a:cxnSpLocks noChangeShapeType="1"/>
            <a:stCxn id="15" idx="1"/>
          </p:cNvCxnSpPr>
          <p:nvPr/>
        </p:nvCxnSpPr>
        <p:spPr bwMode="auto">
          <a:xfrm flipH="1" flipV="1">
            <a:off x="1923461" y="3339036"/>
            <a:ext cx="1217410" cy="177626"/>
          </a:xfrm>
          <a:prstGeom prst="line">
            <a:avLst/>
          </a:prstGeom>
          <a:noFill/>
          <a:ln w="9525">
            <a:solidFill>
              <a:srgbClr val="000000"/>
            </a:solidFill>
            <a:round/>
            <a:headEnd/>
            <a:tailEnd type="triangle" w="med" len="med"/>
          </a:ln>
        </p:spPr>
      </p:cxnSp>
      <p:sp>
        <p:nvSpPr>
          <p:cNvPr id="15" name="AutoShape 5"/>
          <p:cNvSpPr>
            <a:spLocks noChangeArrowheads="1"/>
          </p:cNvSpPr>
          <p:nvPr/>
        </p:nvSpPr>
        <p:spPr bwMode="auto">
          <a:xfrm>
            <a:off x="3140871" y="2850563"/>
            <a:ext cx="2379210" cy="1332197"/>
          </a:xfrm>
          <a:prstGeom prst="roundRect">
            <a:avLst>
              <a:gd name="adj" fmla="val 16667"/>
            </a:avLst>
          </a:prstGeom>
          <a:noFill/>
          <a:ln w="9525">
            <a:noFill/>
            <a:round/>
            <a:headEnd/>
            <a:tailEnd/>
          </a:ln>
        </p:spPr>
        <p:txBody>
          <a:bodyPr wrap="none" anchor="ctr">
            <a:prstTxWarp prst="textNoShape">
              <a:avLst/>
            </a:prstTxWarp>
          </a:bodyPr>
          <a:lstStyle/>
          <a:p>
            <a:endParaRPr lang="en-US" dirty="0">
              <a:ea typeface="Arial" pitchFamily="-52" charset="0"/>
              <a:cs typeface="Arial" pitchFamily="-52" charset="0"/>
            </a:endParaRPr>
          </a:p>
        </p:txBody>
      </p:sp>
      <p:cxnSp>
        <p:nvCxnSpPr>
          <p:cNvPr id="27" name="Straight Connector 11"/>
          <p:cNvCxnSpPr>
            <a:cxnSpLocks noChangeShapeType="1"/>
          </p:cNvCxnSpPr>
          <p:nvPr/>
        </p:nvCxnSpPr>
        <p:spPr bwMode="auto">
          <a:xfrm flipH="1">
            <a:off x="4751555" y="6184737"/>
            <a:ext cx="249279" cy="1990654"/>
          </a:xfrm>
          <a:prstGeom prst="line">
            <a:avLst/>
          </a:prstGeom>
          <a:noFill/>
          <a:ln w="9525">
            <a:solidFill>
              <a:srgbClr val="000000"/>
            </a:solidFill>
            <a:round/>
            <a:headEnd/>
            <a:tailEnd type="triangle" w="med" len="med"/>
          </a:ln>
        </p:spPr>
      </p:cxnSp>
      <p:sp>
        <p:nvSpPr>
          <p:cNvPr id="34" name="AutoShape 3"/>
          <p:cNvSpPr>
            <a:spLocks noChangeArrowheads="1"/>
          </p:cNvSpPr>
          <p:nvPr/>
        </p:nvSpPr>
        <p:spPr bwMode="auto">
          <a:xfrm>
            <a:off x="614008" y="5443137"/>
            <a:ext cx="2550169" cy="825371"/>
          </a:xfrm>
          <a:prstGeom prst="roundRect">
            <a:avLst>
              <a:gd name="adj" fmla="val 16667"/>
            </a:avLst>
          </a:prstGeom>
          <a:solidFill>
            <a:srgbClr val="FFFF99"/>
          </a:solidFill>
          <a:ln w="9525">
            <a:solidFill>
              <a:schemeClr val="tx1"/>
            </a:solidFill>
            <a:round/>
            <a:headEnd/>
            <a:tailEnd/>
          </a:ln>
          <a:effectLst/>
          <a:extLst/>
        </p:spPr>
        <p:txBody>
          <a:bodyPr wrap="none" anchor="ctr"/>
          <a:lstStyle/>
          <a:p>
            <a:pPr>
              <a:defRPr/>
            </a:pPr>
            <a:endParaRPr lang="en-US" dirty="0">
              <a:latin typeface="Times New Roman"/>
              <a:cs typeface="Times New Roman"/>
            </a:endParaRPr>
          </a:p>
        </p:txBody>
      </p:sp>
      <p:sp>
        <p:nvSpPr>
          <p:cNvPr id="24" name="TextBox 23"/>
          <p:cNvSpPr txBox="1"/>
          <p:nvPr/>
        </p:nvSpPr>
        <p:spPr>
          <a:xfrm>
            <a:off x="632092" y="5452469"/>
            <a:ext cx="2532085" cy="830997"/>
          </a:xfrm>
          <a:prstGeom prst="rect">
            <a:avLst/>
          </a:prstGeom>
          <a:noFill/>
        </p:spPr>
        <p:txBody>
          <a:bodyPr wrap="square">
            <a:prstTxWarp prst="textNoShape">
              <a:avLst/>
            </a:prstTxWarp>
            <a:spAutoFit/>
          </a:bodyPr>
          <a:lstStyle/>
          <a:p>
            <a:r>
              <a:rPr lang="en-US" sz="1200" dirty="0">
                <a:latin typeface="Times New Roman" pitchFamily="-52" charset="0"/>
                <a:ea typeface="Times New Roman" pitchFamily="-52" charset="0"/>
                <a:cs typeface="Times New Roman" pitchFamily="-52" charset="0"/>
              </a:rPr>
              <a:t>You can see the labels (taken from the file name) for the BCF files you have read into the </a:t>
            </a:r>
            <a:r>
              <a:rPr lang="en-US" sz="1200" dirty="0" smtClean="0">
                <a:latin typeface="Times New Roman" pitchFamily="-52" charset="0"/>
                <a:ea typeface="Times New Roman" pitchFamily="-52" charset="0"/>
                <a:cs typeface="Times New Roman" pitchFamily="-52" charset="0"/>
              </a:rPr>
              <a:t>window</a:t>
            </a:r>
            <a:r>
              <a:rPr lang="en-US" sz="1200" dirty="0">
                <a:latin typeface="Times New Roman" pitchFamily="-52" charset="0"/>
                <a:ea typeface="Times New Roman" pitchFamily="-52" charset="0"/>
                <a:cs typeface="Times New Roman" pitchFamily="-52" charset="0"/>
              </a:rPr>
              <a:t> </a:t>
            </a:r>
            <a:r>
              <a:rPr lang="en-US" sz="1200" dirty="0" smtClean="0">
                <a:latin typeface="Times New Roman" pitchFamily="-52" charset="0"/>
                <a:ea typeface="Times New Roman" pitchFamily="-52" charset="0"/>
                <a:cs typeface="Times New Roman" pitchFamily="-52" charset="0"/>
              </a:rPr>
              <a:t>by right-clicking and choosing “Show labels”.</a:t>
            </a:r>
            <a:endParaRPr lang="en-US" sz="1200" dirty="0">
              <a:latin typeface="Times New Roman" pitchFamily="-52" charset="0"/>
              <a:ea typeface="Times New Roman" pitchFamily="-52" charset="0"/>
              <a:cs typeface="Times New Roman" pitchFamily="-52" charset="0"/>
            </a:endParaRPr>
          </a:p>
        </p:txBody>
      </p:sp>
      <p:cxnSp>
        <p:nvCxnSpPr>
          <p:cNvPr id="26" name="Straight Connector 9"/>
          <p:cNvCxnSpPr>
            <a:cxnSpLocks noChangeShapeType="1"/>
          </p:cNvCxnSpPr>
          <p:nvPr/>
        </p:nvCxnSpPr>
        <p:spPr bwMode="auto">
          <a:xfrm flipH="1">
            <a:off x="861858" y="6268509"/>
            <a:ext cx="2780" cy="693613"/>
          </a:xfrm>
          <a:prstGeom prst="line">
            <a:avLst/>
          </a:prstGeom>
          <a:noFill/>
          <a:ln w="9525">
            <a:solidFill>
              <a:srgbClr val="000000"/>
            </a:solidFill>
            <a:round/>
            <a:headEnd/>
            <a:tailEnd type="triangle" w="med" len="med"/>
          </a:ln>
        </p:spPr>
      </p:cxnSp>
      <p:sp>
        <p:nvSpPr>
          <p:cNvPr id="35" name="AutoShape 5"/>
          <p:cNvSpPr>
            <a:spLocks noChangeArrowheads="1"/>
          </p:cNvSpPr>
          <p:nvPr/>
        </p:nvSpPr>
        <p:spPr bwMode="auto">
          <a:xfrm>
            <a:off x="540000" y="8354772"/>
            <a:ext cx="5581400" cy="715089"/>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US" sz="1200" b="1" dirty="0" smtClean="0">
                <a:latin typeface="Times New Roman"/>
                <a:cs typeface="Times New Roman"/>
              </a:rPr>
              <a:t>What you should notice is that L2b has far fewer </a:t>
            </a:r>
            <a:r>
              <a:rPr lang="en-US" sz="1200" b="1" dirty="0" err="1" smtClean="0">
                <a:latin typeface="Times New Roman"/>
                <a:cs typeface="Times New Roman"/>
              </a:rPr>
              <a:t>SNPs</a:t>
            </a:r>
            <a:r>
              <a:rPr lang="en-US" sz="1200" b="1" dirty="0" smtClean="0">
                <a:latin typeface="Times New Roman"/>
                <a:cs typeface="Times New Roman"/>
              </a:rPr>
              <a:t> and </a:t>
            </a:r>
            <a:r>
              <a:rPr lang="en-US" sz="1200" b="1" dirty="0" err="1" smtClean="0">
                <a:latin typeface="Times New Roman"/>
                <a:cs typeface="Times New Roman"/>
              </a:rPr>
              <a:t>INDELs</a:t>
            </a:r>
            <a:r>
              <a:rPr lang="en-US" sz="1200" b="1" dirty="0" smtClean="0">
                <a:latin typeface="Times New Roman"/>
                <a:cs typeface="Times New Roman"/>
              </a:rPr>
              <a:t> than NV compared to the reference.</a:t>
            </a:r>
            <a:r>
              <a:rPr lang="en-US" sz="1200" dirty="0" smtClean="0">
                <a:latin typeface="Times New Roman"/>
                <a:cs typeface="Times New Roman"/>
              </a:rPr>
              <a:t> This is because L2b is an LGV strain of </a:t>
            </a:r>
            <a:r>
              <a:rPr lang="en-US" sz="1200" i="1" dirty="0" smtClean="0">
                <a:latin typeface="Times New Roman"/>
                <a:cs typeface="Times New Roman"/>
              </a:rPr>
              <a:t>Chlamydia </a:t>
            </a:r>
            <a:r>
              <a:rPr lang="en-US" sz="1200" dirty="0" smtClean="0">
                <a:latin typeface="Times New Roman"/>
                <a:cs typeface="Times New Roman"/>
              </a:rPr>
              <a:t>and NV is an STI strain. We will come back to these relationships later in the next Module.</a:t>
            </a:r>
            <a:endParaRPr lang="en-US" sz="1200" dirty="0">
              <a:latin typeface="Times New Roman"/>
              <a:cs typeface="Times New Roman"/>
            </a:endParaRPr>
          </a:p>
        </p:txBody>
      </p:sp>
      <p:sp>
        <p:nvSpPr>
          <p:cNvPr id="31" name="Slide Number Placeholder 30"/>
          <p:cNvSpPr>
            <a:spLocks noGrp="1"/>
          </p:cNvSpPr>
          <p:nvPr>
            <p:ph type="sldNum" sz="quarter" idx="12"/>
          </p:nvPr>
        </p:nvSpPr>
        <p:spPr/>
        <p:txBody>
          <a:bodyPr/>
          <a:lstStyle/>
          <a:p>
            <a:fld id="{F2E8CB31-A58A-4779-9F7E-716265AE8FEE}" type="slidenum">
              <a:rPr lang="en-US"/>
              <a:pPr/>
              <a:t>28</a:t>
            </a:fld>
            <a:endParaRPr lang="en-US"/>
          </a:p>
        </p:txBody>
      </p:sp>
      <p:sp>
        <p:nvSpPr>
          <p:cNvPr id="20" name="Rectangle 19"/>
          <p:cNvSpPr/>
          <p:nvPr/>
        </p:nvSpPr>
        <p:spPr bwMode="auto">
          <a:xfrm>
            <a:off x="445196" y="366586"/>
            <a:ext cx="2553337" cy="1191404"/>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2" name="Rectangle 21"/>
          <p:cNvSpPr/>
          <p:nvPr/>
        </p:nvSpPr>
        <p:spPr bwMode="auto">
          <a:xfrm>
            <a:off x="3155661" y="2904171"/>
            <a:ext cx="2631902" cy="1206827"/>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3" name="Rectangle 22"/>
          <p:cNvSpPr/>
          <p:nvPr/>
        </p:nvSpPr>
        <p:spPr bwMode="auto">
          <a:xfrm>
            <a:off x="3757986" y="5129870"/>
            <a:ext cx="2435491" cy="1206828"/>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5" name="TextBox 4"/>
          <p:cNvSpPr txBox="1"/>
          <p:nvPr/>
        </p:nvSpPr>
        <p:spPr>
          <a:xfrm>
            <a:off x="447464" y="353491"/>
            <a:ext cx="2577257" cy="1200329"/>
          </a:xfrm>
          <a:prstGeom prst="rect">
            <a:avLst/>
          </a:prstGeom>
          <a:noFill/>
        </p:spPr>
        <p:txBody>
          <a:bodyPr wrap="square">
            <a:prstTxWarp prst="textNoShape">
              <a:avLst/>
            </a:prstTxWarp>
            <a:spAutoFit/>
          </a:bodyPr>
          <a:lstStyle/>
          <a:p>
            <a:r>
              <a:rPr lang="en-US" sz="1200" dirty="0">
                <a:latin typeface="Arial"/>
                <a:ea typeface="Times New Roman" pitchFamily="-52" charset="0"/>
                <a:cs typeface="Arial"/>
              </a:rPr>
              <a:t>You can read in multiple BCF files from</a:t>
            </a:r>
            <a:r>
              <a:rPr lang="en-US" sz="1200" dirty="0" smtClean="0">
                <a:latin typeface="Arial"/>
                <a:ea typeface="Times New Roman" pitchFamily="-52" charset="0"/>
                <a:cs typeface="Arial"/>
              </a:rPr>
              <a:t> different </a:t>
            </a:r>
            <a:r>
              <a:rPr lang="en-US" sz="1200" dirty="0">
                <a:latin typeface="Arial"/>
                <a:ea typeface="Times New Roman" pitchFamily="-52" charset="0"/>
                <a:cs typeface="Arial"/>
              </a:rPr>
              <a:t>related bacterial isolates. </a:t>
            </a:r>
            <a:r>
              <a:rPr lang="en-US" sz="1200" dirty="0" smtClean="0">
                <a:latin typeface="Arial"/>
                <a:ea typeface="Times New Roman" pitchFamily="-52" charset="0"/>
                <a:cs typeface="Arial"/>
              </a:rPr>
              <a:t>To do this right-click over the BCF window and select ‘Add VCF’ (remember BCF and VCF are essentially the same thing). </a:t>
            </a:r>
            <a:endParaRPr lang="en-US" sz="1200" dirty="0">
              <a:latin typeface="Arial"/>
              <a:ea typeface="Times New Roman" pitchFamily="-52" charset="0"/>
              <a:cs typeface="Arial"/>
            </a:endParaRPr>
          </a:p>
        </p:txBody>
      </p:sp>
      <p:sp>
        <p:nvSpPr>
          <p:cNvPr id="16" name="TextBox 15"/>
          <p:cNvSpPr txBox="1"/>
          <p:nvPr/>
        </p:nvSpPr>
        <p:spPr>
          <a:xfrm>
            <a:off x="3166739" y="2894970"/>
            <a:ext cx="2594636" cy="1200329"/>
          </a:xfrm>
          <a:prstGeom prst="rect">
            <a:avLst/>
          </a:prstGeom>
          <a:noFill/>
        </p:spPr>
        <p:txBody>
          <a:bodyPr wrap="square" rtlCol="0">
            <a:spAutoFit/>
          </a:bodyPr>
          <a:lstStyle/>
          <a:p>
            <a:r>
              <a:rPr lang="en-US" sz="1200" dirty="0" smtClean="0">
                <a:latin typeface="Arial"/>
                <a:cs typeface="Arial"/>
              </a:rPr>
              <a:t>We have provided BCF files for the </a:t>
            </a:r>
            <a:r>
              <a:rPr lang="en-US" sz="1200" b="1" dirty="0" smtClean="0">
                <a:latin typeface="Arial"/>
                <a:cs typeface="Arial"/>
              </a:rPr>
              <a:t>L2b </a:t>
            </a:r>
            <a:r>
              <a:rPr lang="en-US" sz="1200" dirty="0" smtClean="0">
                <a:latin typeface="Arial"/>
                <a:cs typeface="Arial"/>
              </a:rPr>
              <a:t>LGV </a:t>
            </a:r>
            <a:r>
              <a:rPr lang="en-US" sz="1200" i="1" dirty="0" smtClean="0">
                <a:latin typeface="Arial"/>
                <a:cs typeface="Arial"/>
              </a:rPr>
              <a:t>C. trachomatis </a:t>
            </a:r>
            <a:r>
              <a:rPr lang="en-US" sz="1200" dirty="0" smtClean="0">
                <a:latin typeface="Arial"/>
                <a:cs typeface="Arial"/>
              </a:rPr>
              <a:t>strain. They are in the  directory called “BCFs” in  the Module_4_Mapping directory that you have been working in until now. </a:t>
            </a:r>
            <a:endParaRPr lang="en-US" sz="1200" dirty="0">
              <a:latin typeface="Arial"/>
              <a:cs typeface="Arial"/>
            </a:endParaRPr>
          </a:p>
        </p:txBody>
      </p:sp>
      <p:sp>
        <p:nvSpPr>
          <p:cNvPr id="25" name="TextBox 24"/>
          <p:cNvSpPr txBox="1"/>
          <p:nvPr/>
        </p:nvSpPr>
        <p:spPr>
          <a:xfrm>
            <a:off x="3774828" y="5116506"/>
            <a:ext cx="2405555" cy="1200329"/>
          </a:xfrm>
          <a:prstGeom prst="rect">
            <a:avLst/>
          </a:prstGeom>
          <a:noFill/>
        </p:spPr>
        <p:txBody>
          <a:bodyPr wrap="square">
            <a:prstTxWarp prst="textNoShape">
              <a:avLst/>
            </a:prstTxWarp>
            <a:spAutoFit/>
          </a:bodyPr>
          <a:lstStyle/>
          <a:p>
            <a:r>
              <a:rPr lang="en-US" sz="1200" dirty="0" smtClean="0">
                <a:latin typeface="Arial"/>
                <a:ea typeface="Times New Roman" pitchFamily="-52" charset="0"/>
                <a:cs typeface="Arial"/>
              </a:rPr>
              <a:t>Once you have read the additional BCF file into Artemis right-click in the BCF window and check the ‘Show Labels’ box to make it easier to see which BCF file is which.</a:t>
            </a:r>
            <a:endParaRPr lang="en-US" sz="1200" dirty="0">
              <a:latin typeface="Arial"/>
              <a:ea typeface="Times New Roman" pitchFamily="-52" charset="0"/>
              <a:cs typeface="Arial"/>
            </a:endParaRPr>
          </a:p>
        </p:txBody>
      </p:sp>
    </p:spTree>
    <p:extLst>
      <p:ext uri="{BB962C8B-B14F-4D97-AF65-F5344CB8AC3E}">
        <p14:creationId xmlns:p14="http://schemas.microsoft.com/office/powerpoint/2010/main" val="47843783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59021" y="1212108"/>
            <a:ext cx="5596195" cy="2614602"/>
            <a:chOff x="752153" y="6283644"/>
            <a:chExt cx="5596195" cy="2614602"/>
          </a:xfrm>
        </p:grpSpPr>
        <p:pic>
          <p:nvPicPr>
            <p:cNvPr id="5" name="Picture 4" descr="pic3.tiff"/>
            <p:cNvPicPr>
              <a:picLocks noChangeAspect="1"/>
            </p:cNvPicPr>
            <p:nvPr/>
          </p:nvPicPr>
          <p:blipFill rotWithShape="1">
            <a:blip r:embed="rId2">
              <a:extLst>
                <a:ext uri="{28A0092B-C50C-407E-A947-70E740481C1C}">
                  <a14:useLocalDpi xmlns:a14="http://schemas.microsoft.com/office/drawing/2010/main" val="0"/>
                </a:ext>
              </a:extLst>
            </a:blip>
            <a:srcRect t="47531" b="25247"/>
            <a:stretch/>
          </p:blipFill>
          <p:spPr>
            <a:xfrm>
              <a:off x="752153" y="8026459"/>
              <a:ext cx="5596195" cy="871787"/>
            </a:xfrm>
            <a:prstGeom prst="rect">
              <a:avLst/>
            </a:prstGeom>
          </p:spPr>
        </p:pic>
        <p:pic>
          <p:nvPicPr>
            <p:cNvPr id="6" name="Picture 5" descr="pic3.tiff"/>
            <p:cNvPicPr>
              <a:picLocks noChangeAspect="1"/>
            </p:cNvPicPr>
            <p:nvPr/>
          </p:nvPicPr>
          <p:blipFill rotWithShape="1">
            <a:blip r:embed="rId2">
              <a:extLst>
                <a:ext uri="{28A0092B-C50C-407E-A947-70E740481C1C}">
                  <a14:useLocalDpi xmlns:a14="http://schemas.microsoft.com/office/drawing/2010/main" val="0"/>
                </a:ext>
              </a:extLst>
            </a:blip>
            <a:srcRect b="60833"/>
            <a:stretch/>
          </p:blipFill>
          <p:spPr>
            <a:xfrm>
              <a:off x="752153" y="6283644"/>
              <a:ext cx="5562102" cy="1254342"/>
            </a:xfrm>
            <a:prstGeom prst="rect">
              <a:avLst/>
            </a:prstGeom>
          </p:spPr>
        </p:pic>
        <p:pic>
          <p:nvPicPr>
            <p:cNvPr id="7" name="Picture 6" descr="pic1.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153" y="7523222"/>
              <a:ext cx="5559221" cy="534710"/>
            </a:xfrm>
            <a:prstGeom prst="rect">
              <a:avLst/>
            </a:prstGeom>
          </p:spPr>
        </p:pic>
        <p:pic>
          <p:nvPicPr>
            <p:cNvPr id="8" name="Picture 7" descr="pic1.tiff"/>
            <p:cNvPicPr>
              <a:picLocks noChangeAspect="1"/>
            </p:cNvPicPr>
            <p:nvPr/>
          </p:nvPicPr>
          <p:blipFill rotWithShape="1">
            <a:blip r:embed="rId3">
              <a:extLst>
                <a:ext uri="{28A0092B-C50C-407E-A947-70E740481C1C}">
                  <a14:useLocalDpi xmlns:a14="http://schemas.microsoft.com/office/drawing/2010/main" val="0"/>
                </a:ext>
              </a:extLst>
            </a:blip>
            <a:srcRect l="1243" r="96778" b="31233"/>
            <a:stretch/>
          </p:blipFill>
          <p:spPr>
            <a:xfrm>
              <a:off x="753534" y="7540156"/>
              <a:ext cx="186265" cy="367704"/>
            </a:xfrm>
            <a:prstGeom prst="rect">
              <a:avLst/>
            </a:prstGeom>
          </p:spPr>
        </p:pic>
      </p:grpSp>
      <p:sp>
        <p:nvSpPr>
          <p:cNvPr id="9" name="AutoShape 5"/>
          <p:cNvSpPr>
            <a:spLocks noChangeArrowheads="1"/>
          </p:cNvSpPr>
          <p:nvPr/>
        </p:nvSpPr>
        <p:spPr bwMode="auto">
          <a:xfrm>
            <a:off x="540000" y="447345"/>
            <a:ext cx="5886000" cy="510778"/>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US" sz="1200" dirty="0" smtClean="0">
                <a:latin typeface="Times New Roman"/>
                <a:cs typeface="Times New Roman"/>
              </a:rPr>
              <a:t>As you may expect by now, Artemis also allows you to filter your VCF file. </a:t>
            </a:r>
            <a:endParaRPr lang="en-US" sz="1200" dirty="0">
              <a:latin typeface="Times New Roman"/>
              <a:cs typeface="Times New Roman"/>
            </a:endParaRPr>
          </a:p>
        </p:txBody>
      </p:sp>
      <p:sp>
        <p:nvSpPr>
          <p:cNvPr id="12" name="Line 146"/>
          <p:cNvSpPr>
            <a:spLocks noChangeShapeType="1"/>
          </p:cNvSpPr>
          <p:nvPr/>
        </p:nvSpPr>
        <p:spPr bwMode="auto">
          <a:xfrm flipH="1" flipV="1">
            <a:off x="4732866" y="2777066"/>
            <a:ext cx="817033" cy="38523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8" name="Slide Number Placeholder 27"/>
          <p:cNvSpPr>
            <a:spLocks noGrp="1"/>
          </p:cNvSpPr>
          <p:nvPr>
            <p:ph type="sldNum" sz="quarter" idx="12"/>
          </p:nvPr>
        </p:nvSpPr>
        <p:spPr/>
        <p:txBody>
          <a:bodyPr/>
          <a:lstStyle/>
          <a:p>
            <a:fld id="{F2E8CB31-A58A-4779-9F7E-716265AE8FEE}" type="slidenum">
              <a:rPr lang="en-US"/>
              <a:pPr/>
              <a:t>29</a:t>
            </a:fld>
            <a:endParaRPr lang="en-US"/>
          </a:p>
        </p:txBody>
      </p:sp>
      <p:pic>
        <p:nvPicPr>
          <p:cNvPr id="2" name="Picture 1"/>
          <p:cNvPicPr>
            <a:picLocks noChangeAspect="1"/>
          </p:cNvPicPr>
          <p:nvPr/>
        </p:nvPicPr>
        <p:blipFill>
          <a:blip r:embed="rId4"/>
          <a:stretch>
            <a:fillRect/>
          </a:stretch>
        </p:blipFill>
        <p:spPr>
          <a:xfrm>
            <a:off x="657734" y="4607739"/>
            <a:ext cx="2896612" cy="3068737"/>
          </a:xfrm>
          <a:prstGeom prst="rect">
            <a:avLst/>
          </a:prstGeom>
        </p:spPr>
      </p:pic>
      <p:pic>
        <p:nvPicPr>
          <p:cNvPr id="3" name="Picture 2"/>
          <p:cNvPicPr>
            <a:picLocks noChangeAspect="1"/>
          </p:cNvPicPr>
          <p:nvPr/>
        </p:nvPicPr>
        <p:blipFill rotWithShape="1">
          <a:blip r:embed="rId5"/>
          <a:srcRect b="44437"/>
          <a:stretch/>
        </p:blipFill>
        <p:spPr>
          <a:xfrm>
            <a:off x="654233" y="7812544"/>
            <a:ext cx="2917938" cy="1700844"/>
          </a:xfrm>
          <a:prstGeom prst="rect">
            <a:avLst/>
          </a:prstGeom>
        </p:spPr>
      </p:pic>
      <p:pic>
        <p:nvPicPr>
          <p:cNvPr id="10" name="Picture 9"/>
          <p:cNvPicPr>
            <a:picLocks noChangeAspect="1"/>
          </p:cNvPicPr>
          <p:nvPr/>
        </p:nvPicPr>
        <p:blipFill>
          <a:blip r:embed="rId6"/>
          <a:stretch>
            <a:fillRect/>
          </a:stretch>
        </p:blipFill>
        <p:spPr>
          <a:xfrm>
            <a:off x="2424856" y="2985418"/>
            <a:ext cx="1775294" cy="1550166"/>
          </a:xfrm>
          <a:prstGeom prst="rect">
            <a:avLst/>
          </a:prstGeom>
        </p:spPr>
      </p:pic>
      <p:sp>
        <p:nvSpPr>
          <p:cNvPr id="15" name="Line 146"/>
          <p:cNvSpPr>
            <a:spLocks noChangeShapeType="1"/>
          </p:cNvSpPr>
          <p:nvPr/>
        </p:nvSpPr>
        <p:spPr bwMode="auto">
          <a:xfrm flipH="1" flipV="1">
            <a:off x="3061859" y="3605790"/>
            <a:ext cx="2463822" cy="19099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5" name="Oval 147"/>
          <p:cNvSpPr>
            <a:spLocks noChangeArrowheads="1"/>
          </p:cNvSpPr>
          <p:nvPr/>
        </p:nvSpPr>
        <p:spPr bwMode="auto">
          <a:xfrm>
            <a:off x="317526" y="4660314"/>
            <a:ext cx="1598972" cy="1440048"/>
          </a:xfrm>
          <a:prstGeom prst="ellipse">
            <a:avLst/>
          </a:prstGeom>
          <a:noFill/>
          <a:ln w="25400">
            <a:solidFill>
              <a:srgbClr val="FF0000">
                <a:alpha val="98822"/>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4" name="Line 146"/>
          <p:cNvSpPr>
            <a:spLocks noChangeShapeType="1"/>
          </p:cNvSpPr>
          <p:nvPr/>
        </p:nvSpPr>
        <p:spPr bwMode="auto">
          <a:xfrm flipH="1" flipV="1">
            <a:off x="1916498" y="5386005"/>
            <a:ext cx="1757734" cy="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0" name="AutoShape 149"/>
          <p:cNvSpPr>
            <a:spLocks noChangeArrowheads="1"/>
          </p:cNvSpPr>
          <p:nvPr/>
        </p:nvSpPr>
        <p:spPr bwMode="auto">
          <a:xfrm>
            <a:off x="3662891" y="4733229"/>
            <a:ext cx="2698973" cy="2145268"/>
          </a:xfrm>
          <a:prstGeom prst="roundRect">
            <a:avLst>
              <a:gd name="adj" fmla="val 16667"/>
            </a:avLst>
          </a:prstGeom>
          <a:solidFill>
            <a:srgbClr val="FFFF99"/>
          </a:solidFill>
          <a:ln w="9525">
            <a:solidFill>
              <a:schemeClr val="tx1"/>
            </a:solidFill>
            <a:round/>
            <a:headEnd/>
            <a:tailEnd/>
          </a:ln>
        </p:spPr>
        <p:txBody>
          <a:bodyPr wrap="square" anchor="ctr">
            <a:spAutoFit/>
          </a:bodyPr>
          <a:lstStyle/>
          <a:p>
            <a:pPr eaLnBrk="1" hangingPunct="1"/>
            <a:r>
              <a:rPr lang="en-GB" sz="1200" dirty="0" smtClean="0">
                <a:latin typeface="Times New Roman" charset="0"/>
              </a:rPr>
              <a:t>Have a look through the variant filter window that pops up. You can select or unselect different SNP types or variants to modify your view. Non-variant sites are important because they differentiate sites where the data confirm that the sequence is the same as the reference from regions that appear not to contain </a:t>
            </a:r>
            <a:r>
              <a:rPr lang="en-GB" sz="1200" dirty="0" err="1" smtClean="0">
                <a:latin typeface="Times New Roman" charset="0"/>
              </a:rPr>
              <a:t>SNPs</a:t>
            </a:r>
            <a:r>
              <a:rPr lang="en-GB" sz="1200" dirty="0" smtClean="0">
                <a:latin typeface="Times New Roman" charset="0"/>
              </a:rPr>
              <a:t> simply because no reads map to them. </a:t>
            </a:r>
            <a:endParaRPr lang="en-GB" sz="1200" dirty="0">
              <a:latin typeface="Times New Roman" charset="0"/>
            </a:endParaRPr>
          </a:p>
        </p:txBody>
      </p:sp>
      <p:sp>
        <p:nvSpPr>
          <p:cNvPr id="22" name="AutoShape 149"/>
          <p:cNvSpPr>
            <a:spLocks noChangeArrowheads="1"/>
          </p:cNvSpPr>
          <p:nvPr/>
        </p:nvSpPr>
        <p:spPr bwMode="auto">
          <a:xfrm>
            <a:off x="3674231" y="7110556"/>
            <a:ext cx="2687634" cy="1940957"/>
          </a:xfrm>
          <a:prstGeom prst="roundRect">
            <a:avLst>
              <a:gd name="adj" fmla="val 16667"/>
            </a:avLst>
          </a:prstGeom>
          <a:solidFill>
            <a:srgbClr val="FFFF99"/>
          </a:solidFill>
          <a:ln w="9525">
            <a:solidFill>
              <a:schemeClr val="tx1"/>
            </a:solidFill>
            <a:round/>
            <a:headEnd/>
            <a:tailEnd/>
          </a:ln>
        </p:spPr>
        <p:txBody>
          <a:bodyPr wrap="square" anchor="ctr">
            <a:spAutoFit/>
          </a:bodyPr>
          <a:lstStyle/>
          <a:p>
            <a:pPr eaLnBrk="1" hangingPunct="1"/>
            <a:r>
              <a:rPr lang="en-GB" sz="1200" dirty="0" smtClean="0">
                <a:latin typeface="Times New Roman" charset="0"/>
              </a:rPr>
              <a:t>Like the BAM views you can also remove or include SNPs etc based on for example mapping score, depth of coverage or sequencing quality in the PROPERTY section listed under the INFO tab. </a:t>
            </a:r>
          </a:p>
          <a:p>
            <a:pPr eaLnBrk="1" hangingPunct="1"/>
            <a:endParaRPr lang="en-GB" sz="1200" dirty="0" smtClean="0">
              <a:latin typeface="Times New Roman" charset="0"/>
            </a:endParaRPr>
          </a:p>
          <a:p>
            <a:r>
              <a:rPr lang="en-GB" sz="1200" dirty="0" smtClean="0">
                <a:latin typeface="Times New Roman" charset="0"/>
              </a:rPr>
              <a:t>Useful </a:t>
            </a:r>
            <a:r>
              <a:rPr lang="en-GB" sz="1200" dirty="0" err="1" smtClean="0">
                <a:latin typeface="Times New Roman" charset="0"/>
              </a:rPr>
              <a:t>cutoff</a:t>
            </a:r>
            <a:r>
              <a:rPr lang="en-GB" sz="1200" dirty="0" smtClean="0">
                <a:latin typeface="Times New Roman" charset="0"/>
              </a:rPr>
              <a:t> values are e.g. DP of at least 10 and </a:t>
            </a:r>
            <a:r>
              <a:rPr lang="en-GB" sz="1200" dirty="0" err="1" smtClean="0">
                <a:latin typeface="Times New Roman" charset="0"/>
              </a:rPr>
              <a:t>Qual</a:t>
            </a:r>
            <a:r>
              <a:rPr lang="en-GB" sz="1200" dirty="0" smtClean="0">
                <a:latin typeface="Times New Roman" charset="0"/>
              </a:rPr>
              <a:t> of at least 30.</a:t>
            </a:r>
          </a:p>
        </p:txBody>
      </p:sp>
      <p:sp>
        <p:nvSpPr>
          <p:cNvPr id="23" name="Oval 147"/>
          <p:cNvSpPr>
            <a:spLocks noChangeArrowheads="1"/>
          </p:cNvSpPr>
          <p:nvPr/>
        </p:nvSpPr>
        <p:spPr bwMode="auto">
          <a:xfrm>
            <a:off x="601032" y="7794861"/>
            <a:ext cx="1417528" cy="1015512"/>
          </a:xfrm>
          <a:prstGeom prst="ellipse">
            <a:avLst/>
          </a:prstGeom>
          <a:noFill/>
          <a:ln w="25400">
            <a:solidFill>
              <a:srgbClr val="FF0000">
                <a:alpha val="98822"/>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 name="Line 146"/>
          <p:cNvSpPr>
            <a:spLocks noChangeShapeType="1"/>
          </p:cNvSpPr>
          <p:nvPr/>
        </p:nvSpPr>
        <p:spPr bwMode="auto">
          <a:xfrm flipH="1">
            <a:off x="2018560" y="7642460"/>
            <a:ext cx="1655672" cy="6803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9" name="Rectangle 28"/>
          <p:cNvSpPr/>
          <p:nvPr/>
        </p:nvSpPr>
        <p:spPr bwMode="auto">
          <a:xfrm>
            <a:off x="5473304" y="3152925"/>
            <a:ext cx="1047525" cy="814057"/>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6" name="Text Box 150"/>
          <p:cNvSpPr txBox="1">
            <a:spLocks noChangeArrowheads="1"/>
          </p:cNvSpPr>
          <p:nvPr/>
        </p:nvSpPr>
        <p:spPr bwMode="auto">
          <a:xfrm>
            <a:off x="5496984" y="3115733"/>
            <a:ext cx="11366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r>
              <a:rPr lang="en-GB" sz="1200" dirty="0" smtClean="0">
                <a:latin typeface="Arial"/>
                <a:cs typeface="Arial"/>
              </a:rPr>
              <a:t>Right-click in the window and choose Filter…</a:t>
            </a:r>
            <a:endParaRPr lang="en-GB" sz="1200" dirty="0">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ounded Rectangle 94"/>
          <p:cNvSpPr/>
          <p:nvPr/>
        </p:nvSpPr>
        <p:spPr bwMode="auto">
          <a:xfrm>
            <a:off x="588541" y="5270553"/>
            <a:ext cx="5631353" cy="3412102"/>
          </a:xfrm>
          <a:prstGeom prst="roundRect">
            <a:avLst/>
          </a:prstGeom>
          <a:solidFill>
            <a:srgbClr val="FFDD9A"/>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5" name="Rounded Rectangle 4"/>
          <p:cNvSpPr/>
          <p:nvPr/>
        </p:nvSpPr>
        <p:spPr bwMode="auto">
          <a:xfrm>
            <a:off x="590073" y="1359710"/>
            <a:ext cx="5631353" cy="3412102"/>
          </a:xfrm>
          <a:prstGeom prst="roundRect">
            <a:avLst/>
          </a:prstGeom>
          <a:solidFill>
            <a:srgbClr val="CCFFCC"/>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6390" name="Text Box 5"/>
          <p:cNvSpPr txBox="1">
            <a:spLocks noChangeArrowheads="1"/>
          </p:cNvSpPr>
          <p:nvPr/>
        </p:nvSpPr>
        <p:spPr bwMode="auto">
          <a:xfrm>
            <a:off x="615419" y="702203"/>
            <a:ext cx="5689600" cy="338554"/>
          </a:xfrm>
          <a:prstGeom prst="rect">
            <a:avLst/>
          </a:prstGeom>
          <a:noFill/>
          <a:ln w="9525">
            <a:noFill/>
            <a:miter lim="800000"/>
            <a:headEnd/>
            <a:tailEnd/>
          </a:ln>
        </p:spPr>
        <p:txBody>
          <a:bodyPr>
            <a:prstTxWarp prst="textNoShape">
              <a:avLst/>
            </a:prstTxWarp>
            <a:spAutoFit/>
          </a:bodyPr>
          <a:lstStyle/>
          <a:p>
            <a:pPr marL="342900" indent="-342900">
              <a:tabLst>
                <a:tab pos="2692400" algn="l"/>
              </a:tabLst>
            </a:pPr>
            <a:r>
              <a:rPr lang="en-GB" b="1" dirty="0">
                <a:latin typeface="Times New Roman" pitchFamily="-52" charset="0"/>
                <a:ea typeface="Arial" pitchFamily="-52" charset="0"/>
                <a:cs typeface="Arial" pitchFamily="-52" charset="0"/>
              </a:rPr>
              <a:t>Workflow of re-sequencing, alignment, and </a:t>
            </a:r>
            <a:r>
              <a:rPr lang="en-GB" b="1" i="1" dirty="0">
                <a:latin typeface="Times New Roman" pitchFamily="-52" charset="0"/>
                <a:ea typeface="Arial" pitchFamily="-52" charset="0"/>
                <a:cs typeface="Arial" pitchFamily="-52" charset="0"/>
              </a:rPr>
              <a:t>in silico </a:t>
            </a:r>
            <a:r>
              <a:rPr lang="en-GB" b="1" dirty="0">
                <a:latin typeface="Times New Roman" pitchFamily="-52" charset="0"/>
                <a:ea typeface="Arial" pitchFamily="-52" charset="0"/>
                <a:cs typeface="Arial" pitchFamily="-52" charset="0"/>
              </a:rPr>
              <a:t>analysis</a:t>
            </a:r>
          </a:p>
        </p:txBody>
      </p:sp>
      <p:sp>
        <p:nvSpPr>
          <p:cNvPr id="16391" name="Oval 6"/>
          <p:cNvSpPr>
            <a:spLocks noChangeArrowheads="1"/>
          </p:cNvSpPr>
          <p:nvPr/>
        </p:nvSpPr>
        <p:spPr bwMode="auto">
          <a:xfrm>
            <a:off x="819022" y="1600258"/>
            <a:ext cx="1350963" cy="925512"/>
          </a:xfrm>
          <a:prstGeom prst="ellipse">
            <a:avLst/>
          </a:prstGeom>
          <a:noFill/>
          <a:ln w="9525">
            <a:solidFill>
              <a:schemeClr val="tx1"/>
            </a:solidFill>
            <a:round/>
            <a:headEnd/>
            <a:tailEnd/>
          </a:ln>
        </p:spPr>
        <p:txBody>
          <a:bodyPr wrap="none" anchor="ctr">
            <a:prstTxWarp prst="textNoShape">
              <a:avLst/>
            </a:prstTxWarp>
          </a:bodyPr>
          <a:lstStyle/>
          <a:p>
            <a:pPr algn="ctr"/>
            <a:r>
              <a:rPr lang="en-US" sz="1800">
                <a:ea typeface="Arial" pitchFamily="-52" charset="0"/>
                <a:cs typeface="Arial" pitchFamily="-52" charset="0"/>
              </a:rPr>
              <a:t> </a:t>
            </a:r>
          </a:p>
        </p:txBody>
      </p:sp>
      <p:sp>
        <p:nvSpPr>
          <p:cNvPr id="16392" name="Line 7"/>
          <p:cNvSpPr>
            <a:spLocks noChangeShapeType="1"/>
          </p:cNvSpPr>
          <p:nvPr/>
        </p:nvSpPr>
        <p:spPr bwMode="auto">
          <a:xfrm>
            <a:off x="2044572" y="2297170"/>
            <a:ext cx="1739900" cy="1397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6393" name="Freeform 8"/>
          <p:cNvSpPr>
            <a:spLocks/>
          </p:cNvSpPr>
          <p:nvPr/>
        </p:nvSpPr>
        <p:spPr bwMode="auto">
          <a:xfrm>
            <a:off x="3936872" y="24321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394" name="Freeform 9"/>
          <p:cNvSpPr>
            <a:spLocks/>
          </p:cNvSpPr>
          <p:nvPr/>
        </p:nvSpPr>
        <p:spPr bwMode="auto">
          <a:xfrm>
            <a:off x="4000372" y="26099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395" name="Freeform 10"/>
          <p:cNvSpPr>
            <a:spLocks/>
          </p:cNvSpPr>
          <p:nvPr/>
        </p:nvSpPr>
        <p:spPr bwMode="auto">
          <a:xfrm>
            <a:off x="4089272" y="27877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396" name="Freeform 11"/>
          <p:cNvSpPr>
            <a:spLocks/>
          </p:cNvSpPr>
          <p:nvPr/>
        </p:nvSpPr>
        <p:spPr bwMode="auto">
          <a:xfrm>
            <a:off x="4394072" y="24067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397" name="Freeform 12"/>
          <p:cNvSpPr>
            <a:spLocks/>
          </p:cNvSpPr>
          <p:nvPr/>
        </p:nvSpPr>
        <p:spPr bwMode="auto">
          <a:xfrm>
            <a:off x="4457572" y="25845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398" name="Freeform 13"/>
          <p:cNvSpPr>
            <a:spLocks/>
          </p:cNvSpPr>
          <p:nvPr/>
        </p:nvSpPr>
        <p:spPr bwMode="auto">
          <a:xfrm>
            <a:off x="4546472" y="27623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399" name="Freeform 14"/>
          <p:cNvSpPr>
            <a:spLocks/>
          </p:cNvSpPr>
          <p:nvPr/>
        </p:nvSpPr>
        <p:spPr bwMode="auto">
          <a:xfrm>
            <a:off x="4863972" y="23940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400" name="Freeform 15"/>
          <p:cNvSpPr>
            <a:spLocks/>
          </p:cNvSpPr>
          <p:nvPr/>
        </p:nvSpPr>
        <p:spPr bwMode="auto">
          <a:xfrm>
            <a:off x="4927472" y="25718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401" name="Freeform 16"/>
          <p:cNvSpPr>
            <a:spLocks/>
          </p:cNvSpPr>
          <p:nvPr/>
        </p:nvSpPr>
        <p:spPr bwMode="auto">
          <a:xfrm>
            <a:off x="5016372" y="27496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402" name="Freeform 17"/>
          <p:cNvSpPr>
            <a:spLocks/>
          </p:cNvSpPr>
          <p:nvPr/>
        </p:nvSpPr>
        <p:spPr bwMode="auto">
          <a:xfrm>
            <a:off x="5346572" y="24194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403" name="Freeform 18"/>
          <p:cNvSpPr>
            <a:spLocks/>
          </p:cNvSpPr>
          <p:nvPr/>
        </p:nvSpPr>
        <p:spPr bwMode="auto">
          <a:xfrm>
            <a:off x="5410072" y="25972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6404" name="Freeform 19"/>
          <p:cNvSpPr>
            <a:spLocks/>
          </p:cNvSpPr>
          <p:nvPr/>
        </p:nvSpPr>
        <p:spPr bwMode="auto">
          <a:xfrm>
            <a:off x="5498972" y="2775008"/>
            <a:ext cx="342900" cy="85725"/>
          </a:xfrm>
          <a:custGeom>
            <a:avLst/>
            <a:gdLst>
              <a:gd name="T0" fmla="*/ 0 w 216"/>
              <a:gd name="T1" fmla="*/ 55563 h 54"/>
              <a:gd name="T2" fmla="*/ 139700 w 216"/>
              <a:gd name="T3" fmla="*/ 4763 h 54"/>
              <a:gd name="T4" fmla="*/ 241300 w 216"/>
              <a:gd name="T5" fmla="*/ 80963 h 54"/>
              <a:gd name="T6" fmla="*/ 342900 w 216"/>
              <a:gd name="T7" fmla="*/ 30163 h 54"/>
              <a:gd name="T8" fmla="*/ 0 60000 65536"/>
              <a:gd name="T9" fmla="*/ 0 60000 65536"/>
              <a:gd name="T10" fmla="*/ 0 60000 65536"/>
              <a:gd name="T11" fmla="*/ 0 60000 65536"/>
              <a:gd name="T12" fmla="*/ 0 w 216"/>
              <a:gd name="T13" fmla="*/ 0 h 54"/>
              <a:gd name="T14" fmla="*/ 216 w 216"/>
              <a:gd name="T15" fmla="*/ 54 h 54"/>
            </a:gdLst>
            <a:ahLst/>
            <a:cxnLst>
              <a:cxn ang="T8">
                <a:pos x="T0" y="T1"/>
              </a:cxn>
              <a:cxn ang="T9">
                <a:pos x="T2" y="T3"/>
              </a:cxn>
              <a:cxn ang="T10">
                <a:pos x="T4" y="T5"/>
              </a:cxn>
              <a:cxn ang="T11">
                <a:pos x="T6" y="T7"/>
              </a:cxn>
            </a:cxnLst>
            <a:rect l="T12" t="T13" r="T14" b="T15"/>
            <a:pathLst>
              <a:path w="216" h="54">
                <a:moveTo>
                  <a:pt x="0" y="35"/>
                </a:moveTo>
                <a:cubicBezTo>
                  <a:pt x="31" y="17"/>
                  <a:pt x="63" y="0"/>
                  <a:pt x="88" y="3"/>
                </a:cubicBezTo>
                <a:cubicBezTo>
                  <a:pt x="113" y="6"/>
                  <a:pt x="131" y="48"/>
                  <a:pt x="152" y="51"/>
                </a:cubicBezTo>
                <a:cubicBezTo>
                  <a:pt x="173" y="54"/>
                  <a:pt x="205" y="24"/>
                  <a:pt x="216" y="19"/>
                </a:cubicBezTo>
              </a:path>
            </a:pathLst>
          </a:custGeom>
          <a:no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cxnSp>
        <p:nvCxnSpPr>
          <p:cNvPr id="16405" name="AutoShape 20"/>
          <p:cNvCxnSpPr>
            <a:cxnSpLocks noChangeShapeType="1"/>
          </p:cNvCxnSpPr>
          <p:nvPr/>
        </p:nvCxnSpPr>
        <p:spPr bwMode="auto">
          <a:xfrm flipH="1">
            <a:off x="4527421" y="2855966"/>
            <a:ext cx="603250" cy="1227138"/>
          </a:xfrm>
          <a:prstGeom prst="bentConnector3">
            <a:avLst>
              <a:gd name="adj1" fmla="val 259"/>
            </a:avLst>
          </a:prstGeom>
          <a:noFill/>
          <a:ln w="9525">
            <a:solidFill>
              <a:schemeClr val="tx1"/>
            </a:solidFill>
            <a:miter lim="800000"/>
            <a:headEnd/>
            <a:tailEnd type="triangle" w="med" len="med"/>
          </a:ln>
        </p:spPr>
      </p:cxnSp>
      <p:sp>
        <p:nvSpPr>
          <p:cNvPr id="16406" name="Line 21"/>
          <p:cNvSpPr>
            <a:spLocks noChangeShapeType="1"/>
          </p:cNvSpPr>
          <p:nvPr/>
        </p:nvSpPr>
        <p:spPr bwMode="auto">
          <a:xfrm>
            <a:off x="2666872" y="4481570"/>
            <a:ext cx="1206500"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6407" name="Text Box 22"/>
          <p:cNvSpPr txBox="1">
            <a:spLocks noChangeArrowheads="1"/>
          </p:cNvSpPr>
          <p:nvPr/>
        </p:nvSpPr>
        <p:spPr bwMode="auto">
          <a:xfrm>
            <a:off x="2214435" y="1963795"/>
            <a:ext cx="2246312" cy="274638"/>
          </a:xfrm>
          <a:prstGeom prst="rect">
            <a:avLst/>
          </a:prstGeom>
          <a:noFill/>
          <a:ln w="9525">
            <a:noFill/>
            <a:miter lim="800000"/>
            <a:headEnd/>
            <a:tailEnd/>
          </a:ln>
        </p:spPr>
        <p:txBody>
          <a:bodyPr wrap="none" anchor="ctr">
            <a:prstTxWarp prst="textNoShape">
              <a:avLst/>
            </a:prstTxWarp>
            <a:spAutoFit/>
          </a:bodyPr>
          <a:lstStyle/>
          <a:p>
            <a:pPr algn="ctr">
              <a:spcBef>
                <a:spcPct val="50000"/>
              </a:spcBef>
            </a:pPr>
            <a:r>
              <a:rPr lang="en-US" sz="1200">
                <a:ea typeface="Arial" pitchFamily="-52" charset="0"/>
                <a:cs typeface="Arial" pitchFamily="-52" charset="0"/>
              </a:rPr>
              <a:t>Break into fragments (~200bp)</a:t>
            </a:r>
            <a:endParaRPr lang="en-US" sz="1800">
              <a:ea typeface="Arial" pitchFamily="-52" charset="0"/>
              <a:cs typeface="Arial" pitchFamily="-52" charset="0"/>
            </a:endParaRPr>
          </a:p>
        </p:txBody>
      </p:sp>
      <p:grpSp>
        <p:nvGrpSpPr>
          <p:cNvPr id="16408" name="Group 23"/>
          <p:cNvGrpSpPr>
            <a:grpSpLocks/>
          </p:cNvGrpSpPr>
          <p:nvPr/>
        </p:nvGrpSpPr>
        <p:grpSpPr bwMode="auto">
          <a:xfrm>
            <a:off x="2666872" y="4341870"/>
            <a:ext cx="336550" cy="63500"/>
            <a:chOff x="1416" y="3592"/>
            <a:chExt cx="212" cy="40"/>
          </a:xfrm>
        </p:grpSpPr>
        <p:sp>
          <p:nvSpPr>
            <p:cNvPr id="16468" name="Line 24"/>
            <p:cNvSpPr>
              <a:spLocks noChangeShapeType="1"/>
            </p:cNvSpPr>
            <p:nvPr/>
          </p:nvSpPr>
          <p:spPr bwMode="auto">
            <a:xfrm>
              <a:off x="1416" y="3632"/>
              <a:ext cx="208"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69" name="Line 25"/>
            <p:cNvSpPr>
              <a:spLocks noChangeShapeType="1"/>
            </p:cNvSpPr>
            <p:nvPr/>
          </p:nvSpPr>
          <p:spPr bwMode="auto">
            <a:xfrm flipH="1" flipV="1">
              <a:off x="1588" y="3592"/>
              <a:ext cx="40" cy="40"/>
            </a:xfrm>
            <a:prstGeom prst="line">
              <a:avLst/>
            </a:prstGeom>
            <a:noFill/>
            <a:ln w="25400">
              <a:solidFill>
                <a:srgbClr val="FF0000"/>
              </a:solidFill>
              <a:round/>
              <a:headEnd/>
              <a:tailEnd/>
            </a:ln>
          </p:spPr>
          <p:txBody>
            <a:bodyPr wrap="none" anchor="ctr">
              <a:prstTxWarp prst="textNoShape">
                <a:avLst/>
              </a:prstTxWarp>
            </a:bodyPr>
            <a:lstStyle/>
            <a:p>
              <a:endParaRPr lang="en-US"/>
            </a:p>
          </p:txBody>
        </p:sp>
      </p:grpSp>
      <p:grpSp>
        <p:nvGrpSpPr>
          <p:cNvPr id="16409" name="Group 26"/>
          <p:cNvGrpSpPr>
            <a:grpSpLocks/>
          </p:cNvGrpSpPr>
          <p:nvPr/>
        </p:nvGrpSpPr>
        <p:grpSpPr bwMode="auto">
          <a:xfrm flipH="1" flipV="1">
            <a:off x="3536822" y="4551420"/>
            <a:ext cx="336550" cy="63500"/>
            <a:chOff x="1416" y="3592"/>
            <a:chExt cx="212" cy="40"/>
          </a:xfrm>
        </p:grpSpPr>
        <p:sp>
          <p:nvSpPr>
            <p:cNvPr id="16466" name="Line 27"/>
            <p:cNvSpPr>
              <a:spLocks noChangeShapeType="1"/>
            </p:cNvSpPr>
            <p:nvPr/>
          </p:nvSpPr>
          <p:spPr bwMode="auto">
            <a:xfrm>
              <a:off x="1416" y="3632"/>
              <a:ext cx="208"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67" name="Line 28"/>
            <p:cNvSpPr>
              <a:spLocks noChangeShapeType="1"/>
            </p:cNvSpPr>
            <p:nvPr/>
          </p:nvSpPr>
          <p:spPr bwMode="auto">
            <a:xfrm flipH="1" flipV="1">
              <a:off x="1588" y="3592"/>
              <a:ext cx="40" cy="40"/>
            </a:xfrm>
            <a:prstGeom prst="line">
              <a:avLst/>
            </a:prstGeom>
            <a:noFill/>
            <a:ln w="25400">
              <a:solidFill>
                <a:srgbClr val="FF0000"/>
              </a:solidFill>
              <a:round/>
              <a:headEnd/>
              <a:tailEnd/>
            </a:ln>
          </p:spPr>
          <p:txBody>
            <a:bodyPr wrap="none" anchor="ctr">
              <a:prstTxWarp prst="textNoShape">
                <a:avLst/>
              </a:prstTxWarp>
            </a:bodyPr>
            <a:lstStyle/>
            <a:p>
              <a:endParaRPr lang="en-US"/>
            </a:p>
          </p:txBody>
        </p:sp>
      </p:grpSp>
      <p:sp>
        <p:nvSpPr>
          <p:cNvPr id="16410" name="Text Box 29"/>
          <p:cNvSpPr txBox="1">
            <a:spLocks noChangeArrowheads="1"/>
          </p:cNvSpPr>
          <p:nvPr/>
        </p:nvSpPr>
        <p:spPr bwMode="auto">
          <a:xfrm>
            <a:off x="2302272" y="3716253"/>
            <a:ext cx="2265362" cy="594009"/>
          </a:xfrm>
          <a:prstGeom prst="rect">
            <a:avLst/>
          </a:prstGeom>
          <a:noFill/>
          <a:ln w="9525">
            <a:noFill/>
            <a:miter lim="800000"/>
            <a:headEnd/>
            <a:tailEnd/>
          </a:ln>
        </p:spPr>
        <p:txBody>
          <a:bodyPr wrap="square" anchor="ctr">
            <a:prstTxWarp prst="textNoShape">
              <a:avLst/>
            </a:prstTxWarp>
            <a:spAutoFit/>
          </a:bodyPr>
          <a:lstStyle/>
          <a:p>
            <a:pPr algn="ctr">
              <a:lnSpc>
                <a:spcPct val="90000"/>
              </a:lnSpc>
              <a:spcBef>
                <a:spcPct val="50000"/>
              </a:spcBef>
            </a:pPr>
            <a:r>
              <a:rPr lang="en-US" sz="1200" dirty="0">
                <a:ea typeface="Arial" pitchFamily="-52" charset="0"/>
                <a:cs typeface="Arial" pitchFamily="-52" charset="0"/>
              </a:rPr>
              <a:t>Sequence </a:t>
            </a:r>
            <a:r>
              <a:rPr lang="en-US" sz="1200" dirty="0" smtClean="0">
                <a:ea typeface="Arial" pitchFamily="-52" charset="0"/>
                <a:cs typeface="Arial" pitchFamily="-52" charset="0"/>
              </a:rPr>
              <a:t>76-101</a:t>
            </a:r>
            <a:r>
              <a:rPr lang="en-US" sz="1200" dirty="0" err="1" smtClean="0">
                <a:ea typeface="Arial" pitchFamily="-52" charset="0"/>
                <a:cs typeface="Arial" pitchFamily="-52" charset="0"/>
              </a:rPr>
              <a:t>bp</a:t>
            </a:r>
            <a:r>
              <a:rPr lang="en-US" sz="1200" dirty="0" smtClean="0">
                <a:ea typeface="Arial" pitchFamily="-52" charset="0"/>
                <a:cs typeface="Arial" pitchFamily="-52" charset="0"/>
              </a:rPr>
              <a:t> </a:t>
            </a:r>
            <a:r>
              <a:rPr lang="en-US" sz="1200" dirty="0">
                <a:ea typeface="Arial" pitchFamily="-52" charset="0"/>
                <a:cs typeface="Arial" pitchFamily="-52" charset="0"/>
              </a:rPr>
              <a:t>at both ends of each fragment, generating </a:t>
            </a:r>
            <a:r>
              <a:rPr lang="en-US" sz="1200" b="1" dirty="0">
                <a:solidFill>
                  <a:srgbClr val="FF0000"/>
                </a:solidFill>
                <a:ea typeface="Arial" pitchFamily="-52" charset="0"/>
                <a:cs typeface="Arial" pitchFamily="-52" charset="0"/>
              </a:rPr>
              <a:t>paired-end reads</a:t>
            </a:r>
            <a:endParaRPr lang="en-US" sz="1800" b="1" dirty="0">
              <a:solidFill>
                <a:srgbClr val="FF0000"/>
              </a:solidFill>
              <a:ea typeface="Arial" pitchFamily="-52" charset="0"/>
              <a:cs typeface="Arial" pitchFamily="-52" charset="0"/>
            </a:endParaRPr>
          </a:p>
        </p:txBody>
      </p:sp>
      <p:sp>
        <p:nvSpPr>
          <p:cNvPr id="16411" name="Text Box 30"/>
          <p:cNvSpPr txBox="1">
            <a:spLocks noChangeArrowheads="1"/>
          </p:cNvSpPr>
          <p:nvPr/>
        </p:nvSpPr>
        <p:spPr bwMode="auto">
          <a:xfrm>
            <a:off x="1082547" y="1752658"/>
            <a:ext cx="184150" cy="366712"/>
          </a:xfrm>
          <a:prstGeom prst="rect">
            <a:avLst/>
          </a:prstGeom>
          <a:noFill/>
          <a:ln w="9525">
            <a:noFill/>
            <a:miter lim="800000"/>
            <a:headEnd/>
            <a:tailEnd/>
          </a:ln>
        </p:spPr>
        <p:txBody>
          <a:bodyPr wrap="none" anchor="ctr">
            <a:prstTxWarp prst="textNoShape">
              <a:avLst/>
            </a:prstTxWarp>
            <a:spAutoFit/>
          </a:bodyPr>
          <a:lstStyle/>
          <a:p>
            <a:pPr algn="ctr">
              <a:spcBef>
                <a:spcPct val="50000"/>
              </a:spcBef>
            </a:pPr>
            <a:endParaRPr lang="en-US" sz="1800">
              <a:ea typeface="Arial" pitchFamily="-52" charset="0"/>
              <a:cs typeface="Arial" pitchFamily="-52" charset="0"/>
            </a:endParaRPr>
          </a:p>
        </p:txBody>
      </p:sp>
      <p:sp>
        <p:nvSpPr>
          <p:cNvPr id="16412" name="Text Box 31"/>
          <p:cNvSpPr txBox="1">
            <a:spLocks noChangeArrowheads="1"/>
          </p:cNvSpPr>
          <p:nvPr/>
        </p:nvSpPr>
        <p:spPr bwMode="auto">
          <a:xfrm>
            <a:off x="752347" y="1849495"/>
            <a:ext cx="1463675" cy="514350"/>
          </a:xfrm>
          <a:prstGeom prst="rect">
            <a:avLst/>
          </a:prstGeom>
          <a:noFill/>
          <a:ln w="9525">
            <a:noFill/>
            <a:miter lim="800000"/>
            <a:headEnd/>
            <a:tailEnd/>
          </a:ln>
        </p:spPr>
        <p:txBody>
          <a:bodyPr wrap="none" anchor="ctr">
            <a:prstTxWarp prst="textNoShape">
              <a:avLst/>
            </a:prstTxWarp>
            <a:spAutoFit/>
          </a:bodyPr>
          <a:lstStyle/>
          <a:p>
            <a:pPr algn="ctr">
              <a:lnSpc>
                <a:spcPct val="90000"/>
              </a:lnSpc>
              <a:spcBef>
                <a:spcPct val="50000"/>
              </a:spcBef>
            </a:pPr>
            <a:r>
              <a:rPr lang="en-GB" sz="1200" i="1" dirty="0">
                <a:ea typeface="Arial" pitchFamily="-52" charset="0"/>
                <a:cs typeface="Arial" pitchFamily="-52" charset="0"/>
              </a:rPr>
              <a:t>C. </a:t>
            </a:r>
            <a:r>
              <a:rPr lang="en-US" sz="1200" i="1" dirty="0" err="1">
                <a:ea typeface="Arial" pitchFamily="-52" charset="0"/>
                <a:cs typeface="Arial" pitchFamily="-52" charset="0"/>
              </a:rPr>
              <a:t>t</a:t>
            </a:r>
            <a:r>
              <a:rPr lang="en-GB" sz="1200" i="1" dirty="0" err="1">
                <a:ea typeface="Arial" pitchFamily="-52" charset="0"/>
                <a:cs typeface="Arial" pitchFamily="-52" charset="0"/>
              </a:rPr>
              <a:t>rachomatis</a:t>
            </a:r>
            <a:r>
              <a:rPr lang="en-GB" sz="1200" i="1" dirty="0">
                <a:ea typeface="Arial" pitchFamily="-52" charset="0"/>
                <a:cs typeface="Arial" pitchFamily="-52" charset="0"/>
              </a:rPr>
              <a:t> </a:t>
            </a:r>
            <a:r>
              <a:rPr lang="en-GB" sz="1200" dirty="0">
                <a:ea typeface="Arial" pitchFamily="-52" charset="0"/>
                <a:cs typeface="Arial" pitchFamily="-52" charset="0"/>
              </a:rPr>
              <a:t>NV </a:t>
            </a:r>
          </a:p>
          <a:p>
            <a:pPr algn="ctr">
              <a:lnSpc>
                <a:spcPct val="90000"/>
              </a:lnSpc>
              <a:spcBef>
                <a:spcPct val="50000"/>
              </a:spcBef>
            </a:pPr>
            <a:r>
              <a:rPr lang="en-GB" sz="1200" dirty="0">
                <a:ea typeface="Arial" pitchFamily="-52" charset="0"/>
                <a:cs typeface="Arial" pitchFamily="-52" charset="0"/>
              </a:rPr>
              <a:t>genome</a:t>
            </a:r>
            <a:endParaRPr lang="en-US" sz="1200" dirty="0">
              <a:latin typeface="Times New Roman" pitchFamily="-52" charset="0"/>
              <a:ea typeface="Arial" pitchFamily="-52" charset="0"/>
              <a:cs typeface="Arial" pitchFamily="-52" charset="0"/>
            </a:endParaRPr>
          </a:p>
        </p:txBody>
      </p:sp>
      <p:cxnSp>
        <p:nvCxnSpPr>
          <p:cNvPr id="16415" name="AutoShape 38"/>
          <p:cNvCxnSpPr>
            <a:cxnSpLocks noChangeShapeType="1"/>
          </p:cNvCxnSpPr>
          <p:nvPr/>
        </p:nvCxnSpPr>
        <p:spPr bwMode="auto">
          <a:xfrm rot="10800000" flipV="1">
            <a:off x="1173281" y="4154490"/>
            <a:ext cx="1250950" cy="1638300"/>
          </a:xfrm>
          <a:prstGeom prst="bentConnector3">
            <a:avLst>
              <a:gd name="adj1" fmla="val 100000"/>
            </a:avLst>
          </a:prstGeom>
          <a:noFill/>
          <a:ln w="9525">
            <a:solidFill>
              <a:schemeClr val="tx1"/>
            </a:solidFill>
            <a:miter lim="800000"/>
            <a:headEnd/>
            <a:tailEnd type="triangle" w="med" len="med"/>
          </a:ln>
        </p:spPr>
      </p:cxnSp>
      <p:sp>
        <p:nvSpPr>
          <p:cNvPr id="16416" name="Text Box 39"/>
          <p:cNvSpPr txBox="1">
            <a:spLocks noChangeArrowheads="1"/>
          </p:cNvSpPr>
          <p:nvPr/>
        </p:nvSpPr>
        <p:spPr bwMode="auto">
          <a:xfrm>
            <a:off x="4827642" y="6573281"/>
            <a:ext cx="1325977" cy="1092607"/>
          </a:xfrm>
          <a:prstGeom prst="rect">
            <a:avLst/>
          </a:prstGeom>
          <a:noFill/>
          <a:ln w="9525">
            <a:noFill/>
            <a:miter lim="800000"/>
            <a:headEnd/>
            <a:tailEnd/>
          </a:ln>
        </p:spPr>
        <p:txBody>
          <a:bodyPr wrap="square" anchor="ctr">
            <a:prstTxWarp prst="textNoShape">
              <a:avLst/>
            </a:prstTxWarp>
            <a:spAutoFit/>
          </a:bodyPr>
          <a:lstStyle/>
          <a:p>
            <a:pPr algn="ctr">
              <a:spcBef>
                <a:spcPts val="0"/>
              </a:spcBef>
            </a:pPr>
            <a:endParaRPr lang="en-US" sz="500" dirty="0">
              <a:ea typeface="Arial" pitchFamily="-52" charset="0"/>
              <a:cs typeface="Arial" pitchFamily="-52" charset="0"/>
            </a:endParaRPr>
          </a:p>
          <a:p>
            <a:pPr algn="ctr">
              <a:spcBef>
                <a:spcPts val="0"/>
              </a:spcBef>
            </a:pPr>
            <a:r>
              <a:rPr lang="en-US" sz="1200" dirty="0" smtClean="0">
                <a:ea typeface="Arial" pitchFamily="-52" charset="0"/>
                <a:cs typeface="Arial" pitchFamily="-52" charset="0"/>
              </a:rPr>
              <a:t>Identify SNPs and INDELs, generating a </a:t>
            </a:r>
            <a:r>
              <a:rPr lang="en-US" sz="1200" b="1" dirty="0" smtClean="0">
                <a:ea typeface="Arial" pitchFamily="-52" charset="0"/>
                <a:cs typeface="Arial" pitchFamily="-52" charset="0"/>
              </a:rPr>
              <a:t>VCF/BCF </a:t>
            </a:r>
          </a:p>
          <a:p>
            <a:pPr algn="ctr">
              <a:spcBef>
                <a:spcPts val="0"/>
              </a:spcBef>
            </a:pPr>
            <a:r>
              <a:rPr lang="en-US" sz="1200" b="1" dirty="0" smtClean="0">
                <a:ea typeface="Arial" pitchFamily="-52" charset="0"/>
                <a:cs typeface="Arial" pitchFamily="-52" charset="0"/>
              </a:rPr>
              <a:t>file</a:t>
            </a:r>
            <a:endParaRPr lang="en-US" sz="1800" b="1" dirty="0">
              <a:ea typeface="Arial" pitchFamily="-52" charset="0"/>
              <a:cs typeface="Arial" pitchFamily="-52" charset="0"/>
            </a:endParaRPr>
          </a:p>
        </p:txBody>
      </p:sp>
      <p:grpSp>
        <p:nvGrpSpPr>
          <p:cNvPr id="16417" name="Group 40"/>
          <p:cNvGrpSpPr>
            <a:grpSpLocks/>
          </p:cNvGrpSpPr>
          <p:nvPr/>
        </p:nvGrpSpPr>
        <p:grpSpPr bwMode="auto">
          <a:xfrm>
            <a:off x="863600" y="6258576"/>
            <a:ext cx="1587500" cy="501650"/>
            <a:chOff x="576" y="4732"/>
            <a:chExt cx="1000" cy="316"/>
          </a:xfrm>
        </p:grpSpPr>
        <p:grpSp>
          <p:nvGrpSpPr>
            <p:cNvPr id="16432" name="Group 41"/>
            <p:cNvGrpSpPr>
              <a:grpSpLocks/>
            </p:cNvGrpSpPr>
            <p:nvPr/>
          </p:nvGrpSpPr>
          <p:grpSpPr bwMode="auto">
            <a:xfrm>
              <a:off x="576" y="4740"/>
              <a:ext cx="360" cy="76"/>
              <a:chOff x="776" y="4420"/>
              <a:chExt cx="360" cy="76"/>
            </a:xfrm>
          </p:grpSpPr>
          <p:sp>
            <p:nvSpPr>
              <p:cNvPr id="16458" name="Line 42"/>
              <p:cNvSpPr>
                <a:spLocks noChangeShapeType="1"/>
              </p:cNvSpPr>
              <p:nvPr/>
            </p:nvSpPr>
            <p:spPr bwMode="auto">
              <a:xfrm>
                <a:off x="776"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59" name="Line 43"/>
              <p:cNvSpPr>
                <a:spLocks noChangeShapeType="1"/>
              </p:cNvSpPr>
              <p:nvPr/>
            </p:nvSpPr>
            <p:spPr bwMode="auto">
              <a:xfrm>
                <a:off x="1032"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60" name="Line 44"/>
              <p:cNvSpPr>
                <a:spLocks noChangeShapeType="1"/>
              </p:cNvSpPr>
              <p:nvPr/>
            </p:nvSpPr>
            <p:spPr bwMode="auto">
              <a:xfrm flipV="1">
                <a:off x="884" y="4420"/>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sp>
            <p:nvSpPr>
              <p:cNvPr id="16461" name="Line 45"/>
              <p:cNvSpPr>
                <a:spLocks noChangeShapeType="1"/>
              </p:cNvSpPr>
              <p:nvPr/>
            </p:nvSpPr>
            <p:spPr bwMode="auto">
              <a:xfrm rot="5400000" flipV="1">
                <a:off x="956" y="4424"/>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grpSp>
        <p:grpSp>
          <p:nvGrpSpPr>
            <p:cNvPr id="16433" name="Group 46"/>
            <p:cNvGrpSpPr>
              <a:grpSpLocks/>
            </p:cNvGrpSpPr>
            <p:nvPr/>
          </p:nvGrpSpPr>
          <p:grpSpPr bwMode="auto">
            <a:xfrm>
              <a:off x="656" y="4860"/>
              <a:ext cx="360" cy="76"/>
              <a:chOff x="776" y="4420"/>
              <a:chExt cx="360" cy="76"/>
            </a:xfrm>
          </p:grpSpPr>
          <p:sp>
            <p:nvSpPr>
              <p:cNvPr id="16454" name="Line 47"/>
              <p:cNvSpPr>
                <a:spLocks noChangeShapeType="1"/>
              </p:cNvSpPr>
              <p:nvPr/>
            </p:nvSpPr>
            <p:spPr bwMode="auto">
              <a:xfrm>
                <a:off x="776"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55" name="Line 48"/>
              <p:cNvSpPr>
                <a:spLocks noChangeShapeType="1"/>
              </p:cNvSpPr>
              <p:nvPr/>
            </p:nvSpPr>
            <p:spPr bwMode="auto">
              <a:xfrm>
                <a:off x="1032"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56" name="Line 49"/>
              <p:cNvSpPr>
                <a:spLocks noChangeShapeType="1"/>
              </p:cNvSpPr>
              <p:nvPr/>
            </p:nvSpPr>
            <p:spPr bwMode="auto">
              <a:xfrm flipV="1">
                <a:off x="884" y="4420"/>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sp>
            <p:nvSpPr>
              <p:cNvPr id="16457" name="Line 50"/>
              <p:cNvSpPr>
                <a:spLocks noChangeShapeType="1"/>
              </p:cNvSpPr>
              <p:nvPr/>
            </p:nvSpPr>
            <p:spPr bwMode="auto">
              <a:xfrm rot="5400000" flipV="1">
                <a:off x="956" y="4424"/>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grpSp>
        <p:grpSp>
          <p:nvGrpSpPr>
            <p:cNvPr id="16434" name="Group 51"/>
            <p:cNvGrpSpPr>
              <a:grpSpLocks/>
            </p:cNvGrpSpPr>
            <p:nvPr/>
          </p:nvGrpSpPr>
          <p:grpSpPr bwMode="auto">
            <a:xfrm>
              <a:off x="736" y="4972"/>
              <a:ext cx="360" cy="76"/>
              <a:chOff x="776" y="4420"/>
              <a:chExt cx="360" cy="76"/>
            </a:xfrm>
          </p:grpSpPr>
          <p:sp>
            <p:nvSpPr>
              <p:cNvPr id="16450" name="Line 52"/>
              <p:cNvSpPr>
                <a:spLocks noChangeShapeType="1"/>
              </p:cNvSpPr>
              <p:nvPr/>
            </p:nvSpPr>
            <p:spPr bwMode="auto">
              <a:xfrm>
                <a:off x="776"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51" name="Line 53"/>
              <p:cNvSpPr>
                <a:spLocks noChangeShapeType="1"/>
              </p:cNvSpPr>
              <p:nvPr/>
            </p:nvSpPr>
            <p:spPr bwMode="auto">
              <a:xfrm>
                <a:off x="1032"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52" name="Line 54"/>
              <p:cNvSpPr>
                <a:spLocks noChangeShapeType="1"/>
              </p:cNvSpPr>
              <p:nvPr/>
            </p:nvSpPr>
            <p:spPr bwMode="auto">
              <a:xfrm flipV="1">
                <a:off x="884" y="4420"/>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sp>
            <p:nvSpPr>
              <p:cNvPr id="16453" name="Line 55"/>
              <p:cNvSpPr>
                <a:spLocks noChangeShapeType="1"/>
              </p:cNvSpPr>
              <p:nvPr/>
            </p:nvSpPr>
            <p:spPr bwMode="auto">
              <a:xfrm rot="5400000" flipV="1">
                <a:off x="956" y="4424"/>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grpSp>
        <p:grpSp>
          <p:nvGrpSpPr>
            <p:cNvPr id="16435" name="Group 56"/>
            <p:cNvGrpSpPr>
              <a:grpSpLocks/>
            </p:cNvGrpSpPr>
            <p:nvPr/>
          </p:nvGrpSpPr>
          <p:grpSpPr bwMode="auto">
            <a:xfrm>
              <a:off x="1056" y="4732"/>
              <a:ext cx="360" cy="76"/>
              <a:chOff x="776" y="4420"/>
              <a:chExt cx="360" cy="76"/>
            </a:xfrm>
          </p:grpSpPr>
          <p:sp>
            <p:nvSpPr>
              <p:cNvPr id="16446" name="Line 57"/>
              <p:cNvSpPr>
                <a:spLocks noChangeShapeType="1"/>
              </p:cNvSpPr>
              <p:nvPr/>
            </p:nvSpPr>
            <p:spPr bwMode="auto">
              <a:xfrm>
                <a:off x="776"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47" name="Line 58"/>
              <p:cNvSpPr>
                <a:spLocks noChangeShapeType="1"/>
              </p:cNvSpPr>
              <p:nvPr/>
            </p:nvSpPr>
            <p:spPr bwMode="auto">
              <a:xfrm>
                <a:off x="1032"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48" name="Line 59"/>
              <p:cNvSpPr>
                <a:spLocks noChangeShapeType="1"/>
              </p:cNvSpPr>
              <p:nvPr/>
            </p:nvSpPr>
            <p:spPr bwMode="auto">
              <a:xfrm flipV="1">
                <a:off x="884" y="4420"/>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sp>
            <p:nvSpPr>
              <p:cNvPr id="16449" name="Line 60"/>
              <p:cNvSpPr>
                <a:spLocks noChangeShapeType="1"/>
              </p:cNvSpPr>
              <p:nvPr/>
            </p:nvSpPr>
            <p:spPr bwMode="auto">
              <a:xfrm rot="5400000" flipV="1">
                <a:off x="956" y="4424"/>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grpSp>
        <p:grpSp>
          <p:nvGrpSpPr>
            <p:cNvPr id="16436" name="Group 61"/>
            <p:cNvGrpSpPr>
              <a:grpSpLocks/>
            </p:cNvGrpSpPr>
            <p:nvPr/>
          </p:nvGrpSpPr>
          <p:grpSpPr bwMode="auto">
            <a:xfrm>
              <a:off x="1136" y="4852"/>
              <a:ext cx="360" cy="76"/>
              <a:chOff x="776" y="4420"/>
              <a:chExt cx="360" cy="76"/>
            </a:xfrm>
          </p:grpSpPr>
          <p:sp>
            <p:nvSpPr>
              <p:cNvPr id="16442" name="Line 62"/>
              <p:cNvSpPr>
                <a:spLocks noChangeShapeType="1"/>
              </p:cNvSpPr>
              <p:nvPr/>
            </p:nvSpPr>
            <p:spPr bwMode="auto">
              <a:xfrm>
                <a:off x="776"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43" name="Line 63"/>
              <p:cNvSpPr>
                <a:spLocks noChangeShapeType="1"/>
              </p:cNvSpPr>
              <p:nvPr/>
            </p:nvSpPr>
            <p:spPr bwMode="auto">
              <a:xfrm>
                <a:off x="1032"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44" name="Line 64"/>
              <p:cNvSpPr>
                <a:spLocks noChangeShapeType="1"/>
              </p:cNvSpPr>
              <p:nvPr/>
            </p:nvSpPr>
            <p:spPr bwMode="auto">
              <a:xfrm flipV="1">
                <a:off x="884" y="4420"/>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sp>
            <p:nvSpPr>
              <p:cNvPr id="16445" name="Line 65"/>
              <p:cNvSpPr>
                <a:spLocks noChangeShapeType="1"/>
              </p:cNvSpPr>
              <p:nvPr/>
            </p:nvSpPr>
            <p:spPr bwMode="auto">
              <a:xfrm rot="5400000" flipV="1">
                <a:off x="956" y="4424"/>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grpSp>
        <p:grpSp>
          <p:nvGrpSpPr>
            <p:cNvPr id="16437" name="Group 66"/>
            <p:cNvGrpSpPr>
              <a:grpSpLocks/>
            </p:cNvGrpSpPr>
            <p:nvPr/>
          </p:nvGrpSpPr>
          <p:grpSpPr bwMode="auto">
            <a:xfrm>
              <a:off x="1216" y="4964"/>
              <a:ext cx="360" cy="76"/>
              <a:chOff x="776" y="4420"/>
              <a:chExt cx="360" cy="76"/>
            </a:xfrm>
          </p:grpSpPr>
          <p:sp>
            <p:nvSpPr>
              <p:cNvPr id="16438" name="Line 67"/>
              <p:cNvSpPr>
                <a:spLocks noChangeShapeType="1"/>
              </p:cNvSpPr>
              <p:nvPr/>
            </p:nvSpPr>
            <p:spPr bwMode="auto">
              <a:xfrm>
                <a:off x="776"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39" name="Line 68"/>
              <p:cNvSpPr>
                <a:spLocks noChangeShapeType="1"/>
              </p:cNvSpPr>
              <p:nvPr/>
            </p:nvSpPr>
            <p:spPr bwMode="auto">
              <a:xfrm>
                <a:off x="1032" y="4496"/>
                <a:ext cx="104"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16440" name="Line 69"/>
              <p:cNvSpPr>
                <a:spLocks noChangeShapeType="1"/>
              </p:cNvSpPr>
              <p:nvPr/>
            </p:nvSpPr>
            <p:spPr bwMode="auto">
              <a:xfrm flipV="1">
                <a:off x="884" y="4420"/>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sp>
            <p:nvSpPr>
              <p:cNvPr id="16441" name="Line 70"/>
              <p:cNvSpPr>
                <a:spLocks noChangeShapeType="1"/>
              </p:cNvSpPr>
              <p:nvPr/>
            </p:nvSpPr>
            <p:spPr bwMode="auto">
              <a:xfrm rot="5400000" flipV="1">
                <a:off x="956" y="4424"/>
                <a:ext cx="68" cy="72"/>
              </a:xfrm>
              <a:prstGeom prst="line">
                <a:avLst/>
              </a:prstGeom>
              <a:noFill/>
              <a:ln w="25400">
                <a:solidFill>
                  <a:srgbClr val="FF0000"/>
                </a:solidFill>
                <a:prstDash val="sysDot"/>
                <a:round/>
                <a:headEnd/>
                <a:tailEnd/>
              </a:ln>
            </p:spPr>
            <p:txBody>
              <a:bodyPr wrap="none" anchor="ctr">
                <a:prstTxWarp prst="textNoShape">
                  <a:avLst/>
                </a:prstTxWarp>
              </a:bodyPr>
              <a:lstStyle/>
              <a:p>
                <a:endParaRPr lang="en-US"/>
              </a:p>
            </p:txBody>
          </p:sp>
        </p:grpSp>
      </p:grpSp>
      <p:grpSp>
        <p:nvGrpSpPr>
          <p:cNvPr id="94" name="Group 93"/>
          <p:cNvGrpSpPr/>
          <p:nvPr/>
        </p:nvGrpSpPr>
        <p:grpSpPr>
          <a:xfrm>
            <a:off x="4114800" y="6207774"/>
            <a:ext cx="1790700" cy="184150"/>
            <a:chOff x="4114800" y="6572250"/>
            <a:chExt cx="1790700" cy="184150"/>
          </a:xfrm>
        </p:grpSpPr>
        <p:sp>
          <p:nvSpPr>
            <p:cNvPr id="16413" name="Line 32"/>
            <p:cNvSpPr>
              <a:spLocks noChangeShapeType="1"/>
            </p:cNvSpPr>
            <p:nvPr/>
          </p:nvSpPr>
          <p:spPr bwMode="auto">
            <a:xfrm>
              <a:off x="4114800" y="6756400"/>
              <a:ext cx="1790700" cy="0"/>
            </a:xfrm>
            <a:prstGeom prst="line">
              <a:avLst/>
            </a:prstGeom>
            <a:noFill/>
            <a:ln w="19050">
              <a:solidFill>
                <a:schemeClr val="tx1"/>
              </a:solidFill>
              <a:round/>
              <a:headEnd/>
              <a:tailEnd/>
            </a:ln>
          </p:spPr>
          <p:txBody>
            <a:bodyPr wrap="none" anchor="ctr">
              <a:prstTxWarp prst="textNoShape">
                <a:avLst/>
              </a:prstTxWarp>
            </a:bodyPr>
            <a:lstStyle/>
            <a:p>
              <a:endParaRPr lang="en-US"/>
            </a:p>
          </p:txBody>
        </p:sp>
        <p:grpSp>
          <p:nvGrpSpPr>
            <p:cNvPr id="16414" name="Group 33"/>
            <p:cNvGrpSpPr>
              <a:grpSpLocks/>
            </p:cNvGrpSpPr>
            <p:nvPr/>
          </p:nvGrpSpPr>
          <p:grpSpPr bwMode="auto">
            <a:xfrm>
              <a:off x="4457700" y="6572250"/>
              <a:ext cx="571500" cy="120650"/>
              <a:chOff x="776" y="4420"/>
              <a:chExt cx="360" cy="76"/>
            </a:xfrm>
          </p:grpSpPr>
          <p:sp>
            <p:nvSpPr>
              <p:cNvPr id="16462" name="Line 34"/>
              <p:cNvSpPr>
                <a:spLocks noChangeShapeType="1"/>
              </p:cNvSpPr>
              <p:nvPr/>
            </p:nvSpPr>
            <p:spPr bwMode="auto">
              <a:xfrm>
                <a:off x="776" y="4496"/>
                <a:ext cx="104" cy="0"/>
              </a:xfrm>
              <a:prstGeom prst="line">
                <a:avLst/>
              </a:prstGeom>
              <a:noFill/>
              <a:ln w="19050">
                <a:solidFill>
                  <a:srgbClr val="FF0000"/>
                </a:solidFill>
                <a:round/>
                <a:headEnd/>
                <a:tailEnd/>
              </a:ln>
            </p:spPr>
            <p:txBody>
              <a:bodyPr wrap="none" anchor="ctr">
                <a:prstTxWarp prst="textNoShape">
                  <a:avLst/>
                </a:prstTxWarp>
              </a:bodyPr>
              <a:lstStyle/>
              <a:p>
                <a:endParaRPr lang="en-US"/>
              </a:p>
            </p:txBody>
          </p:sp>
          <p:sp>
            <p:nvSpPr>
              <p:cNvPr id="16463" name="Line 35"/>
              <p:cNvSpPr>
                <a:spLocks noChangeShapeType="1"/>
              </p:cNvSpPr>
              <p:nvPr/>
            </p:nvSpPr>
            <p:spPr bwMode="auto">
              <a:xfrm>
                <a:off x="1032" y="4496"/>
                <a:ext cx="104" cy="0"/>
              </a:xfrm>
              <a:prstGeom prst="line">
                <a:avLst/>
              </a:prstGeom>
              <a:noFill/>
              <a:ln w="19050">
                <a:solidFill>
                  <a:srgbClr val="FF0000"/>
                </a:solidFill>
                <a:round/>
                <a:headEnd/>
                <a:tailEnd/>
              </a:ln>
            </p:spPr>
            <p:txBody>
              <a:bodyPr wrap="none" anchor="ctr">
                <a:prstTxWarp prst="textNoShape">
                  <a:avLst/>
                </a:prstTxWarp>
              </a:bodyPr>
              <a:lstStyle/>
              <a:p>
                <a:endParaRPr lang="en-US"/>
              </a:p>
            </p:txBody>
          </p:sp>
          <p:sp>
            <p:nvSpPr>
              <p:cNvPr id="16464" name="Line 36"/>
              <p:cNvSpPr>
                <a:spLocks noChangeShapeType="1"/>
              </p:cNvSpPr>
              <p:nvPr/>
            </p:nvSpPr>
            <p:spPr bwMode="auto">
              <a:xfrm flipV="1">
                <a:off x="884" y="4420"/>
                <a:ext cx="68" cy="72"/>
              </a:xfrm>
              <a:prstGeom prst="line">
                <a:avLst/>
              </a:prstGeom>
              <a:noFill/>
              <a:ln w="19050">
                <a:solidFill>
                  <a:srgbClr val="FF0000"/>
                </a:solidFill>
                <a:prstDash val="sysDot"/>
                <a:round/>
                <a:headEnd/>
                <a:tailEnd/>
              </a:ln>
            </p:spPr>
            <p:txBody>
              <a:bodyPr wrap="none" anchor="ctr">
                <a:prstTxWarp prst="textNoShape">
                  <a:avLst/>
                </a:prstTxWarp>
              </a:bodyPr>
              <a:lstStyle/>
              <a:p>
                <a:endParaRPr lang="en-US"/>
              </a:p>
            </p:txBody>
          </p:sp>
          <p:sp>
            <p:nvSpPr>
              <p:cNvPr id="16465" name="Line 37"/>
              <p:cNvSpPr>
                <a:spLocks noChangeShapeType="1"/>
              </p:cNvSpPr>
              <p:nvPr/>
            </p:nvSpPr>
            <p:spPr bwMode="auto">
              <a:xfrm rot="5400000" flipV="1">
                <a:off x="956" y="4424"/>
                <a:ext cx="68" cy="72"/>
              </a:xfrm>
              <a:prstGeom prst="line">
                <a:avLst/>
              </a:prstGeom>
              <a:noFill/>
              <a:ln w="19050">
                <a:solidFill>
                  <a:srgbClr val="FF0000"/>
                </a:solidFill>
                <a:prstDash val="sysDot"/>
                <a:round/>
                <a:headEnd/>
                <a:tailEnd/>
              </a:ln>
            </p:spPr>
            <p:txBody>
              <a:bodyPr wrap="none" anchor="ctr">
                <a:prstTxWarp prst="textNoShape">
                  <a:avLst/>
                </a:prstTxWarp>
              </a:bodyPr>
              <a:lstStyle/>
              <a:p>
                <a:endParaRPr lang="en-US"/>
              </a:p>
            </p:txBody>
          </p:sp>
        </p:grpSp>
        <p:sp>
          <p:nvSpPr>
            <p:cNvPr id="16418" name="Line 71"/>
            <p:cNvSpPr>
              <a:spLocks noChangeShapeType="1"/>
            </p:cNvSpPr>
            <p:nvPr/>
          </p:nvSpPr>
          <p:spPr bwMode="auto">
            <a:xfrm flipV="1">
              <a:off x="4489450" y="6692900"/>
              <a:ext cx="0" cy="5715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6419" name="Line 72"/>
            <p:cNvSpPr>
              <a:spLocks noChangeShapeType="1"/>
            </p:cNvSpPr>
            <p:nvPr/>
          </p:nvSpPr>
          <p:spPr bwMode="auto">
            <a:xfrm flipV="1">
              <a:off x="4540250" y="6692900"/>
              <a:ext cx="0" cy="5715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6420" name="Line 73"/>
            <p:cNvSpPr>
              <a:spLocks noChangeShapeType="1"/>
            </p:cNvSpPr>
            <p:nvPr/>
          </p:nvSpPr>
          <p:spPr bwMode="auto">
            <a:xfrm flipV="1">
              <a:off x="4603750" y="6692900"/>
              <a:ext cx="0" cy="5715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6421" name="Line 74"/>
            <p:cNvSpPr>
              <a:spLocks noChangeShapeType="1"/>
            </p:cNvSpPr>
            <p:nvPr/>
          </p:nvSpPr>
          <p:spPr bwMode="auto">
            <a:xfrm flipV="1">
              <a:off x="4883150" y="6699250"/>
              <a:ext cx="0" cy="5715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6422" name="Line 75"/>
            <p:cNvSpPr>
              <a:spLocks noChangeShapeType="1"/>
            </p:cNvSpPr>
            <p:nvPr/>
          </p:nvSpPr>
          <p:spPr bwMode="auto">
            <a:xfrm flipV="1">
              <a:off x="4933950" y="6699250"/>
              <a:ext cx="0" cy="5715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16423" name="Line 76"/>
            <p:cNvSpPr>
              <a:spLocks noChangeShapeType="1"/>
            </p:cNvSpPr>
            <p:nvPr/>
          </p:nvSpPr>
          <p:spPr bwMode="auto">
            <a:xfrm flipV="1">
              <a:off x="4997450" y="6699250"/>
              <a:ext cx="0" cy="57150"/>
            </a:xfrm>
            <a:prstGeom prst="line">
              <a:avLst/>
            </a:prstGeom>
            <a:noFill/>
            <a:ln w="9525">
              <a:solidFill>
                <a:schemeClr val="tx1"/>
              </a:solidFill>
              <a:round/>
              <a:headEnd/>
              <a:tailEnd/>
            </a:ln>
          </p:spPr>
          <p:txBody>
            <a:bodyPr wrap="none" anchor="ctr">
              <a:prstTxWarp prst="textNoShape">
                <a:avLst/>
              </a:prstTxWarp>
            </a:bodyPr>
            <a:lstStyle/>
            <a:p>
              <a:endParaRPr lang="en-US"/>
            </a:p>
          </p:txBody>
        </p:sp>
      </p:grpSp>
      <p:sp>
        <p:nvSpPr>
          <p:cNvPr id="16424" name="Text Box 77"/>
          <p:cNvSpPr txBox="1">
            <a:spLocks noChangeArrowheads="1"/>
          </p:cNvSpPr>
          <p:nvPr/>
        </p:nvSpPr>
        <p:spPr bwMode="auto">
          <a:xfrm>
            <a:off x="4716897" y="1378280"/>
            <a:ext cx="1013995" cy="369332"/>
          </a:xfrm>
          <a:prstGeom prst="rect">
            <a:avLst/>
          </a:prstGeom>
          <a:noFill/>
          <a:ln w="9525">
            <a:noFill/>
            <a:miter lim="800000"/>
            <a:headEnd/>
            <a:tailEnd/>
          </a:ln>
        </p:spPr>
        <p:txBody>
          <a:bodyPr wrap="none" anchor="ctr">
            <a:prstTxWarp prst="textNoShape">
              <a:avLst/>
            </a:prstTxWarp>
            <a:spAutoFit/>
          </a:bodyPr>
          <a:lstStyle/>
          <a:p>
            <a:pPr algn="ctr">
              <a:spcBef>
                <a:spcPct val="50000"/>
              </a:spcBef>
            </a:pPr>
            <a:r>
              <a:rPr lang="en-US" sz="1800" b="1" dirty="0">
                <a:ea typeface="Arial" pitchFamily="-52" charset="0"/>
                <a:cs typeface="Arial" pitchFamily="-52" charset="0"/>
              </a:rPr>
              <a:t>Wet-lab</a:t>
            </a:r>
          </a:p>
        </p:txBody>
      </p:sp>
      <p:sp>
        <p:nvSpPr>
          <p:cNvPr id="16425" name="Text Box 78"/>
          <p:cNvSpPr txBox="1">
            <a:spLocks noChangeArrowheads="1"/>
          </p:cNvSpPr>
          <p:nvPr/>
        </p:nvSpPr>
        <p:spPr bwMode="auto">
          <a:xfrm>
            <a:off x="4604564" y="5268336"/>
            <a:ext cx="1098493" cy="369332"/>
          </a:xfrm>
          <a:prstGeom prst="rect">
            <a:avLst/>
          </a:prstGeom>
          <a:noFill/>
          <a:ln w="9525">
            <a:noFill/>
            <a:miter lim="800000"/>
            <a:headEnd/>
            <a:tailEnd/>
          </a:ln>
        </p:spPr>
        <p:txBody>
          <a:bodyPr wrap="none" anchor="ctr">
            <a:prstTxWarp prst="textNoShape">
              <a:avLst/>
            </a:prstTxWarp>
            <a:spAutoFit/>
          </a:bodyPr>
          <a:lstStyle/>
          <a:p>
            <a:pPr algn="ctr">
              <a:spcBef>
                <a:spcPct val="50000"/>
              </a:spcBef>
            </a:pPr>
            <a:r>
              <a:rPr lang="en-US" sz="1800" b="1" i="1" dirty="0">
                <a:ea typeface="Arial" pitchFamily="-52" charset="0"/>
                <a:cs typeface="Arial" pitchFamily="-52" charset="0"/>
              </a:rPr>
              <a:t>i</a:t>
            </a:r>
            <a:r>
              <a:rPr lang="en-US" sz="1800" b="1" i="1" dirty="0" smtClean="0">
                <a:ea typeface="Arial" pitchFamily="-52" charset="0"/>
                <a:cs typeface="Arial" pitchFamily="-52" charset="0"/>
              </a:rPr>
              <a:t>n </a:t>
            </a:r>
            <a:r>
              <a:rPr lang="en-US" sz="1800" b="1" i="1" dirty="0" err="1" smtClean="0">
                <a:ea typeface="Arial" pitchFamily="-52" charset="0"/>
                <a:cs typeface="Arial" pitchFamily="-52" charset="0"/>
              </a:rPr>
              <a:t>silico</a:t>
            </a:r>
            <a:endParaRPr lang="en-US" sz="1800" b="1" i="1" dirty="0">
              <a:ea typeface="Arial" pitchFamily="-52" charset="0"/>
              <a:cs typeface="Arial" pitchFamily="-52" charset="0"/>
            </a:endParaRPr>
          </a:p>
        </p:txBody>
      </p:sp>
      <p:sp>
        <p:nvSpPr>
          <p:cNvPr id="16426" name="Text Box 79"/>
          <p:cNvSpPr txBox="1">
            <a:spLocks noChangeArrowheads="1"/>
          </p:cNvSpPr>
          <p:nvPr/>
        </p:nvSpPr>
        <p:spPr bwMode="auto">
          <a:xfrm>
            <a:off x="1069975" y="5465511"/>
            <a:ext cx="1408113" cy="646331"/>
          </a:xfrm>
          <a:prstGeom prst="rect">
            <a:avLst/>
          </a:prstGeom>
          <a:noFill/>
          <a:ln w="9525">
            <a:noFill/>
            <a:miter lim="800000"/>
            <a:headEnd/>
            <a:tailEnd/>
          </a:ln>
        </p:spPr>
        <p:txBody>
          <a:bodyPr anchor="ctr">
            <a:prstTxWarp prst="textNoShape">
              <a:avLst/>
            </a:prstTxWarp>
            <a:spAutoFit/>
          </a:bodyPr>
          <a:lstStyle/>
          <a:p>
            <a:pPr algn="ctr">
              <a:spcBef>
                <a:spcPts val="0"/>
              </a:spcBef>
            </a:pPr>
            <a:r>
              <a:rPr lang="en-US" sz="1200" dirty="0">
                <a:ea typeface="Arial" pitchFamily="-52" charset="0"/>
                <a:cs typeface="Arial" pitchFamily="-52" charset="0"/>
              </a:rPr>
              <a:t>Paired-end sequence reads in </a:t>
            </a:r>
            <a:r>
              <a:rPr lang="en-US" sz="1200" b="1" dirty="0" err="1">
                <a:ea typeface="Arial" pitchFamily="-52" charset="0"/>
                <a:cs typeface="Arial" pitchFamily="-52" charset="0"/>
              </a:rPr>
              <a:t>FASTQ </a:t>
            </a:r>
            <a:r>
              <a:rPr lang="en-US" sz="1200" b="1" dirty="0">
                <a:ea typeface="Arial" pitchFamily="-52" charset="0"/>
                <a:cs typeface="Arial" pitchFamily="-52" charset="0"/>
              </a:rPr>
              <a:t>file</a:t>
            </a:r>
            <a:endParaRPr lang="en-US" sz="1800" b="1" dirty="0">
              <a:ea typeface="Arial" pitchFamily="-52" charset="0"/>
              <a:cs typeface="Arial" pitchFamily="-52" charset="0"/>
            </a:endParaRPr>
          </a:p>
        </p:txBody>
      </p:sp>
      <p:sp>
        <p:nvSpPr>
          <p:cNvPr id="16428" name="Line 87"/>
          <p:cNvSpPr>
            <a:spLocks noChangeShapeType="1"/>
          </p:cNvSpPr>
          <p:nvPr/>
        </p:nvSpPr>
        <p:spPr bwMode="auto">
          <a:xfrm flipV="1">
            <a:off x="2463800" y="6410974"/>
            <a:ext cx="1568450" cy="13335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pic>
        <p:nvPicPr>
          <p:cNvPr id="16429" name="Picture 88" descr="Picture 24"/>
          <p:cNvPicPr>
            <a:picLocks noChangeAspect="1" noChangeArrowheads="1"/>
          </p:cNvPicPr>
          <p:nvPr/>
        </p:nvPicPr>
        <p:blipFill>
          <a:blip r:embed="rId3"/>
          <a:srcRect/>
          <a:stretch>
            <a:fillRect/>
          </a:stretch>
        </p:blipFill>
        <p:spPr bwMode="auto">
          <a:xfrm>
            <a:off x="1111250" y="7242824"/>
            <a:ext cx="2616200" cy="939800"/>
          </a:xfrm>
          <a:prstGeom prst="rect">
            <a:avLst/>
          </a:prstGeom>
          <a:noFill/>
          <a:ln w="9525">
            <a:noFill/>
            <a:miter lim="800000"/>
            <a:headEnd/>
            <a:tailEnd/>
          </a:ln>
        </p:spPr>
      </p:pic>
      <p:sp>
        <p:nvSpPr>
          <p:cNvPr id="16430" name="Line 89"/>
          <p:cNvSpPr>
            <a:spLocks noChangeShapeType="1"/>
          </p:cNvSpPr>
          <p:nvPr/>
        </p:nvSpPr>
        <p:spPr bwMode="auto">
          <a:xfrm flipH="1">
            <a:off x="3852331" y="6455424"/>
            <a:ext cx="859368" cy="994833"/>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 name="TextBox 1"/>
          <p:cNvSpPr txBox="1"/>
          <p:nvPr/>
        </p:nvSpPr>
        <p:spPr>
          <a:xfrm>
            <a:off x="3648193" y="7416856"/>
            <a:ext cx="784107" cy="461665"/>
          </a:xfrm>
          <a:prstGeom prst="rect">
            <a:avLst/>
          </a:prstGeom>
          <a:noFill/>
        </p:spPr>
        <p:txBody>
          <a:bodyPr wrap="square" rtlCol="0">
            <a:spAutoFit/>
          </a:bodyPr>
          <a:lstStyle/>
          <a:p>
            <a:pPr lvl="0" algn="ctr">
              <a:spcBef>
                <a:spcPts val="0"/>
              </a:spcBef>
            </a:pPr>
            <a:r>
              <a:rPr lang="en-US" sz="1200" dirty="0">
                <a:solidFill>
                  <a:srgbClr val="000000"/>
                </a:solidFill>
                <a:ea typeface="Arial" pitchFamily="-52" charset="0"/>
                <a:cs typeface="Arial" pitchFamily="-52" charset="0"/>
              </a:rPr>
              <a:t>view in Artemis</a:t>
            </a:r>
            <a:endParaRPr lang="en-US" sz="1800" dirty="0">
              <a:solidFill>
                <a:srgbClr val="000000"/>
              </a:solidFill>
              <a:ea typeface="Arial" pitchFamily="-52" charset="0"/>
              <a:cs typeface="Arial" pitchFamily="-52" charset="0"/>
            </a:endParaRPr>
          </a:p>
        </p:txBody>
      </p:sp>
      <p:sp>
        <p:nvSpPr>
          <p:cNvPr id="3" name="TextBox 2"/>
          <p:cNvSpPr txBox="1"/>
          <p:nvPr/>
        </p:nvSpPr>
        <p:spPr>
          <a:xfrm>
            <a:off x="2507973" y="5614397"/>
            <a:ext cx="1651277" cy="830997"/>
          </a:xfrm>
          <a:prstGeom prst="rect">
            <a:avLst/>
          </a:prstGeom>
          <a:noFill/>
        </p:spPr>
        <p:txBody>
          <a:bodyPr wrap="square" rtlCol="0">
            <a:spAutoFit/>
          </a:bodyPr>
          <a:lstStyle/>
          <a:p>
            <a:pPr lvl="0" algn="ctr">
              <a:spcBef>
                <a:spcPts val="0"/>
              </a:spcBef>
            </a:pPr>
            <a:r>
              <a:rPr lang="en-US" sz="1200" dirty="0" smtClean="0">
                <a:solidFill>
                  <a:srgbClr val="000000"/>
                </a:solidFill>
                <a:ea typeface="Arial" pitchFamily="-52" charset="0"/>
                <a:cs typeface="Arial" pitchFamily="-52" charset="0"/>
              </a:rPr>
              <a:t>Align reads </a:t>
            </a:r>
            <a:r>
              <a:rPr lang="en-US" sz="1200" dirty="0">
                <a:solidFill>
                  <a:srgbClr val="000000"/>
                </a:solidFill>
                <a:ea typeface="Arial" pitchFamily="-52" charset="0"/>
                <a:cs typeface="Arial" pitchFamily="-52" charset="0"/>
              </a:rPr>
              <a:t>to reference </a:t>
            </a:r>
            <a:r>
              <a:rPr lang="en-US" sz="1200" dirty="0" smtClean="0">
                <a:solidFill>
                  <a:srgbClr val="000000"/>
                </a:solidFill>
                <a:ea typeface="Arial" pitchFamily="-52" charset="0"/>
                <a:cs typeface="Arial" pitchFamily="-52" charset="0"/>
              </a:rPr>
              <a:t>genome, generating a </a:t>
            </a:r>
            <a:br>
              <a:rPr lang="en-US" sz="1200" dirty="0" smtClean="0">
                <a:solidFill>
                  <a:srgbClr val="000000"/>
                </a:solidFill>
                <a:ea typeface="Arial" pitchFamily="-52" charset="0"/>
                <a:cs typeface="Arial" pitchFamily="-52" charset="0"/>
              </a:rPr>
            </a:br>
            <a:r>
              <a:rPr lang="en-US" sz="1200" b="1" dirty="0" smtClean="0">
                <a:solidFill>
                  <a:srgbClr val="000000"/>
                </a:solidFill>
                <a:ea typeface="Arial" pitchFamily="-52" charset="0"/>
                <a:cs typeface="Arial" pitchFamily="-52" charset="0"/>
              </a:rPr>
              <a:t>SAM/BAM file</a:t>
            </a:r>
            <a:endParaRPr lang="en-US" sz="1200" b="1" dirty="0">
              <a:solidFill>
                <a:srgbClr val="000000"/>
              </a:solidFill>
              <a:ea typeface="Arial" pitchFamily="-52" charset="0"/>
              <a:cs typeface="Arial" pitchFamily="-52" charset="0"/>
            </a:endParaRPr>
          </a:p>
        </p:txBody>
      </p:sp>
      <p:sp>
        <p:nvSpPr>
          <p:cNvPr id="87" name="Slide Number Placeholder 86"/>
          <p:cNvSpPr>
            <a:spLocks noGrp="1"/>
          </p:cNvSpPr>
          <p:nvPr>
            <p:ph type="sldNum" sz="quarter" idx="12"/>
          </p:nvPr>
        </p:nvSpPr>
        <p:spPr/>
        <p:txBody>
          <a:bodyPr/>
          <a:lstStyle/>
          <a:p>
            <a:fld id="{C840886F-D678-4B7D-9831-BE738213A530}" type="slidenum">
              <a:rPr lang="en-US"/>
              <a:pPr/>
              <a:t>3</a:t>
            </a:fld>
            <a:endParaRPr lang="en-US"/>
          </a:p>
        </p:txBody>
      </p:sp>
      <p:sp>
        <p:nvSpPr>
          <p:cNvPr id="88" name="Line 89"/>
          <p:cNvSpPr>
            <a:spLocks noChangeShapeType="1"/>
          </p:cNvSpPr>
          <p:nvPr/>
        </p:nvSpPr>
        <p:spPr bwMode="auto">
          <a:xfrm>
            <a:off x="4792134" y="6457542"/>
            <a:ext cx="427566" cy="1331382"/>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nvGrpSpPr>
          <p:cNvPr id="93" name="Group 92"/>
          <p:cNvGrpSpPr/>
          <p:nvPr/>
        </p:nvGrpSpPr>
        <p:grpSpPr>
          <a:xfrm>
            <a:off x="5082120" y="7615573"/>
            <a:ext cx="838200" cy="646331"/>
            <a:chOff x="4927604" y="7033896"/>
            <a:chExt cx="838200" cy="646331"/>
          </a:xfrm>
        </p:grpSpPr>
        <p:sp>
          <p:nvSpPr>
            <p:cNvPr id="89" name="Line 32"/>
            <p:cNvSpPr>
              <a:spLocks noChangeShapeType="1"/>
            </p:cNvSpPr>
            <p:nvPr/>
          </p:nvSpPr>
          <p:spPr bwMode="auto">
            <a:xfrm>
              <a:off x="4927604" y="7408334"/>
              <a:ext cx="838200" cy="0"/>
            </a:xfrm>
            <a:prstGeom prst="line">
              <a:avLst/>
            </a:prstGeom>
            <a:noFill/>
            <a:ln w="25400">
              <a:solidFill>
                <a:schemeClr val="tx1"/>
              </a:solidFill>
              <a:round/>
              <a:headEnd/>
              <a:tailEnd/>
            </a:ln>
          </p:spPr>
          <p:txBody>
            <a:bodyPr wrap="none" anchor="ctr">
              <a:prstTxWarp prst="textNoShape">
                <a:avLst/>
              </a:prstTxWarp>
            </a:bodyPr>
            <a:lstStyle/>
            <a:p>
              <a:endParaRPr lang="en-US"/>
            </a:p>
          </p:txBody>
        </p:sp>
        <p:sp>
          <p:nvSpPr>
            <p:cNvPr id="90" name="Line 32"/>
            <p:cNvSpPr>
              <a:spLocks noChangeShapeType="1"/>
            </p:cNvSpPr>
            <p:nvPr/>
          </p:nvSpPr>
          <p:spPr bwMode="auto">
            <a:xfrm>
              <a:off x="5113871" y="7298267"/>
              <a:ext cx="474133" cy="0"/>
            </a:xfrm>
            <a:prstGeom prst="line">
              <a:avLst/>
            </a:prstGeom>
            <a:noFill/>
            <a:ln w="25400">
              <a:solidFill>
                <a:srgbClr val="FF0000"/>
              </a:solidFill>
              <a:round/>
              <a:headEnd/>
              <a:tailEnd/>
            </a:ln>
          </p:spPr>
          <p:txBody>
            <a:bodyPr wrap="none" anchor="ctr">
              <a:prstTxWarp prst="textNoShape">
                <a:avLst/>
              </a:prstTxWarp>
            </a:bodyPr>
            <a:lstStyle/>
            <a:p>
              <a:endParaRPr lang="en-US"/>
            </a:p>
          </p:txBody>
        </p:sp>
        <p:sp>
          <p:nvSpPr>
            <p:cNvPr id="91" name="Text Box 39"/>
            <p:cNvSpPr txBox="1">
              <a:spLocks noChangeArrowheads="1"/>
            </p:cNvSpPr>
            <p:nvPr/>
          </p:nvSpPr>
          <p:spPr bwMode="auto">
            <a:xfrm>
              <a:off x="5239918" y="7033896"/>
              <a:ext cx="441217" cy="646331"/>
            </a:xfrm>
            <a:prstGeom prst="rect">
              <a:avLst/>
            </a:prstGeom>
            <a:noFill/>
            <a:ln w="9525">
              <a:noFill/>
              <a:miter lim="800000"/>
              <a:headEnd/>
              <a:tailEnd/>
            </a:ln>
          </p:spPr>
          <p:txBody>
            <a:bodyPr wrap="square" anchor="ctr">
              <a:prstTxWarp prst="textNoShape">
                <a:avLst/>
              </a:prstTxWarp>
              <a:spAutoFit/>
            </a:bodyPr>
            <a:lstStyle/>
            <a:p>
              <a:pPr algn="ctr">
                <a:spcBef>
                  <a:spcPts val="0"/>
                </a:spcBef>
              </a:pPr>
              <a:r>
                <a:rPr lang="en-US" sz="3600" dirty="0">
                  <a:solidFill>
                    <a:srgbClr val="800000"/>
                  </a:solidFill>
                  <a:ea typeface="Arial" pitchFamily="-52" charset="0"/>
                  <a:cs typeface="Arial" pitchFamily="-52" charset="0"/>
                </a:rPr>
                <a:t>*</a:t>
              </a:r>
              <a:endParaRPr lang="en-US" sz="3600" b="1" dirty="0">
                <a:solidFill>
                  <a:srgbClr val="800000"/>
                </a:solidFill>
                <a:ea typeface="Arial" pitchFamily="-52" charset="0"/>
                <a:cs typeface="Arial" pitchFamily="-52" charset="0"/>
              </a:endParaRPr>
            </a:p>
          </p:txBody>
        </p:sp>
      </p:grpSp>
      <p:sp>
        <p:nvSpPr>
          <p:cNvPr id="92" name="Line 89"/>
          <p:cNvSpPr>
            <a:spLocks noChangeShapeType="1"/>
          </p:cNvSpPr>
          <p:nvPr/>
        </p:nvSpPr>
        <p:spPr bwMode="auto">
          <a:xfrm flipH="1" flipV="1">
            <a:off x="3810001" y="7890526"/>
            <a:ext cx="1250949" cy="19048"/>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563877" y="5479849"/>
            <a:ext cx="5849624" cy="1716817"/>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Arial" charset="0"/>
            </a:endParaRPr>
          </a:p>
        </p:txBody>
      </p:sp>
      <p:sp>
        <p:nvSpPr>
          <p:cNvPr id="10" name="Rectangle 9"/>
          <p:cNvSpPr/>
          <p:nvPr/>
        </p:nvSpPr>
        <p:spPr bwMode="auto">
          <a:xfrm>
            <a:off x="536855" y="656168"/>
            <a:ext cx="5892315" cy="1457810"/>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Arial" charset="0"/>
            </a:endParaRPr>
          </a:p>
        </p:txBody>
      </p:sp>
      <p:sp>
        <p:nvSpPr>
          <p:cNvPr id="4" name="Slide Number Placeholder 3"/>
          <p:cNvSpPr>
            <a:spLocks noGrp="1"/>
          </p:cNvSpPr>
          <p:nvPr>
            <p:ph type="sldNum" sz="quarter" idx="12"/>
          </p:nvPr>
        </p:nvSpPr>
        <p:spPr/>
        <p:txBody>
          <a:bodyPr/>
          <a:lstStyle/>
          <a:p>
            <a:fld id="{C840886F-D678-4B7D-9831-BE738213A530}" type="slidenum">
              <a:rPr lang="en-US" smtClean="0"/>
              <a:pPr/>
              <a:t>30</a:t>
            </a:fld>
            <a:endParaRPr lang="en-US"/>
          </a:p>
        </p:txBody>
      </p:sp>
      <p:sp>
        <p:nvSpPr>
          <p:cNvPr id="5" name="Text Box 5"/>
          <p:cNvSpPr txBox="1">
            <a:spLocks noChangeArrowheads="1"/>
          </p:cNvSpPr>
          <p:nvPr/>
        </p:nvSpPr>
        <p:spPr bwMode="auto">
          <a:xfrm>
            <a:off x="530754" y="278878"/>
            <a:ext cx="5689600" cy="338554"/>
          </a:xfrm>
          <a:prstGeom prst="rect">
            <a:avLst/>
          </a:prstGeom>
          <a:noFill/>
          <a:ln w="9525">
            <a:noFill/>
            <a:miter lim="800000"/>
            <a:headEnd/>
            <a:tailEnd/>
          </a:ln>
        </p:spPr>
        <p:txBody>
          <a:bodyPr>
            <a:prstTxWarp prst="textNoShape">
              <a:avLst/>
            </a:prstTxWarp>
            <a:spAutoFit/>
          </a:bodyPr>
          <a:lstStyle/>
          <a:p>
            <a:pPr marL="342900" indent="-342900">
              <a:tabLst>
                <a:tab pos="2692400" algn="l"/>
              </a:tabLst>
            </a:pPr>
            <a:r>
              <a:rPr lang="en-GB" b="1" dirty="0">
                <a:latin typeface="Times New Roman" pitchFamily="-52" charset="0"/>
                <a:ea typeface="Arial" pitchFamily="-52" charset="0"/>
                <a:cs typeface="Arial" pitchFamily="-52" charset="0"/>
              </a:rPr>
              <a:t>2</a:t>
            </a:r>
            <a:r>
              <a:rPr lang="en-GB" b="1" dirty="0" smtClean="0">
                <a:latin typeface="Times New Roman" pitchFamily="-52" charset="0"/>
                <a:ea typeface="Arial" pitchFamily="-52" charset="0"/>
                <a:cs typeface="Arial" pitchFamily="-52" charset="0"/>
              </a:rPr>
              <a:t>. </a:t>
            </a:r>
            <a:r>
              <a:rPr lang="en-GB" b="1" dirty="0">
                <a:latin typeface="Times New Roman" pitchFamily="-52" charset="0"/>
                <a:ea typeface="Arial" pitchFamily="-52" charset="0"/>
                <a:cs typeface="Arial" pitchFamily="-52" charset="0"/>
              </a:rPr>
              <a:t>Exercise with data from </a:t>
            </a:r>
            <a:r>
              <a:rPr lang="en-GB" b="1" i="1" dirty="0">
                <a:latin typeface="Times New Roman" pitchFamily="-52" charset="0"/>
                <a:ea typeface="Arial" pitchFamily="-52" charset="0"/>
                <a:cs typeface="Arial" pitchFamily="-52" charset="0"/>
              </a:rPr>
              <a:t>Plasmodium falciparum</a:t>
            </a:r>
          </a:p>
        </p:txBody>
      </p:sp>
      <p:sp>
        <p:nvSpPr>
          <p:cNvPr id="6" name="AutoShape 1060"/>
          <p:cNvSpPr>
            <a:spLocks noChangeArrowheads="1"/>
          </p:cNvSpPr>
          <p:nvPr/>
        </p:nvSpPr>
        <p:spPr bwMode="auto">
          <a:xfrm>
            <a:off x="540000" y="625325"/>
            <a:ext cx="5884862" cy="1532334"/>
          </a:xfrm>
          <a:prstGeom prst="roundRect">
            <a:avLst>
              <a:gd name="adj" fmla="val 16667"/>
            </a:avLst>
          </a:prstGeom>
          <a:noFill/>
          <a:ln w="9525">
            <a:noFill/>
            <a:round/>
            <a:headEnd/>
            <a:tailEnd/>
          </a:ln>
        </p:spPr>
        <p:txBody>
          <a:bodyPr wrap="square" anchor="ctr">
            <a:prstTxWarp prst="textNoShape">
              <a:avLst/>
            </a:prstTxWarp>
            <a:spAutoFit/>
          </a:bodyPr>
          <a:lstStyle/>
          <a:p>
            <a:r>
              <a:rPr lang="en-US" sz="1200" dirty="0" smtClean="0">
                <a:latin typeface="Arial"/>
                <a:cs typeface="Arial"/>
              </a:rPr>
              <a:t>To give you a second example with exercises on how to use sequence read mapping, SNP calling and Artemis to identify relevant genomic variation, let’s now turn to the data from </a:t>
            </a:r>
            <a:r>
              <a:rPr lang="en-US" sz="1200" i="1" dirty="0" smtClean="0">
                <a:latin typeface="Arial"/>
                <a:cs typeface="Arial"/>
              </a:rPr>
              <a:t>Plasmodium </a:t>
            </a:r>
            <a:r>
              <a:rPr lang="en-US" sz="1200" i="1" dirty="0" err="1" smtClean="0">
                <a:latin typeface="Arial"/>
                <a:cs typeface="Arial"/>
              </a:rPr>
              <a:t>falciparum</a:t>
            </a:r>
            <a:r>
              <a:rPr lang="en-US" sz="1200" dirty="0" smtClean="0">
                <a:latin typeface="Arial"/>
                <a:cs typeface="Arial"/>
              </a:rPr>
              <a:t>, the eukaryotic pathogen that causes malaria in humans.</a:t>
            </a:r>
          </a:p>
          <a:p>
            <a:endParaRPr lang="en-US" sz="1200" dirty="0" smtClean="0">
              <a:latin typeface="Arial"/>
              <a:cs typeface="Arial"/>
            </a:endParaRPr>
          </a:p>
          <a:p>
            <a:r>
              <a:rPr lang="en-US" sz="1200" dirty="0" smtClean="0">
                <a:latin typeface="Arial"/>
                <a:cs typeface="Arial"/>
              </a:rPr>
              <a:t>In the terminal, switch to the folder called ‘malaria’ using the Unix command ‘</a:t>
            </a:r>
            <a:r>
              <a:rPr lang="en-US" sz="1200" dirty="0" err="1" smtClean="0">
                <a:latin typeface="Arial"/>
                <a:cs typeface="Arial"/>
              </a:rPr>
              <a:t>cd</a:t>
            </a:r>
            <a:r>
              <a:rPr lang="en-US" sz="1200" dirty="0" smtClean="0">
                <a:latin typeface="Arial"/>
                <a:cs typeface="Arial"/>
              </a:rPr>
              <a:t>’:</a:t>
            </a:r>
          </a:p>
          <a:p>
            <a:r>
              <a:rPr lang="en-US" sz="1200" b="1" dirty="0" err="1" smtClean="0">
                <a:latin typeface="Courier New"/>
                <a:cs typeface="Courier New"/>
              </a:rPr>
              <a:t>cd</a:t>
            </a:r>
            <a:r>
              <a:rPr lang="en-US" sz="1200" b="1" dirty="0" smtClean="0">
                <a:latin typeface="Courier New"/>
                <a:cs typeface="Courier New"/>
              </a:rPr>
              <a:t> malaria</a:t>
            </a:r>
          </a:p>
        </p:txBody>
      </p:sp>
      <p:sp>
        <p:nvSpPr>
          <p:cNvPr id="7" name="AutoShape 1060"/>
          <p:cNvSpPr>
            <a:spLocks noChangeArrowheads="1"/>
          </p:cNvSpPr>
          <p:nvPr/>
        </p:nvSpPr>
        <p:spPr bwMode="auto">
          <a:xfrm>
            <a:off x="529416" y="2727592"/>
            <a:ext cx="5884862" cy="2553890"/>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US" sz="1200" dirty="0" smtClean="0">
                <a:latin typeface="Times New Roman"/>
                <a:cs typeface="Times New Roman"/>
              </a:rPr>
              <a:t>Mapping and </a:t>
            </a:r>
            <a:r>
              <a:rPr lang="en-US" sz="1200" dirty="0">
                <a:latin typeface="Times New Roman"/>
                <a:cs typeface="Times New Roman"/>
              </a:rPr>
              <a:t>aligning raw reads </a:t>
            </a:r>
            <a:r>
              <a:rPr lang="en-US" sz="1200" dirty="0" smtClean="0">
                <a:latin typeface="Times New Roman"/>
                <a:cs typeface="Times New Roman"/>
              </a:rPr>
              <a:t>to a reference sequence is a common task in bioinformatics. To save time and to show you one example of how scripts can automate tasks we will use a </a:t>
            </a:r>
            <a:r>
              <a:rPr lang="en-US" sz="1200" b="1" dirty="0" smtClean="0">
                <a:latin typeface="Times New Roman"/>
                <a:cs typeface="Times New Roman"/>
              </a:rPr>
              <a:t>Bash script </a:t>
            </a:r>
            <a:r>
              <a:rPr lang="en-US" sz="1200" dirty="0" smtClean="0">
                <a:latin typeface="Times New Roman"/>
                <a:cs typeface="Times New Roman"/>
              </a:rPr>
              <a:t>to perform the following key tasks:</a:t>
            </a:r>
          </a:p>
          <a:p>
            <a:endParaRPr lang="en-US" sz="1200" dirty="0" smtClean="0">
              <a:latin typeface="Times New Roman"/>
              <a:cs typeface="Times New Roman"/>
            </a:endParaRPr>
          </a:p>
          <a:p>
            <a:pPr>
              <a:buFontTx/>
              <a:buChar char="-"/>
            </a:pPr>
            <a:r>
              <a:rPr lang="en-US" sz="1200" dirty="0" smtClean="0">
                <a:latin typeface="Times New Roman"/>
                <a:cs typeface="Times New Roman"/>
              </a:rPr>
              <a:t> map sequence reads from the malaria parasite strain IT to the reference sequence (3D7) using the BWA program</a:t>
            </a:r>
          </a:p>
          <a:p>
            <a:pPr>
              <a:buFontTx/>
              <a:buChar char="-"/>
            </a:pPr>
            <a:r>
              <a:rPr lang="en-US" sz="1200" dirty="0" smtClean="0">
                <a:latin typeface="Times New Roman"/>
                <a:cs typeface="Times New Roman"/>
              </a:rPr>
              <a:t> call SNPs for the IT sequence data in comparison to the reference using the </a:t>
            </a:r>
            <a:r>
              <a:rPr lang="en-US" sz="1200" dirty="0" err="1" smtClean="0">
                <a:latin typeface="Times New Roman"/>
                <a:cs typeface="Times New Roman"/>
              </a:rPr>
              <a:t>mpileup</a:t>
            </a:r>
            <a:r>
              <a:rPr lang="en-US" sz="1200" dirty="0" smtClean="0">
                <a:latin typeface="Times New Roman"/>
                <a:cs typeface="Times New Roman"/>
              </a:rPr>
              <a:t> component of </a:t>
            </a:r>
            <a:r>
              <a:rPr lang="en-US" sz="1200" dirty="0" err="1" smtClean="0">
                <a:latin typeface="Times New Roman"/>
                <a:cs typeface="Times New Roman"/>
              </a:rPr>
              <a:t>SAMtools</a:t>
            </a:r>
            <a:endParaRPr lang="en-US" sz="1200" dirty="0" smtClean="0">
              <a:latin typeface="Times New Roman"/>
              <a:cs typeface="Times New Roman"/>
            </a:endParaRPr>
          </a:p>
          <a:p>
            <a:pPr>
              <a:buFontTx/>
              <a:buChar char="-"/>
            </a:pPr>
            <a:endParaRPr lang="en-US" sz="1200" dirty="0" smtClean="0">
              <a:latin typeface="Times New Roman"/>
              <a:cs typeface="Times New Roman"/>
            </a:endParaRPr>
          </a:p>
          <a:p>
            <a:r>
              <a:rPr lang="en-US" sz="1200" dirty="0" smtClean="0">
                <a:latin typeface="Times New Roman"/>
                <a:cs typeface="Times New Roman"/>
              </a:rPr>
              <a:t>This shell script is very generic, and thus can be used over and over again to map different samples (also known as lanes) of sequence data.</a:t>
            </a:r>
          </a:p>
          <a:p>
            <a:endParaRPr lang="en-US" sz="1200" dirty="0" smtClean="0">
              <a:latin typeface="Times New Roman"/>
              <a:cs typeface="Times New Roman"/>
            </a:endParaRPr>
          </a:p>
        </p:txBody>
      </p:sp>
      <p:sp>
        <p:nvSpPr>
          <p:cNvPr id="8" name="Text Box 5"/>
          <p:cNvSpPr txBox="1">
            <a:spLocks noChangeArrowheads="1"/>
          </p:cNvSpPr>
          <p:nvPr/>
        </p:nvSpPr>
        <p:spPr bwMode="auto">
          <a:xfrm>
            <a:off x="530757" y="2324844"/>
            <a:ext cx="5689600" cy="307777"/>
          </a:xfrm>
          <a:prstGeom prst="rect">
            <a:avLst/>
          </a:prstGeom>
          <a:noFill/>
          <a:ln w="9525">
            <a:noFill/>
            <a:miter lim="800000"/>
            <a:headEnd/>
            <a:tailEnd/>
          </a:ln>
        </p:spPr>
        <p:txBody>
          <a:bodyPr>
            <a:prstTxWarp prst="textNoShape">
              <a:avLst/>
            </a:prstTxWarp>
            <a:spAutoFit/>
          </a:bodyPr>
          <a:lstStyle/>
          <a:p>
            <a:pPr marL="342900" indent="-342900">
              <a:tabLst>
                <a:tab pos="2692400" algn="l"/>
              </a:tabLst>
            </a:pPr>
            <a:r>
              <a:rPr lang="en-GB" sz="1400" b="1" dirty="0" smtClean="0">
                <a:latin typeface="Times New Roman" pitchFamily="-52" charset="0"/>
                <a:ea typeface="Arial" pitchFamily="-52" charset="0"/>
                <a:cs typeface="Arial" pitchFamily="-52" charset="0"/>
              </a:rPr>
              <a:t>Running a Bash script to do the work for us…</a:t>
            </a:r>
            <a:endParaRPr lang="en-GB" sz="1400" b="1" i="1" dirty="0">
              <a:latin typeface="Times New Roman" pitchFamily="-52" charset="0"/>
              <a:ea typeface="Arial" pitchFamily="-52" charset="0"/>
              <a:cs typeface="Arial" pitchFamily="-52" charset="0"/>
            </a:endParaRPr>
          </a:p>
        </p:txBody>
      </p:sp>
      <p:sp>
        <p:nvSpPr>
          <p:cNvPr id="2" name="TextBox 1"/>
          <p:cNvSpPr txBox="1"/>
          <p:nvPr/>
        </p:nvSpPr>
        <p:spPr>
          <a:xfrm>
            <a:off x="540501" y="5519130"/>
            <a:ext cx="5872999" cy="1661994"/>
          </a:xfrm>
          <a:prstGeom prst="rect">
            <a:avLst/>
          </a:prstGeom>
          <a:noFill/>
        </p:spPr>
        <p:txBody>
          <a:bodyPr wrap="square" rtlCol="0">
            <a:spAutoFit/>
          </a:bodyPr>
          <a:lstStyle/>
          <a:p>
            <a:pPr lvl="0">
              <a:lnSpc>
                <a:spcPct val="90000"/>
              </a:lnSpc>
            </a:pPr>
            <a:r>
              <a:rPr lang="en-US" sz="1200" dirty="0">
                <a:solidFill>
                  <a:srgbClr val="000000"/>
                </a:solidFill>
                <a:latin typeface="Arial"/>
                <a:cs typeface="Arial"/>
              </a:rPr>
              <a:t>To actually run the script, type the following on the command line</a:t>
            </a:r>
            <a:r>
              <a:rPr lang="en-US" sz="1200" dirty="0" smtClean="0">
                <a:solidFill>
                  <a:srgbClr val="000000"/>
                </a:solidFill>
                <a:latin typeface="Arial"/>
                <a:cs typeface="Arial"/>
              </a:rPr>
              <a:t>:</a:t>
            </a:r>
          </a:p>
          <a:p>
            <a:pPr lvl="0">
              <a:lnSpc>
                <a:spcPct val="90000"/>
              </a:lnSpc>
            </a:pPr>
            <a:endParaRPr lang="en-US" sz="1200" dirty="0">
              <a:solidFill>
                <a:srgbClr val="000000"/>
              </a:solidFill>
              <a:latin typeface="Times New Roman"/>
              <a:cs typeface="Times New Roman"/>
            </a:endParaRPr>
          </a:p>
          <a:p>
            <a:pPr lvl="0">
              <a:lnSpc>
                <a:spcPct val="90000"/>
              </a:lnSpc>
            </a:pPr>
            <a:r>
              <a:rPr lang="en-US" sz="1200" b="1" dirty="0" smtClean="0">
                <a:solidFill>
                  <a:srgbClr val="000000"/>
                </a:solidFill>
                <a:latin typeface="Courier New"/>
                <a:cs typeface="Courier New"/>
              </a:rPr>
              <a:t>./</a:t>
            </a:r>
            <a:r>
              <a:rPr lang="en-US" sz="1200" b="1" dirty="0" err="1" smtClean="0">
                <a:solidFill>
                  <a:srgbClr val="000000"/>
                </a:solidFill>
                <a:latin typeface="Courier New"/>
                <a:cs typeface="Courier New"/>
              </a:rPr>
              <a:t>map_lanes.sh</a:t>
            </a:r>
            <a:r>
              <a:rPr lang="en-US" sz="1200" b="1" dirty="0" smtClean="0">
                <a:solidFill>
                  <a:srgbClr val="000000"/>
                </a:solidFill>
                <a:latin typeface="Courier New"/>
                <a:cs typeface="Courier New"/>
              </a:rPr>
              <a:t> IT.Chr5_1.fastq IT.Chr5_2.fastq Pf3D7_05.fasta </a:t>
            </a:r>
          </a:p>
          <a:p>
            <a:pPr lvl="0">
              <a:lnSpc>
                <a:spcPct val="90000"/>
              </a:lnSpc>
            </a:pPr>
            <a:r>
              <a:rPr lang="en-US" sz="1200" b="1" dirty="0">
                <a:solidFill>
                  <a:srgbClr val="000000"/>
                </a:solidFill>
                <a:latin typeface="Courier New"/>
                <a:cs typeface="Courier New"/>
              </a:rPr>
              <a:t>	</a:t>
            </a:r>
            <a:r>
              <a:rPr lang="en-US" sz="1200" b="1" dirty="0" smtClean="0">
                <a:solidFill>
                  <a:srgbClr val="000000"/>
                </a:solidFill>
                <a:latin typeface="Courier New"/>
                <a:cs typeface="Courier New"/>
              </a:rPr>
              <a:t>BWA.IT.Chr5</a:t>
            </a:r>
          </a:p>
          <a:p>
            <a:pPr lvl="0">
              <a:lnSpc>
                <a:spcPct val="90000"/>
              </a:lnSpc>
            </a:pPr>
            <a:endParaRPr lang="en-US" sz="1200" b="1" dirty="0">
              <a:solidFill>
                <a:srgbClr val="000000"/>
              </a:solidFill>
              <a:latin typeface="Courier New"/>
              <a:cs typeface="Courier New"/>
            </a:endParaRPr>
          </a:p>
          <a:p>
            <a:pPr lvl="0"/>
            <a:r>
              <a:rPr lang="en-US" sz="1200" dirty="0" smtClean="0">
                <a:solidFill>
                  <a:srgbClr val="000000"/>
                </a:solidFill>
                <a:latin typeface="Arial"/>
                <a:cs typeface="Arial"/>
              </a:rPr>
              <a:t>Note that </a:t>
            </a:r>
            <a:r>
              <a:rPr lang="en-US" sz="1200" b="1" dirty="0" smtClean="0">
                <a:solidFill>
                  <a:srgbClr val="000000"/>
                </a:solidFill>
                <a:latin typeface="Arial"/>
                <a:cs typeface="Arial"/>
              </a:rPr>
              <a:t>BWA.IT.Chr5</a:t>
            </a:r>
            <a:r>
              <a:rPr lang="en-US" sz="1200" dirty="0" smtClean="0">
                <a:solidFill>
                  <a:srgbClr val="000000"/>
                </a:solidFill>
                <a:latin typeface="Arial"/>
                <a:cs typeface="Arial"/>
              </a:rPr>
              <a:t> still belongs to your command line! Please also </a:t>
            </a:r>
            <a:r>
              <a:rPr lang="en-US" sz="1200" dirty="0">
                <a:solidFill>
                  <a:srgbClr val="000000"/>
                </a:solidFill>
                <a:latin typeface="Arial"/>
                <a:cs typeface="Arial"/>
              </a:rPr>
              <a:t>note that this script will run for several minutes, so please be patient</a:t>
            </a:r>
            <a:r>
              <a:rPr lang="en-US" sz="1200" dirty="0" smtClean="0">
                <a:solidFill>
                  <a:srgbClr val="000000"/>
                </a:solidFill>
                <a:latin typeface="Arial"/>
                <a:cs typeface="Arial"/>
              </a:rPr>
              <a:t>. Lots of information about the </a:t>
            </a:r>
            <a:r>
              <a:rPr lang="en-US" sz="1200" dirty="0" smtClean="0">
                <a:solidFill>
                  <a:srgbClr val="000000"/>
                </a:solidFill>
                <a:latin typeface="Arial"/>
                <a:cs typeface="Arial"/>
              </a:rPr>
              <a:t>progress </a:t>
            </a:r>
            <a:r>
              <a:rPr lang="en-US" sz="1200" dirty="0" smtClean="0">
                <a:solidFill>
                  <a:srgbClr val="000000"/>
                </a:solidFill>
                <a:latin typeface="Arial"/>
                <a:cs typeface="Arial"/>
              </a:rPr>
              <a:t>of the mapping will be printed to the screen, but its rare you’d ever need to look at it. </a:t>
            </a:r>
            <a:endParaRPr lang="en-US" sz="1200" dirty="0">
              <a:solidFill>
                <a:srgbClr val="000000"/>
              </a:solidFill>
              <a:latin typeface="Arial"/>
              <a:cs typeface="Arial"/>
            </a:endParaRPr>
          </a:p>
        </p:txBody>
      </p:sp>
      <p:sp>
        <p:nvSpPr>
          <p:cNvPr id="11" name="AutoShape 3"/>
          <p:cNvSpPr>
            <a:spLocks noChangeArrowheads="1"/>
          </p:cNvSpPr>
          <p:nvPr/>
        </p:nvSpPr>
        <p:spPr bwMode="auto">
          <a:xfrm>
            <a:off x="540001" y="7352572"/>
            <a:ext cx="5873499" cy="1328023"/>
          </a:xfrm>
          <a:prstGeom prst="roundRect">
            <a:avLst>
              <a:gd name="adj" fmla="val 16667"/>
            </a:avLst>
          </a:prstGeom>
          <a:solidFill>
            <a:srgbClr val="FFFF99"/>
          </a:solidFill>
          <a:ln w="9525">
            <a:solidFill>
              <a:schemeClr val="tx1"/>
            </a:solidFill>
            <a:round/>
            <a:headEnd/>
            <a:tailEnd/>
          </a:ln>
          <a:effectLst/>
          <a:extLst/>
        </p:spPr>
        <p:txBody>
          <a:bodyPr wrap="square" anchor="ctr">
            <a:spAutoFit/>
          </a:bodyPr>
          <a:lstStyle/>
          <a:p>
            <a:pPr eaLnBrk="1" hangingPunct="1"/>
            <a:endParaRPr lang="en-GB" sz="1200" dirty="0" smtClean="0">
              <a:latin typeface="Times New Roman" charset="0"/>
            </a:endParaRPr>
          </a:p>
          <a:p>
            <a:pPr eaLnBrk="1" hangingPunct="1"/>
            <a:r>
              <a:rPr lang="en-GB" sz="1200" dirty="0" smtClean="0">
                <a:latin typeface="Times New Roman" charset="0"/>
              </a:rPr>
              <a:t>The commands performed by the script are listed on the next page. While the script is running, we can have a look at the commands, and the BASH structure. If you are not sure about certain commands, have a look back at the previous parts of this module or ask a course demonstrator or a class mate. </a:t>
            </a:r>
          </a:p>
          <a:p>
            <a:pPr eaLnBrk="1" hangingPunct="1"/>
            <a:endParaRPr lang="en-GB" sz="1200" b="1" dirty="0" smtClean="0">
              <a:latin typeface="Courier New"/>
              <a:cs typeface="Courier New"/>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2E8CB31-A58A-4779-9F7E-716265AE8FEE}" type="slidenum">
              <a:rPr lang="en-US" smtClean="0"/>
              <a:pPr/>
              <a:t>31</a:t>
            </a:fld>
            <a:endParaRPr lang="en-US"/>
          </a:p>
        </p:txBody>
      </p:sp>
      <p:sp>
        <p:nvSpPr>
          <p:cNvPr id="10" name="AutoShape 1060"/>
          <p:cNvSpPr>
            <a:spLocks noChangeArrowheads="1"/>
          </p:cNvSpPr>
          <p:nvPr/>
        </p:nvSpPr>
        <p:spPr bwMode="auto">
          <a:xfrm>
            <a:off x="179916" y="1135403"/>
            <a:ext cx="6582833" cy="6987121"/>
          </a:xfrm>
          <a:prstGeom prst="roundRect">
            <a:avLst>
              <a:gd name="adj" fmla="val 16667"/>
            </a:avLst>
          </a:prstGeom>
          <a:solidFill>
            <a:srgbClr val="FFFF99"/>
          </a:solidFill>
          <a:ln w="9525">
            <a:solidFill>
              <a:schemeClr val="tx1"/>
            </a:solidFill>
            <a:round/>
            <a:headEnd/>
            <a:tailEnd/>
          </a:ln>
        </p:spPr>
        <p:txBody>
          <a:bodyPr wrap="square" rIns="36000" anchor="ctr">
            <a:prstTxWarp prst="textNoShape">
              <a:avLst/>
            </a:prstTxWarp>
            <a:spAutoFit/>
          </a:bodyPr>
          <a:lstStyle/>
          <a:p>
            <a:endParaRPr lang="en-US" sz="1200" dirty="0" smtClean="0">
              <a:latin typeface="Courier New"/>
              <a:cs typeface="Courier New"/>
            </a:endParaRPr>
          </a:p>
          <a:p>
            <a:r>
              <a:rPr lang="en-US" sz="1200" dirty="0" smtClean="0">
                <a:latin typeface="Courier New"/>
                <a:cs typeface="Courier New"/>
              </a:rPr>
              <a:t>#!</a:t>
            </a:r>
            <a:r>
              <a:rPr lang="en-US" sz="1200" dirty="0">
                <a:latin typeface="Courier New"/>
                <a:cs typeface="Courier New"/>
              </a:rPr>
              <a:t>/bin/bash</a:t>
            </a:r>
          </a:p>
          <a:p>
            <a:endParaRPr lang="en-US" sz="1200" dirty="0">
              <a:latin typeface="Courier New"/>
              <a:cs typeface="Courier New"/>
            </a:endParaRPr>
          </a:p>
          <a:p>
            <a:r>
              <a:rPr lang="en-US" sz="1200" dirty="0">
                <a:latin typeface="Courier New"/>
                <a:cs typeface="Courier New"/>
              </a:rPr>
              <a:t>#read in values from command line</a:t>
            </a:r>
          </a:p>
          <a:p>
            <a:r>
              <a:rPr lang="en-US" sz="1200" dirty="0">
                <a:latin typeface="Courier New"/>
                <a:cs typeface="Courier New"/>
              </a:rPr>
              <a:t>fastq1=$1</a:t>
            </a:r>
          </a:p>
          <a:p>
            <a:r>
              <a:rPr lang="en-US" sz="1200" dirty="0">
                <a:latin typeface="Courier New"/>
                <a:cs typeface="Courier New"/>
              </a:rPr>
              <a:t>fastq2=$2</a:t>
            </a:r>
          </a:p>
          <a:p>
            <a:r>
              <a:rPr lang="en-US" sz="1200" dirty="0">
                <a:latin typeface="Courier New"/>
                <a:cs typeface="Courier New"/>
              </a:rPr>
              <a:t>ref=$3</a:t>
            </a:r>
          </a:p>
          <a:p>
            <a:r>
              <a:rPr lang="en-US" sz="1200" dirty="0">
                <a:latin typeface="Courier New"/>
                <a:cs typeface="Courier New"/>
              </a:rPr>
              <a:t>output=$4</a:t>
            </a:r>
          </a:p>
          <a:p>
            <a:endParaRPr lang="en-US" sz="1200" dirty="0">
              <a:latin typeface="Courier New"/>
              <a:cs typeface="Courier New"/>
            </a:endParaRPr>
          </a:p>
          <a:p>
            <a:r>
              <a:rPr lang="en-US" sz="1200" dirty="0">
                <a:latin typeface="Courier New"/>
                <a:cs typeface="Courier New"/>
              </a:rPr>
              <a:t>#index the reference file</a:t>
            </a:r>
          </a:p>
          <a:p>
            <a:r>
              <a:rPr lang="en-US" sz="1200" dirty="0" err="1">
                <a:latin typeface="Courier New"/>
                <a:cs typeface="Courier New"/>
              </a:rPr>
              <a:t>bwa</a:t>
            </a:r>
            <a:r>
              <a:rPr lang="en-US" sz="1200" dirty="0">
                <a:latin typeface="Courier New"/>
                <a:cs typeface="Courier New"/>
              </a:rPr>
              <a:t> index $ref</a:t>
            </a:r>
          </a:p>
          <a:p>
            <a:endParaRPr lang="en-US" sz="1200" dirty="0">
              <a:latin typeface="Courier New"/>
              <a:cs typeface="Courier New"/>
            </a:endParaRPr>
          </a:p>
          <a:p>
            <a:r>
              <a:rPr lang="en-US" sz="1200" dirty="0">
                <a:latin typeface="Courier New"/>
                <a:cs typeface="Courier New"/>
              </a:rPr>
              <a:t>#map the sequence data</a:t>
            </a:r>
          </a:p>
          <a:p>
            <a:r>
              <a:rPr lang="en-US" sz="1200" dirty="0" err="1">
                <a:latin typeface="Courier New"/>
                <a:cs typeface="Courier New"/>
              </a:rPr>
              <a:t>bwa</a:t>
            </a:r>
            <a:r>
              <a:rPr lang="en-US" sz="1200" dirty="0">
                <a:latin typeface="Courier New"/>
                <a:cs typeface="Courier New"/>
              </a:rPr>
              <a:t> </a:t>
            </a:r>
            <a:r>
              <a:rPr lang="en-US" sz="1200" dirty="0" err="1">
                <a:latin typeface="Courier New"/>
                <a:cs typeface="Courier New"/>
              </a:rPr>
              <a:t>aln</a:t>
            </a:r>
            <a:r>
              <a:rPr lang="en-US" sz="1200" dirty="0">
                <a:latin typeface="Courier New"/>
                <a:cs typeface="Courier New"/>
              </a:rPr>
              <a:t> $ref $fastq1 &gt; </a:t>
            </a:r>
            <a:r>
              <a:rPr lang="en-US" sz="1200" dirty="0" err="1">
                <a:latin typeface="Courier New"/>
                <a:cs typeface="Courier New"/>
              </a:rPr>
              <a:t>F.sai</a:t>
            </a:r>
            <a:endParaRPr lang="en-US" sz="1200" dirty="0">
              <a:latin typeface="Courier New"/>
              <a:cs typeface="Courier New"/>
            </a:endParaRPr>
          </a:p>
          <a:p>
            <a:r>
              <a:rPr lang="en-US" sz="1200" dirty="0" err="1">
                <a:latin typeface="Courier New"/>
                <a:cs typeface="Courier New"/>
              </a:rPr>
              <a:t>bwa</a:t>
            </a:r>
            <a:r>
              <a:rPr lang="en-US" sz="1200" dirty="0">
                <a:latin typeface="Courier New"/>
                <a:cs typeface="Courier New"/>
              </a:rPr>
              <a:t> </a:t>
            </a:r>
            <a:r>
              <a:rPr lang="en-US" sz="1200" dirty="0" err="1">
                <a:latin typeface="Courier New"/>
                <a:cs typeface="Courier New"/>
              </a:rPr>
              <a:t>aln</a:t>
            </a:r>
            <a:r>
              <a:rPr lang="en-US" sz="1200" dirty="0">
                <a:latin typeface="Courier New"/>
                <a:cs typeface="Courier New"/>
              </a:rPr>
              <a:t> $ref $fastq2 &gt; </a:t>
            </a:r>
            <a:r>
              <a:rPr lang="en-US" sz="1200" dirty="0" err="1">
                <a:latin typeface="Courier New"/>
                <a:cs typeface="Courier New"/>
              </a:rPr>
              <a:t>R.sai</a:t>
            </a:r>
            <a:endParaRPr lang="en-US" sz="1200" dirty="0">
              <a:latin typeface="Courier New"/>
              <a:cs typeface="Courier New"/>
            </a:endParaRPr>
          </a:p>
          <a:p>
            <a:r>
              <a:rPr lang="en-US" sz="1200" dirty="0" err="1">
                <a:latin typeface="Courier New"/>
                <a:cs typeface="Courier New"/>
              </a:rPr>
              <a:t>bwa</a:t>
            </a:r>
            <a:r>
              <a:rPr lang="en-US" sz="1200" dirty="0">
                <a:latin typeface="Courier New"/>
                <a:cs typeface="Courier New"/>
              </a:rPr>
              <a:t> </a:t>
            </a:r>
            <a:r>
              <a:rPr lang="en-US" sz="1200" dirty="0" err="1">
                <a:latin typeface="Courier New"/>
                <a:cs typeface="Courier New"/>
              </a:rPr>
              <a:t>sampe</a:t>
            </a:r>
            <a:r>
              <a:rPr lang="en-US" sz="1200" dirty="0">
                <a:latin typeface="Courier New"/>
                <a:cs typeface="Courier New"/>
              </a:rPr>
              <a:t> -a 700 $ref </a:t>
            </a:r>
            <a:r>
              <a:rPr lang="en-US" sz="1200" dirty="0" err="1">
                <a:latin typeface="Courier New"/>
                <a:cs typeface="Courier New"/>
              </a:rPr>
              <a:t>F.sai</a:t>
            </a:r>
            <a:r>
              <a:rPr lang="en-US" sz="1200" dirty="0">
                <a:latin typeface="Courier New"/>
                <a:cs typeface="Courier New"/>
              </a:rPr>
              <a:t> </a:t>
            </a:r>
            <a:r>
              <a:rPr lang="en-US" sz="1200" dirty="0" err="1">
                <a:latin typeface="Courier New"/>
                <a:cs typeface="Courier New"/>
              </a:rPr>
              <a:t>R.sai</a:t>
            </a:r>
            <a:r>
              <a:rPr lang="en-US" sz="1200" dirty="0">
                <a:latin typeface="Courier New"/>
                <a:cs typeface="Courier New"/>
              </a:rPr>
              <a:t> $fastq1 $fastq2 &gt; $</a:t>
            </a:r>
            <a:r>
              <a:rPr lang="en-US" sz="1200" dirty="0" err="1">
                <a:latin typeface="Courier New"/>
                <a:cs typeface="Courier New"/>
              </a:rPr>
              <a:t>output.sam</a:t>
            </a:r>
            <a:endParaRPr lang="en-US" sz="1200" dirty="0">
              <a:latin typeface="Courier New"/>
              <a:cs typeface="Courier New"/>
            </a:endParaRPr>
          </a:p>
          <a:p>
            <a:endParaRPr lang="en-US" sz="1200" dirty="0">
              <a:latin typeface="Courier New"/>
              <a:cs typeface="Courier New"/>
            </a:endParaRPr>
          </a:p>
          <a:p>
            <a:r>
              <a:rPr lang="en-US" sz="1200" dirty="0">
                <a:latin typeface="Courier New"/>
                <a:cs typeface="Courier New"/>
              </a:rPr>
              <a:t>#create a sorted and indexed bam file</a:t>
            </a:r>
          </a:p>
          <a:p>
            <a:r>
              <a:rPr lang="en-US" sz="1200" dirty="0" err="1">
                <a:latin typeface="Courier New"/>
                <a:cs typeface="Courier New"/>
              </a:rPr>
              <a:t>samtools</a:t>
            </a:r>
            <a:r>
              <a:rPr lang="en-US" sz="1200" dirty="0">
                <a:latin typeface="Courier New"/>
                <a:cs typeface="Courier New"/>
              </a:rPr>
              <a:t> view -b -S $</a:t>
            </a:r>
            <a:r>
              <a:rPr lang="en-US" sz="1200" dirty="0" err="1">
                <a:latin typeface="Courier New"/>
                <a:cs typeface="Courier New"/>
              </a:rPr>
              <a:t>output.sam</a:t>
            </a:r>
            <a:r>
              <a:rPr lang="en-US" sz="1200" dirty="0">
                <a:latin typeface="Courier New"/>
                <a:cs typeface="Courier New"/>
              </a:rPr>
              <a:t> &gt; $</a:t>
            </a:r>
            <a:r>
              <a:rPr lang="en-US" sz="1200" dirty="0" err="1">
                <a:latin typeface="Courier New"/>
                <a:cs typeface="Courier New"/>
              </a:rPr>
              <a:t>output.tmp.bam</a:t>
            </a:r>
            <a:endParaRPr lang="en-US" sz="1200" dirty="0">
              <a:latin typeface="Courier New"/>
              <a:cs typeface="Courier New"/>
            </a:endParaRPr>
          </a:p>
          <a:p>
            <a:r>
              <a:rPr lang="en-US" sz="1200" dirty="0" err="1">
                <a:latin typeface="Courier New"/>
                <a:cs typeface="Courier New"/>
              </a:rPr>
              <a:t>samtools</a:t>
            </a:r>
            <a:r>
              <a:rPr lang="en-US" sz="1200" dirty="0">
                <a:latin typeface="Courier New"/>
                <a:cs typeface="Courier New"/>
              </a:rPr>
              <a:t> sort $</a:t>
            </a:r>
            <a:r>
              <a:rPr lang="en-US" sz="1200" dirty="0" err="1">
                <a:latin typeface="Courier New"/>
                <a:cs typeface="Courier New"/>
              </a:rPr>
              <a:t>output.tmp.bam</a:t>
            </a:r>
            <a:r>
              <a:rPr lang="en-US" sz="1200" dirty="0">
                <a:latin typeface="Courier New"/>
                <a:cs typeface="Courier New"/>
              </a:rPr>
              <a:t> $output</a:t>
            </a:r>
          </a:p>
          <a:p>
            <a:r>
              <a:rPr lang="en-US" sz="1200" dirty="0" err="1">
                <a:latin typeface="Courier New"/>
                <a:cs typeface="Courier New"/>
              </a:rPr>
              <a:t>samtools</a:t>
            </a:r>
            <a:r>
              <a:rPr lang="en-US" sz="1200" dirty="0">
                <a:latin typeface="Courier New"/>
                <a:cs typeface="Courier New"/>
              </a:rPr>
              <a:t> index $</a:t>
            </a:r>
            <a:r>
              <a:rPr lang="en-US" sz="1200" dirty="0" err="1">
                <a:latin typeface="Courier New"/>
                <a:cs typeface="Courier New"/>
              </a:rPr>
              <a:t>output.bam</a:t>
            </a:r>
            <a:endParaRPr lang="en-US" sz="1200" dirty="0">
              <a:latin typeface="Courier New"/>
              <a:cs typeface="Courier New"/>
            </a:endParaRPr>
          </a:p>
          <a:p>
            <a:endParaRPr lang="en-US" sz="1200" dirty="0">
              <a:latin typeface="Courier New"/>
              <a:cs typeface="Courier New"/>
            </a:endParaRPr>
          </a:p>
          <a:p>
            <a:r>
              <a:rPr lang="en-US" sz="1200" dirty="0">
                <a:latin typeface="Courier New"/>
                <a:cs typeface="Courier New"/>
              </a:rPr>
              <a:t>#generate a BCF file and index it</a:t>
            </a:r>
          </a:p>
          <a:p>
            <a:r>
              <a:rPr lang="en-US" sz="1200" dirty="0" err="1">
                <a:latin typeface="Courier New"/>
                <a:cs typeface="Courier New"/>
              </a:rPr>
              <a:t>samtools</a:t>
            </a:r>
            <a:r>
              <a:rPr lang="en-US" sz="1200" dirty="0">
                <a:latin typeface="Courier New"/>
                <a:cs typeface="Courier New"/>
              </a:rPr>
              <a:t> </a:t>
            </a:r>
            <a:r>
              <a:rPr lang="en-US" sz="1200" dirty="0" err="1">
                <a:latin typeface="Courier New"/>
                <a:cs typeface="Courier New"/>
              </a:rPr>
              <a:t>mpileup</a:t>
            </a:r>
            <a:r>
              <a:rPr lang="en-US" sz="1200" dirty="0">
                <a:latin typeface="Courier New"/>
                <a:cs typeface="Courier New"/>
              </a:rPr>
              <a:t> -</a:t>
            </a:r>
            <a:r>
              <a:rPr lang="en-US" sz="1200" dirty="0" err="1">
                <a:latin typeface="Courier New"/>
                <a:cs typeface="Courier New"/>
              </a:rPr>
              <a:t>ugf</a:t>
            </a:r>
            <a:r>
              <a:rPr lang="en-US" sz="1200" dirty="0">
                <a:latin typeface="Courier New"/>
                <a:cs typeface="Courier New"/>
              </a:rPr>
              <a:t> $ref $</a:t>
            </a:r>
            <a:r>
              <a:rPr lang="en-US" sz="1200" dirty="0" err="1">
                <a:latin typeface="Courier New"/>
                <a:cs typeface="Courier New"/>
              </a:rPr>
              <a:t>output.bam</a:t>
            </a:r>
            <a:r>
              <a:rPr lang="en-US" sz="1200" dirty="0">
                <a:latin typeface="Courier New"/>
                <a:cs typeface="Courier New"/>
              </a:rPr>
              <a:t> &gt; $</a:t>
            </a:r>
            <a:r>
              <a:rPr lang="en-US" sz="1200" dirty="0" err="1">
                <a:latin typeface="Courier New"/>
                <a:cs typeface="Courier New"/>
              </a:rPr>
              <a:t>output.tmp.bcf</a:t>
            </a:r>
            <a:endParaRPr lang="en-US" sz="1200" dirty="0">
              <a:latin typeface="Courier New"/>
              <a:cs typeface="Courier New"/>
            </a:endParaRPr>
          </a:p>
          <a:p>
            <a:r>
              <a:rPr lang="en-US" sz="1200" dirty="0" err="1">
                <a:latin typeface="Courier New"/>
                <a:cs typeface="Courier New"/>
              </a:rPr>
              <a:t>bcftools</a:t>
            </a:r>
            <a:r>
              <a:rPr lang="en-US" sz="1200" dirty="0">
                <a:latin typeface="Courier New"/>
                <a:cs typeface="Courier New"/>
              </a:rPr>
              <a:t> view -</a:t>
            </a:r>
            <a:r>
              <a:rPr lang="en-US" sz="1200" dirty="0" err="1">
                <a:latin typeface="Courier New"/>
                <a:cs typeface="Courier New"/>
              </a:rPr>
              <a:t>bcvg</a:t>
            </a:r>
            <a:r>
              <a:rPr lang="en-US" sz="1200" dirty="0">
                <a:latin typeface="Courier New"/>
                <a:cs typeface="Courier New"/>
              </a:rPr>
              <a:t> $</a:t>
            </a:r>
            <a:r>
              <a:rPr lang="en-US" sz="1200" dirty="0" err="1">
                <a:latin typeface="Courier New"/>
                <a:cs typeface="Courier New"/>
              </a:rPr>
              <a:t>output.tmp.bcf</a:t>
            </a:r>
            <a:r>
              <a:rPr lang="en-US" sz="1200" dirty="0">
                <a:latin typeface="Courier New"/>
                <a:cs typeface="Courier New"/>
              </a:rPr>
              <a:t> </a:t>
            </a:r>
            <a:r>
              <a:rPr lang="en-US" sz="1200" dirty="0" smtClean="0">
                <a:latin typeface="Courier New"/>
                <a:cs typeface="Courier New"/>
              </a:rPr>
              <a:t>&gt; $</a:t>
            </a:r>
            <a:r>
              <a:rPr lang="en-US" sz="1200" dirty="0" err="1">
                <a:latin typeface="Courier New"/>
                <a:cs typeface="Courier New"/>
              </a:rPr>
              <a:t>output.bcf</a:t>
            </a:r>
            <a:endParaRPr lang="en-US" sz="1200" dirty="0">
              <a:latin typeface="Courier New"/>
              <a:cs typeface="Courier New"/>
            </a:endParaRPr>
          </a:p>
          <a:p>
            <a:r>
              <a:rPr lang="en-US" sz="1200" dirty="0" err="1">
                <a:latin typeface="Courier New"/>
                <a:cs typeface="Courier New"/>
              </a:rPr>
              <a:t>bcftools</a:t>
            </a:r>
            <a:r>
              <a:rPr lang="en-US" sz="1200" dirty="0">
                <a:latin typeface="Courier New"/>
                <a:cs typeface="Courier New"/>
              </a:rPr>
              <a:t> index $</a:t>
            </a:r>
            <a:r>
              <a:rPr lang="en-US" sz="1200" dirty="0" err="1">
                <a:latin typeface="Courier New"/>
                <a:cs typeface="Courier New"/>
              </a:rPr>
              <a:t>output.bcf</a:t>
            </a:r>
            <a:endParaRPr lang="en-US" sz="1200" dirty="0">
              <a:latin typeface="Courier New"/>
              <a:cs typeface="Courier New"/>
            </a:endParaRPr>
          </a:p>
          <a:p>
            <a:endParaRPr lang="en-US" sz="1200" dirty="0">
              <a:latin typeface="Courier New"/>
              <a:cs typeface="Courier New"/>
            </a:endParaRPr>
          </a:p>
          <a:p>
            <a:r>
              <a:rPr lang="en-US" sz="1200" dirty="0">
                <a:latin typeface="Courier New"/>
                <a:cs typeface="Courier New"/>
              </a:rPr>
              <a:t>#clean up your directory of temporary files</a:t>
            </a:r>
          </a:p>
          <a:p>
            <a:r>
              <a:rPr lang="en-US" sz="1200" dirty="0" err="1">
                <a:latin typeface="Courier New"/>
                <a:cs typeface="Courier New"/>
              </a:rPr>
              <a:t>rm</a:t>
            </a:r>
            <a:r>
              <a:rPr lang="en-US" sz="1200" dirty="0">
                <a:latin typeface="Courier New"/>
                <a:cs typeface="Courier New"/>
              </a:rPr>
              <a:t> -f $</a:t>
            </a:r>
            <a:r>
              <a:rPr lang="en-US" sz="1200" dirty="0" err="1">
                <a:latin typeface="Courier New"/>
                <a:cs typeface="Courier New"/>
              </a:rPr>
              <a:t>output.tmp.bcf</a:t>
            </a:r>
            <a:r>
              <a:rPr lang="en-US" sz="1200" dirty="0">
                <a:latin typeface="Courier New"/>
                <a:cs typeface="Courier New"/>
              </a:rPr>
              <a:t> </a:t>
            </a:r>
            <a:r>
              <a:rPr lang="en-US" sz="1200" dirty="0" err="1">
                <a:latin typeface="Courier New"/>
                <a:cs typeface="Courier New"/>
              </a:rPr>
              <a:t>F.sai</a:t>
            </a:r>
            <a:r>
              <a:rPr lang="en-US" sz="1200" dirty="0">
                <a:latin typeface="Courier New"/>
                <a:cs typeface="Courier New"/>
              </a:rPr>
              <a:t> </a:t>
            </a:r>
            <a:r>
              <a:rPr lang="en-US" sz="1200" dirty="0" err="1">
                <a:latin typeface="Courier New"/>
                <a:cs typeface="Courier New"/>
              </a:rPr>
              <a:t>R.sai</a:t>
            </a:r>
            <a:r>
              <a:rPr lang="en-US" sz="1200" dirty="0">
                <a:latin typeface="Courier New"/>
                <a:cs typeface="Courier New"/>
              </a:rPr>
              <a:t> $</a:t>
            </a:r>
            <a:r>
              <a:rPr lang="en-US" sz="1200" dirty="0" err="1">
                <a:latin typeface="Courier New"/>
                <a:cs typeface="Courier New"/>
              </a:rPr>
              <a:t>output.sam</a:t>
            </a:r>
            <a:r>
              <a:rPr lang="en-US" sz="1200" dirty="0">
                <a:latin typeface="Courier New"/>
                <a:cs typeface="Courier New"/>
              </a:rPr>
              <a:t> $</a:t>
            </a:r>
            <a:r>
              <a:rPr lang="en-US" sz="1200" dirty="0" err="1">
                <a:latin typeface="Courier New"/>
                <a:cs typeface="Courier New"/>
              </a:rPr>
              <a:t>output.tmp.bam</a:t>
            </a:r>
            <a:endParaRPr lang="en-US" sz="1200" dirty="0">
              <a:latin typeface="Courier New"/>
              <a:cs typeface="Courier New"/>
            </a:endParaRPr>
          </a:p>
          <a:p>
            <a:endParaRPr lang="en-US" sz="1200" dirty="0">
              <a:latin typeface="Courier New"/>
              <a:cs typeface="Courier New"/>
            </a:endParaRPr>
          </a:p>
          <a:p>
            <a:r>
              <a:rPr lang="en-US" sz="1200" dirty="0">
                <a:latin typeface="Courier New"/>
                <a:cs typeface="Courier New"/>
              </a:rPr>
              <a:t>#clean up your directory of </a:t>
            </a:r>
            <a:r>
              <a:rPr lang="en-US" sz="1200" dirty="0" err="1" smtClean="0">
                <a:latin typeface="Courier New"/>
                <a:cs typeface="Courier New"/>
              </a:rPr>
              <a:t>unnecesary</a:t>
            </a:r>
            <a:r>
              <a:rPr lang="en-US" sz="1200" dirty="0" smtClean="0">
                <a:latin typeface="Courier New"/>
                <a:cs typeface="Courier New"/>
              </a:rPr>
              <a:t> </a:t>
            </a:r>
            <a:r>
              <a:rPr lang="en-US" sz="1200" dirty="0">
                <a:latin typeface="Courier New"/>
                <a:cs typeface="Courier New"/>
              </a:rPr>
              <a:t>files</a:t>
            </a:r>
          </a:p>
          <a:p>
            <a:r>
              <a:rPr lang="en-US" sz="1200" dirty="0" err="1">
                <a:latin typeface="Courier New"/>
                <a:cs typeface="Courier New"/>
              </a:rPr>
              <a:t>rm</a:t>
            </a:r>
            <a:r>
              <a:rPr lang="en-US" sz="1200" dirty="0">
                <a:latin typeface="Courier New"/>
                <a:cs typeface="Courier New"/>
              </a:rPr>
              <a:t> -f $</a:t>
            </a:r>
            <a:r>
              <a:rPr lang="en-US" sz="1200" dirty="0" err="1">
                <a:latin typeface="Courier New"/>
                <a:cs typeface="Courier New"/>
              </a:rPr>
              <a:t>ref.amb</a:t>
            </a:r>
            <a:r>
              <a:rPr lang="en-US" sz="1200" dirty="0">
                <a:latin typeface="Courier New"/>
                <a:cs typeface="Courier New"/>
              </a:rPr>
              <a:t> $</a:t>
            </a:r>
            <a:r>
              <a:rPr lang="en-US" sz="1200" dirty="0" err="1">
                <a:latin typeface="Courier New"/>
                <a:cs typeface="Courier New"/>
              </a:rPr>
              <a:t>ref.ann</a:t>
            </a:r>
            <a:r>
              <a:rPr lang="en-US" sz="1200" dirty="0">
                <a:latin typeface="Courier New"/>
                <a:cs typeface="Courier New"/>
              </a:rPr>
              <a:t> $</a:t>
            </a:r>
            <a:r>
              <a:rPr lang="en-US" sz="1200" dirty="0" err="1">
                <a:latin typeface="Courier New"/>
                <a:cs typeface="Courier New"/>
              </a:rPr>
              <a:t>ref.bwt</a:t>
            </a:r>
            <a:r>
              <a:rPr lang="en-US" sz="1200" dirty="0">
                <a:latin typeface="Courier New"/>
                <a:cs typeface="Courier New"/>
              </a:rPr>
              <a:t> $</a:t>
            </a:r>
            <a:r>
              <a:rPr lang="en-US" sz="1200" dirty="0" err="1">
                <a:latin typeface="Courier New"/>
                <a:cs typeface="Courier New"/>
              </a:rPr>
              <a:t>ref.pac</a:t>
            </a:r>
            <a:r>
              <a:rPr lang="en-US" sz="1200" dirty="0">
                <a:latin typeface="Courier New"/>
                <a:cs typeface="Courier New"/>
              </a:rPr>
              <a:t> $</a:t>
            </a:r>
            <a:r>
              <a:rPr lang="en-US" sz="1200" dirty="0" err="1">
                <a:latin typeface="Courier New"/>
                <a:cs typeface="Courier New"/>
              </a:rPr>
              <a:t>ref.sa</a:t>
            </a:r>
            <a:r>
              <a:rPr lang="en-US" sz="1200" dirty="0">
                <a:latin typeface="Courier New"/>
                <a:cs typeface="Courier New"/>
              </a:rPr>
              <a:t> $</a:t>
            </a:r>
            <a:r>
              <a:rPr lang="en-US" sz="1200" dirty="0" err="1">
                <a:latin typeface="Courier New"/>
                <a:cs typeface="Courier New"/>
              </a:rPr>
              <a:t>ref.fai</a:t>
            </a:r>
            <a:endParaRPr lang="en-US" sz="1200" dirty="0">
              <a:latin typeface="Courier New"/>
              <a:cs typeface="Courier New"/>
            </a:endParaRPr>
          </a:p>
          <a:p>
            <a:endParaRPr lang="en-US" sz="1200" dirty="0" smtClean="0">
              <a:latin typeface="Times New Roman"/>
              <a:cs typeface="Times New Roman"/>
            </a:endParaRPr>
          </a:p>
        </p:txBody>
      </p:sp>
      <p:sp>
        <p:nvSpPr>
          <p:cNvPr id="4" name="TextBox 3"/>
          <p:cNvSpPr txBox="1"/>
          <p:nvPr/>
        </p:nvSpPr>
        <p:spPr>
          <a:xfrm>
            <a:off x="253999" y="1756827"/>
            <a:ext cx="338554" cy="5816976"/>
          </a:xfrm>
          <a:prstGeom prst="rect">
            <a:avLst/>
          </a:prstGeom>
          <a:noFill/>
        </p:spPr>
        <p:txBody>
          <a:bodyPr wrap="none" rtlCol="0">
            <a:spAutoFit/>
          </a:bodyPr>
          <a:lstStyle/>
          <a:p>
            <a:r>
              <a:rPr lang="en-US" sz="1200" dirty="0" smtClean="0">
                <a:latin typeface="Times New Roman"/>
                <a:cs typeface="Times New Roman"/>
              </a:rPr>
              <a:t>1</a:t>
            </a:r>
          </a:p>
          <a:p>
            <a:r>
              <a:rPr lang="en-US" sz="1200" dirty="0" smtClean="0">
                <a:latin typeface="Times New Roman"/>
                <a:cs typeface="Times New Roman"/>
              </a:rPr>
              <a:t>2</a:t>
            </a:r>
          </a:p>
          <a:p>
            <a:r>
              <a:rPr lang="en-US" sz="1200" dirty="0" smtClean="0">
                <a:latin typeface="Times New Roman"/>
                <a:cs typeface="Times New Roman"/>
              </a:rPr>
              <a:t>3</a:t>
            </a:r>
          </a:p>
          <a:p>
            <a:r>
              <a:rPr lang="en-US" sz="1200" dirty="0" smtClean="0">
                <a:latin typeface="Times New Roman"/>
                <a:cs typeface="Times New Roman"/>
              </a:rPr>
              <a:t>4</a:t>
            </a:r>
          </a:p>
          <a:p>
            <a:r>
              <a:rPr lang="en-US" sz="1200" dirty="0" smtClean="0">
                <a:latin typeface="Times New Roman"/>
                <a:cs typeface="Times New Roman"/>
              </a:rPr>
              <a:t>5</a:t>
            </a:r>
          </a:p>
          <a:p>
            <a:r>
              <a:rPr lang="en-US" sz="1200" dirty="0" smtClean="0">
                <a:latin typeface="Times New Roman"/>
                <a:cs typeface="Times New Roman"/>
              </a:rPr>
              <a:t>6</a:t>
            </a:r>
          </a:p>
          <a:p>
            <a:r>
              <a:rPr lang="en-US" sz="1200" dirty="0" smtClean="0">
                <a:latin typeface="Times New Roman"/>
                <a:cs typeface="Times New Roman"/>
              </a:rPr>
              <a:t>7</a:t>
            </a:r>
          </a:p>
          <a:p>
            <a:r>
              <a:rPr lang="en-US" sz="1200" dirty="0" smtClean="0">
                <a:latin typeface="Times New Roman"/>
                <a:cs typeface="Times New Roman"/>
              </a:rPr>
              <a:t>8</a:t>
            </a:r>
          </a:p>
          <a:p>
            <a:r>
              <a:rPr lang="en-US" sz="1200" dirty="0" smtClean="0">
                <a:latin typeface="Times New Roman"/>
                <a:cs typeface="Times New Roman"/>
              </a:rPr>
              <a:t>9</a:t>
            </a:r>
          </a:p>
          <a:p>
            <a:r>
              <a:rPr lang="en-US" sz="1200" dirty="0" smtClean="0">
                <a:latin typeface="Times New Roman"/>
                <a:cs typeface="Times New Roman"/>
              </a:rPr>
              <a:t>10</a:t>
            </a:r>
          </a:p>
          <a:p>
            <a:r>
              <a:rPr lang="en-US" sz="1200" dirty="0" smtClean="0">
                <a:latin typeface="Times New Roman"/>
                <a:cs typeface="Times New Roman"/>
              </a:rPr>
              <a:t>11</a:t>
            </a:r>
          </a:p>
          <a:p>
            <a:r>
              <a:rPr lang="en-US" sz="1200" dirty="0" smtClean="0">
                <a:latin typeface="Times New Roman"/>
                <a:cs typeface="Times New Roman"/>
              </a:rPr>
              <a:t>12</a:t>
            </a:r>
          </a:p>
          <a:p>
            <a:r>
              <a:rPr lang="en-US" sz="1200" dirty="0" smtClean="0">
                <a:latin typeface="Times New Roman"/>
                <a:cs typeface="Times New Roman"/>
              </a:rPr>
              <a:t>13</a:t>
            </a:r>
          </a:p>
          <a:p>
            <a:r>
              <a:rPr lang="en-US" sz="1200" dirty="0" smtClean="0">
                <a:latin typeface="Times New Roman"/>
                <a:cs typeface="Times New Roman"/>
              </a:rPr>
              <a:t>14</a:t>
            </a:r>
          </a:p>
          <a:p>
            <a:r>
              <a:rPr lang="en-US" sz="1200" dirty="0" smtClean="0">
                <a:latin typeface="Times New Roman"/>
                <a:cs typeface="Times New Roman"/>
              </a:rPr>
              <a:t>15</a:t>
            </a:r>
          </a:p>
          <a:p>
            <a:r>
              <a:rPr lang="en-US" sz="1200" dirty="0" smtClean="0">
                <a:latin typeface="Times New Roman"/>
                <a:cs typeface="Times New Roman"/>
              </a:rPr>
              <a:t>16</a:t>
            </a:r>
          </a:p>
          <a:p>
            <a:r>
              <a:rPr lang="en-US" sz="1200" dirty="0" smtClean="0">
                <a:latin typeface="Times New Roman"/>
                <a:cs typeface="Times New Roman"/>
              </a:rPr>
              <a:t>17</a:t>
            </a:r>
          </a:p>
          <a:p>
            <a:r>
              <a:rPr lang="en-US" sz="1200" dirty="0" smtClean="0">
                <a:latin typeface="Times New Roman"/>
                <a:cs typeface="Times New Roman"/>
              </a:rPr>
              <a:t>18</a:t>
            </a:r>
          </a:p>
          <a:p>
            <a:r>
              <a:rPr lang="en-US" sz="1200" dirty="0" smtClean="0">
                <a:latin typeface="Times New Roman"/>
                <a:cs typeface="Times New Roman"/>
              </a:rPr>
              <a:t>19</a:t>
            </a:r>
          </a:p>
          <a:p>
            <a:r>
              <a:rPr lang="en-US" sz="1200" dirty="0" smtClean="0">
                <a:latin typeface="Times New Roman"/>
                <a:cs typeface="Times New Roman"/>
              </a:rPr>
              <a:t>20</a:t>
            </a:r>
          </a:p>
          <a:p>
            <a:r>
              <a:rPr lang="en-US" sz="1200" dirty="0" smtClean="0">
                <a:latin typeface="Times New Roman"/>
                <a:cs typeface="Times New Roman"/>
              </a:rPr>
              <a:t>21</a:t>
            </a:r>
          </a:p>
          <a:p>
            <a:r>
              <a:rPr lang="en-US" sz="1200" dirty="0" smtClean="0">
                <a:latin typeface="Times New Roman"/>
                <a:cs typeface="Times New Roman"/>
              </a:rPr>
              <a:t>22</a:t>
            </a:r>
          </a:p>
          <a:p>
            <a:r>
              <a:rPr lang="en-US" sz="1200" dirty="0" smtClean="0">
                <a:latin typeface="Times New Roman"/>
                <a:cs typeface="Times New Roman"/>
              </a:rPr>
              <a:t>23</a:t>
            </a:r>
          </a:p>
          <a:p>
            <a:r>
              <a:rPr lang="en-US" sz="1200" dirty="0" smtClean="0">
                <a:latin typeface="Times New Roman"/>
                <a:cs typeface="Times New Roman"/>
              </a:rPr>
              <a:t>24</a:t>
            </a:r>
          </a:p>
          <a:p>
            <a:r>
              <a:rPr lang="en-US" sz="1200" dirty="0" smtClean="0">
                <a:latin typeface="Times New Roman"/>
                <a:cs typeface="Times New Roman"/>
              </a:rPr>
              <a:t>25</a:t>
            </a:r>
          </a:p>
          <a:p>
            <a:r>
              <a:rPr lang="en-US" sz="1200" dirty="0" smtClean="0">
                <a:latin typeface="Times New Roman"/>
                <a:cs typeface="Times New Roman"/>
              </a:rPr>
              <a:t>26</a:t>
            </a:r>
          </a:p>
          <a:p>
            <a:r>
              <a:rPr lang="en-US" sz="1200" dirty="0" smtClean="0">
                <a:latin typeface="Times New Roman"/>
                <a:cs typeface="Times New Roman"/>
              </a:rPr>
              <a:t>27</a:t>
            </a:r>
          </a:p>
          <a:p>
            <a:r>
              <a:rPr lang="en-US" sz="1200" dirty="0" smtClean="0">
                <a:latin typeface="Times New Roman"/>
                <a:cs typeface="Times New Roman"/>
              </a:rPr>
              <a:t>28</a:t>
            </a:r>
          </a:p>
          <a:p>
            <a:r>
              <a:rPr lang="en-US" sz="1200" dirty="0" smtClean="0">
                <a:latin typeface="Times New Roman"/>
                <a:cs typeface="Times New Roman"/>
              </a:rPr>
              <a:t>29</a:t>
            </a:r>
          </a:p>
          <a:p>
            <a:r>
              <a:rPr lang="en-US" sz="1200" dirty="0" smtClean="0">
                <a:latin typeface="Times New Roman"/>
                <a:cs typeface="Times New Roman"/>
              </a:rPr>
              <a:t>30</a:t>
            </a:r>
          </a:p>
          <a:p>
            <a:r>
              <a:rPr lang="en-US" sz="1200" dirty="0" smtClean="0">
                <a:latin typeface="Times New Roman"/>
                <a:cs typeface="Times New Roman"/>
              </a:rPr>
              <a:t>31</a:t>
            </a:r>
            <a:endParaRPr lang="en-US" sz="1200" dirty="0">
              <a:latin typeface="Times New Roman"/>
              <a:cs typeface="Times New Roman"/>
            </a:endParaRPr>
          </a:p>
        </p:txBody>
      </p:sp>
    </p:spTree>
    <p:extLst>
      <p:ext uri="{BB962C8B-B14F-4D97-AF65-F5344CB8AC3E}">
        <p14:creationId xmlns:p14="http://schemas.microsoft.com/office/powerpoint/2010/main" val="22408672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2E8CB31-A58A-4779-9F7E-716265AE8FEE}" type="slidenum">
              <a:rPr lang="en-US" smtClean="0"/>
              <a:pPr/>
              <a:t>32</a:t>
            </a:fld>
            <a:endParaRPr lang="en-US"/>
          </a:p>
        </p:txBody>
      </p:sp>
      <p:sp>
        <p:nvSpPr>
          <p:cNvPr id="3" name="AutoShape 3"/>
          <p:cNvSpPr>
            <a:spLocks noChangeArrowheads="1"/>
          </p:cNvSpPr>
          <p:nvPr/>
        </p:nvSpPr>
        <p:spPr bwMode="auto">
          <a:xfrm>
            <a:off x="328084" y="351429"/>
            <a:ext cx="6159500" cy="3371135"/>
          </a:xfrm>
          <a:prstGeom prst="roundRect">
            <a:avLst>
              <a:gd name="adj" fmla="val 16667"/>
            </a:avLst>
          </a:prstGeom>
          <a:solidFill>
            <a:srgbClr val="FFFF99"/>
          </a:solidFill>
          <a:ln w="9525">
            <a:solidFill>
              <a:schemeClr val="tx1"/>
            </a:solidFill>
            <a:round/>
            <a:headEnd/>
            <a:tailEnd/>
          </a:ln>
          <a:effectLst/>
          <a:extLst/>
        </p:spPr>
        <p:txBody>
          <a:bodyPr wrap="square" anchor="ctr">
            <a:spAutoFit/>
          </a:bodyPr>
          <a:lstStyle/>
          <a:p>
            <a:pPr marL="171450" indent="-171450" eaLnBrk="1" hangingPunct="1">
              <a:buFont typeface="Arial"/>
              <a:buChar char="•"/>
            </a:pPr>
            <a:r>
              <a:rPr lang="en-GB" sz="1200" b="1" dirty="0" smtClean="0">
                <a:latin typeface="Times New Roman" charset="0"/>
              </a:rPr>
              <a:t>Line 1</a:t>
            </a:r>
            <a:r>
              <a:rPr lang="en-GB" sz="1200" dirty="0" smtClean="0">
                <a:latin typeface="Times New Roman" charset="0"/>
              </a:rPr>
              <a:t> tells the computer which program to use to execute or interpret this file, in this case it is the </a:t>
            </a:r>
            <a:r>
              <a:rPr lang="en-GB" sz="1200" b="1" dirty="0" smtClean="0">
                <a:latin typeface="Times New Roman" charset="0"/>
              </a:rPr>
              <a:t>bash</a:t>
            </a:r>
            <a:r>
              <a:rPr lang="en-GB" sz="1200" dirty="0" smtClean="0">
                <a:latin typeface="Times New Roman" charset="0"/>
              </a:rPr>
              <a:t> program.</a:t>
            </a:r>
          </a:p>
          <a:p>
            <a:pPr marL="171450" indent="-171450" eaLnBrk="1" hangingPunct="1">
              <a:buFont typeface="Arial"/>
              <a:buChar char="•"/>
            </a:pPr>
            <a:r>
              <a:rPr lang="en-GB" sz="1200" dirty="0" smtClean="0">
                <a:latin typeface="Times New Roman" charset="0"/>
              </a:rPr>
              <a:t>Empty lines have been inserted for clearer structure and are not interpreted. Lines starting with a </a:t>
            </a:r>
            <a:r>
              <a:rPr lang="en-GB" sz="1200" b="1" dirty="0" smtClean="0">
                <a:latin typeface="Times New Roman" charset="0"/>
              </a:rPr>
              <a:t>#</a:t>
            </a:r>
            <a:r>
              <a:rPr lang="en-GB" sz="1200" dirty="0" smtClean="0">
                <a:latin typeface="Times New Roman" charset="0"/>
              </a:rPr>
              <a:t> are comments and are not executed either.</a:t>
            </a:r>
          </a:p>
          <a:p>
            <a:pPr marL="171450" indent="-171450" eaLnBrk="1" hangingPunct="1">
              <a:buFont typeface="Arial"/>
              <a:buChar char="•"/>
            </a:pPr>
            <a:r>
              <a:rPr lang="en-GB" sz="1200" b="1" dirty="0" smtClean="0">
                <a:latin typeface="Times New Roman" charset="0"/>
                <a:cs typeface="Courier New"/>
              </a:rPr>
              <a:t>Lines 4-7</a:t>
            </a:r>
            <a:r>
              <a:rPr lang="en-GB" sz="1200" dirty="0" smtClean="0">
                <a:latin typeface="Times New Roman" charset="0"/>
                <a:cs typeface="Courier New"/>
              </a:rPr>
              <a:t> read in the values passed to the script from the command line. These values are called command line arguments and will be discussed in more detail later.</a:t>
            </a:r>
          </a:p>
          <a:p>
            <a:pPr marL="171450" indent="-171450" eaLnBrk="1" hangingPunct="1">
              <a:buFont typeface="Arial"/>
              <a:buChar char="•"/>
            </a:pPr>
            <a:r>
              <a:rPr lang="en-GB" sz="1200" b="1" dirty="0" smtClean="0">
                <a:latin typeface="Times New Roman" charset="0"/>
                <a:cs typeface="Courier New"/>
              </a:rPr>
              <a:t>Line 10</a:t>
            </a:r>
            <a:r>
              <a:rPr lang="en-GB" sz="1200" dirty="0" smtClean="0">
                <a:latin typeface="Times New Roman" charset="0"/>
                <a:cs typeface="Courier New"/>
              </a:rPr>
              <a:t> indexes the reference file.</a:t>
            </a:r>
          </a:p>
          <a:p>
            <a:pPr marL="171450" indent="-171450" eaLnBrk="1" hangingPunct="1">
              <a:buFont typeface="Arial"/>
              <a:buChar char="•"/>
            </a:pPr>
            <a:r>
              <a:rPr lang="en-GB" sz="1200" b="1" dirty="0" smtClean="0">
                <a:latin typeface="Times New Roman" charset="0"/>
                <a:cs typeface="Courier New"/>
              </a:rPr>
              <a:t>Lines 13-14</a:t>
            </a:r>
            <a:r>
              <a:rPr lang="en-GB" sz="1200" dirty="0" smtClean="0">
                <a:latin typeface="Times New Roman" charset="0"/>
                <a:cs typeface="Courier New"/>
              </a:rPr>
              <a:t> aligns the </a:t>
            </a:r>
            <a:r>
              <a:rPr lang="en-GB" sz="1200" dirty="0" err="1" smtClean="0">
                <a:latin typeface="Times New Roman" charset="0"/>
                <a:cs typeface="Courier New"/>
              </a:rPr>
              <a:t>fastq</a:t>
            </a:r>
            <a:r>
              <a:rPr lang="en-GB" sz="1200" dirty="0" smtClean="0">
                <a:latin typeface="Times New Roman" charset="0"/>
                <a:cs typeface="Courier New"/>
              </a:rPr>
              <a:t> files to the reference genome.</a:t>
            </a:r>
            <a:endParaRPr lang="en-GB" sz="1200" b="1" dirty="0">
              <a:latin typeface="Courier New"/>
              <a:cs typeface="Courier New"/>
            </a:endParaRPr>
          </a:p>
          <a:p>
            <a:pPr marL="171450" indent="-171450" eaLnBrk="1" hangingPunct="1">
              <a:buFont typeface="Arial"/>
              <a:buChar char="•"/>
            </a:pPr>
            <a:r>
              <a:rPr lang="en-GB" sz="1200" b="1" dirty="0" smtClean="0">
                <a:latin typeface="Times New Roman"/>
                <a:cs typeface="Times New Roman"/>
              </a:rPr>
              <a:t>Line 15</a:t>
            </a:r>
            <a:r>
              <a:rPr lang="en-GB" sz="1200" dirty="0" smtClean="0">
                <a:latin typeface="Times New Roman"/>
                <a:cs typeface="Times New Roman"/>
              </a:rPr>
              <a:t> extracts alignments from </a:t>
            </a:r>
            <a:r>
              <a:rPr lang="en-GB" sz="1200" dirty="0" err="1" smtClean="0">
                <a:latin typeface="Times New Roman"/>
                <a:cs typeface="Times New Roman"/>
              </a:rPr>
              <a:t>bwa’s</a:t>
            </a:r>
            <a:r>
              <a:rPr lang="en-GB" sz="1200" dirty="0" smtClean="0">
                <a:latin typeface="Times New Roman"/>
                <a:cs typeface="Times New Roman"/>
              </a:rPr>
              <a:t> proprietary binary .</a:t>
            </a:r>
            <a:r>
              <a:rPr lang="en-GB" sz="1200" dirty="0" err="1" smtClean="0">
                <a:latin typeface="Times New Roman"/>
                <a:cs typeface="Times New Roman"/>
              </a:rPr>
              <a:t>sai</a:t>
            </a:r>
            <a:r>
              <a:rPr lang="en-GB" sz="1200" dirty="0" smtClean="0">
                <a:latin typeface="Times New Roman"/>
                <a:cs typeface="Times New Roman"/>
              </a:rPr>
              <a:t> file to a .</a:t>
            </a:r>
            <a:r>
              <a:rPr lang="en-GB" sz="1200" dirty="0" err="1" smtClean="0">
                <a:latin typeface="Times New Roman"/>
                <a:cs typeface="Times New Roman"/>
              </a:rPr>
              <a:t>sam</a:t>
            </a:r>
            <a:r>
              <a:rPr lang="en-GB" sz="1200" dirty="0" smtClean="0">
                <a:latin typeface="Times New Roman"/>
                <a:cs typeface="Times New Roman"/>
              </a:rPr>
              <a:t> file</a:t>
            </a:r>
          </a:p>
          <a:p>
            <a:pPr marL="628650" lvl="1" indent="-171450">
              <a:buFont typeface="Arial"/>
              <a:buChar char="•"/>
            </a:pPr>
            <a:r>
              <a:rPr lang="en-GB" sz="1200" dirty="0">
                <a:latin typeface="Times New Roman" charset="0"/>
              </a:rPr>
              <a:t>Also, if you would like to know e.g. what the switch “-a 700” in the command “</a:t>
            </a:r>
            <a:r>
              <a:rPr lang="en-GB" sz="1200" dirty="0" err="1">
                <a:latin typeface="Times New Roman" charset="0"/>
              </a:rPr>
              <a:t>bwa</a:t>
            </a:r>
            <a:r>
              <a:rPr lang="en-GB" sz="1200" dirty="0">
                <a:latin typeface="Times New Roman" charset="0"/>
              </a:rPr>
              <a:t> </a:t>
            </a:r>
            <a:r>
              <a:rPr lang="en-GB" sz="1200" dirty="0" err="1">
                <a:latin typeface="Times New Roman" charset="0"/>
              </a:rPr>
              <a:t>sampe</a:t>
            </a:r>
            <a:r>
              <a:rPr lang="en-GB" sz="1200" dirty="0">
                <a:latin typeface="Times New Roman" charset="0"/>
              </a:rPr>
              <a:t> -a 700” does, you can check the program itself on the command line like this: </a:t>
            </a:r>
            <a:r>
              <a:rPr lang="en-GB" sz="1200" b="1" dirty="0" err="1">
                <a:latin typeface="Courier New"/>
                <a:cs typeface="Courier New"/>
              </a:rPr>
              <a:t>bwa</a:t>
            </a:r>
            <a:r>
              <a:rPr lang="en-GB" sz="1200" b="1" dirty="0">
                <a:latin typeface="Courier New"/>
                <a:cs typeface="Courier New"/>
              </a:rPr>
              <a:t> </a:t>
            </a:r>
            <a:r>
              <a:rPr lang="en-GB" sz="1200" b="1" dirty="0" err="1" smtClean="0">
                <a:latin typeface="Courier New"/>
                <a:cs typeface="Courier New"/>
              </a:rPr>
              <a:t>sampe</a:t>
            </a:r>
            <a:endParaRPr lang="en-GB" sz="1200" dirty="0" smtClean="0">
              <a:latin typeface="Times New Roman"/>
              <a:cs typeface="Times New Roman"/>
            </a:endParaRPr>
          </a:p>
          <a:p>
            <a:pPr marL="171450" indent="-171450" eaLnBrk="1" hangingPunct="1">
              <a:buFont typeface="Arial"/>
              <a:buChar char="•"/>
            </a:pPr>
            <a:r>
              <a:rPr lang="en-GB" sz="1200" b="1" dirty="0" smtClean="0">
                <a:latin typeface="Times New Roman"/>
                <a:cs typeface="Times New Roman"/>
              </a:rPr>
              <a:t>Line 18</a:t>
            </a:r>
            <a:r>
              <a:rPr lang="en-GB" sz="1200" dirty="0" smtClean="0">
                <a:latin typeface="Times New Roman"/>
                <a:cs typeface="Times New Roman"/>
              </a:rPr>
              <a:t> converts the .</a:t>
            </a:r>
            <a:r>
              <a:rPr lang="en-GB" sz="1200" dirty="0" err="1" smtClean="0">
                <a:latin typeface="Times New Roman"/>
                <a:cs typeface="Times New Roman"/>
              </a:rPr>
              <a:t>sam</a:t>
            </a:r>
            <a:r>
              <a:rPr lang="en-GB" sz="1200" dirty="0" smtClean="0">
                <a:latin typeface="Times New Roman"/>
                <a:cs typeface="Times New Roman"/>
              </a:rPr>
              <a:t> file into a .bam file.</a:t>
            </a:r>
          </a:p>
          <a:p>
            <a:pPr marL="171450" indent="-171450" eaLnBrk="1" hangingPunct="1">
              <a:buFont typeface="Arial"/>
              <a:buChar char="•"/>
            </a:pPr>
            <a:r>
              <a:rPr lang="en-GB" sz="1200" b="1" dirty="0" smtClean="0">
                <a:latin typeface="Times New Roman"/>
                <a:cs typeface="Times New Roman"/>
              </a:rPr>
              <a:t>Lines 19-20 </a:t>
            </a:r>
            <a:r>
              <a:rPr lang="en-GB" sz="1200" dirty="0" smtClean="0">
                <a:latin typeface="Times New Roman"/>
                <a:cs typeface="Times New Roman"/>
              </a:rPr>
              <a:t>sort and index the .bam file so that it can be viewed in Artemis.</a:t>
            </a:r>
          </a:p>
          <a:p>
            <a:pPr marL="171450" indent="-171450" eaLnBrk="1" hangingPunct="1">
              <a:buFont typeface="Arial"/>
              <a:buChar char="•"/>
            </a:pPr>
            <a:r>
              <a:rPr lang="en-GB" sz="1200" b="1" dirty="0" smtClean="0">
                <a:latin typeface="Times New Roman"/>
                <a:cs typeface="Times New Roman"/>
              </a:rPr>
              <a:t>Lines 23-25</a:t>
            </a:r>
            <a:r>
              <a:rPr lang="en-GB" sz="1200" dirty="0" smtClean="0">
                <a:latin typeface="Times New Roman"/>
                <a:cs typeface="Times New Roman"/>
              </a:rPr>
              <a:t> generate a .</a:t>
            </a:r>
            <a:r>
              <a:rPr lang="en-GB" sz="1200" dirty="0" err="1" smtClean="0">
                <a:latin typeface="Times New Roman"/>
                <a:cs typeface="Times New Roman"/>
              </a:rPr>
              <a:t>bcf</a:t>
            </a:r>
            <a:r>
              <a:rPr lang="en-GB" sz="1200" dirty="0" smtClean="0">
                <a:latin typeface="Times New Roman"/>
                <a:cs typeface="Times New Roman"/>
              </a:rPr>
              <a:t> file and index it.</a:t>
            </a:r>
          </a:p>
          <a:p>
            <a:pPr marL="171450" indent="-171450" eaLnBrk="1" hangingPunct="1">
              <a:buFont typeface="Arial"/>
              <a:buChar char="•"/>
            </a:pPr>
            <a:r>
              <a:rPr lang="en-GB" sz="1200" b="1" dirty="0" smtClean="0">
                <a:latin typeface="Times New Roman"/>
                <a:cs typeface="Times New Roman"/>
              </a:rPr>
              <a:t>Lines 28 and 31</a:t>
            </a:r>
            <a:r>
              <a:rPr lang="en-GB" sz="1200" dirty="0" smtClean="0">
                <a:latin typeface="Times New Roman"/>
                <a:cs typeface="Times New Roman"/>
              </a:rPr>
              <a:t> remove temporary and unnecessary files.</a:t>
            </a:r>
            <a:endParaRPr lang="en-GB" sz="1200" b="1" dirty="0" smtClean="0">
              <a:latin typeface="Times New Roman"/>
              <a:cs typeface="Times New Roman"/>
            </a:endParaRPr>
          </a:p>
        </p:txBody>
      </p:sp>
      <p:sp>
        <p:nvSpPr>
          <p:cNvPr id="4" name="AutoShape 3"/>
          <p:cNvSpPr>
            <a:spLocks noChangeArrowheads="1"/>
          </p:cNvSpPr>
          <p:nvPr/>
        </p:nvSpPr>
        <p:spPr bwMode="auto">
          <a:xfrm>
            <a:off x="311152" y="3863775"/>
            <a:ext cx="6159500" cy="5414247"/>
          </a:xfrm>
          <a:prstGeom prst="roundRect">
            <a:avLst>
              <a:gd name="adj" fmla="val 16667"/>
            </a:avLst>
          </a:prstGeom>
          <a:solidFill>
            <a:srgbClr val="FFFF99"/>
          </a:solidFill>
          <a:ln w="9525">
            <a:solidFill>
              <a:schemeClr val="tx1"/>
            </a:solidFill>
            <a:round/>
            <a:headEnd/>
            <a:tailEnd/>
          </a:ln>
          <a:effectLst/>
          <a:extLst/>
        </p:spPr>
        <p:txBody>
          <a:bodyPr wrap="square" anchor="ctr">
            <a:spAutoFit/>
          </a:bodyPr>
          <a:lstStyle/>
          <a:p>
            <a:pPr eaLnBrk="1" hangingPunct="1"/>
            <a:r>
              <a:rPr lang="en-GB" sz="1200" b="1" dirty="0" smtClean="0">
                <a:latin typeface="Times New Roman"/>
                <a:cs typeface="Times New Roman"/>
              </a:rPr>
              <a:t>Variables</a:t>
            </a:r>
            <a:endParaRPr lang="en-GB" sz="1200" dirty="0" smtClean="0">
              <a:latin typeface="Times New Roman"/>
              <a:cs typeface="Times New Roman"/>
            </a:endParaRPr>
          </a:p>
          <a:p>
            <a:pPr eaLnBrk="1" hangingPunct="1"/>
            <a:r>
              <a:rPr lang="en-GB" sz="1200" dirty="0" smtClean="0">
                <a:latin typeface="Times New Roman"/>
                <a:cs typeface="Times New Roman"/>
              </a:rPr>
              <a:t>In bash scripting, as in any scripting language,</a:t>
            </a:r>
            <a:r>
              <a:rPr lang="en-GB" sz="1200" dirty="0">
                <a:latin typeface="Times New Roman"/>
                <a:cs typeface="Times New Roman"/>
              </a:rPr>
              <a:t> </a:t>
            </a:r>
            <a:r>
              <a:rPr lang="en-GB" sz="1200" dirty="0" smtClean="0">
                <a:latin typeface="Times New Roman"/>
                <a:cs typeface="Times New Roman"/>
              </a:rPr>
              <a:t>you use containers called variables to store data, change it, and access it later. New variables can be created like this:</a:t>
            </a:r>
          </a:p>
          <a:p>
            <a:pPr eaLnBrk="1" hangingPunct="1"/>
            <a:endParaRPr lang="en-GB" sz="1200" dirty="0">
              <a:latin typeface="Times New Roman"/>
              <a:cs typeface="Times New Roman"/>
            </a:endParaRPr>
          </a:p>
          <a:p>
            <a:pPr eaLnBrk="1" hangingPunct="1"/>
            <a:r>
              <a:rPr lang="en-GB" sz="1200" dirty="0" smtClean="0">
                <a:latin typeface="Courier New"/>
                <a:cs typeface="Courier New"/>
              </a:rPr>
              <a:t>name=value</a:t>
            </a:r>
          </a:p>
          <a:p>
            <a:pPr eaLnBrk="1" hangingPunct="1"/>
            <a:endParaRPr lang="en-GB" sz="1200" dirty="0">
              <a:latin typeface="Times New Roman"/>
              <a:cs typeface="Times New Roman"/>
            </a:endParaRPr>
          </a:p>
          <a:p>
            <a:pPr eaLnBrk="1" hangingPunct="1"/>
            <a:r>
              <a:rPr lang="en-GB" sz="1200" dirty="0" smtClean="0">
                <a:latin typeface="Times New Roman"/>
                <a:cs typeface="Times New Roman"/>
              </a:rPr>
              <a:t>In a bash script, you must do it exactly like this, with no spaces on either side of the equals sign, the variable name must contain only alphanumeric characters and underscores, and it cannot start with a numeric character. Accessing the values stored in a variable can be done like this:</a:t>
            </a:r>
          </a:p>
          <a:p>
            <a:pPr eaLnBrk="1" hangingPunct="1"/>
            <a:endParaRPr lang="en-GB" sz="1200" dirty="0">
              <a:latin typeface="Courier New"/>
              <a:cs typeface="Courier New"/>
            </a:endParaRPr>
          </a:p>
          <a:p>
            <a:pPr eaLnBrk="1" hangingPunct="1"/>
            <a:r>
              <a:rPr lang="en-GB" sz="1200" dirty="0" smtClean="0">
                <a:latin typeface="Courier New"/>
                <a:cs typeface="Courier New"/>
              </a:rPr>
              <a:t>$name</a:t>
            </a:r>
          </a:p>
          <a:p>
            <a:pPr eaLnBrk="1" hangingPunct="1"/>
            <a:endParaRPr lang="en-GB" sz="1200" dirty="0">
              <a:latin typeface="Times New Roman"/>
              <a:cs typeface="Times New Roman"/>
            </a:endParaRPr>
          </a:p>
          <a:p>
            <a:pPr eaLnBrk="1" hangingPunct="1"/>
            <a:r>
              <a:rPr lang="en-GB" sz="1200" dirty="0" smtClean="0">
                <a:latin typeface="Times New Roman"/>
                <a:cs typeface="Times New Roman"/>
              </a:rPr>
              <a:t>In the </a:t>
            </a:r>
            <a:r>
              <a:rPr lang="en-GB" sz="1200" dirty="0" err="1" smtClean="0">
                <a:latin typeface="Courier New"/>
                <a:cs typeface="Courier New"/>
              </a:rPr>
              <a:t>map_lanes.sh</a:t>
            </a:r>
            <a:r>
              <a:rPr lang="en-GB" sz="1200" dirty="0" smtClean="0">
                <a:latin typeface="Times New Roman"/>
                <a:cs typeface="Times New Roman"/>
              </a:rPr>
              <a:t> script we create four different variables and use them to store the values that are passed to the script from the command line.</a:t>
            </a:r>
          </a:p>
          <a:p>
            <a:pPr eaLnBrk="1" hangingPunct="1"/>
            <a:endParaRPr lang="en-GB" sz="1200" dirty="0">
              <a:latin typeface="Times New Roman"/>
              <a:cs typeface="Times New Roman"/>
            </a:endParaRPr>
          </a:p>
          <a:p>
            <a:pPr eaLnBrk="1" hangingPunct="1"/>
            <a:r>
              <a:rPr lang="en-GB" sz="1200" dirty="0" smtClean="0">
                <a:latin typeface="Courier New"/>
                <a:cs typeface="Courier New"/>
              </a:rPr>
              <a:t>fastq1=$1</a:t>
            </a:r>
          </a:p>
          <a:p>
            <a:pPr eaLnBrk="1" hangingPunct="1"/>
            <a:r>
              <a:rPr lang="en-GB" sz="1200" dirty="0" smtClean="0">
                <a:latin typeface="Courier New"/>
                <a:cs typeface="Courier New"/>
              </a:rPr>
              <a:t>fastq2=$2</a:t>
            </a:r>
          </a:p>
          <a:p>
            <a:pPr eaLnBrk="1" hangingPunct="1"/>
            <a:r>
              <a:rPr lang="en-GB" sz="1200" dirty="0" smtClean="0">
                <a:latin typeface="Courier New"/>
                <a:cs typeface="Courier New"/>
              </a:rPr>
              <a:t>ref=$3</a:t>
            </a:r>
          </a:p>
          <a:p>
            <a:pPr eaLnBrk="1" hangingPunct="1"/>
            <a:r>
              <a:rPr lang="en-GB" sz="1200" dirty="0" smtClean="0">
                <a:latin typeface="Courier New"/>
                <a:cs typeface="Courier New"/>
              </a:rPr>
              <a:t>output=$4</a:t>
            </a:r>
          </a:p>
          <a:p>
            <a:pPr eaLnBrk="1" hangingPunct="1"/>
            <a:endParaRPr lang="en-GB" sz="1200" dirty="0">
              <a:latin typeface="Times New Roman"/>
              <a:cs typeface="Times New Roman"/>
            </a:endParaRPr>
          </a:p>
          <a:p>
            <a:pPr eaLnBrk="1" hangingPunct="1"/>
            <a:r>
              <a:rPr lang="en-GB" sz="1200" dirty="0" smtClean="0">
                <a:latin typeface="Times New Roman"/>
                <a:cs typeface="Times New Roman"/>
              </a:rPr>
              <a:t>Later in the script we access the values stored in these variables. For example, we index the reference genome by passing the value that is stored in the </a:t>
            </a:r>
            <a:r>
              <a:rPr lang="en-GB" sz="1200" dirty="0" smtClean="0">
                <a:latin typeface="Courier New"/>
                <a:cs typeface="Courier New"/>
              </a:rPr>
              <a:t>ref</a:t>
            </a:r>
            <a:r>
              <a:rPr lang="en-GB" sz="1200" dirty="0" smtClean="0">
                <a:latin typeface="Times New Roman"/>
                <a:cs typeface="Times New Roman"/>
              </a:rPr>
              <a:t> variable to the </a:t>
            </a:r>
            <a:r>
              <a:rPr lang="en-GB" sz="1200" dirty="0" err="1" smtClean="0">
                <a:latin typeface="Courier New"/>
                <a:cs typeface="Courier New"/>
              </a:rPr>
              <a:t>bwa</a:t>
            </a:r>
            <a:r>
              <a:rPr lang="en-GB" sz="1200" dirty="0" smtClean="0">
                <a:latin typeface="Courier New"/>
                <a:cs typeface="Courier New"/>
              </a:rPr>
              <a:t> index</a:t>
            </a:r>
            <a:r>
              <a:rPr lang="en-GB" sz="1200" dirty="0" smtClean="0">
                <a:latin typeface="Times New Roman"/>
                <a:cs typeface="Times New Roman"/>
              </a:rPr>
              <a:t> command.</a:t>
            </a:r>
          </a:p>
          <a:p>
            <a:pPr eaLnBrk="1" hangingPunct="1"/>
            <a:endParaRPr lang="en-GB" sz="1200" dirty="0">
              <a:latin typeface="Times New Roman"/>
              <a:cs typeface="Times New Roman"/>
            </a:endParaRPr>
          </a:p>
          <a:p>
            <a:pPr eaLnBrk="1" hangingPunct="1"/>
            <a:r>
              <a:rPr lang="en-GB" sz="1200" dirty="0" err="1" smtClean="0">
                <a:latin typeface="Courier New"/>
                <a:cs typeface="Courier New"/>
              </a:rPr>
              <a:t>bwa</a:t>
            </a:r>
            <a:r>
              <a:rPr lang="en-GB" sz="1200" dirty="0" smtClean="0">
                <a:latin typeface="Courier New"/>
                <a:cs typeface="Courier New"/>
              </a:rPr>
              <a:t> index $ref</a:t>
            </a:r>
          </a:p>
        </p:txBody>
      </p:sp>
    </p:spTree>
    <p:extLst>
      <p:ext uri="{BB962C8B-B14F-4D97-AF65-F5344CB8AC3E}">
        <p14:creationId xmlns:p14="http://schemas.microsoft.com/office/powerpoint/2010/main" val="8409997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2E8CB31-A58A-4779-9F7E-716265AE8FEE}" type="slidenum">
              <a:rPr lang="en-US" smtClean="0"/>
              <a:pPr/>
              <a:t>33</a:t>
            </a:fld>
            <a:endParaRPr lang="en-US"/>
          </a:p>
        </p:txBody>
      </p:sp>
      <p:sp>
        <p:nvSpPr>
          <p:cNvPr id="3" name="AutoShape 3"/>
          <p:cNvSpPr>
            <a:spLocks noChangeArrowheads="1"/>
          </p:cNvSpPr>
          <p:nvPr/>
        </p:nvSpPr>
        <p:spPr bwMode="auto">
          <a:xfrm>
            <a:off x="290157" y="454395"/>
            <a:ext cx="6159500" cy="6784596"/>
          </a:xfrm>
          <a:prstGeom prst="roundRect">
            <a:avLst>
              <a:gd name="adj" fmla="val 16667"/>
            </a:avLst>
          </a:prstGeom>
          <a:solidFill>
            <a:srgbClr val="FFFF99"/>
          </a:solidFill>
          <a:ln w="9525">
            <a:solidFill>
              <a:schemeClr val="tx1"/>
            </a:solidFill>
            <a:round/>
            <a:headEnd/>
            <a:tailEnd/>
          </a:ln>
          <a:effectLst/>
          <a:extLst/>
        </p:spPr>
        <p:txBody>
          <a:bodyPr wrap="square" anchor="ctr">
            <a:spAutoFit/>
          </a:bodyPr>
          <a:lstStyle/>
          <a:p>
            <a:pPr eaLnBrk="1" hangingPunct="1"/>
            <a:r>
              <a:rPr lang="en-GB" sz="1200" b="1" dirty="0" smtClean="0">
                <a:latin typeface="Times New Roman"/>
                <a:cs typeface="Times New Roman"/>
              </a:rPr>
              <a:t>Command Line Arguments</a:t>
            </a:r>
          </a:p>
          <a:p>
            <a:r>
              <a:rPr lang="en-US" sz="1200" dirty="0">
                <a:latin typeface="Times New Roman"/>
                <a:cs typeface="Times New Roman"/>
              </a:rPr>
              <a:t>Since we want to use the </a:t>
            </a:r>
            <a:r>
              <a:rPr lang="en-US" sz="1200" dirty="0" err="1">
                <a:latin typeface="Times New Roman"/>
                <a:cs typeface="Times New Roman"/>
              </a:rPr>
              <a:t>map_lanes.sh</a:t>
            </a:r>
            <a:r>
              <a:rPr lang="en-US" sz="1200" dirty="0">
                <a:latin typeface="Times New Roman"/>
                <a:cs typeface="Times New Roman"/>
              </a:rPr>
              <a:t> script on </a:t>
            </a:r>
            <a:r>
              <a:rPr lang="en-US" sz="1200" dirty="0" smtClean="0">
                <a:latin typeface="Times New Roman"/>
                <a:cs typeface="Times New Roman"/>
              </a:rPr>
              <a:t>different </a:t>
            </a:r>
            <a:r>
              <a:rPr lang="en-US" sz="1200" dirty="0">
                <a:latin typeface="Times New Roman"/>
                <a:cs typeface="Times New Roman"/>
              </a:rPr>
              <a:t>datasets, it takes some arguments </a:t>
            </a:r>
            <a:r>
              <a:rPr lang="en-US" sz="1200" dirty="0" smtClean="0">
                <a:latin typeface="Times New Roman"/>
                <a:cs typeface="Times New Roman"/>
              </a:rPr>
              <a:t>on the </a:t>
            </a:r>
            <a:r>
              <a:rPr lang="en-US" sz="1200" dirty="0">
                <a:latin typeface="Times New Roman"/>
                <a:cs typeface="Times New Roman"/>
              </a:rPr>
              <a:t>command line telling it what to work on. These arguments are</a:t>
            </a:r>
            <a:r>
              <a:rPr lang="en-US" sz="1200" dirty="0" smtClean="0">
                <a:latin typeface="Times New Roman"/>
                <a:cs typeface="Times New Roman"/>
              </a:rPr>
              <a:t>:</a:t>
            </a:r>
          </a:p>
          <a:p>
            <a:endParaRPr lang="en-US" sz="1200" dirty="0">
              <a:latin typeface="Times New Roman"/>
              <a:cs typeface="Times New Roman"/>
            </a:endParaRPr>
          </a:p>
          <a:p>
            <a:pPr marL="171450" indent="-171450">
              <a:buFont typeface="Arial"/>
              <a:buChar char="•"/>
            </a:pPr>
            <a:r>
              <a:rPr lang="en-US" sz="1200" dirty="0" smtClean="0">
                <a:latin typeface="Times New Roman"/>
                <a:cs typeface="Times New Roman"/>
              </a:rPr>
              <a:t>Name </a:t>
            </a:r>
            <a:r>
              <a:rPr lang="en-US" sz="1200" dirty="0">
                <a:latin typeface="Times New Roman"/>
                <a:cs typeface="Times New Roman"/>
              </a:rPr>
              <a:t>of the input </a:t>
            </a:r>
            <a:r>
              <a:rPr lang="en-US" sz="1200" dirty="0" err="1">
                <a:latin typeface="Times New Roman"/>
                <a:cs typeface="Times New Roman"/>
              </a:rPr>
              <a:t>fastq</a:t>
            </a:r>
            <a:r>
              <a:rPr lang="en-US" sz="1200" dirty="0">
                <a:latin typeface="Times New Roman"/>
                <a:cs typeface="Times New Roman"/>
              </a:rPr>
              <a:t> </a:t>
            </a:r>
            <a:r>
              <a:rPr lang="en-US" sz="1200" dirty="0" smtClean="0">
                <a:latin typeface="Times New Roman"/>
                <a:cs typeface="Times New Roman"/>
              </a:rPr>
              <a:t>files</a:t>
            </a:r>
          </a:p>
          <a:p>
            <a:pPr marL="171450" indent="-171450">
              <a:buFont typeface="Arial"/>
              <a:buChar char="•"/>
            </a:pPr>
            <a:endParaRPr lang="en-US" sz="1200" dirty="0">
              <a:latin typeface="Times New Roman"/>
              <a:cs typeface="Times New Roman"/>
            </a:endParaRPr>
          </a:p>
          <a:p>
            <a:pPr marL="171450" indent="-171450">
              <a:buFont typeface="Arial"/>
              <a:buChar char="•"/>
            </a:pPr>
            <a:r>
              <a:rPr lang="en-US" sz="1200" dirty="0" smtClean="0">
                <a:latin typeface="Times New Roman"/>
                <a:cs typeface="Times New Roman"/>
              </a:rPr>
              <a:t>Name </a:t>
            </a:r>
            <a:r>
              <a:rPr lang="en-US" sz="1200" dirty="0">
                <a:latin typeface="Times New Roman"/>
                <a:cs typeface="Times New Roman"/>
              </a:rPr>
              <a:t>of the reference file to </a:t>
            </a:r>
            <a:r>
              <a:rPr lang="en-US" sz="1200" dirty="0" smtClean="0">
                <a:latin typeface="Times New Roman"/>
                <a:cs typeface="Times New Roman"/>
              </a:rPr>
              <a:t>use</a:t>
            </a:r>
          </a:p>
          <a:p>
            <a:pPr marL="171450" indent="-171450">
              <a:buFont typeface="Arial"/>
              <a:buChar char="•"/>
            </a:pPr>
            <a:endParaRPr lang="en-US" sz="1200" dirty="0">
              <a:latin typeface="Times New Roman"/>
              <a:cs typeface="Times New Roman"/>
            </a:endParaRPr>
          </a:p>
          <a:p>
            <a:pPr marL="171450" indent="-171450">
              <a:buFont typeface="Arial"/>
              <a:buChar char="•"/>
            </a:pPr>
            <a:r>
              <a:rPr lang="en-US" sz="1200" dirty="0" smtClean="0">
                <a:latin typeface="Times New Roman"/>
                <a:cs typeface="Times New Roman"/>
              </a:rPr>
              <a:t>A </a:t>
            </a:r>
            <a:r>
              <a:rPr lang="en-US" sz="1200" dirty="0">
                <a:latin typeface="Times New Roman"/>
                <a:cs typeface="Times New Roman"/>
              </a:rPr>
              <a:t>prefix to use when writing output files (e.g. &lt;prefix&gt;.bam)</a:t>
            </a:r>
            <a:r>
              <a:rPr lang="en-US" sz="1200" dirty="0" smtClean="0">
                <a:latin typeface="Times New Roman"/>
                <a:cs typeface="Times New Roman"/>
              </a:rPr>
              <a:t>.</a:t>
            </a:r>
          </a:p>
          <a:p>
            <a:endParaRPr lang="en-US" sz="1200" dirty="0">
              <a:latin typeface="Times New Roman"/>
              <a:cs typeface="Times New Roman"/>
            </a:endParaRPr>
          </a:p>
          <a:p>
            <a:r>
              <a:rPr lang="en-US" sz="1200" dirty="0">
                <a:latin typeface="Times New Roman"/>
                <a:cs typeface="Times New Roman"/>
              </a:rPr>
              <a:t>Remember we have run the </a:t>
            </a:r>
            <a:r>
              <a:rPr lang="en-US" sz="1200" dirty="0" err="1">
                <a:latin typeface="Courier New"/>
                <a:cs typeface="Courier New"/>
              </a:rPr>
              <a:t>map_lanes.sh</a:t>
            </a:r>
            <a:r>
              <a:rPr lang="en-US" sz="1200" dirty="0">
                <a:latin typeface="Times New Roman"/>
                <a:cs typeface="Times New Roman"/>
              </a:rPr>
              <a:t> script with the following command line </a:t>
            </a:r>
            <a:r>
              <a:rPr lang="en-US" sz="1200" dirty="0" smtClean="0">
                <a:latin typeface="Times New Roman"/>
                <a:cs typeface="Times New Roman"/>
              </a:rPr>
              <a:t>arguments</a:t>
            </a:r>
          </a:p>
          <a:p>
            <a:endParaRPr lang="en-US" sz="1200" dirty="0">
              <a:latin typeface="Times New Roman"/>
              <a:cs typeface="Times New Roman"/>
            </a:endParaRPr>
          </a:p>
          <a:p>
            <a:pPr lvl="0"/>
            <a:r>
              <a:rPr lang="en-US" sz="1200" dirty="0" smtClean="0">
                <a:latin typeface="Courier New"/>
                <a:cs typeface="Courier New"/>
              </a:rPr>
              <a:t>.</a:t>
            </a:r>
            <a:r>
              <a:rPr lang="en-US" sz="1200" dirty="0">
                <a:latin typeface="Courier New"/>
                <a:cs typeface="Courier New"/>
              </a:rPr>
              <a:t>/</a:t>
            </a:r>
            <a:r>
              <a:rPr lang="en-US" sz="1200" dirty="0" err="1">
                <a:latin typeface="Courier New"/>
                <a:cs typeface="Courier New"/>
              </a:rPr>
              <a:t>map_lanes.sh</a:t>
            </a:r>
            <a:r>
              <a:rPr lang="en-US" sz="1200" dirty="0">
                <a:latin typeface="Courier New"/>
                <a:cs typeface="Courier New"/>
              </a:rPr>
              <a:t> IT.Chr5_1.fastq IT.Chr5_2.fastq </a:t>
            </a:r>
            <a:endParaRPr lang="en-US" sz="1200" dirty="0" smtClean="0">
              <a:latin typeface="Courier New"/>
              <a:cs typeface="Courier New"/>
            </a:endParaRPr>
          </a:p>
          <a:p>
            <a:pPr lvl="0"/>
            <a:r>
              <a:rPr lang="en-US" sz="1200" dirty="0">
                <a:latin typeface="Courier New"/>
                <a:cs typeface="Courier New"/>
              </a:rPr>
              <a:t>	</a:t>
            </a:r>
            <a:r>
              <a:rPr lang="en-US" sz="1200" dirty="0" smtClean="0">
                <a:latin typeface="Courier New"/>
                <a:cs typeface="Courier New"/>
              </a:rPr>
              <a:t>Pf3D7_05</a:t>
            </a:r>
            <a:r>
              <a:rPr lang="en-US" sz="1200" dirty="0">
                <a:latin typeface="Courier New"/>
                <a:cs typeface="Courier New"/>
              </a:rPr>
              <a:t>.fasta </a:t>
            </a:r>
            <a:r>
              <a:rPr lang="en-US" sz="1200" dirty="0" smtClean="0">
                <a:latin typeface="Courier New"/>
                <a:cs typeface="Courier New"/>
              </a:rPr>
              <a:t>BWA.IT.Chr5</a:t>
            </a:r>
            <a:endParaRPr lang="en-US" sz="1200" dirty="0">
              <a:latin typeface="Courier New"/>
              <a:cs typeface="Courier New"/>
            </a:endParaRPr>
          </a:p>
          <a:p>
            <a:endParaRPr lang="en-US" sz="1200" dirty="0">
              <a:latin typeface="Times New Roman"/>
              <a:cs typeface="Times New Roman"/>
            </a:endParaRPr>
          </a:p>
          <a:p>
            <a:r>
              <a:rPr lang="en-US" sz="1200" dirty="0" smtClean="0">
                <a:latin typeface="Times New Roman"/>
                <a:cs typeface="Times New Roman"/>
              </a:rPr>
              <a:t>A </a:t>
            </a:r>
            <a:r>
              <a:rPr lang="en-US" sz="1200" dirty="0">
                <a:latin typeface="Times New Roman"/>
                <a:cs typeface="Times New Roman"/>
              </a:rPr>
              <a:t>shell script can have any number of command line arguments which can be accessed in </a:t>
            </a:r>
            <a:r>
              <a:rPr lang="en-US" sz="1200" dirty="0" smtClean="0">
                <a:latin typeface="Times New Roman"/>
                <a:cs typeface="Times New Roman"/>
              </a:rPr>
              <a:t>the script </a:t>
            </a:r>
            <a:r>
              <a:rPr lang="en-US" sz="1200" dirty="0">
                <a:latin typeface="Times New Roman"/>
                <a:cs typeface="Times New Roman"/>
              </a:rPr>
              <a:t>using the variables $0, $1, $2, $3, $4, $5 etc</a:t>
            </a:r>
            <a:r>
              <a:rPr lang="en-US" sz="1200" dirty="0" smtClean="0">
                <a:latin typeface="Times New Roman"/>
                <a:cs typeface="Times New Roman"/>
              </a:rPr>
              <a:t>.</a:t>
            </a:r>
          </a:p>
          <a:p>
            <a:endParaRPr lang="en-US" sz="1200" dirty="0">
              <a:latin typeface="Times New Roman"/>
              <a:cs typeface="Times New Roman"/>
            </a:endParaRPr>
          </a:p>
          <a:p>
            <a:pPr marL="171450" indent="-171450">
              <a:buFont typeface="Arial"/>
              <a:buChar char="•"/>
            </a:pPr>
            <a:r>
              <a:rPr lang="en-US" sz="1200" dirty="0" smtClean="0">
                <a:latin typeface="Times New Roman"/>
                <a:cs typeface="Times New Roman"/>
              </a:rPr>
              <a:t>The </a:t>
            </a:r>
            <a:r>
              <a:rPr lang="en-US" sz="1200" dirty="0">
                <a:latin typeface="Times New Roman"/>
                <a:cs typeface="Times New Roman"/>
              </a:rPr>
              <a:t>variable $0 is the script’s name, when run with the command above this variable </a:t>
            </a:r>
            <a:r>
              <a:rPr lang="en-US" sz="1200" dirty="0" smtClean="0">
                <a:latin typeface="Times New Roman"/>
                <a:cs typeface="Times New Roman"/>
              </a:rPr>
              <a:t>will contain </a:t>
            </a:r>
            <a:r>
              <a:rPr lang="en-US" sz="1200" dirty="0">
                <a:latin typeface="Times New Roman"/>
                <a:cs typeface="Times New Roman"/>
              </a:rPr>
              <a:t>the value "./</a:t>
            </a:r>
            <a:r>
              <a:rPr lang="en-US" sz="1200" dirty="0" err="1" smtClean="0">
                <a:latin typeface="Times New Roman"/>
                <a:cs typeface="Times New Roman"/>
              </a:rPr>
              <a:t>map_lanes.sh</a:t>
            </a:r>
            <a:r>
              <a:rPr lang="en-US" sz="1200" dirty="0" smtClean="0">
                <a:latin typeface="Times New Roman"/>
                <a:cs typeface="Times New Roman"/>
              </a:rPr>
              <a:t>”</a:t>
            </a:r>
            <a:endParaRPr lang="en-US" sz="1200" dirty="0">
              <a:latin typeface="Times New Roman"/>
              <a:cs typeface="Times New Roman"/>
            </a:endParaRPr>
          </a:p>
          <a:p>
            <a:pPr marL="171450" indent="-171450">
              <a:buFont typeface="Arial"/>
              <a:buChar char="•"/>
            </a:pPr>
            <a:endParaRPr lang="en-US" sz="1200" dirty="0">
              <a:latin typeface="Times New Roman"/>
              <a:cs typeface="Times New Roman"/>
            </a:endParaRPr>
          </a:p>
          <a:p>
            <a:pPr marL="171450" indent="-171450">
              <a:buFont typeface="Arial"/>
              <a:buChar char="•"/>
            </a:pPr>
            <a:r>
              <a:rPr lang="en-US" sz="1200" dirty="0" smtClean="0">
                <a:latin typeface="Times New Roman"/>
                <a:cs typeface="Times New Roman"/>
              </a:rPr>
              <a:t>The </a:t>
            </a:r>
            <a:r>
              <a:rPr lang="en-US" sz="1200" dirty="0">
                <a:latin typeface="Times New Roman"/>
                <a:cs typeface="Times New Roman"/>
              </a:rPr>
              <a:t>variable $1 is the first argument passed to the script, when run with the command </a:t>
            </a:r>
            <a:r>
              <a:rPr lang="en-US" sz="1200" dirty="0" smtClean="0">
                <a:latin typeface="Times New Roman"/>
                <a:cs typeface="Times New Roman"/>
              </a:rPr>
              <a:t>above this </a:t>
            </a:r>
            <a:r>
              <a:rPr lang="en-US" sz="1200" dirty="0">
                <a:latin typeface="Times New Roman"/>
                <a:cs typeface="Times New Roman"/>
              </a:rPr>
              <a:t>variable will contain the value </a:t>
            </a:r>
            <a:r>
              <a:rPr lang="en-US" sz="1200" dirty="0" smtClean="0">
                <a:latin typeface="Times New Roman"/>
                <a:cs typeface="Times New Roman"/>
              </a:rPr>
              <a:t>”IT.Chr5_1</a:t>
            </a:r>
            <a:r>
              <a:rPr lang="en-US" sz="1200" dirty="0">
                <a:latin typeface="Times New Roman"/>
                <a:cs typeface="Times New Roman"/>
              </a:rPr>
              <a:t>.</a:t>
            </a:r>
            <a:r>
              <a:rPr lang="en-US" sz="1200" dirty="0" smtClean="0">
                <a:latin typeface="Times New Roman"/>
                <a:cs typeface="Times New Roman"/>
              </a:rPr>
              <a:t>fastq”</a:t>
            </a:r>
            <a:endParaRPr lang="en-US" sz="1200" dirty="0">
              <a:latin typeface="Times New Roman"/>
              <a:cs typeface="Times New Roman"/>
            </a:endParaRPr>
          </a:p>
          <a:p>
            <a:pPr marL="171450" indent="-171450">
              <a:buFont typeface="Arial"/>
              <a:buChar char="•"/>
            </a:pPr>
            <a:endParaRPr lang="en-US" sz="1200" dirty="0" smtClean="0">
              <a:latin typeface="Times New Roman"/>
              <a:cs typeface="Times New Roman"/>
            </a:endParaRPr>
          </a:p>
          <a:p>
            <a:pPr marL="171450" indent="-171450">
              <a:buFont typeface="Arial"/>
              <a:buChar char="•"/>
            </a:pPr>
            <a:r>
              <a:rPr lang="en-US" sz="1200" dirty="0" smtClean="0">
                <a:latin typeface="Times New Roman"/>
                <a:cs typeface="Times New Roman"/>
              </a:rPr>
              <a:t>Similarly, the </a:t>
            </a:r>
            <a:r>
              <a:rPr lang="en-US" sz="1200" dirty="0">
                <a:latin typeface="Times New Roman"/>
                <a:cs typeface="Times New Roman"/>
              </a:rPr>
              <a:t>variable $2 is the second argument </a:t>
            </a:r>
            <a:r>
              <a:rPr lang="en-US" sz="1200" dirty="0" smtClean="0">
                <a:latin typeface="Times New Roman"/>
                <a:cs typeface="Times New Roman"/>
              </a:rPr>
              <a:t>and will </a:t>
            </a:r>
            <a:r>
              <a:rPr lang="en-US" sz="1200" dirty="0">
                <a:latin typeface="Times New Roman"/>
                <a:cs typeface="Times New Roman"/>
              </a:rPr>
              <a:t>contain the value </a:t>
            </a:r>
            <a:r>
              <a:rPr lang="en-US" sz="1200" dirty="0" smtClean="0">
                <a:latin typeface="Times New Roman"/>
                <a:cs typeface="Times New Roman"/>
              </a:rPr>
              <a:t>“IT.Chr5_2</a:t>
            </a:r>
            <a:r>
              <a:rPr lang="en-US" sz="1200" dirty="0">
                <a:latin typeface="Times New Roman"/>
                <a:cs typeface="Times New Roman"/>
              </a:rPr>
              <a:t>.</a:t>
            </a:r>
            <a:r>
              <a:rPr lang="en-US" sz="1200" dirty="0" smtClean="0">
                <a:latin typeface="Times New Roman"/>
                <a:cs typeface="Times New Roman"/>
              </a:rPr>
              <a:t>fastq”</a:t>
            </a:r>
          </a:p>
          <a:p>
            <a:pPr marL="171450" indent="-171450">
              <a:buFont typeface="Arial"/>
              <a:buChar char="•"/>
            </a:pPr>
            <a:endParaRPr lang="en-US" sz="1200" dirty="0">
              <a:latin typeface="Times New Roman"/>
              <a:cs typeface="Times New Roman"/>
            </a:endParaRPr>
          </a:p>
          <a:p>
            <a:pPr marL="171450" indent="-171450">
              <a:buFont typeface="Arial"/>
              <a:buChar char="•"/>
            </a:pPr>
            <a:r>
              <a:rPr lang="en-US" sz="1200" dirty="0" smtClean="0">
                <a:latin typeface="Times New Roman"/>
                <a:cs typeface="Times New Roman"/>
              </a:rPr>
              <a:t>$</a:t>
            </a:r>
            <a:r>
              <a:rPr lang="en-US" sz="1200" dirty="0">
                <a:latin typeface="Times New Roman"/>
                <a:cs typeface="Times New Roman"/>
              </a:rPr>
              <a:t>3 is the third argument </a:t>
            </a:r>
            <a:r>
              <a:rPr lang="en-US" sz="1200" dirty="0" smtClean="0">
                <a:latin typeface="Times New Roman"/>
                <a:cs typeface="Times New Roman"/>
              </a:rPr>
              <a:t>and </a:t>
            </a:r>
            <a:r>
              <a:rPr lang="en-US" sz="1200" dirty="0">
                <a:latin typeface="Times New Roman"/>
                <a:cs typeface="Times New Roman"/>
              </a:rPr>
              <a:t>will contain the value </a:t>
            </a:r>
            <a:r>
              <a:rPr lang="en-US" sz="1200" dirty="0" smtClean="0">
                <a:latin typeface="Times New Roman"/>
                <a:cs typeface="Times New Roman"/>
              </a:rPr>
              <a:t>”Pf3D7_05.fasta</a:t>
            </a:r>
            <a:r>
              <a:rPr lang="en-US" sz="1200" dirty="0">
                <a:latin typeface="Times New Roman"/>
                <a:cs typeface="Times New Roman"/>
              </a:rPr>
              <a:t>"</a:t>
            </a:r>
          </a:p>
          <a:p>
            <a:pPr marL="171450" indent="-171450">
              <a:buFont typeface="Arial"/>
              <a:buChar char="•"/>
            </a:pPr>
            <a:endParaRPr lang="en-US" sz="1200" dirty="0" smtClean="0">
              <a:latin typeface="Times New Roman"/>
              <a:cs typeface="Times New Roman"/>
            </a:endParaRPr>
          </a:p>
          <a:p>
            <a:pPr marL="171450" indent="-171450">
              <a:buFont typeface="Arial"/>
              <a:buChar char="•"/>
            </a:pPr>
            <a:r>
              <a:rPr lang="en-US" sz="1200" dirty="0" smtClean="0">
                <a:latin typeface="Times New Roman"/>
                <a:cs typeface="Times New Roman"/>
              </a:rPr>
              <a:t>$</a:t>
            </a:r>
            <a:r>
              <a:rPr lang="en-US" sz="1200" dirty="0">
                <a:latin typeface="Times New Roman"/>
                <a:cs typeface="Times New Roman"/>
              </a:rPr>
              <a:t>4 is the fourth argument </a:t>
            </a:r>
            <a:r>
              <a:rPr lang="en-US" sz="1200" dirty="0" smtClean="0">
                <a:latin typeface="Times New Roman"/>
                <a:cs typeface="Times New Roman"/>
              </a:rPr>
              <a:t>and </a:t>
            </a:r>
            <a:r>
              <a:rPr lang="en-US" sz="1200" dirty="0">
                <a:latin typeface="Times New Roman"/>
                <a:cs typeface="Times New Roman"/>
              </a:rPr>
              <a:t>will contain the value </a:t>
            </a:r>
            <a:r>
              <a:rPr lang="en-US" sz="1200" dirty="0" smtClean="0">
                <a:latin typeface="Times New Roman"/>
                <a:cs typeface="Times New Roman"/>
              </a:rPr>
              <a:t>“BWA.IT.Chr5”</a:t>
            </a:r>
          </a:p>
          <a:p>
            <a:pPr marL="171450" indent="-171450">
              <a:buFont typeface="Arial"/>
              <a:buChar char="•"/>
            </a:pPr>
            <a:endParaRPr lang="en-US" sz="1200" dirty="0">
              <a:latin typeface="Times New Roman"/>
              <a:cs typeface="Times New Roman"/>
            </a:endParaRPr>
          </a:p>
          <a:p>
            <a:pPr marL="171450" indent="-171450">
              <a:buFont typeface="Arial"/>
              <a:buChar char="•"/>
            </a:pPr>
            <a:r>
              <a:rPr lang="en-US" sz="1200" dirty="0" smtClean="0">
                <a:latin typeface="Times New Roman"/>
                <a:cs typeface="Times New Roman"/>
              </a:rPr>
              <a:t>The </a:t>
            </a:r>
            <a:r>
              <a:rPr lang="en-US" sz="1200" dirty="0">
                <a:latin typeface="Times New Roman"/>
                <a:cs typeface="Times New Roman"/>
              </a:rPr>
              <a:t>total number of arguments is stored in </a:t>
            </a:r>
            <a:r>
              <a:rPr lang="en-US" sz="1200" b="1" dirty="0">
                <a:latin typeface="Times New Roman"/>
                <a:cs typeface="Times New Roman"/>
              </a:rPr>
              <a:t>$#</a:t>
            </a:r>
            <a:r>
              <a:rPr lang="en-US" sz="1200" dirty="0">
                <a:latin typeface="Times New Roman"/>
                <a:cs typeface="Times New Roman"/>
              </a:rPr>
              <a:t>.</a:t>
            </a:r>
            <a:endParaRPr lang="en-GB" sz="1200" dirty="0" smtClean="0">
              <a:latin typeface="Times New Roman"/>
              <a:cs typeface="Times New Roman"/>
            </a:endParaRPr>
          </a:p>
        </p:txBody>
      </p:sp>
      <p:sp>
        <p:nvSpPr>
          <p:cNvPr id="4" name="TextBox 3"/>
          <p:cNvSpPr txBox="1"/>
          <p:nvPr/>
        </p:nvSpPr>
        <p:spPr>
          <a:xfrm>
            <a:off x="285751" y="7389385"/>
            <a:ext cx="6159500" cy="1384995"/>
          </a:xfrm>
          <a:prstGeom prst="rect">
            <a:avLst/>
          </a:prstGeom>
          <a:solidFill>
            <a:srgbClr val="CCFFFF"/>
          </a:solidFill>
          <a:ln w="9525" cmpd="sng"/>
        </p:spPr>
        <p:style>
          <a:lnRef idx="2">
            <a:schemeClr val="dk1"/>
          </a:lnRef>
          <a:fillRef idx="1">
            <a:schemeClr val="lt1"/>
          </a:fillRef>
          <a:effectRef idx="0">
            <a:schemeClr val="dk1"/>
          </a:effectRef>
          <a:fontRef idx="minor">
            <a:schemeClr val="dk1"/>
          </a:fontRef>
        </p:style>
        <p:txBody>
          <a:bodyPr wrap="square" rtlCol="0">
            <a:spAutoFit/>
          </a:bodyPr>
          <a:lstStyle/>
          <a:p>
            <a:endParaRPr lang="en-US" sz="1200" dirty="0" smtClean="0">
              <a:latin typeface="Times New Roman"/>
              <a:cs typeface="Times New Roman"/>
            </a:endParaRPr>
          </a:p>
          <a:p>
            <a:r>
              <a:rPr lang="en-US" sz="1200" dirty="0" smtClean="0">
                <a:latin typeface="Times New Roman"/>
                <a:cs typeface="Times New Roman"/>
              </a:rPr>
              <a:t>When </a:t>
            </a:r>
            <a:r>
              <a:rPr lang="en-US" sz="1200" dirty="0">
                <a:latin typeface="Times New Roman"/>
                <a:cs typeface="Times New Roman"/>
              </a:rPr>
              <a:t>the </a:t>
            </a:r>
            <a:r>
              <a:rPr lang="en-US" sz="1200" dirty="0" err="1">
                <a:latin typeface="Courier New"/>
                <a:cs typeface="Courier New"/>
              </a:rPr>
              <a:t>map_lanes.sh</a:t>
            </a:r>
            <a:r>
              <a:rPr lang="en-US" sz="1200" dirty="0">
                <a:latin typeface="Courier New"/>
                <a:cs typeface="Courier New"/>
              </a:rPr>
              <a:t> </a:t>
            </a:r>
            <a:r>
              <a:rPr lang="en-US" sz="1200" dirty="0">
                <a:latin typeface="Times New Roman"/>
                <a:cs typeface="Times New Roman"/>
              </a:rPr>
              <a:t>script is finished running, type </a:t>
            </a:r>
            <a:r>
              <a:rPr lang="en-US" sz="1200" dirty="0" err="1">
                <a:latin typeface="Courier New"/>
                <a:cs typeface="Courier New"/>
              </a:rPr>
              <a:t>ls</a:t>
            </a:r>
            <a:r>
              <a:rPr lang="en-US" sz="1200" dirty="0">
                <a:latin typeface="Times New Roman"/>
                <a:cs typeface="Times New Roman"/>
              </a:rPr>
              <a:t> to see the contents of the </a:t>
            </a:r>
            <a:r>
              <a:rPr lang="en-US" sz="1200" dirty="0" smtClean="0">
                <a:latin typeface="Times New Roman"/>
                <a:cs typeface="Times New Roman"/>
              </a:rPr>
              <a:t>directory. You </a:t>
            </a:r>
            <a:r>
              <a:rPr lang="en-US" sz="1200" dirty="0">
                <a:latin typeface="Times New Roman"/>
                <a:cs typeface="Times New Roman"/>
              </a:rPr>
              <a:t>should see a new file called </a:t>
            </a:r>
            <a:r>
              <a:rPr lang="en-US" sz="1200" dirty="0" smtClean="0">
                <a:latin typeface="Times New Roman"/>
                <a:cs typeface="Times New Roman"/>
              </a:rPr>
              <a:t>BWA.IT.Chr5.bam </a:t>
            </a:r>
            <a:r>
              <a:rPr lang="en-US" sz="1200" dirty="0">
                <a:latin typeface="Times New Roman"/>
                <a:cs typeface="Times New Roman"/>
              </a:rPr>
              <a:t>which contains the results of mapping the </a:t>
            </a:r>
            <a:r>
              <a:rPr lang="en-US" sz="1200" dirty="0" smtClean="0">
                <a:latin typeface="Times New Roman"/>
                <a:cs typeface="Times New Roman"/>
              </a:rPr>
              <a:t>files IT.Chr5_1</a:t>
            </a:r>
            <a:r>
              <a:rPr lang="en-US" sz="1200" dirty="0">
                <a:latin typeface="Times New Roman"/>
                <a:cs typeface="Times New Roman"/>
              </a:rPr>
              <a:t>.fastq and </a:t>
            </a:r>
            <a:r>
              <a:rPr lang="en-US" sz="1200" dirty="0" smtClean="0">
                <a:latin typeface="Times New Roman"/>
                <a:cs typeface="Times New Roman"/>
              </a:rPr>
              <a:t>IT.Chr5_2</a:t>
            </a:r>
            <a:r>
              <a:rPr lang="en-US" sz="1200" dirty="0">
                <a:latin typeface="Times New Roman"/>
                <a:cs typeface="Times New Roman"/>
              </a:rPr>
              <a:t>.fastq to the </a:t>
            </a:r>
            <a:r>
              <a:rPr lang="en-US" sz="1200" dirty="0" smtClean="0">
                <a:latin typeface="Times New Roman"/>
                <a:cs typeface="Times New Roman"/>
              </a:rPr>
              <a:t>Pf3D7_05.fasta </a:t>
            </a:r>
            <a:r>
              <a:rPr lang="en-US" sz="1200" dirty="0">
                <a:latin typeface="Times New Roman"/>
                <a:cs typeface="Times New Roman"/>
              </a:rPr>
              <a:t>reference sequence</a:t>
            </a:r>
            <a:r>
              <a:rPr lang="en-US" sz="1200" dirty="0" smtClean="0">
                <a:latin typeface="Times New Roman"/>
                <a:cs typeface="Times New Roman"/>
              </a:rPr>
              <a:t>.</a:t>
            </a:r>
          </a:p>
          <a:p>
            <a:endParaRPr lang="en-US" sz="1200" dirty="0">
              <a:latin typeface="Times New Roman"/>
              <a:cs typeface="Times New Roman"/>
            </a:endParaRPr>
          </a:p>
          <a:p>
            <a:r>
              <a:rPr lang="en-US" sz="1200" dirty="0">
                <a:latin typeface="Times New Roman"/>
                <a:cs typeface="Times New Roman"/>
              </a:rPr>
              <a:t>Why is the file called </a:t>
            </a:r>
            <a:r>
              <a:rPr lang="en-US" sz="1200" dirty="0" smtClean="0">
                <a:latin typeface="Times New Roman"/>
                <a:cs typeface="Times New Roman"/>
              </a:rPr>
              <a:t>BWA.IT.Chr5.bam?</a:t>
            </a:r>
          </a:p>
          <a:p>
            <a:endParaRPr lang="en-US" sz="1200" dirty="0">
              <a:latin typeface="Times New Roman"/>
              <a:cs typeface="Times New Roman"/>
            </a:endParaRPr>
          </a:p>
        </p:txBody>
      </p:sp>
    </p:spTree>
    <p:extLst>
      <p:ext uri="{BB962C8B-B14F-4D97-AF65-F5344CB8AC3E}">
        <p14:creationId xmlns:p14="http://schemas.microsoft.com/office/powerpoint/2010/main" val="9193476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80" name="Line 67"/>
          <p:cNvSpPr>
            <a:spLocks noChangeShapeType="1"/>
          </p:cNvSpPr>
          <p:nvPr/>
        </p:nvSpPr>
        <p:spPr bwMode="auto">
          <a:xfrm flipH="1" flipV="1">
            <a:off x="2950039" y="4577533"/>
            <a:ext cx="637725" cy="2083"/>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3" name="Rectangle 12"/>
          <p:cNvSpPr/>
          <p:nvPr/>
        </p:nvSpPr>
        <p:spPr bwMode="auto">
          <a:xfrm>
            <a:off x="3535389" y="4409417"/>
            <a:ext cx="1676036" cy="340401"/>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Arial" charset="0"/>
            </a:endParaRPr>
          </a:p>
        </p:txBody>
      </p:sp>
      <p:sp>
        <p:nvSpPr>
          <p:cNvPr id="12" name="Rectangle 11"/>
          <p:cNvSpPr/>
          <p:nvPr/>
        </p:nvSpPr>
        <p:spPr bwMode="auto">
          <a:xfrm>
            <a:off x="563043" y="1439333"/>
            <a:ext cx="5892315" cy="2783417"/>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Arial" charset="0"/>
            </a:endParaRPr>
          </a:p>
        </p:txBody>
      </p:sp>
      <p:pic>
        <p:nvPicPr>
          <p:cNvPr id="2" name="Picture 1"/>
          <p:cNvPicPr>
            <a:picLocks noChangeAspect="1"/>
          </p:cNvPicPr>
          <p:nvPr/>
        </p:nvPicPr>
        <p:blipFill>
          <a:blip r:embed="rId3"/>
          <a:stretch>
            <a:fillRect/>
          </a:stretch>
        </p:blipFill>
        <p:spPr>
          <a:xfrm>
            <a:off x="473105" y="5093526"/>
            <a:ext cx="5911791" cy="4061352"/>
          </a:xfrm>
          <a:prstGeom prst="rect">
            <a:avLst/>
          </a:prstGeom>
        </p:spPr>
      </p:pic>
      <p:sp>
        <p:nvSpPr>
          <p:cNvPr id="32770" name="AutoShape 1060"/>
          <p:cNvSpPr>
            <a:spLocks noChangeArrowheads="1"/>
          </p:cNvSpPr>
          <p:nvPr/>
        </p:nvSpPr>
        <p:spPr bwMode="auto">
          <a:xfrm>
            <a:off x="540000" y="280296"/>
            <a:ext cx="5884862" cy="1123712"/>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GB" sz="1200" dirty="0" smtClean="0">
                <a:latin typeface="Times New Roman" charset="0"/>
              </a:rPr>
              <a:t>Now back to biology. It is thought that a duplication in the </a:t>
            </a:r>
            <a:r>
              <a:rPr lang="en-GB" sz="1200" i="1" dirty="0" smtClean="0">
                <a:latin typeface="Times New Roman" charset="0"/>
              </a:rPr>
              <a:t>mdr1 </a:t>
            </a:r>
            <a:r>
              <a:rPr lang="en-GB" sz="1200" dirty="0" smtClean="0">
                <a:latin typeface="Times New Roman" charset="0"/>
              </a:rPr>
              <a:t>gene of </a:t>
            </a:r>
            <a:r>
              <a:rPr lang="en-GB" sz="1200" i="1" dirty="0" smtClean="0">
                <a:latin typeface="Times New Roman" charset="0"/>
              </a:rPr>
              <a:t>P. </a:t>
            </a:r>
            <a:r>
              <a:rPr lang="en-GB" sz="1200" i="1" dirty="0" err="1" smtClean="0">
                <a:latin typeface="Times New Roman" charset="0"/>
              </a:rPr>
              <a:t>falciparum</a:t>
            </a:r>
            <a:r>
              <a:rPr lang="en-GB" sz="1200" dirty="0" smtClean="0">
                <a:latin typeface="Times New Roman" charset="0"/>
              </a:rPr>
              <a:t> is associated with drug resistance against the </a:t>
            </a:r>
            <a:r>
              <a:rPr lang="en-GB" sz="1200" dirty="0" err="1" smtClean="0">
                <a:latin typeface="Times New Roman" charset="0"/>
              </a:rPr>
              <a:t>antimalarial</a:t>
            </a:r>
            <a:r>
              <a:rPr lang="en-GB" sz="1200" dirty="0" smtClean="0">
                <a:latin typeface="Times New Roman" charset="0"/>
              </a:rPr>
              <a:t> </a:t>
            </a:r>
            <a:r>
              <a:rPr lang="en-US" sz="1200" dirty="0" err="1" smtClean="0">
                <a:latin typeface="Times New Roman" charset="0"/>
              </a:rPr>
              <a:t>mefloquine</a:t>
            </a:r>
            <a:r>
              <a:rPr lang="en-US" sz="1200" dirty="0" smtClean="0">
                <a:latin typeface="Times New Roman" charset="0"/>
              </a:rPr>
              <a:t> and that it may also modulate susceptibility to </a:t>
            </a:r>
            <a:r>
              <a:rPr lang="en-US" sz="1200" dirty="0" err="1" smtClean="0">
                <a:latin typeface="Times New Roman" charset="0"/>
              </a:rPr>
              <a:t>chloroquine</a:t>
            </a:r>
            <a:r>
              <a:rPr lang="en-US" sz="1200" dirty="0" smtClean="0">
                <a:latin typeface="Times New Roman" charset="0"/>
              </a:rPr>
              <a:t>, another </a:t>
            </a:r>
            <a:r>
              <a:rPr lang="en-US" sz="1200" dirty="0" err="1" smtClean="0">
                <a:latin typeface="Times New Roman" charset="0"/>
              </a:rPr>
              <a:t>antimalarial</a:t>
            </a:r>
            <a:r>
              <a:rPr lang="en-US" sz="1200" dirty="0" smtClean="0">
                <a:latin typeface="Times New Roman" charset="0"/>
              </a:rPr>
              <a:t> drug. For more information have a look in </a:t>
            </a:r>
            <a:r>
              <a:rPr lang="en-US" sz="1200" dirty="0" err="1" smtClean="0">
                <a:latin typeface="Times New Roman" charset="0"/>
              </a:rPr>
              <a:t>PubMed</a:t>
            </a:r>
            <a:r>
              <a:rPr lang="en-US" sz="1200" dirty="0" smtClean="0">
                <a:latin typeface="Times New Roman" charset="0"/>
              </a:rPr>
              <a:t>, e.g. at Borges et al. (2011) [PMID: 21709099] or at </a:t>
            </a:r>
            <a:r>
              <a:rPr lang="en-US" sz="1200" dirty="0" err="1" smtClean="0">
                <a:latin typeface="Times New Roman" charset="0"/>
              </a:rPr>
              <a:t>Mungthin</a:t>
            </a:r>
            <a:r>
              <a:rPr lang="en-US" sz="1200" dirty="0" smtClean="0">
                <a:latin typeface="Times New Roman" charset="0"/>
              </a:rPr>
              <a:t> et al. (2010) [PMID: 20449753]!</a:t>
            </a:r>
          </a:p>
        </p:txBody>
      </p:sp>
      <p:sp>
        <p:nvSpPr>
          <p:cNvPr id="32775" name="AutoShape 1066"/>
          <p:cNvSpPr>
            <a:spLocks noChangeArrowheads="1"/>
          </p:cNvSpPr>
          <p:nvPr/>
        </p:nvSpPr>
        <p:spPr bwMode="auto">
          <a:xfrm>
            <a:off x="483296" y="9147657"/>
            <a:ext cx="5884862" cy="510778"/>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GB" sz="1200" dirty="0" smtClean="0">
                <a:latin typeface="Times New Roman" charset="0"/>
              </a:rPr>
              <a:t>It looks like that both the IT and the Dd2 clone have a copy number variation (assuming the reference was assembled correctly). Is the duplication the same in both clones? </a:t>
            </a:r>
          </a:p>
        </p:txBody>
      </p:sp>
      <p:pic>
        <p:nvPicPr>
          <p:cNvPr id="32777" name="Picture 9" descr="Screen shot 2011-09-15 at 14.24.28.png"/>
          <p:cNvPicPr>
            <a:picLocks noChangeAspect="1"/>
          </p:cNvPicPr>
          <p:nvPr/>
        </p:nvPicPr>
        <p:blipFill>
          <a:blip r:embed="rId4"/>
          <a:srcRect/>
          <a:stretch>
            <a:fillRect/>
          </a:stretch>
        </p:blipFill>
        <p:spPr bwMode="auto">
          <a:xfrm>
            <a:off x="784690" y="4285435"/>
            <a:ext cx="2165350" cy="784225"/>
          </a:xfrm>
          <a:prstGeom prst="rect">
            <a:avLst/>
          </a:prstGeom>
          <a:noFill/>
          <a:ln w="15875">
            <a:solidFill>
              <a:schemeClr val="tx1"/>
            </a:solidFill>
            <a:miter lim="800000"/>
            <a:headEnd/>
            <a:tailEnd/>
          </a:ln>
        </p:spPr>
      </p:pic>
      <p:sp>
        <p:nvSpPr>
          <p:cNvPr id="32778" name="AutoShape 65"/>
          <p:cNvSpPr>
            <a:spLocks noChangeArrowheads="1"/>
          </p:cNvSpPr>
          <p:nvPr/>
        </p:nvSpPr>
        <p:spPr bwMode="auto">
          <a:xfrm>
            <a:off x="3567578" y="4264798"/>
            <a:ext cx="1871662" cy="555625"/>
          </a:xfrm>
          <a:prstGeom prst="roundRect">
            <a:avLst>
              <a:gd name="adj" fmla="val 16667"/>
            </a:avLst>
          </a:prstGeom>
          <a:noFill/>
          <a:ln w="9525">
            <a:noFill/>
            <a:round/>
            <a:headEnd/>
            <a:tailEnd/>
          </a:ln>
        </p:spPr>
        <p:txBody>
          <a:bodyPr wrap="none" anchor="ctr">
            <a:prstTxWarp prst="textNoShape">
              <a:avLst/>
            </a:prstTxWarp>
          </a:bodyPr>
          <a:lstStyle/>
          <a:p>
            <a:endParaRPr lang="en-US"/>
          </a:p>
        </p:txBody>
      </p:sp>
      <p:sp>
        <p:nvSpPr>
          <p:cNvPr id="32779" name="Text Box 66"/>
          <p:cNvSpPr txBox="1">
            <a:spLocks noChangeArrowheads="1"/>
          </p:cNvSpPr>
          <p:nvPr/>
        </p:nvSpPr>
        <p:spPr bwMode="auto">
          <a:xfrm>
            <a:off x="3553313" y="4437424"/>
            <a:ext cx="1692275" cy="276225"/>
          </a:xfrm>
          <a:prstGeom prst="rect">
            <a:avLst/>
          </a:prstGeom>
          <a:noFill/>
          <a:ln w="9525">
            <a:noFill/>
            <a:miter lim="800000"/>
            <a:headEnd/>
            <a:tailEnd/>
          </a:ln>
        </p:spPr>
        <p:txBody>
          <a:bodyPr>
            <a:prstTxWarp prst="textNoShape">
              <a:avLst/>
            </a:prstTxWarp>
            <a:spAutoFit/>
          </a:bodyPr>
          <a:lstStyle/>
          <a:p>
            <a:r>
              <a:rPr lang="en-GB" sz="1200" dirty="0">
                <a:latin typeface="Arial"/>
                <a:cs typeface="Arial"/>
              </a:rPr>
              <a:t>Select DD2.Chr5.bam</a:t>
            </a:r>
          </a:p>
        </p:txBody>
      </p:sp>
      <p:sp>
        <p:nvSpPr>
          <p:cNvPr id="32781" name="Text Box 1063"/>
          <p:cNvSpPr txBox="1">
            <a:spLocks noChangeArrowheads="1"/>
          </p:cNvSpPr>
          <p:nvPr/>
        </p:nvSpPr>
        <p:spPr bwMode="auto">
          <a:xfrm>
            <a:off x="581025" y="5576607"/>
            <a:ext cx="5765800" cy="461962"/>
          </a:xfrm>
          <a:prstGeom prst="rect">
            <a:avLst/>
          </a:prstGeom>
          <a:noFill/>
          <a:ln w="9525">
            <a:noFill/>
            <a:miter lim="800000"/>
            <a:headEnd/>
            <a:tailEnd/>
          </a:ln>
        </p:spPr>
        <p:txBody>
          <a:bodyPr>
            <a:prstTxWarp prst="textNoShape">
              <a:avLst/>
            </a:prstTxWarp>
            <a:spAutoFit/>
          </a:bodyPr>
          <a:lstStyle/>
          <a:p>
            <a:endParaRPr lang="en-GB" sz="1200">
              <a:latin typeface="Times New Roman" charset="0"/>
            </a:endParaRPr>
          </a:p>
          <a:p>
            <a:endParaRPr lang="en-GB" sz="1200">
              <a:latin typeface="Times New Roman" charset="0"/>
            </a:endParaRPr>
          </a:p>
        </p:txBody>
      </p:sp>
      <p:sp>
        <p:nvSpPr>
          <p:cNvPr id="16" name="Slide Number Placeholder 15"/>
          <p:cNvSpPr>
            <a:spLocks noGrp="1"/>
          </p:cNvSpPr>
          <p:nvPr>
            <p:ph type="sldNum" sz="quarter" idx="12"/>
          </p:nvPr>
        </p:nvSpPr>
        <p:spPr/>
        <p:txBody>
          <a:bodyPr/>
          <a:lstStyle/>
          <a:p>
            <a:fld id="{C840886F-D678-4B7D-9831-BE738213A530}" type="slidenum">
              <a:rPr lang="en-US"/>
              <a:pPr/>
              <a:t>34</a:t>
            </a:fld>
            <a:endParaRPr lang="en-US"/>
          </a:p>
        </p:txBody>
      </p:sp>
      <p:sp>
        <p:nvSpPr>
          <p:cNvPr id="19" name="AutoShape 1060"/>
          <p:cNvSpPr>
            <a:spLocks noChangeArrowheads="1"/>
          </p:cNvSpPr>
          <p:nvPr/>
        </p:nvSpPr>
        <p:spPr bwMode="auto">
          <a:xfrm>
            <a:off x="540000" y="1224607"/>
            <a:ext cx="5884862" cy="3166824"/>
          </a:xfrm>
          <a:prstGeom prst="roundRect">
            <a:avLst>
              <a:gd name="adj" fmla="val 16667"/>
            </a:avLst>
          </a:prstGeom>
          <a:noFill/>
          <a:ln w="9525">
            <a:noFill/>
            <a:round/>
            <a:headEnd/>
            <a:tailEnd/>
          </a:ln>
        </p:spPr>
        <p:txBody>
          <a:bodyPr wrap="square" anchor="ctr">
            <a:prstTxWarp prst="textNoShape">
              <a:avLst/>
            </a:prstTxWarp>
            <a:spAutoFit/>
          </a:bodyPr>
          <a:lstStyle/>
          <a:p>
            <a:r>
              <a:rPr lang="en-US" sz="1200" dirty="0" smtClean="0">
                <a:latin typeface="+mn-lt"/>
                <a:cs typeface="Courier New"/>
              </a:rPr>
              <a:t>Please start up </a:t>
            </a:r>
            <a:r>
              <a:rPr lang="en-US" sz="1200" dirty="0" err="1" smtClean="0">
                <a:latin typeface="+mn-lt"/>
                <a:cs typeface="Courier New"/>
              </a:rPr>
              <a:t>artemis</a:t>
            </a:r>
            <a:r>
              <a:rPr lang="en-US" sz="1200" dirty="0" smtClean="0">
                <a:latin typeface="+mn-lt"/>
                <a:cs typeface="Courier New"/>
              </a:rPr>
              <a:t> using the following command:</a:t>
            </a:r>
          </a:p>
          <a:p>
            <a:endParaRPr lang="en-US" sz="1200" dirty="0" smtClean="0">
              <a:latin typeface="+mn-lt"/>
              <a:cs typeface="Courier New"/>
            </a:endParaRPr>
          </a:p>
          <a:p>
            <a:r>
              <a:rPr lang="en-US" sz="1200" b="1" dirty="0" smtClean="0">
                <a:latin typeface="Courier New"/>
                <a:cs typeface="Courier New"/>
              </a:rPr>
              <a:t>art </a:t>
            </a:r>
            <a:r>
              <a:rPr lang="en-US" sz="1200" b="1" dirty="0">
                <a:latin typeface="Courier New"/>
                <a:cs typeface="Courier New"/>
              </a:rPr>
              <a:t>-</a:t>
            </a:r>
            <a:r>
              <a:rPr lang="en-US" sz="1200" b="1" dirty="0" err="1">
                <a:latin typeface="Courier New"/>
                <a:cs typeface="Courier New"/>
              </a:rPr>
              <a:t>Dbam</a:t>
            </a:r>
            <a:r>
              <a:rPr lang="en-US" sz="1200" b="1" dirty="0">
                <a:latin typeface="Courier New"/>
                <a:cs typeface="Courier New"/>
              </a:rPr>
              <a:t>=BWA.IT.Chr5.bam</a:t>
            </a:r>
            <a:r>
              <a:rPr lang="en-US" sz="1200" b="1" dirty="0" smtClean="0">
                <a:latin typeface="Courier New"/>
                <a:cs typeface="Courier New"/>
              </a:rPr>
              <a:t>,BWA.IT.Chr5</a:t>
            </a:r>
            <a:r>
              <a:rPr lang="en-US" sz="1200" b="1" dirty="0">
                <a:latin typeface="Courier New"/>
                <a:cs typeface="Courier New"/>
              </a:rPr>
              <a:t>.bcf Pf3D7_05.embl &amp;</a:t>
            </a:r>
            <a:r>
              <a:rPr lang="en-GB" sz="1200" b="1" dirty="0">
                <a:latin typeface="Courier New"/>
                <a:cs typeface="Courier New"/>
              </a:rPr>
              <a:t> </a:t>
            </a:r>
          </a:p>
          <a:p>
            <a:endParaRPr lang="en-US" sz="1200" dirty="0">
              <a:latin typeface="Arial"/>
              <a:cs typeface="Arial"/>
            </a:endParaRPr>
          </a:p>
          <a:p>
            <a:r>
              <a:rPr lang="en-US" sz="1200" dirty="0" smtClean="0">
                <a:latin typeface="Arial"/>
                <a:cs typeface="Arial"/>
              </a:rPr>
              <a:t>Once Artemis has started running on your screen </a:t>
            </a:r>
            <a:r>
              <a:rPr lang="en-US" sz="1200" b="1" dirty="0" smtClean="0">
                <a:latin typeface="Arial"/>
                <a:cs typeface="Arial"/>
              </a:rPr>
              <a:t>navigate to the </a:t>
            </a:r>
            <a:r>
              <a:rPr lang="en-US" sz="1200" b="1" i="1" dirty="0" smtClean="0">
                <a:latin typeface="Arial"/>
                <a:cs typeface="Arial"/>
              </a:rPr>
              <a:t>mdr1 </a:t>
            </a:r>
            <a:r>
              <a:rPr lang="en-US" sz="1200" b="1" dirty="0" smtClean="0">
                <a:latin typeface="Arial"/>
                <a:cs typeface="Arial"/>
              </a:rPr>
              <a:t>gene locus </a:t>
            </a:r>
            <a:r>
              <a:rPr lang="en-US" sz="1200" dirty="0" smtClean="0">
                <a:latin typeface="Arial"/>
                <a:cs typeface="Arial"/>
              </a:rPr>
              <a:t>using e.g. the Navigator (</a:t>
            </a:r>
            <a:r>
              <a:rPr lang="en-US" sz="1200" dirty="0" err="1" smtClean="0">
                <a:latin typeface="Arial"/>
                <a:cs typeface="Arial"/>
              </a:rPr>
              <a:t>Goto</a:t>
            </a:r>
            <a:r>
              <a:rPr lang="en-US" sz="1200" dirty="0" smtClean="0">
                <a:latin typeface="Arial"/>
                <a:cs typeface="Arial"/>
              </a:rPr>
              <a:t> – Navigator… – </a:t>
            </a:r>
            <a:r>
              <a:rPr lang="en-US" sz="1200" dirty="0" err="1" smtClean="0">
                <a:latin typeface="Arial"/>
                <a:cs typeface="Arial"/>
              </a:rPr>
              <a:t>Goto</a:t>
            </a:r>
            <a:r>
              <a:rPr lang="en-US" sz="1200" dirty="0" smtClean="0">
                <a:latin typeface="Arial"/>
                <a:cs typeface="Arial"/>
              </a:rPr>
              <a:t> Feature With Gene Name). What can you say about the read coverage at this locus? (you may have to zoom out to get a good look at the whole region which is between 866,000 and 965,000bp).</a:t>
            </a:r>
          </a:p>
          <a:p>
            <a:endParaRPr lang="en-US" sz="1200" dirty="0" smtClean="0">
              <a:latin typeface="Arial"/>
              <a:cs typeface="Arial"/>
            </a:endParaRPr>
          </a:p>
          <a:p>
            <a:r>
              <a:rPr lang="en-US" sz="1200" dirty="0" smtClean="0">
                <a:latin typeface="Arial"/>
                <a:cs typeface="Arial"/>
              </a:rPr>
              <a:t>So far you looked at the </a:t>
            </a:r>
            <a:r>
              <a:rPr lang="en-US" sz="1200" b="1" dirty="0" smtClean="0">
                <a:latin typeface="Arial"/>
                <a:cs typeface="Arial"/>
              </a:rPr>
              <a:t>IT strain</a:t>
            </a:r>
            <a:r>
              <a:rPr lang="en-US" sz="1200" dirty="0" smtClean="0">
                <a:latin typeface="Arial"/>
                <a:cs typeface="Arial"/>
              </a:rPr>
              <a:t>. What about the </a:t>
            </a:r>
            <a:r>
              <a:rPr lang="en-US" sz="1200" i="1" dirty="0" smtClean="0">
                <a:latin typeface="Arial"/>
                <a:cs typeface="Arial"/>
              </a:rPr>
              <a:t>mdr1 </a:t>
            </a:r>
            <a:r>
              <a:rPr lang="en-US" sz="1200" dirty="0" smtClean="0">
                <a:latin typeface="Arial"/>
                <a:cs typeface="Arial"/>
              </a:rPr>
              <a:t>locus in the </a:t>
            </a:r>
            <a:r>
              <a:rPr lang="en-US" sz="1200" b="1" dirty="0" smtClean="0">
                <a:latin typeface="Arial"/>
                <a:cs typeface="Arial"/>
              </a:rPr>
              <a:t>Dd2 strain</a:t>
            </a:r>
            <a:r>
              <a:rPr lang="en-US" sz="1200" dirty="0" smtClean="0">
                <a:latin typeface="Arial"/>
                <a:cs typeface="Arial"/>
              </a:rPr>
              <a:t> of the malaria parasite? </a:t>
            </a:r>
            <a:r>
              <a:rPr lang="en-GB" sz="1200" dirty="0" smtClean="0">
                <a:latin typeface="Arial"/>
                <a:cs typeface="Arial"/>
              </a:rPr>
              <a:t>The Dd2 clone is known to be </a:t>
            </a:r>
            <a:r>
              <a:rPr lang="en-GB" sz="1200" dirty="0" err="1" smtClean="0">
                <a:latin typeface="Arial"/>
                <a:cs typeface="Arial"/>
              </a:rPr>
              <a:t>chloroquine</a:t>
            </a:r>
            <a:r>
              <a:rPr lang="en-GB" sz="1200" dirty="0" smtClean="0">
                <a:latin typeface="Arial"/>
                <a:cs typeface="Arial"/>
              </a:rPr>
              <a:t> resistant. Add its mapped reads (a file already prepared before the course) by right-clicking on the </a:t>
            </a:r>
            <a:r>
              <a:rPr lang="en-GB" sz="1200" dirty="0" err="1" smtClean="0">
                <a:latin typeface="Arial"/>
                <a:cs typeface="Arial"/>
              </a:rPr>
              <a:t>BAMview</a:t>
            </a:r>
            <a:r>
              <a:rPr lang="en-GB" sz="1200" dirty="0" smtClean="0">
                <a:latin typeface="Arial"/>
                <a:cs typeface="Arial"/>
              </a:rPr>
              <a:t> and choosing ‘Add BAM…’. Select the file DD2.Chr5.bam</a:t>
            </a: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97573" y="733172"/>
            <a:ext cx="5892315" cy="1348512"/>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Arial" charset="0"/>
            </a:endParaRPr>
          </a:p>
        </p:txBody>
      </p:sp>
      <p:sp>
        <p:nvSpPr>
          <p:cNvPr id="34818" name="Text Box 46"/>
          <p:cNvSpPr txBox="1">
            <a:spLocks noChangeArrowheads="1"/>
          </p:cNvSpPr>
          <p:nvPr/>
        </p:nvSpPr>
        <p:spPr bwMode="auto">
          <a:xfrm>
            <a:off x="496886" y="363540"/>
            <a:ext cx="5965825" cy="338554"/>
          </a:xfrm>
          <a:prstGeom prst="rect">
            <a:avLst/>
          </a:prstGeom>
          <a:noFill/>
          <a:ln w="9525">
            <a:noFill/>
            <a:miter lim="800000"/>
            <a:headEnd/>
            <a:tailEnd/>
          </a:ln>
        </p:spPr>
        <p:txBody>
          <a:bodyPr>
            <a:prstTxWarp prst="textNoShape">
              <a:avLst/>
            </a:prstTxWarp>
            <a:spAutoFit/>
          </a:bodyPr>
          <a:lstStyle/>
          <a:p>
            <a:pPr marL="342900" indent="-342900">
              <a:tabLst>
                <a:tab pos="2692400" algn="l"/>
              </a:tabLst>
            </a:pPr>
            <a:r>
              <a:rPr lang="en-GB" b="1" dirty="0" err="1" smtClean="0">
                <a:latin typeface="Times New Roman" charset="0"/>
              </a:rPr>
              <a:t>SNPs</a:t>
            </a:r>
            <a:endParaRPr lang="en-GB" b="1" dirty="0">
              <a:latin typeface="Times New Roman" charset="0"/>
            </a:endParaRPr>
          </a:p>
        </p:txBody>
      </p:sp>
      <p:sp>
        <p:nvSpPr>
          <p:cNvPr id="34819" name="AutoShape 47"/>
          <p:cNvSpPr>
            <a:spLocks noChangeArrowheads="1"/>
          </p:cNvSpPr>
          <p:nvPr/>
        </p:nvSpPr>
        <p:spPr bwMode="auto">
          <a:xfrm>
            <a:off x="540000" y="614185"/>
            <a:ext cx="5884862" cy="1532334"/>
          </a:xfrm>
          <a:prstGeom prst="roundRect">
            <a:avLst>
              <a:gd name="adj" fmla="val 16667"/>
            </a:avLst>
          </a:prstGeom>
          <a:noFill/>
          <a:ln w="9525">
            <a:noFill/>
            <a:round/>
            <a:headEnd/>
            <a:tailEnd/>
          </a:ln>
        </p:spPr>
        <p:txBody>
          <a:bodyPr wrap="square" anchor="ctr">
            <a:prstTxWarp prst="textNoShape">
              <a:avLst/>
            </a:prstTxWarp>
            <a:spAutoFit/>
          </a:bodyPr>
          <a:lstStyle/>
          <a:p>
            <a:r>
              <a:rPr lang="en-GB" sz="1200" dirty="0" smtClean="0">
                <a:latin typeface="Arial"/>
                <a:cs typeface="Arial"/>
              </a:rPr>
              <a:t>Let’s have a look at </a:t>
            </a:r>
            <a:r>
              <a:rPr lang="en-GB" sz="1200" dirty="0" err="1" smtClean="0">
                <a:latin typeface="Arial"/>
                <a:cs typeface="Arial"/>
              </a:rPr>
              <a:t>SNPs</a:t>
            </a:r>
            <a:r>
              <a:rPr lang="en-GB" sz="1200" dirty="0" smtClean="0">
                <a:latin typeface="Arial"/>
                <a:cs typeface="Arial"/>
              </a:rPr>
              <a:t> now. To do so, </a:t>
            </a:r>
            <a:r>
              <a:rPr lang="en-GB" sz="1200" b="1" dirty="0" smtClean="0">
                <a:latin typeface="Arial"/>
                <a:cs typeface="Arial"/>
              </a:rPr>
              <a:t>zoom in on the </a:t>
            </a:r>
            <a:r>
              <a:rPr lang="en-GB" sz="1200" b="1" i="1" dirty="0" smtClean="0">
                <a:latin typeface="Arial"/>
                <a:cs typeface="Arial"/>
              </a:rPr>
              <a:t>mdr1 </a:t>
            </a:r>
            <a:r>
              <a:rPr lang="en-GB" sz="1200" b="1" dirty="0" smtClean="0">
                <a:latin typeface="Arial"/>
                <a:cs typeface="Arial"/>
              </a:rPr>
              <a:t>gene and make sure you are in Strand Stack view and have Show SNP marks selected. </a:t>
            </a:r>
            <a:r>
              <a:rPr lang="en-GB" sz="1200" dirty="0" smtClean="0">
                <a:latin typeface="Arial"/>
                <a:cs typeface="Arial"/>
              </a:rPr>
              <a:t>As mentioned before, in addition to true </a:t>
            </a:r>
            <a:r>
              <a:rPr lang="en-GB" sz="1200" dirty="0" err="1" smtClean="0">
                <a:latin typeface="Arial"/>
                <a:cs typeface="Arial"/>
              </a:rPr>
              <a:t>SNPs</a:t>
            </a:r>
            <a:r>
              <a:rPr lang="en-GB" sz="1200" dirty="0" smtClean="0">
                <a:latin typeface="Arial"/>
                <a:cs typeface="Arial"/>
              </a:rPr>
              <a:t> some differences between the reference sequence and the mapped reads are due to sequencing errors. On average, 1 in every 100 bases in the reads is expected to be incorrect. In particular, some sequencing errors may be due to a systematic problem as illustrated below.</a:t>
            </a:r>
            <a:endParaRPr lang="en-GB" sz="1200" dirty="0">
              <a:latin typeface="Arial"/>
              <a:cs typeface="Arial"/>
            </a:endParaRPr>
          </a:p>
        </p:txBody>
      </p:sp>
      <p:pic>
        <p:nvPicPr>
          <p:cNvPr id="34821" name="Picture 49" descr="Picture 15"/>
          <p:cNvPicPr>
            <a:picLocks noChangeAspect="1" noChangeArrowheads="1"/>
          </p:cNvPicPr>
          <p:nvPr/>
        </p:nvPicPr>
        <p:blipFill>
          <a:blip r:embed="rId3"/>
          <a:srcRect/>
          <a:stretch>
            <a:fillRect/>
          </a:stretch>
        </p:blipFill>
        <p:spPr bwMode="auto">
          <a:xfrm>
            <a:off x="1190600" y="2392104"/>
            <a:ext cx="5092700" cy="2955925"/>
          </a:xfrm>
          <a:prstGeom prst="rect">
            <a:avLst/>
          </a:prstGeom>
          <a:noFill/>
          <a:ln w="9525">
            <a:noFill/>
            <a:miter lim="800000"/>
            <a:headEnd/>
            <a:tailEnd/>
          </a:ln>
        </p:spPr>
      </p:pic>
      <p:sp>
        <p:nvSpPr>
          <p:cNvPr id="34827" name="Oval 60"/>
          <p:cNvSpPr>
            <a:spLocks noChangeArrowheads="1"/>
          </p:cNvSpPr>
          <p:nvPr/>
        </p:nvSpPr>
        <p:spPr bwMode="auto">
          <a:xfrm>
            <a:off x="4200500" y="3227129"/>
            <a:ext cx="457200" cy="990600"/>
          </a:xfrm>
          <a:prstGeom prst="ellipse">
            <a:avLst/>
          </a:prstGeom>
          <a:noFill/>
          <a:ln w="25400">
            <a:solidFill>
              <a:srgbClr val="FF0000">
                <a:alpha val="98822"/>
              </a:srgbClr>
            </a:solidFill>
            <a:round/>
            <a:headEnd/>
            <a:tailEnd/>
          </a:ln>
        </p:spPr>
        <p:txBody>
          <a:bodyPr wrap="none" anchor="ctr">
            <a:prstTxWarp prst="textNoShape">
              <a:avLst/>
            </a:prstTxWarp>
          </a:bodyPr>
          <a:lstStyle/>
          <a:p>
            <a:endParaRPr lang="en-US"/>
          </a:p>
        </p:txBody>
      </p:sp>
      <p:grpSp>
        <p:nvGrpSpPr>
          <p:cNvPr id="2" name="Group 70"/>
          <p:cNvGrpSpPr>
            <a:grpSpLocks/>
          </p:cNvGrpSpPr>
          <p:nvPr/>
        </p:nvGrpSpPr>
        <p:grpSpPr bwMode="auto">
          <a:xfrm>
            <a:off x="3905225" y="5467092"/>
            <a:ext cx="1068388" cy="542925"/>
            <a:chOff x="2326" y="4595"/>
            <a:chExt cx="673" cy="342"/>
          </a:xfrm>
        </p:grpSpPr>
        <p:sp>
          <p:nvSpPr>
            <p:cNvPr id="34844" name="AutoShape 61"/>
            <p:cNvSpPr>
              <a:spLocks noChangeArrowheads="1"/>
            </p:cNvSpPr>
            <p:nvPr/>
          </p:nvSpPr>
          <p:spPr bwMode="auto">
            <a:xfrm>
              <a:off x="2349" y="4595"/>
              <a:ext cx="637" cy="342"/>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p>
          </p:txBody>
        </p:sp>
        <p:sp>
          <p:nvSpPr>
            <p:cNvPr id="34845" name="Text Box 62"/>
            <p:cNvSpPr txBox="1">
              <a:spLocks noChangeArrowheads="1"/>
            </p:cNvSpPr>
            <p:nvPr/>
          </p:nvSpPr>
          <p:spPr bwMode="auto">
            <a:xfrm>
              <a:off x="2326" y="4623"/>
              <a:ext cx="673" cy="288"/>
            </a:xfrm>
            <a:prstGeom prst="rect">
              <a:avLst/>
            </a:prstGeom>
            <a:noFill/>
            <a:ln w="9525">
              <a:noFill/>
              <a:miter lim="800000"/>
              <a:headEnd/>
              <a:tailEnd/>
            </a:ln>
          </p:spPr>
          <p:txBody>
            <a:bodyPr>
              <a:prstTxWarp prst="textNoShape">
                <a:avLst/>
              </a:prstTxWarp>
              <a:spAutoFit/>
            </a:bodyPr>
            <a:lstStyle/>
            <a:p>
              <a:r>
                <a:rPr lang="en-GB" sz="1200">
                  <a:latin typeface="Times New Roman" charset="0"/>
                </a:rPr>
                <a:t>Sequencing errors</a:t>
              </a:r>
            </a:p>
          </p:txBody>
        </p:sp>
      </p:grpSp>
      <p:sp>
        <p:nvSpPr>
          <p:cNvPr id="34829" name="Oval 64"/>
          <p:cNvSpPr>
            <a:spLocks noChangeArrowheads="1"/>
          </p:cNvSpPr>
          <p:nvPr/>
        </p:nvSpPr>
        <p:spPr bwMode="auto">
          <a:xfrm>
            <a:off x="2994000" y="2388929"/>
            <a:ext cx="457200" cy="2273300"/>
          </a:xfrm>
          <a:prstGeom prst="ellipse">
            <a:avLst/>
          </a:prstGeom>
          <a:noFill/>
          <a:ln w="25400">
            <a:solidFill>
              <a:srgbClr val="FF0000">
                <a:alpha val="98822"/>
              </a:srgbClr>
            </a:solidFill>
            <a:round/>
            <a:headEnd/>
            <a:tailEnd/>
          </a:ln>
        </p:spPr>
        <p:txBody>
          <a:bodyPr wrap="none" anchor="ctr">
            <a:prstTxWarp prst="textNoShape">
              <a:avLst/>
            </a:prstTxWarp>
          </a:bodyPr>
          <a:lstStyle/>
          <a:p>
            <a:endParaRPr lang="en-US"/>
          </a:p>
        </p:txBody>
      </p:sp>
      <p:grpSp>
        <p:nvGrpSpPr>
          <p:cNvPr id="3" name="Group 66"/>
          <p:cNvGrpSpPr>
            <a:grpSpLocks/>
          </p:cNvGrpSpPr>
          <p:nvPr/>
        </p:nvGrpSpPr>
        <p:grpSpPr bwMode="auto">
          <a:xfrm>
            <a:off x="2913038" y="5441692"/>
            <a:ext cx="630237" cy="555625"/>
            <a:chOff x="629" y="4467"/>
            <a:chExt cx="397" cy="350"/>
          </a:xfrm>
        </p:grpSpPr>
        <p:sp>
          <p:nvSpPr>
            <p:cNvPr id="34842" name="AutoShape 67"/>
            <p:cNvSpPr>
              <a:spLocks noChangeArrowheads="1"/>
            </p:cNvSpPr>
            <p:nvPr/>
          </p:nvSpPr>
          <p:spPr bwMode="auto">
            <a:xfrm>
              <a:off x="629" y="4467"/>
              <a:ext cx="397" cy="350"/>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p>
          </p:txBody>
        </p:sp>
        <p:sp>
          <p:nvSpPr>
            <p:cNvPr id="34843" name="Text Box 68"/>
            <p:cNvSpPr txBox="1">
              <a:spLocks noChangeArrowheads="1"/>
            </p:cNvSpPr>
            <p:nvPr/>
          </p:nvSpPr>
          <p:spPr bwMode="auto">
            <a:xfrm>
              <a:off x="686" y="4551"/>
              <a:ext cx="321" cy="173"/>
            </a:xfrm>
            <a:prstGeom prst="rect">
              <a:avLst/>
            </a:prstGeom>
            <a:noFill/>
            <a:ln w="9525">
              <a:noFill/>
              <a:miter lim="800000"/>
              <a:headEnd/>
              <a:tailEnd/>
            </a:ln>
          </p:spPr>
          <p:txBody>
            <a:bodyPr>
              <a:prstTxWarp prst="textNoShape">
                <a:avLst/>
              </a:prstTxWarp>
              <a:spAutoFit/>
            </a:bodyPr>
            <a:lstStyle/>
            <a:p>
              <a:r>
                <a:rPr lang="en-GB" sz="1200">
                  <a:latin typeface="Times New Roman" charset="0"/>
                </a:rPr>
                <a:t>SNP </a:t>
              </a:r>
            </a:p>
          </p:txBody>
        </p:sp>
      </p:grpSp>
      <p:pic>
        <p:nvPicPr>
          <p:cNvPr id="34831" name="Picture 24" descr="Screen shot 2011-09-15 at 14.56.57.png"/>
          <p:cNvPicPr>
            <a:picLocks noChangeAspect="1"/>
          </p:cNvPicPr>
          <p:nvPr/>
        </p:nvPicPr>
        <p:blipFill>
          <a:blip r:embed="rId4"/>
          <a:srcRect/>
          <a:stretch>
            <a:fillRect/>
          </a:stretch>
        </p:blipFill>
        <p:spPr bwMode="auto">
          <a:xfrm>
            <a:off x="558800" y="5483499"/>
            <a:ext cx="1727200" cy="4025900"/>
          </a:xfrm>
          <a:prstGeom prst="rect">
            <a:avLst/>
          </a:prstGeom>
          <a:noFill/>
          <a:ln w="15875">
            <a:solidFill>
              <a:schemeClr val="tx1"/>
            </a:solidFill>
            <a:miter lim="800000"/>
            <a:headEnd/>
            <a:tailEnd/>
          </a:ln>
        </p:spPr>
      </p:pic>
      <p:sp>
        <p:nvSpPr>
          <p:cNvPr id="34832" name="Line 52"/>
          <p:cNvSpPr>
            <a:spLocks noChangeShapeType="1"/>
          </p:cNvSpPr>
          <p:nvPr/>
        </p:nvSpPr>
        <p:spPr bwMode="auto">
          <a:xfrm flipH="1">
            <a:off x="1530930" y="4497129"/>
            <a:ext cx="358170" cy="1232196"/>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4833" name="Line 52"/>
          <p:cNvSpPr>
            <a:spLocks noChangeShapeType="1"/>
          </p:cNvSpPr>
          <p:nvPr/>
        </p:nvSpPr>
        <p:spPr bwMode="auto">
          <a:xfrm flipH="1" flipV="1">
            <a:off x="3235300" y="4700329"/>
            <a:ext cx="0" cy="7366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4834" name="Line 52"/>
          <p:cNvSpPr>
            <a:spLocks noChangeShapeType="1"/>
          </p:cNvSpPr>
          <p:nvPr/>
        </p:nvSpPr>
        <p:spPr bwMode="auto">
          <a:xfrm flipH="1" flipV="1">
            <a:off x="4391000" y="4230429"/>
            <a:ext cx="12700" cy="12319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grpSp>
        <p:nvGrpSpPr>
          <p:cNvPr id="4" name="Group 66"/>
          <p:cNvGrpSpPr>
            <a:grpSpLocks/>
          </p:cNvGrpSpPr>
          <p:nvPr/>
        </p:nvGrpSpPr>
        <p:grpSpPr bwMode="auto">
          <a:xfrm>
            <a:off x="542831" y="4561159"/>
            <a:ext cx="1020762" cy="555625"/>
            <a:chOff x="619" y="4483"/>
            <a:chExt cx="397" cy="350"/>
          </a:xfrm>
        </p:grpSpPr>
        <p:sp>
          <p:nvSpPr>
            <p:cNvPr id="34840" name="AutoShape 67"/>
            <p:cNvSpPr>
              <a:spLocks noChangeArrowheads="1"/>
            </p:cNvSpPr>
            <p:nvPr/>
          </p:nvSpPr>
          <p:spPr bwMode="auto">
            <a:xfrm>
              <a:off x="619" y="4483"/>
              <a:ext cx="397" cy="350"/>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p>
          </p:txBody>
        </p:sp>
        <p:sp>
          <p:nvSpPr>
            <p:cNvPr id="34841" name="Text Box 68"/>
            <p:cNvSpPr txBox="1">
              <a:spLocks noChangeArrowheads="1"/>
            </p:cNvSpPr>
            <p:nvPr/>
          </p:nvSpPr>
          <p:spPr bwMode="auto">
            <a:xfrm>
              <a:off x="654" y="4504"/>
              <a:ext cx="353" cy="291"/>
            </a:xfrm>
            <a:prstGeom prst="rect">
              <a:avLst/>
            </a:prstGeom>
            <a:noFill/>
            <a:ln w="9525">
              <a:noFill/>
              <a:miter lim="800000"/>
              <a:headEnd/>
              <a:tailEnd/>
            </a:ln>
          </p:spPr>
          <p:txBody>
            <a:bodyPr>
              <a:prstTxWarp prst="textNoShape">
                <a:avLst/>
              </a:prstTxWarp>
              <a:spAutoFit/>
            </a:bodyPr>
            <a:lstStyle/>
            <a:p>
              <a:r>
                <a:rPr lang="en-GB" sz="1200">
                  <a:latin typeface="Times New Roman" charset="0"/>
                </a:rPr>
                <a:t>systematic error</a:t>
              </a:r>
            </a:p>
          </p:txBody>
        </p:sp>
      </p:grpSp>
      <p:sp>
        <p:nvSpPr>
          <p:cNvPr id="34836" name="AutoShape 53"/>
          <p:cNvSpPr>
            <a:spLocks noChangeArrowheads="1"/>
          </p:cNvSpPr>
          <p:nvPr/>
        </p:nvSpPr>
        <p:spPr bwMode="auto">
          <a:xfrm>
            <a:off x="2997200" y="7692308"/>
            <a:ext cx="2071688" cy="1532334"/>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GB" sz="1200" dirty="0" err="1" smtClean="0">
                <a:latin typeface="Times New Roman" charset="0"/>
              </a:rPr>
              <a:t>Homopolymer</a:t>
            </a:r>
            <a:r>
              <a:rPr lang="en-GB" sz="1200" dirty="0" smtClean="0">
                <a:latin typeface="Times New Roman" charset="0"/>
              </a:rPr>
              <a:t> tracks may cause systematic errors. </a:t>
            </a:r>
          </a:p>
          <a:p>
            <a:endParaRPr lang="en-GB" sz="1200" dirty="0" smtClean="0">
              <a:latin typeface="Times New Roman" charset="0"/>
            </a:endParaRPr>
          </a:p>
          <a:p>
            <a:r>
              <a:rPr lang="en-GB" sz="1200" dirty="0" smtClean="0">
                <a:latin typeface="Times New Roman" charset="0"/>
              </a:rPr>
              <a:t>Also, GGC motives can generate strand specific errors on certain sequencing machines.</a:t>
            </a:r>
            <a:endParaRPr lang="en-GB" sz="1200" dirty="0">
              <a:latin typeface="Times New Roman" charset="0"/>
            </a:endParaRPr>
          </a:p>
        </p:txBody>
      </p:sp>
      <p:sp>
        <p:nvSpPr>
          <p:cNvPr id="34838" name="Line 52"/>
          <p:cNvSpPr>
            <a:spLocks noChangeShapeType="1"/>
          </p:cNvSpPr>
          <p:nvPr/>
        </p:nvSpPr>
        <p:spPr bwMode="auto">
          <a:xfrm flipH="1">
            <a:off x="1993900" y="8340999"/>
            <a:ext cx="990600" cy="3302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4839" name="Oval 60"/>
          <p:cNvSpPr>
            <a:spLocks noChangeArrowheads="1"/>
          </p:cNvSpPr>
          <p:nvPr/>
        </p:nvSpPr>
        <p:spPr bwMode="auto">
          <a:xfrm>
            <a:off x="1617638" y="3531929"/>
            <a:ext cx="457200" cy="990600"/>
          </a:xfrm>
          <a:prstGeom prst="ellipse">
            <a:avLst/>
          </a:prstGeom>
          <a:noFill/>
          <a:ln w="25400">
            <a:solidFill>
              <a:srgbClr val="FF0000">
                <a:alpha val="98822"/>
              </a:srgbClr>
            </a:solidFill>
            <a:round/>
            <a:headEnd/>
            <a:tailEnd/>
          </a:ln>
        </p:spPr>
        <p:txBody>
          <a:bodyPr wrap="none" anchor="ctr">
            <a:prstTxWarp prst="textNoShape">
              <a:avLst/>
            </a:prstTxWarp>
          </a:bodyPr>
          <a:lstStyle/>
          <a:p>
            <a:endParaRPr lang="en-US"/>
          </a:p>
        </p:txBody>
      </p:sp>
      <p:sp>
        <p:nvSpPr>
          <p:cNvPr id="31" name="Slide Number Placeholder 30"/>
          <p:cNvSpPr>
            <a:spLocks noGrp="1"/>
          </p:cNvSpPr>
          <p:nvPr>
            <p:ph type="sldNum" sz="quarter" idx="12"/>
          </p:nvPr>
        </p:nvSpPr>
        <p:spPr/>
        <p:txBody>
          <a:bodyPr/>
          <a:lstStyle/>
          <a:p>
            <a:fld id="{C840886F-D678-4B7D-9831-BE738213A530}" type="slidenum">
              <a:rPr lang="en-US"/>
              <a:pPr/>
              <a:t>35</a:t>
            </a:fld>
            <a:endParaRPr lang="en-US"/>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589230" y="5548824"/>
            <a:ext cx="5892315" cy="800965"/>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Arial" charset="0"/>
            </a:endParaRPr>
          </a:p>
        </p:txBody>
      </p:sp>
      <p:sp>
        <p:nvSpPr>
          <p:cNvPr id="27" name="Rectangle 26"/>
          <p:cNvSpPr/>
          <p:nvPr/>
        </p:nvSpPr>
        <p:spPr bwMode="auto">
          <a:xfrm>
            <a:off x="419009" y="327309"/>
            <a:ext cx="6141102" cy="1557989"/>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Arial" charset="0"/>
            </a:endParaRPr>
          </a:p>
        </p:txBody>
      </p:sp>
      <p:pic>
        <p:nvPicPr>
          <p:cNvPr id="4" name="Picture 3"/>
          <p:cNvPicPr>
            <a:picLocks noChangeAspect="1"/>
          </p:cNvPicPr>
          <p:nvPr/>
        </p:nvPicPr>
        <p:blipFill>
          <a:blip r:embed="rId3"/>
          <a:stretch>
            <a:fillRect/>
          </a:stretch>
        </p:blipFill>
        <p:spPr>
          <a:xfrm>
            <a:off x="544331" y="6418863"/>
            <a:ext cx="4581450" cy="1791152"/>
          </a:xfrm>
          <a:prstGeom prst="rect">
            <a:avLst/>
          </a:prstGeom>
        </p:spPr>
      </p:pic>
      <p:pic>
        <p:nvPicPr>
          <p:cNvPr id="3" name="Picture 2"/>
          <p:cNvPicPr>
            <a:picLocks noChangeAspect="1"/>
          </p:cNvPicPr>
          <p:nvPr/>
        </p:nvPicPr>
        <p:blipFill rotWithShape="1">
          <a:blip r:embed="rId4"/>
          <a:srcRect b="23103"/>
          <a:stretch/>
        </p:blipFill>
        <p:spPr>
          <a:xfrm>
            <a:off x="544331" y="7799494"/>
            <a:ext cx="4576425" cy="1396403"/>
          </a:xfrm>
          <a:prstGeom prst="rect">
            <a:avLst/>
          </a:prstGeom>
        </p:spPr>
      </p:pic>
      <p:pic>
        <p:nvPicPr>
          <p:cNvPr id="22" name="Picture 21" descr="Screen shot 2012-01-22 at 19.05.59.png"/>
          <p:cNvPicPr>
            <a:picLocks noChangeAspect="1"/>
          </p:cNvPicPr>
          <p:nvPr/>
        </p:nvPicPr>
        <p:blipFill>
          <a:blip r:embed="rId5"/>
          <a:stretch>
            <a:fillRect/>
          </a:stretch>
        </p:blipFill>
        <p:spPr>
          <a:xfrm>
            <a:off x="1003299" y="1936365"/>
            <a:ext cx="5559755" cy="2483235"/>
          </a:xfrm>
          <a:prstGeom prst="rect">
            <a:avLst/>
          </a:prstGeom>
        </p:spPr>
      </p:pic>
      <p:sp>
        <p:nvSpPr>
          <p:cNvPr id="36870" name="AutoShape 144"/>
          <p:cNvSpPr>
            <a:spLocks noChangeArrowheads="1"/>
          </p:cNvSpPr>
          <p:nvPr/>
        </p:nvSpPr>
        <p:spPr bwMode="auto">
          <a:xfrm>
            <a:off x="312738" y="2112963"/>
            <a:ext cx="1049337" cy="339725"/>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p>
        </p:txBody>
      </p:sp>
      <p:sp>
        <p:nvSpPr>
          <p:cNvPr id="36871" name="Text Box 145"/>
          <p:cNvSpPr txBox="1">
            <a:spLocks noChangeArrowheads="1"/>
          </p:cNvSpPr>
          <p:nvPr/>
        </p:nvSpPr>
        <p:spPr bwMode="auto">
          <a:xfrm>
            <a:off x="463550" y="2143125"/>
            <a:ext cx="847725" cy="274638"/>
          </a:xfrm>
          <a:prstGeom prst="rect">
            <a:avLst/>
          </a:prstGeom>
          <a:noFill/>
          <a:ln w="9525">
            <a:noFill/>
            <a:miter lim="800000"/>
            <a:headEnd/>
            <a:tailEnd/>
          </a:ln>
        </p:spPr>
        <p:txBody>
          <a:bodyPr>
            <a:prstTxWarp prst="textNoShape">
              <a:avLst/>
            </a:prstTxWarp>
            <a:spAutoFit/>
          </a:bodyPr>
          <a:lstStyle/>
          <a:p>
            <a:r>
              <a:rPr lang="en-GB" sz="1200" dirty="0">
                <a:latin typeface="Times New Roman" charset="0"/>
              </a:rPr>
              <a:t>Reference </a:t>
            </a:r>
          </a:p>
        </p:txBody>
      </p:sp>
      <p:sp>
        <p:nvSpPr>
          <p:cNvPr id="36872" name="Line 146"/>
          <p:cNvSpPr>
            <a:spLocks noChangeShapeType="1"/>
          </p:cNvSpPr>
          <p:nvPr/>
        </p:nvSpPr>
        <p:spPr bwMode="auto">
          <a:xfrm flipV="1">
            <a:off x="1371600" y="2108200"/>
            <a:ext cx="368300" cy="1905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6874" name="AutoShape 149"/>
          <p:cNvSpPr>
            <a:spLocks noChangeArrowheads="1"/>
          </p:cNvSpPr>
          <p:nvPr/>
        </p:nvSpPr>
        <p:spPr bwMode="auto">
          <a:xfrm>
            <a:off x="300038" y="2989263"/>
            <a:ext cx="1049337" cy="509587"/>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p>
        </p:txBody>
      </p:sp>
      <p:sp>
        <p:nvSpPr>
          <p:cNvPr id="36875" name="Text Box 150"/>
          <p:cNvSpPr txBox="1">
            <a:spLocks noChangeArrowheads="1"/>
          </p:cNvSpPr>
          <p:nvPr/>
        </p:nvSpPr>
        <p:spPr bwMode="auto">
          <a:xfrm>
            <a:off x="450850" y="3009900"/>
            <a:ext cx="847725" cy="457200"/>
          </a:xfrm>
          <a:prstGeom prst="rect">
            <a:avLst/>
          </a:prstGeom>
          <a:noFill/>
          <a:ln w="9525">
            <a:noFill/>
            <a:miter lim="800000"/>
            <a:headEnd/>
            <a:tailEnd/>
          </a:ln>
        </p:spPr>
        <p:txBody>
          <a:bodyPr>
            <a:prstTxWarp prst="textNoShape">
              <a:avLst/>
            </a:prstTxWarp>
            <a:spAutoFit/>
          </a:bodyPr>
          <a:lstStyle/>
          <a:p>
            <a:r>
              <a:rPr lang="en-GB" sz="1200" dirty="0">
                <a:latin typeface="Times New Roman" charset="0"/>
              </a:rPr>
              <a:t>Mapping reads </a:t>
            </a:r>
          </a:p>
        </p:txBody>
      </p:sp>
      <p:sp>
        <p:nvSpPr>
          <p:cNvPr id="36876" name="Line 151"/>
          <p:cNvSpPr>
            <a:spLocks noChangeShapeType="1"/>
          </p:cNvSpPr>
          <p:nvPr/>
        </p:nvSpPr>
        <p:spPr bwMode="auto">
          <a:xfrm flipV="1">
            <a:off x="1333500" y="2717800"/>
            <a:ext cx="1244600" cy="558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6877" name="AutoShape 152"/>
          <p:cNvSpPr>
            <a:spLocks noChangeArrowheads="1"/>
          </p:cNvSpPr>
          <p:nvPr/>
        </p:nvSpPr>
        <p:spPr bwMode="auto">
          <a:xfrm>
            <a:off x="458291" y="223888"/>
            <a:ext cx="6088726" cy="1736646"/>
          </a:xfrm>
          <a:prstGeom prst="roundRect">
            <a:avLst>
              <a:gd name="adj" fmla="val 16667"/>
            </a:avLst>
          </a:prstGeom>
          <a:noFill/>
          <a:ln w="9525">
            <a:noFill/>
            <a:round/>
            <a:headEnd/>
            <a:tailEnd/>
          </a:ln>
        </p:spPr>
        <p:txBody>
          <a:bodyPr wrap="square" anchor="ctr">
            <a:prstTxWarp prst="textNoShape">
              <a:avLst/>
            </a:prstTxWarp>
            <a:spAutoFit/>
          </a:bodyPr>
          <a:lstStyle/>
          <a:p>
            <a:r>
              <a:rPr lang="en-GB" sz="1200" dirty="0" smtClean="0">
                <a:latin typeface="Arial"/>
                <a:cs typeface="Arial"/>
              </a:rPr>
              <a:t>When you zoom in on position 958145 as far as you can go, you can see a SNP: here, both strain IT and Dd2 have a thymine where the reference (3D7) has an adenine. </a:t>
            </a:r>
          </a:p>
          <a:p>
            <a:endParaRPr lang="en-GB" sz="1200" dirty="0" smtClean="0">
              <a:latin typeface="Arial"/>
              <a:cs typeface="Arial"/>
            </a:endParaRPr>
          </a:p>
          <a:p>
            <a:r>
              <a:rPr lang="en-GB" sz="1200" dirty="0" smtClean="0">
                <a:latin typeface="Arial"/>
                <a:cs typeface="Arial"/>
              </a:rPr>
              <a:t>What is the consequence of this SNP? Can we tell what effect it will have for the clones? Is this the mutation </a:t>
            </a:r>
            <a:r>
              <a:rPr lang="en-US" sz="1200" dirty="0" smtClean="0">
                <a:latin typeface="Arial"/>
                <a:cs typeface="Arial"/>
              </a:rPr>
              <a:t>N86Y (or also simply referred to as Y86) that may modulate the degree of resistance to </a:t>
            </a:r>
            <a:r>
              <a:rPr lang="en-US" sz="1200" dirty="0" err="1" smtClean="0">
                <a:latin typeface="Arial"/>
                <a:cs typeface="Arial"/>
              </a:rPr>
              <a:t>chloroquine</a:t>
            </a:r>
            <a:r>
              <a:rPr lang="en-US" sz="1200" dirty="0" smtClean="0">
                <a:latin typeface="Arial"/>
                <a:cs typeface="Arial"/>
              </a:rPr>
              <a:t>? (See e.g. </a:t>
            </a:r>
            <a:r>
              <a:rPr lang="en-US" sz="1200" dirty="0" err="1" smtClean="0">
                <a:latin typeface="Arial"/>
                <a:cs typeface="Arial"/>
              </a:rPr>
              <a:t>Mula</a:t>
            </a:r>
            <a:r>
              <a:rPr lang="en-US" sz="1200" dirty="0" smtClean="0">
                <a:latin typeface="Arial"/>
                <a:cs typeface="Arial"/>
              </a:rPr>
              <a:t> et al. (2011) [PMID: 21810256])</a:t>
            </a:r>
            <a:endParaRPr lang="en-GB" sz="1200" dirty="0" smtClean="0">
              <a:latin typeface="Arial"/>
              <a:cs typeface="Arial"/>
            </a:endParaRPr>
          </a:p>
        </p:txBody>
      </p:sp>
      <p:sp>
        <p:nvSpPr>
          <p:cNvPr id="18" name="Slide Number Placeholder 17"/>
          <p:cNvSpPr>
            <a:spLocks noGrp="1"/>
          </p:cNvSpPr>
          <p:nvPr>
            <p:ph type="sldNum" sz="quarter" idx="12"/>
          </p:nvPr>
        </p:nvSpPr>
        <p:spPr/>
        <p:txBody>
          <a:bodyPr/>
          <a:lstStyle/>
          <a:p>
            <a:fld id="{F2E8CB31-A58A-4779-9F7E-716265AE8FEE}" type="slidenum">
              <a:rPr lang="en-US"/>
              <a:pPr/>
              <a:t>36</a:t>
            </a:fld>
            <a:endParaRPr lang="en-US" dirty="0"/>
          </a:p>
        </p:txBody>
      </p:sp>
      <p:sp>
        <p:nvSpPr>
          <p:cNvPr id="20" name="AutoShape 152"/>
          <p:cNvSpPr>
            <a:spLocks noChangeArrowheads="1"/>
          </p:cNvSpPr>
          <p:nvPr/>
        </p:nvSpPr>
        <p:spPr bwMode="auto">
          <a:xfrm>
            <a:off x="540000" y="5471995"/>
            <a:ext cx="5884862" cy="919401"/>
          </a:xfrm>
          <a:prstGeom prst="roundRect">
            <a:avLst>
              <a:gd name="adj" fmla="val 16667"/>
            </a:avLst>
          </a:prstGeom>
          <a:noFill/>
          <a:ln w="9525">
            <a:noFill/>
            <a:round/>
            <a:headEnd/>
            <a:tailEnd/>
          </a:ln>
        </p:spPr>
        <p:txBody>
          <a:bodyPr wrap="square" anchor="ctr">
            <a:prstTxWarp prst="textNoShape">
              <a:avLst/>
            </a:prstTxWarp>
            <a:spAutoFit/>
          </a:bodyPr>
          <a:lstStyle/>
          <a:p>
            <a:r>
              <a:rPr lang="en-GB" sz="1200" dirty="0" smtClean="0">
                <a:latin typeface="Arial"/>
                <a:cs typeface="Arial"/>
              </a:rPr>
              <a:t>Now have a look at neighbouring position 958146. What could this be? Is it from IT or DD2? To answer this question clone the window and display the reads of only one or the other parasite strain in each window, just as we did earlier in this module.</a:t>
            </a:r>
            <a:endParaRPr lang="en-GB" sz="1200" dirty="0">
              <a:latin typeface="Arial"/>
              <a:cs typeface="Arial"/>
            </a:endParaRPr>
          </a:p>
        </p:txBody>
      </p:sp>
      <p:sp>
        <p:nvSpPr>
          <p:cNvPr id="24" name="AutoShape 144"/>
          <p:cNvSpPr>
            <a:spLocks noChangeArrowheads="1"/>
          </p:cNvSpPr>
          <p:nvPr/>
        </p:nvSpPr>
        <p:spPr bwMode="auto">
          <a:xfrm>
            <a:off x="5344658" y="7276878"/>
            <a:ext cx="1211262" cy="731837"/>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p>
        </p:txBody>
      </p:sp>
      <p:sp>
        <p:nvSpPr>
          <p:cNvPr id="25" name="Text Box 145"/>
          <p:cNvSpPr txBox="1">
            <a:spLocks noChangeArrowheads="1"/>
          </p:cNvSpPr>
          <p:nvPr/>
        </p:nvSpPr>
        <p:spPr bwMode="auto">
          <a:xfrm>
            <a:off x="5396589" y="7318380"/>
            <a:ext cx="1125538" cy="646331"/>
          </a:xfrm>
          <a:prstGeom prst="rect">
            <a:avLst/>
          </a:prstGeom>
          <a:noFill/>
          <a:ln w="9525">
            <a:noFill/>
            <a:miter lim="800000"/>
            <a:headEnd/>
            <a:tailEnd/>
          </a:ln>
        </p:spPr>
        <p:txBody>
          <a:bodyPr>
            <a:prstTxWarp prst="textNoShape">
              <a:avLst/>
            </a:prstTxWarp>
            <a:spAutoFit/>
          </a:bodyPr>
          <a:lstStyle/>
          <a:p>
            <a:r>
              <a:rPr lang="en-GB" sz="1200" dirty="0">
                <a:latin typeface="Times New Roman" charset="0"/>
              </a:rPr>
              <a:t>This</a:t>
            </a:r>
            <a:r>
              <a:rPr lang="en-GB" sz="1200" dirty="0" smtClean="0">
                <a:latin typeface="Times New Roman" charset="0"/>
              </a:rPr>
              <a:t> BAM window </a:t>
            </a:r>
            <a:r>
              <a:rPr lang="en-GB" sz="1200" dirty="0">
                <a:latin typeface="Times New Roman" charset="0"/>
              </a:rPr>
              <a:t>shows </a:t>
            </a:r>
            <a:r>
              <a:rPr lang="en-GB" sz="1200" dirty="0" smtClean="0">
                <a:latin typeface="Times New Roman" charset="0"/>
              </a:rPr>
              <a:t>the </a:t>
            </a:r>
            <a:r>
              <a:rPr lang="en-GB" sz="1200" dirty="0">
                <a:latin typeface="Times New Roman" charset="0"/>
              </a:rPr>
              <a:t>IT reads</a:t>
            </a:r>
          </a:p>
        </p:txBody>
      </p:sp>
      <p:sp>
        <p:nvSpPr>
          <p:cNvPr id="26" name="Line 146"/>
          <p:cNvSpPr>
            <a:spLocks noChangeShapeType="1"/>
          </p:cNvSpPr>
          <p:nvPr/>
        </p:nvSpPr>
        <p:spPr bwMode="auto">
          <a:xfrm flipH="1" flipV="1">
            <a:off x="4539339" y="7447644"/>
            <a:ext cx="788988" cy="92075"/>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8" name="AutoShape 149"/>
          <p:cNvSpPr>
            <a:spLocks noChangeArrowheads="1"/>
          </p:cNvSpPr>
          <p:nvPr/>
        </p:nvSpPr>
        <p:spPr bwMode="auto">
          <a:xfrm>
            <a:off x="5394097" y="8129140"/>
            <a:ext cx="1049337" cy="731837"/>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p>
        </p:txBody>
      </p:sp>
      <p:sp>
        <p:nvSpPr>
          <p:cNvPr id="29" name="Text Box 150"/>
          <p:cNvSpPr txBox="1">
            <a:spLocks noChangeArrowheads="1"/>
          </p:cNvSpPr>
          <p:nvPr/>
        </p:nvSpPr>
        <p:spPr bwMode="auto">
          <a:xfrm>
            <a:off x="5481409" y="8168371"/>
            <a:ext cx="1047750" cy="646331"/>
          </a:xfrm>
          <a:prstGeom prst="rect">
            <a:avLst/>
          </a:prstGeom>
          <a:noFill/>
          <a:ln w="9525">
            <a:noFill/>
            <a:miter lim="800000"/>
            <a:headEnd/>
            <a:tailEnd/>
          </a:ln>
        </p:spPr>
        <p:txBody>
          <a:bodyPr>
            <a:prstTxWarp prst="textNoShape">
              <a:avLst/>
            </a:prstTxWarp>
            <a:spAutoFit/>
          </a:bodyPr>
          <a:lstStyle/>
          <a:p>
            <a:r>
              <a:rPr lang="en-GB" sz="1200" dirty="0">
                <a:latin typeface="Times New Roman" charset="0"/>
              </a:rPr>
              <a:t>Is there another SNP in</a:t>
            </a:r>
            <a:r>
              <a:rPr lang="en-GB" sz="1200" dirty="0" smtClean="0">
                <a:latin typeface="Times New Roman" charset="0"/>
              </a:rPr>
              <a:t> Dd2</a:t>
            </a:r>
            <a:r>
              <a:rPr lang="en-GB" sz="1200" dirty="0">
                <a:latin typeface="Times New Roman" charset="0"/>
              </a:rPr>
              <a:t>?</a:t>
            </a:r>
          </a:p>
        </p:txBody>
      </p:sp>
      <p:sp>
        <p:nvSpPr>
          <p:cNvPr id="31" name="Line 146"/>
          <p:cNvSpPr>
            <a:spLocks noChangeShapeType="1"/>
          </p:cNvSpPr>
          <p:nvPr/>
        </p:nvSpPr>
        <p:spPr bwMode="auto">
          <a:xfrm flipH="1">
            <a:off x="3073200" y="8420100"/>
            <a:ext cx="2324300"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1" name="AutoShape 152"/>
          <p:cNvSpPr>
            <a:spLocks noChangeArrowheads="1"/>
          </p:cNvSpPr>
          <p:nvPr/>
        </p:nvSpPr>
        <p:spPr bwMode="auto">
          <a:xfrm>
            <a:off x="540000" y="4544895"/>
            <a:ext cx="5884862" cy="919401"/>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GB" sz="1200" dirty="0" smtClean="0">
                <a:latin typeface="Times New Roman" charset="0"/>
              </a:rPr>
              <a:t>To answer the question mentioned just above, right-click on the gene annotation of the </a:t>
            </a:r>
            <a:r>
              <a:rPr lang="en-GB" sz="1200" i="1" dirty="0" smtClean="0">
                <a:latin typeface="Times New Roman" charset="0"/>
              </a:rPr>
              <a:t>mdr1 </a:t>
            </a:r>
            <a:r>
              <a:rPr lang="en-GB" sz="1200" dirty="0" smtClean="0">
                <a:latin typeface="Times New Roman" charset="0"/>
              </a:rPr>
              <a:t>gene and then choose View – Amino Acids Of Selection: here you can see which amino acids are normally coded for around amino acid position 86. Note also that AAT codes for </a:t>
            </a:r>
            <a:r>
              <a:rPr lang="en-GB" sz="1200" dirty="0" err="1" smtClean="0">
                <a:latin typeface="Times New Roman" charset="0"/>
              </a:rPr>
              <a:t>Asn</a:t>
            </a:r>
            <a:r>
              <a:rPr lang="en-GB" sz="1200" dirty="0" smtClean="0">
                <a:latin typeface="Times New Roman" charset="0"/>
              </a:rPr>
              <a:t> (N) and TAT codes for Tyr (Y).</a:t>
            </a:r>
          </a:p>
        </p:txBody>
      </p:sp>
      <p:sp>
        <p:nvSpPr>
          <p:cNvPr id="33" name="Line 151"/>
          <p:cNvSpPr>
            <a:spLocks noChangeShapeType="1"/>
          </p:cNvSpPr>
          <p:nvPr/>
        </p:nvSpPr>
        <p:spPr bwMode="auto">
          <a:xfrm flipV="1">
            <a:off x="3657600" y="3873500"/>
            <a:ext cx="431800" cy="7874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pic>
        <p:nvPicPr>
          <p:cNvPr id="6" name="Picture 5"/>
          <p:cNvPicPr>
            <a:picLocks noChangeAspect="1"/>
          </p:cNvPicPr>
          <p:nvPr/>
        </p:nvPicPr>
        <p:blipFill>
          <a:blip r:embed="rId6"/>
          <a:stretch>
            <a:fillRect/>
          </a:stretch>
        </p:blipFill>
        <p:spPr>
          <a:xfrm>
            <a:off x="4428454" y="6358612"/>
            <a:ext cx="1989870" cy="569491"/>
          </a:xfrm>
          <a:prstGeom prst="rect">
            <a:avLst/>
          </a:prstGeom>
        </p:spPr>
      </p:pic>
      <p:sp>
        <p:nvSpPr>
          <p:cNvPr id="5" name="Rounded Rectangle 4"/>
          <p:cNvSpPr/>
          <p:nvPr/>
        </p:nvSpPr>
        <p:spPr bwMode="auto">
          <a:xfrm>
            <a:off x="2778355" y="7891917"/>
            <a:ext cx="249485" cy="1349337"/>
          </a:xfrm>
          <a:prstGeom prst="round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32" name="Line 151"/>
          <p:cNvSpPr>
            <a:spLocks noChangeShapeType="1"/>
          </p:cNvSpPr>
          <p:nvPr/>
        </p:nvSpPr>
        <p:spPr bwMode="auto">
          <a:xfrm flipV="1">
            <a:off x="5953616" y="6769100"/>
            <a:ext cx="0" cy="499174"/>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4" name="Rounded Rectangle 33"/>
          <p:cNvSpPr/>
          <p:nvPr/>
        </p:nvSpPr>
        <p:spPr bwMode="auto">
          <a:xfrm>
            <a:off x="3497767" y="1943956"/>
            <a:ext cx="301208" cy="2478239"/>
          </a:xfrm>
          <a:prstGeom prst="round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32103" y="314216"/>
            <a:ext cx="6010161" cy="654619"/>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Arial" charset="0"/>
            </a:endParaRPr>
          </a:p>
        </p:txBody>
      </p:sp>
      <p:pic>
        <p:nvPicPr>
          <p:cNvPr id="2" name="Picture 1"/>
          <p:cNvPicPr>
            <a:picLocks noChangeAspect="1"/>
          </p:cNvPicPr>
          <p:nvPr/>
        </p:nvPicPr>
        <p:blipFill>
          <a:blip r:embed="rId3"/>
          <a:stretch>
            <a:fillRect/>
          </a:stretch>
        </p:blipFill>
        <p:spPr>
          <a:xfrm>
            <a:off x="1667011" y="982373"/>
            <a:ext cx="2925777" cy="1010046"/>
          </a:xfrm>
          <a:prstGeom prst="rect">
            <a:avLst/>
          </a:prstGeom>
        </p:spPr>
      </p:pic>
      <p:sp>
        <p:nvSpPr>
          <p:cNvPr id="43027" name="AutoShape 152"/>
          <p:cNvSpPr>
            <a:spLocks noChangeArrowheads="1"/>
          </p:cNvSpPr>
          <p:nvPr/>
        </p:nvSpPr>
        <p:spPr bwMode="auto">
          <a:xfrm>
            <a:off x="435249" y="266755"/>
            <a:ext cx="5998518" cy="715089"/>
          </a:xfrm>
          <a:prstGeom prst="roundRect">
            <a:avLst>
              <a:gd name="adj" fmla="val 16667"/>
            </a:avLst>
          </a:prstGeom>
          <a:noFill/>
          <a:ln w="9525">
            <a:noFill/>
            <a:round/>
            <a:headEnd/>
            <a:tailEnd/>
          </a:ln>
        </p:spPr>
        <p:txBody>
          <a:bodyPr wrap="square" anchor="ctr">
            <a:prstTxWarp prst="textNoShape">
              <a:avLst/>
            </a:prstTxWarp>
            <a:spAutoFit/>
          </a:bodyPr>
          <a:lstStyle/>
          <a:p>
            <a:r>
              <a:rPr lang="en-US" sz="1200" dirty="0" smtClean="0">
                <a:latin typeface="+mn-lt"/>
                <a:cs typeface="Times New Roman"/>
              </a:rPr>
              <a:t>Now also open the BCF file for the Dd2 clone to the window by right-clicking on the VCF/BCF pane of the window, choosing Add VCF…, and selecting file “DD2.Chr5.bcf”.</a:t>
            </a:r>
            <a:endParaRPr lang="en-US" sz="1200" dirty="0">
              <a:latin typeface="+mn-lt"/>
              <a:cs typeface="Times New Roman"/>
            </a:endParaRPr>
          </a:p>
        </p:txBody>
      </p:sp>
      <p:sp>
        <p:nvSpPr>
          <p:cNvPr id="23" name="Slide Number Placeholder 22"/>
          <p:cNvSpPr>
            <a:spLocks noGrp="1"/>
          </p:cNvSpPr>
          <p:nvPr>
            <p:ph type="sldNum" sz="quarter" idx="12"/>
          </p:nvPr>
        </p:nvSpPr>
        <p:spPr>
          <a:xfrm>
            <a:off x="4914900" y="9020175"/>
            <a:ext cx="1600200" cy="687388"/>
          </a:xfrm>
        </p:spPr>
        <p:txBody>
          <a:bodyPr/>
          <a:lstStyle/>
          <a:p>
            <a:fld id="{F2E8CB31-A58A-4779-9F7E-716265AE8FEE}" type="slidenum">
              <a:rPr lang="en-US"/>
              <a:pPr/>
              <a:t>37</a:t>
            </a:fld>
            <a:endParaRPr lang="en-US"/>
          </a:p>
        </p:txBody>
      </p:sp>
      <p:sp>
        <p:nvSpPr>
          <p:cNvPr id="25" name="Oval 147"/>
          <p:cNvSpPr>
            <a:spLocks noChangeArrowheads="1"/>
          </p:cNvSpPr>
          <p:nvPr/>
        </p:nvSpPr>
        <p:spPr bwMode="auto">
          <a:xfrm>
            <a:off x="2992968" y="979421"/>
            <a:ext cx="309032" cy="397933"/>
          </a:xfrm>
          <a:prstGeom prst="ellipse">
            <a:avLst/>
          </a:prstGeom>
          <a:noFill/>
          <a:ln w="25400">
            <a:solidFill>
              <a:srgbClr val="FF0000">
                <a:alpha val="98822"/>
              </a:srgbClr>
            </a:solidFill>
            <a:round/>
            <a:headEnd/>
            <a:tailEnd/>
          </a:ln>
        </p:spPr>
        <p:txBody>
          <a:bodyPr wrap="none" anchor="ctr">
            <a:prstTxWarp prst="textNoShape">
              <a:avLst/>
            </a:prstTxWarp>
          </a:bodyPr>
          <a:lstStyle/>
          <a:p>
            <a:endParaRPr lang="en-US"/>
          </a:p>
        </p:txBody>
      </p:sp>
      <p:sp>
        <p:nvSpPr>
          <p:cNvPr id="28" name="AutoShape 9"/>
          <p:cNvSpPr>
            <a:spLocks noChangeArrowheads="1"/>
          </p:cNvSpPr>
          <p:nvPr/>
        </p:nvSpPr>
        <p:spPr bwMode="auto">
          <a:xfrm>
            <a:off x="540000" y="2038487"/>
            <a:ext cx="5886000" cy="1089660"/>
          </a:xfrm>
          <a:prstGeom prst="roundRect">
            <a:avLst/>
          </a:prstGeom>
          <a:solidFill>
            <a:srgbClr val="FFFF99"/>
          </a:solidFill>
          <a:ln w="9525">
            <a:solidFill>
              <a:schemeClr val="tx1"/>
            </a:solidFill>
            <a:round/>
            <a:headEnd/>
            <a:tailEnd/>
          </a:ln>
        </p:spPr>
        <p:txBody>
          <a:bodyPr wrap="square" anchor="ctr">
            <a:prstTxWarp prst="textNoShape">
              <a:avLst/>
            </a:prstTxWarp>
            <a:spAutoFit/>
          </a:bodyPr>
          <a:lstStyle/>
          <a:p>
            <a:pPr>
              <a:lnSpc>
                <a:spcPct val="80000"/>
              </a:lnSpc>
            </a:pPr>
            <a:r>
              <a:rPr lang="en-US" sz="1200" dirty="0" smtClean="0">
                <a:latin typeface="Times New Roman"/>
                <a:cs typeface="Times New Roman"/>
              </a:rPr>
              <a:t>Note that the malaria parasite is a haploid organism. Yet the position above like many other in the genome have apparently more than one allele. What might be the explanation for this? </a:t>
            </a:r>
          </a:p>
          <a:p>
            <a:pPr>
              <a:lnSpc>
                <a:spcPct val="80000"/>
              </a:lnSpc>
            </a:pPr>
            <a:endParaRPr lang="en-US" sz="1200" dirty="0" smtClean="0">
              <a:latin typeface="Times New Roman"/>
              <a:cs typeface="Times New Roman"/>
            </a:endParaRPr>
          </a:p>
          <a:p>
            <a:pPr>
              <a:lnSpc>
                <a:spcPct val="80000"/>
              </a:lnSpc>
            </a:pPr>
            <a:r>
              <a:rPr lang="en-US" sz="1200" dirty="0" smtClean="0">
                <a:latin typeface="Times New Roman"/>
                <a:cs typeface="Times New Roman"/>
              </a:rPr>
              <a:t>If you like, explore the genome a bit further, maybe you find some other surprising SNP calls and interesting genome variants!</a:t>
            </a:r>
            <a:endParaRPr lang="en-US" sz="1200" dirty="0">
              <a:latin typeface="Times New Roman"/>
              <a:cs typeface="Times New Roman"/>
            </a:endParaRPr>
          </a:p>
        </p:txBody>
      </p:sp>
      <p:pic>
        <p:nvPicPr>
          <p:cNvPr id="31" name="Picture 1" descr="Screen shot 2011-09-09 at 16.10.05.png"/>
          <p:cNvPicPr>
            <a:picLocks noChangeAspect="1"/>
          </p:cNvPicPr>
          <p:nvPr/>
        </p:nvPicPr>
        <p:blipFill>
          <a:blip r:embed="rId4"/>
          <a:srcRect l="22221" t="18739" r="22102"/>
          <a:stretch>
            <a:fillRect/>
          </a:stretch>
        </p:blipFill>
        <p:spPr bwMode="auto">
          <a:xfrm>
            <a:off x="2460009" y="3200567"/>
            <a:ext cx="3817938" cy="2500313"/>
          </a:xfrm>
          <a:prstGeom prst="rect">
            <a:avLst/>
          </a:prstGeom>
          <a:noFill/>
          <a:ln w="12700">
            <a:noFill/>
            <a:miter lim="800000"/>
            <a:headEnd/>
            <a:tailEnd/>
          </a:ln>
        </p:spPr>
      </p:pic>
      <p:cxnSp>
        <p:nvCxnSpPr>
          <p:cNvPr id="35" name="Straight Arrow Connector 34"/>
          <p:cNvCxnSpPr/>
          <p:nvPr/>
        </p:nvCxnSpPr>
        <p:spPr>
          <a:xfrm>
            <a:off x="2451102" y="4042848"/>
            <a:ext cx="1642719" cy="742194"/>
          </a:xfrm>
          <a:prstGeom prst="straightConnector1">
            <a:avLst/>
          </a:prstGeom>
          <a:ln w="1270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a:off x="2400299" y="3837004"/>
            <a:ext cx="1670841" cy="108955"/>
          </a:xfrm>
          <a:prstGeom prst="straightConnector1">
            <a:avLst/>
          </a:prstGeom>
          <a:ln w="1270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41" name="AutoShape 9"/>
          <p:cNvSpPr>
            <a:spLocks noChangeArrowheads="1"/>
          </p:cNvSpPr>
          <p:nvPr/>
        </p:nvSpPr>
        <p:spPr bwMode="auto">
          <a:xfrm>
            <a:off x="485775" y="5839187"/>
            <a:ext cx="5694892" cy="3679298"/>
          </a:xfrm>
          <a:prstGeom prst="roundRect">
            <a:avLst/>
          </a:prstGeom>
          <a:solidFill>
            <a:srgbClr val="FF0000">
              <a:alpha val="20000"/>
            </a:srgbClr>
          </a:solidFill>
          <a:ln w="9525">
            <a:solidFill>
              <a:schemeClr val="tx1"/>
            </a:solidFill>
            <a:round/>
            <a:headEnd/>
            <a:tailEnd/>
          </a:ln>
        </p:spPr>
        <p:txBody>
          <a:bodyPr wrap="none" anchor="ctr">
            <a:prstTxWarp prst="textNoShape">
              <a:avLst/>
            </a:prstTxWarp>
          </a:bodyPr>
          <a:lstStyle/>
          <a:p>
            <a:endParaRPr lang="en-US"/>
          </a:p>
        </p:txBody>
      </p:sp>
      <p:sp>
        <p:nvSpPr>
          <p:cNvPr id="42" name="Text Box 10"/>
          <p:cNvSpPr txBox="1">
            <a:spLocks noChangeArrowheads="1"/>
          </p:cNvSpPr>
          <p:nvPr/>
        </p:nvSpPr>
        <p:spPr bwMode="auto">
          <a:xfrm>
            <a:off x="615420" y="6006593"/>
            <a:ext cx="5538776" cy="1184940"/>
          </a:xfrm>
          <a:prstGeom prst="rect">
            <a:avLst/>
          </a:prstGeom>
          <a:noFill/>
          <a:ln w="9525">
            <a:noFill/>
            <a:miter lim="800000"/>
            <a:headEnd/>
            <a:tailEnd/>
          </a:ln>
        </p:spPr>
        <p:txBody>
          <a:bodyPr wrap="square">
            <a:prstTxWarp prst="textNoShape">
              <a:avLst/>
            </a:prstTxWarp>
            <a:spAutoFit/>
          </a:bodyPr>
          <a:lstStyle/>
          <a:p>
            <a:r>
              <a:rPr lang="en-GB" sz="1200" b="1" dirty="0">
                <a:latin typeface="Times New Roman"/>
                <a:cs typeface="Times New Roman"/>
              </a:rPr>
              <a:t>Extra </a:t>
            </a:r>
            <a:r>
              <a:rPr lang="en-GB" sz="1200" b="1" dirty="0" smtClean="0">
                <a:latin typeface="Times New Roman"/>
                <a:cs typeface="Times New Roman"/>
              </a:rPr>
              <a:t>exercise </a:t>
            </a:r>
            <a:r>
              <a:rPr lang="en-GB" sz="1200" dirty="0" smtClean="0">
                <a:latin typeface="Times New Roman"/>
                <a:cs typeface="Times New Roman"/>
              </a:rPr>
              <a:t>for </a:t>
            </a:r>
            <a:r>
              <a:rPr lang="en-GB" sz="1200" dirty="0">
                <a:latin typeface="Times New Roman"/>
                <a:cs typeface="Times New Roman"/>
              </a:rPr>
              <a:t>those who are interested in drug resistance in </a:t>
            </a:r>
            <a:r>
              <a:rPr lang="en-GB" sz="1200" i="1" dirty="0">
                <a:latin typeface="Times New Roman"/>
                <a:cs typeface="Times New Roman"/>
              </a:rPr>
              <a:t>P. </a:t>
            </a:r>
            <a:r>
              <a:rPr lang="en-GB" sz="1200" i="1" dirty="0" err="1">
                <a:latin typeface="Times New Roman"/>
                <a:cs typeface="Times New Roman"/>
              </a:rPr>
              <a:t>falciparum</a:t>
            </a:r>
            <a:r>
              <a:rPr lang="en-GB" sz="1200" dirty="0">
                <a:latin typeface="Times New Roman"/>
                <a:cs typeface="Times New Roman"/>
              </a:rPr>
              <a:t>: </a:t>
            </a:r>
            <a:r>
              <a:rPr lang="en-US" sz="1200" dirty="0">
                <a:latin typeface="Times New Roman"/>
                <a:cs typeface="Times New Roman"/>
              </a:rPr>
              <a:t>Can you find the</a:t>
            </a:r>
            <a:r>
              <a:rPr lang="en-US" sz="1200" dirty="0" smtClean="0">
                <a:latin typeface="Times New Roman"/>
                <a:cs typeface="Times New Roman"/>
              </a:rPr>
              <a:t> </a:t>
            </a:r>
            <a:r>
              <a:rPr lang="en-US" sz="1200" i="1" dirty="0" err="1" smtClean="0">
                <a:latin typeface="Times New Roman"/>
                <a:cs typeface="Times New Roman"/>
              </a:rPr>
              <a:t>pfcrt</a:t>
            </a:r>
            <a:r>
              <a:rPr lang="en-US" sz="1200" i="1" dirty="0" smtClean="0">
                <a:latin typeface="Times New Roman"/>
                <a:cs typeface="Times New Roman"/>
              </a:rPr>
              <a:t> </a:t>
            </a:r>
            <a:r>
              <a:rPr lang="en-US" sz="1200" dirty="0" smtClean="0">
                <a:latin typeface="Times New Roman"/>
                <a:cs typeface="Times New Roman"/>
              </a:rPr>
              <a:t>mutation associated with </a:t>
            </a:r>
            <a:r>
              <a:rPr lang="en-US" sz="1200" dirty="0" err="1" smtClean="0">
                <a:latin typeface="Times New Roman"/>
                <a:cs typeface="Times New Roman"/>
              </a:rPr>
              <a:t>chloroquine</a:t>
            </a:r>
            <a:r>
              <a:rPr lang="en-US" sz="1200" dirty="0" smtClean="0">
                <a:latin typeface="Times New Roman"/>
                <a:cs typeface="Times New Roman"/>
              </a:rPr>
              <a:t> </a:t>
            </a:r>
            <a:r>
              <a:rPr lang="en-US" sz="1200" dirty="0">
                <a:latin typeface="Times New Roman"/>
                <a:cs typeface="Times New Roman"/>
              </a:rPr>
              <a:t>resistance? It is on chromosome </a:t>
            </a:r>
            <a:r>
              <a:rPr lang="en-US" sz="1200" dirty="0" smtClean="0">
                <a:latin typeface="Times New Roman"/>
                <a:cs typeface="Times New Roman"/>
              </a:rPr>
              <a:t>7 at amino acid </a:t>
            </a:r>
            <a:r>
              <a:rPr lang="en-US" sz="1200" dirty="0" smtClean="0">
                <a:latin typeface="Times New Roman"/>
                <a:ea typeface="Times New Roman" charset="0"/>
                <a:cs typeface="Times New Roman"/>
              </a:rPr>
              <a:t>position 76 of the gene</a:t>
            </a:r>
            <a:r>
              <a:rPr lang="en-US" sz="1200" dirty="0" smtClean="0">
                <a:latin typeface="Times New Roman"/>
                <a:cs typeface="Times New Roman"/>
              </a:rPr>
              <a:t> (K76T) – see e.g. </a:t>
            </a:r>
            <a:r>
              <a:rPr lang="en-US" sz="1200" dirty="0" err="1" smtClean="0">
                <a:latin typeface="Times New Roman"/>
                <a:cs typeface="Times New Roman"/>
              </a:rPr>
              <a:t>Djimde</a:t>
            </a:r>
            <a:r>
              <a:rPr lang="en-US" sz="1200" dirty="0" smtClean="0">
                <a:latin typeface="Times New Roman"/>
                <a:cs typeface="Times New Roman"/>
              </a:rPr>
              <a:t> et al (2001) [PMID: 11172152]. For this exercise you can start Artemis from the command line like this:  </a:t>
            </a:r>
            <a:endParaRPr lang="en-US" sz="1200" dirty="0">
              <a:latin typeface="Times New Roman"/>
              <a:cs typeface="Times New Roman"/>
            </a:endParaRPr>
          </a:p>
          <a:p>
            <a:r>
              <a:rPr lang="en-US" sz="1100" b="1" dirty="0" smtClean="0">
                <a:latin typeface="Times New Roman"/>
                <a:cs typeface="Times New Roman"/>
              </a:rPr>
              <a:t>art </a:t>
            </a:r>
            <a:r>
              <a:rPr lang="en-US" sz="1100" b="1" dirty="0">
                <a:latin typeface="Times New Roman"/>
                <a:cs typeface="Times New Roman"/>
              </a:rPr>
              <a:t>-</a:t>
            </a:r>
            <a:r>
              <a:rPr lang="en-US" sz="1100" b="1" dirty="0" err="1">
                <a:latin typeface="Times New Roman"/>
                <a:cs typeface="Times New Roman"/>
              </a:rPr>
              <a:t>Dbam</a:t>
            </a:r>
            <a:r>
              <a:rPr lang="en-US" sz="1100" b="1" dirty="0">
                <a:latin typeface="Times New Roman"/>
                <a:cs typeface="Times New Roman"/>
              </a:rPr>
              <a:t>=DD2.Chr7.bam,DD2.Chr7.</a:t>
            </a:r>
            <a:r>
              <a:rPr lang="en-US" sz="1100" b="1" dirty="0" smtClean="0">
                <a:latin typeface="Times New Roman"/>
                <a:cs typeface="Times New Roman"/>
              </a:rPr>
              <a:t>bcf </a:t>
            </a:r>
            <a:r>
              <a:rPr lang="en-US" sz="1100" b="1" dirty="0">
                <a:latin typeface="Times New Roman"/>
                <a:cs typeface="Times New Roman"/>
              </a:rPr>
              <a:t>Pf3D7_07.</a:t>
            </a:r>
            <a:r>
              <a:rPr lang="en-US" sz="1100" b="1" dirty="0" smtClean="0">
                <a:latin typeface="Times New Roman"/>
                <a:cs typeface="Times New Roman"/>
              </a:rPr>
              <a:t>embl</a:t>
            </a:r>
          </a:p>
        </p:txBody>
      </p:sp>
      <p:sp>
        <p:nvSpPr>
          <p:cNvPr id="33" name="AutoShape 56"/>
          <p:cNvSpPr>
            <a:spLocks noChangeArrowheads="1"/>
          </p:cNvSpPr>
          <p:nvPr/>
        </p:nvSpPr>
        <p:spPr bwMode="auto">
          <a:xfrm>
            <a:off x="555671" y="3219587"/>
            <a:ext cx="1859796" cy="2486918"/>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r>
              <a:rPr lang="en-GB" sz="1200" dirty="0" smtClean="0">
                <a:latin typeface="Times New Roman" charset="0"/>
              </a:rPr>
              <a:t>Here is another </a:t>
            </a:r>
            <a:r>
              <a:rPr lang="en-GB" sz="1200" dirty="0" smtClean="0">
                <a:latin typeface="Times New Roman" charset="0"/>
                <a:ea typeface="Times New Roman" charset="0"/>
                <a:cs typeface="Times New Roman" charset="0"/>
              </a:rPr>
              <a:t>example of apparently “heterozygous” </a:t>
            </a:r>
            <a:r>
              <a:rPr lang="en-GB" sz="1200" dirty="0" err="1" smtClean="0">
                <a:latin typeface="Times New Roman" charset="0"/>
                <a:ea typeface="Times New Roman" charset="0"/>
                <a:cs typeface="Times New Roman" charset="0"/>
              </a:rPr>
              <a:t>SNPs</a:t>
            </a:r>
            <a:r>
              <a:rPr lang="en-GB" sz="1200" dirty="0" smtClean="0">
                <a:latin typeface="Times New Roman" charset="0"/>
                <a:ea typeface="Times New Roman" charset="0"/>
                <a:cs typeface="Times New Roman" charset="0"/>
              </a:rPr>
              <a:t> in this haploid organism. Note also that the read coverage in this region is also unusually high.</a:t>
            </a:r>
          </a:p>
          <a:p>
            <a:endParaRPr lang="en-GB" sz="1200" dirty="0" smtClean="0">
              <a:latin typeface="Times New Roman" charset="0"/>
              <a:ea typeface="Times New Roman" charset="0"/>
              <a:cs typeface="Times New Roman" charset="0"/>
            </a:endParaRPr>
          </a:p>
          <a:p>
            <a:r>
              <a:rPr lang="en-GB" sz="1200" dirty="0" smtClean="0">
                <a:latin typeface="Times New Roman" charset="0"/>
              </a:rPr>
              <a:t>A region like this would be best resolved by </a:t>
            </a:r>
            <a:r>
              <a:rPr lang="en-GB" sz="1200" i="1" dirty="0" smtClean="0">
                <a:latin typeface="Times New Roman" charset="0"/>
              </a:rPr>
              <a:t>de novo </a:t>
            </a:r>
            <a:r>
              <a:rPr lang="en-GB" sz="1200" dirty="0" smtClean="0">
                <a:latin typeface="Times New Roman" charset="0"/>
              </a:rPr>
              <a:t>sequence assembly.</a:t>
            </a:r>
            <a:endParaRPr lang="en-GB" sz="1200" dirty="0" smtClean="0">
              <a:latin typeface="Times New Roman" charset="0"/>
              <a:ea typeface="Times New Roman" charset="0"/>
              <a:cs typeface="Times New Roman" charset="0"/>
            </a:endParaRPr>
          </a:p>
        </p:txBody>
      </p:sp>
      <p:pic>
        <p:nvPicPr>
          <p:cNvPr id="43" name="Picture 16" descr="Screen shot 2011-09-10 at 14.00.21.png"/>
          <p:cNvPicPr>
            <a:picLocks noChangeAspect="1"/>
          </p:cNvPicPr>
          <p:nvPr/>
        </p:nvPicPr>
        <p:blipFill>
          <a:blip r:embed="rId5"/>
          <a:srcRect r="33298"/>
          <a:stretch>
            <a:fillRect/>
          </a:stretch>
        </p:blipFill>
        <p:spPr bwMode="auto">
          <a:xfrm>
            <a:off x="1020316" y="7200465"/>
            <a:ext cx="3391039" cy="2192691"/>
          </a:xfrm>
          <a:prstGeom prst="rect">
            <a:avLst/>
          </a:prstGeom>
          <a:noFill/>
          <a:ln w="12700">
            <a:noFill/>
            <a:miter lim="800000"/>
            <a:headEnd/>
            <a:tailEnd/>
          </a:ln>
        </p:spPr>
      </p:pic>
      <p:sp>
        <p:nvSpPr>
          <p:cNvPr id="44" name="Text Box 10"/>
          <p:cNvSpPr txBox="1">
            <a:spLocks noChangeArrowheads="1"/>
          </p:cNvSpPr>
          <p:nvPr/>
        </p:nvSpPr>
        <p:spPr bwMode="auto">
          <a:xfrm>
            <a:off x="4424732" y="8315380"/>
            <a:ext cx="1596927" cy="646331"/>
          </a:xfrm>
          <a:prstGeom prst="rect">
            <a:avLst/>
          </a:prstGeom>
          <a:noFill/>
          <a:ln w="9525">
            <a:noFill/>
            <a:miter lim="800000"/>
            <a:headEnd/>
            <a:tailEnd/>
          </a:ln>
        </p:spPr>
        <p:txBody>
          <a:bodyPr wrap="square">
            <a:prstTxWarp prst="textNoShape">
              <a:avLst/>
            </a:prstTxWarp>
            <a:spAutoFit/>
          </a:bodyPr>
          <a:lstStyle/>
          <a:p>
            <a:r>
              <a:rPr lang="en-GB" sz="1200" dirty="0" smtClean="0">
                <a:latin typeface="Times New Roman"/>
                <a:cs typeface="Times New Roman"/>
              </a:rPr>
              <a:t>Note that AAA codes for Lys (K) while ACA codes for </a:t>
            </a:r>
            <a:r>
              <a:rPr lang="en-GB" sz="1200" dirty="0" err="1" smtClean="0">
                <a:latin typeface="Times New Roman"/>
                <a:cs typeface="Times New Roman"/>
              </a:rPr>
              <a:t>Thr</a:t>
            </a:r>
            <a:r>
              <a:rPr lang="en-GB" sz="1200" dirty="0" smtClean="0">
                <a:latin typeface="Times New Roman"/>
                <a:cs typeface="Times New Roman"/>
              </a:rPr>
              <a:t> (T).</a:t>
            </a:r>
            <a:endParaRPr lang="en-US" sz="1100" dirty="0" smtClean="0">
              <a:latin typeface="Times New Roman"/>
              <a:cs typeface="Times New Roman"/>
            </a:endParaRP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2E8CB31-A58A-4779-9F7E-716265AE8FEE}" type="slidenum">
              <a:rPr lang="en-US" smtClean="0"/>
              <a:pPr/>
              <a:t>38</a:t>
            </a:fld>
            <a:endParaRPr lang="en-US"/>
          </a:p>
        </p:txBody>
      </p:sp>
      <p:sp>
        <p:nvSpPr>
          <p:cNvPr id="4" name="AutoShape 9"/>
          <p:cNvSpPr>
            <a:spLocks noChangeArrowheads="1"/>
          </p:cNvSpPr>
          <p:nvPr/>
        </p:nvSpPr>
        <p:spPr bwMode="auto">
          <a:xfrm>
            <a:off x="485775" y="426215"/>
            <a:ext cx="5694892" cy="4124618"/>
          </a:xfrm>
          <a:prstGeom prst="roundRect">
            <a:avLst/>
          </a:prstGeom>
          <a:solidFill>
            <a:srgbClr val="FF0000">
              <a:alpha val="20000"/>
            </a:srgbClr>
          </a:solidFill>
          <a:ln w="9525">
            <a:solidFill>
              <a:schemeClr val="tx1"/>
            </a:solidFill>
            <a:round/>
            <a:headEnd/>
            <a:tailEnd/>
          </a:ln>
        </p:spPr>
        <p:txBody>
          <a:bodyPr wrap="none" anchor="ctr">
            <a:prstTxWarp prst="textNoShape">
              <a:avLst/>
            </a:prstTxWarp>
          </a:bodyPr>
          <a:lstStyle/>
          <a:p>
            <a:endParaRPr lang="en-US"/>
          </a:p>
        </p:txBody>
      </p:sp>
      <p:sp>
        <p:nvSpPr>
          <p:cNvPr id="5" name="TextBox 4"/>
          <p:cNvSpPr txBox="1"/>
          <p:nvPr/>
        </p:nvSpPr>
        <p:spPr>
          <a:xfrm>
            <a:off x="623083" y="539386"/>
            <a:ext cx="5441167" cy="3785651"/>
          </a:xfrm>
          <a:prstGeom prst="rect">
            <a:avLst/>
          </a:prstGeom>
          <a:noFill/>
        </p:spPr>
        <p:txBody>
          <a:bodyPr wrap="square" rtlCol="0">
            <a:spAutoFit/>
          </a:bodyPr>
          <a:lstStyle/>
          <a:p>
            <a:r>
              <a:rPr lang="en-US" sz="1200" b="1" dirty="0" smtClean="0">
                <a:latin typeface="Times New Roman"/>
                <a:cs typeface="Times New Roman"/>
              </a:rPr>
              <a:t>Extra exercises for bash </a:t>
            </a:r>
            <a:r>
              <a:rPr lang="en-US" sz="1200" b="1" dirty="0" smtClean="0">
                <a:latin typeface="Times New Roman"/>
                <a:cs typeface="Times New Roman"/>
              </a:rPr>
              <a:t>scripting</a:t>
            </a:r>
            <a:endParaRPr lang="en-US" sz="1200" dirty="0" smtClean="0">
              <a:latin typeface="Times New Roman"/>
              <a:cs typeface="Times New Roman"/>
            </a:endParaRPr>
          </a:p>
          <a:p>
            <a:r>
              <a:rPr lang="en-US" sz="1200" b="1" dirty="0" smtClean="0">
                <a:latin typeface="Times New Roman"/>
                <a:cs typeface="Times New Roman"/>
              </a:rPr>
              <a:t>Trouble-shooting – error checking</a:t>
            </a:r>
            <a:endParaRPr lang="en-US" sz="1200" b="1" dirty="0">
              <a:latin typeface="Times New Roman"/>
              <a:cs typeface="Times New Roman"/>
            </a:endParaRPr>
          </a:p>
          <a:p>
            <a:r>
              <a:rPr lang="en-US" sz="1200" dirty="0" smtClean="0">
                <a:latin typeface="Times New Roman"/>
                <a:cs typeface="Times New Roman"/>
              </a:rPr>
              <a:t>Try running the </a:t>
            </a:r>
            <a:r>
              <a:rPr lang="en-US" sz="1200" dirty="0" err="1" smtClean="0">
                <a:latin typeface="Courier New"/>
                <a:cs typeface="Courier New"/>
              </a:rPr>
              <a:t>map_lanes.sh</a:t>
            </a:r>
            <a:r>
              <a:rPr lang="en-US" sz="1200" dirty="0" smtClean="0">
                <a:latin typeface="Times New Roman"/>
                <a:cs typeface="Times New Roman"/>
              </a:rPr>
              <a:t> script with the following command line arguments:</a:t>
            </a:r>
          </a:p>
          <a:p>
            <a:endParaRPr lang="en-US" sz="1200" dirty="0">
              <a:latin typeface="Times New Roman"/>
              <a:cs typeface="Times New Roman"/>
            </a:endParaRPr>
          </a:p>
          <a:p>
            <a:pPr lvl="0"/>
            <a:r>
              <a:rPr lang="en-US" sz="1200" dirty="0">
                <a:latin typeface="Courier New"/>
                <a:cs typeface="Courier New"/>
              </a:rPr>
              <a:t>./</a:t>
            </a:r>
            <a:r>
              <a:rPr lang="en-US" sz="1200" dirty="0" err="1">
                <a:latin typeface="Courier New"/>
                <a:cs typeface="Courier New"/>
              </a:rPr>
              <a:t>map_lanes.sh</a:t>
            </a:r>
            <a:r>
              <a:rPr lang="en-US" sz="1200" dirty="0">
                <a:latin typeface="Courier New"/>
                <a:cs typeface="Courier New"/>
              </a:rPr>
              <a:t> IT.Chr5_1.fastq IT.Chr5_2.fastq </a:t>
            </a:r>
          </a:p>
          <a:p>
            <a:pPr lvl="0"/>
            <a:r>
              <a:rPr lang="en-US" sz="1200" dirty="0">
                <a:latin typeface="Courier New"/>
                <a:cs typeface="Courier New"/>
              </a:rPr>
              <a:t>	</a:t>
            </a:r>
            <a:r>
              <a:rPr lang="en-US" sz="1200" dirty="0" smtClean="0">
                <a:latin typeface="Courier New"/>
                <a:cs typeface="Courier New"/>
              </a:rPr>
              <a:t>Pf3D7.</a:t>
            </a:r>
            <a:r>
              <a:rPr lang="en-US" sz="1200" dirty="0">
                <a:latin typeface="Courier New"/>
                <a:cs typeface="Courier New"/>
              </a:rPr>
              <a:t>fasta </a:t>
            </a:r>
            <a:r>
              <a:rPr lang="en-US" sz="1200" dirty="0" smtClean="0">
                <a:latin typeface="Courier New"/>
                <a:cs typeface="Courier New"/>
              </a:rPr>
              <a:t>IT.Chr5</a:t>
            </a:r>
            <a:endParaRPr lang="en-US" sz="1200" dirty="0">
              <a:latin typeface="Courier New"/>
              <a:cs typeface="Courier New"/>
            </a:endParaRPr>
          </a:p>
          <a:p>
            <a:endParaRPr lang="en-US" sz="1200" dirty="0">
              <a:latin typeface="Times New Roman"/>
              <a:cs typeface="Times New Roman"/>
            </a:endParaRPr>
          </a:p>
          <a:p>
            <a:r>
              <a:rPr lang="en-US" sz="1200" dirty="0" smtClean="0">
                <a:latin typeface="Times New Roman"/>
                <a:cs typeface="Times New Roman"/>
              </a:rPr>
              <a:t>Did the script run successfully? If not, why not?</a:t>
            </a:r>
          </a:p>
          <a:p>
            <a:endParaRPr lang="en-US" sz="1200" dirty="0">
              <a:latin typeface="Times New Roman"/>
              <a:cs typeface="Times New Roman"/>
            </a:endParaRPr>
          </a:p>
          <a:p>
            <a:r>
              <a:rPr lang="en-US" sz="1200" dirty="0">
                <a:latin typeface="Times New Roman"/>
                <a:cs typeface="Times New Roman"/>
              </a:rPr>
              <a:t>Often, the </a:t>
            </a:r>
            <a:r>
              <a:rPr lang="en-US" sz="1200" dirty="0" smtClean="0">
                <a:latin typeface="Times New Roman"/>
                <a:cs typeface="Times New Roman"/>
              </a:rPr>
              <a:t>difference </a:t>
            </a:r>
            <a:r>
              <a:rPr lang="en-US" sz="1200" dirty="0">
                <a:latin typeface="Times New Roman"/>
                <a:cs typeface="Times New Roman"/>
              </a:rPr>
              <a:t>between a good script and a poor script is assessed in terms of the </a:t>
            </a:r>
            <a:r>
              <a:rPr lang="en-US" sz="1200" dirty="0" smtClean="0">
                <a:latin typeface="Times New Roman"/>
                <a:cs typeface="Times New Roman"/>
              </a:rPr>
              <a:t>robustness of </a:t>
            </a:r>
            <a:r>
              <a:rPr lang="en-US" sz="1200" dirty="0">
                <a:latin typeface="Times New Roman"/>
                <a:cs typeface="Times New Roman"/>
              </a:rPr>
              <a:t>the script. That is, the ability of the script to handle situations in which something goes </a:t>
            </a:r>
            <a:r>
              <a:rPr lang="en-US" sz="1200" dirty="0" smtClean="0">
                <a:latin typeface="Times New Roman"/>
                <a:cs typeface="Times New Roman"/>
              </a:rPr>
              <a:t>wrong. In </a:t>
            </a:r>
            <a:r>
              <a:rPr lang="en-US" sz="1200" dirty="0">
                <a:latin typeface="Times New Roman"/>
                <a:cs typeface="Times New Roman"/>
              </a:rPr>
              <a:t>this case, does the </a:t>
            </a:r>
            <a:r>
              <a:rPr lang="en-US" sz="1200" dirty="0" err="1">
                <a:latin typeface="Courier New"/>
                <a:cs typeface="Courier New"/>
              </a:rPr>
              <a:t>map_lanes.sh</a:t>
            </a:r>
            <a:r>
              <a:rPr lang="en-US" sz="1200" dirty="0">
                <a:latin typeface="Times New Roman"/>
                <a:cs typeface="Times New Roman"/>
              </a:rPr>
              <a:t> script handle the situation where a file supplied by the </a:t>
            </a:r>
            <a:r>
              <a:rPr lang="en-US" sz="1200" dirty="0" smtClean="0">
                <a:latin typeface="Times New Roman"/>
                <a:cs typeface="Times New Roman"/>
              </a:rPr>
              <a:t>user does </a:t>
            </a:r>
            <a:r>
              <a:rPr lang="en-US" sz="1200" dirty="0">
                <a:latin typeface="Times New Roman"/>
                <a:cs typeface="Times New Roman"/>
              </a:rPr>
              <a:t>not exist</a:t>
            </a:r>
            <a:r>
              <a:rPr lang="en-US" sz="1200" dirty="0" smtClean="0">
                <a:latin typeface="Times New Roman"/>
                <a:cs typeface="Times New Roman"/>
              </a:rPr>
              <a:t>?</a:t>
            </a:r>
          </a:p>
          <a:p>
            <a:endParaRPr lang="en-US" sz="1200" dirty="0">
              <a:latin typeface="Times New Roman"/>
              <a:cs typeface="Times New Roman"/>
            </a:endParaRPr>
          </a:p>
          <a:p>
            <a:r>
              <a:rPr lang="en-US" sz="1200" dirty="0">
                <a:latin typeface="Times New Roman"/>
                <a:cs typeface="Times New Roman"/>
              </a:rPr>
              <a:t>In this example we will look at improving the robustness of the </a:t>
            </a:r>
            <a:r>
              <a:rPr lang="en-US" sz="1200" dirty="0" err="1">
                <a:latin typeface="Courier New"/>
                <a:cs typeface="Courier New"/>
              </a:rPr>
              <a:t>map_lanes.sh</a:t>
            </a:r>
            <a:r>
              <a:rPr lang="en-US" sz="1200" dirty="0">
                <a:latin typeface="Times New Roman"/>
                <a:cs typeface="Times New Roman"/>
              </a:rPr>
              <a:t> script by </a:t>
            </a:r>
            <a:r>
              <a:rPr lang="en-US" sz="1200" dirty="0" smtClean="0">
                <a:latin typeface="Times New Roman"/>
                <a:cs typeface="Times New Roman"/>
              </a:rPr>
              <a:t>adding some </a:t>
            </a:r>
            <a:r>
              <a:rPr lang="en-US" sz="1200" dirty="0">
                <a:latin typeface="Times New Roman"/>
                <a:cs typeface="Times New Roman"/>
              </a:rPr>
              <a:t>argument and error checking to the script. </a:t>
            </a:r>
            <a:r>
              <a:rPr lang="en-US" sz="1200" dirty="0" smtClean="0">
                <a:latin typeface="Times New Roman"/>
                <a:cs typeface="Times New Roman"/>
              </a:rPr>
              <a:t>Using </a:t>
            </a:r>
            <a:r>
              <a:rPr lang="en-US" sz="1200" dirty="0">
                <a:latin typeface="Times New Roman"/>
                <a:cs typeface="Times New Roman"/>
              </a:rPr>
              <a:t>your preferred text editor open the </a:t>
            </a:r>
            <a:r>
              <a:rPr lang="en-US" sz="1200" dirty="0" smtClean="0">
                <a:latin typeface="Times New Roman"/>
                <a:cs typeface="Times New Roman"/>
              </a:rPr>
              <a:t>file </a:t>
            </a:r>
            <a:r>
              <a:rPr lang="en-US" sz="1200" dirty="0" err="1" smtClean="0">
                <a:latin typeface="Courier New"/>
                <a:cs typeface="Courier New"/>
              </a:rPr>
              <a:t>map_lanes_validate_inputs.sh</a:t>
            </a:r>
            <a:r>
              <a:rPr lang="en-US" sz="1200" dirty="0">
                <a:latin typeface="Times New Roman"/>
                <a:cs typeface="Times New Roman"/>
              </a:rPr>
              <a:t>. You should see the shell script shown </a:t>
            </a:r>
            <a:r>
              <a:rPr lang="en-US" sz="1200" dirty="0" smtClean="0">
                <a:latin typeface="Times New Roman"/>
                <a:cs typeface="Times New Roman"/>
              </a:rPr>
              <a:t>on the next page.</a:t>
            </a:r>
          </a:p>
          <a:p>
            <a:r>
              <a:rPr lang="en-US" sz="1200" dirty="0" smtClean="0">
                <a:latin typeface="Times New Roman"/>
                <a:cs typeface="Times New Roman"/>
              </a:rPr>
              <a:t>Note that apart from error checking, this script also only performs the mapping, it does not generate the </a:t>
            </a:r>
            <a:r>
              <a:rPr lang="en-US" sz="1200" dirty="0" err="1" smtClean="0">
                <a:latin typeface="Times New Roman"/>
                <a:cs typeface="Times New Roman"/>
              </a:rPr>
              <a:t>bcf</a:t>
            </a:r>
            <a:r>
              <a:rPr lang="en-US" sz="1200" dirty="0" smtClean="0">
                <a:latin typeface="Times New Roman"/>
                <a:cs typeface="Times New Roman"/>
              </a:rPr>
              <a:t> files, and it does not clean up after itself!</a:t>
            </a:r>
            <a:endParaRPr lang="en-US" sz="1200" dirty="0">
              <a:latin typeface="Times New Roman"/>
              <a:cs typeface="Times New Roman"/>
            </a:endParaRPr>
          </a:p>
        </p:txBody>
      </p:sp>
      <p:sp>
        <p:nvSpPr>
          <p:cNvPr id="7" name="AutoShape 9"/>
          <p:cNvSpPr>
            <a:spLocks noChangeArrowheads="1"/>
          </p:cNvSpPr>
          <p:nvPr/>
        </p:nvSpPr>
        <p:spPr bwMode="auto">
          <a:xfrm>
            <a:off x="454025" y="4603751"/>
            <a:ext cx="5694892" cy="4974166"/>
          </a:xfrm>
          <a:prstGeom prst="roundRect">
            <a:avLst/>
          </a:prstGeom>
          <a:solidFill>
            <a:srgbClr val="FF0000">
              <a:alpha val="20000"/>
            </a:srgbClr>
          </a:solidFill>
          <a:ln w="9525">
            <a:solidFill>
              <a:schemeClr val="tx1"/>
            </a:solidFill>
            <a:round/>
            <a:headEnd/>
            <a:tailEnd/>
          </a:ln>
        </p:spPr>
        <p:txBody>
          <a:bodyPr wrap="none" anchor="ctr">
            <a:prstTxWarp prst="textNoShape">
              <a:avLst/>
            </a:prstTxWarp>
          </a:bodyPr>
          <a:lstStyle/>
          <a:p>
            <a:endParaRPr lang="en-US"/>
          </a:p>
        </p:txBody>
      </p:sp>
      <p:sp>
        <p:nvSpPr>
          <p:cNvPr id="8" name="TextBox 7"/>
          <p:cNvSpPr txBox="1"/>
          <p:nvPr/>
        </p:nvSpPr>
        <p:spPr>
          <a:xfrm>
            <a:off x="606151" y="4819284"/>
            <a:ext cx="5441167" cy="4524314"/>
          </a:xfrm>
          <a:prstGeom prst="rect">
            <a:avLst/>
          </a:prstGeom>
          <a:noFill/>
        </p:spPr>
        <p:txBody>
          <a:bodyPr wrap="square" rtlCol="0">
            <a:spAutoFit/>
          </a:bodyPr>
          <a:lstStyle/>
          <a:p>
            <a:r>
              <a:rPr lang="en-US" sz="1200" dirty="0" smtClean="0">
                <a:latin typeface="Times New Roman"/>
                <a:cs typeface="Times New Roman"/>
              </a:rPr>
              <a:t>This script performs some checks on the values passed to it from the command line and then performs a set of standard mapping tasks:</a:t>
            </a:r>
          </a:p>
          <a:p>
            <a:endParaRPr lang="en-US" sz="1200" dirty="0">
              <a:latin typeface="Times New Roman"/>
              <a:cs typeface="Times New Roman"/>
            </a:endParaRPr>
          </a:p>
          <a:p>
            <a:r>
              <a:rPr lang="en-US" sz="1200" b="1" dirty="0" smtClean="0">
                <a:latin typeface="Times New Roman"/>
                <a:cs typeface="Times New Roman"/>
              </a:rPr>
              <a:t>Lines 1-7</a:t>
            </a:r>
            <a:r>
              <a:rPr lang="en-US" sz="1200" dirty="0" smtClean="0">
                <a:latin typeface="Times New Roman"/>
                <a:cs typeface="Times New Roman"/>
              </a:rPr>
              <a:t> tell the computer which program </a:t>
            </a:r>
            <a:r>
              <a:rPr lang="en-US" sz="1200" dirty="0">
                <a:latin typeface="Times New Roman"/>
                <a:cs typeface="Times New Roman"/>
              </a:rPr>
              <a:t>to use to execute this file and reads in the </a:t>
            </a:r>
            <a:r>
              <a:rPr lang="en-US" sz="1200" dirty="0" smtClean="0">
                <a:latin typeface="Times New Roman"/>
                <a:cs typeface="Times New Roman"/>
              </a:rPr>
              <a:t>values passed </a:t>
            </a:r>
            <a:r>
              <a:rPr lang="en-US" sz="1200" dirty="0">
                <a:latin typeface="Times New Roman"/>
                <a:cs typeface="Times New Roman"/>
              </a:rPr>
              <a:t>to the script from the command line</a:t>
            </a:r>
            <a:r>
              <a:rPr lang="en-US" sz="1200" dirty="0" smtClean="0">
                <a:latin typeface="Times New Roman"/>
                <a:cs typeface="Times New Roman"/>
              </a:rPr>
              <a:t>.</a:t>
            </a:r>
          </a:p>
          <a:p>
            <a:endParaRPr lang="en-US" sz="1200" dirty="0">
              <a:latin typeface="Times New Roman"/>
              <a:cs typeface="Times New Roman"/>
            </a:endParaRPr>
          </a:p>
          <a:p>
            <a:r>
              <a:rPr lang="en-US" sz="1200" b="1" dirty="0" smtClean="0">
                <a:latin typeface="Times New Roman"/>
                <a:cs typeface="Times New Roman"/>
              </a:rPr>
              <a:t>Lines </a:t>
            </a:r>
            <a:r>
              <a:rPr lang="en-US" sz="1200" b="1" dirty="0">
                <a:latin typeface="Times New Roman"/>
                <a:cs typeface="Times New Roman"/>
              </a:rPr>
              <a:t>10-13</a:t>
            </a:r>
            <a:r>
              <a:rPr lang="en-US" sz="1200" dirty="0">
                <a:latin typeface="Times New Roman"/>
                <a:cs typeface="Times New Roman"/>
              </a:rPr>
              <a:t> checks that the correct number of command line arguments have been </a:t>
            </a:r>
            <a:r>
              <a:rPr lang="en-US" sz="1200" dirty="0" smtClean="0">
                <a:latin typeface="Times New Roman"/>
                <a:cs typeface="Times New Roman"/>
              </a:rPr>
              <a:t>passed to </a:t>
            </a:r>
            <a:r>
              <a:rPr lang="en-US" sz="1200" dirty="0">
                <a:latin typeface="Times New Roman"/>
                <a:cs typeface="Times New Roman"/>
              </a:rPr>
              <a:t>the script. The lines say if the number of command line arguments passed to the script </a:t>
            </a:r>
            <a:r>
              <a:rPr lang="en-US" sz="1200" dirty="0" smtClean="0">
                <a:latin typeface="Times New Roman"/>
                <a:cs typeface="Times New Roman"/>
              </a:rPr>
              <a:t>is NOT </a:t>
            </a:r>
            <a:r>
              <a:rPr lang="en-US" sz="1200" dirty="0">
                <a:latin typeface="Times New Roman"/>
                <a:cs typeface="Times New Roman"/>
              </a:rPr>
              <a:t>EQUAL TO 4, print a message to the screen telling the user what the correct usage </a:t>
            </a:r>
            <a:r>
              <a:rPr lang="en-US" sz="1200" dirty="0" smtClean="0">
                <a:latin typeface="Times New Roman"/>
                <a:cs typeface="Times New Roman"/>
              </a:rPr>
              <a:t>is and </a:t>
            </a:r>
            <a:r>
              <a:rPr lang="en-US" sz="1200" dirty="0">
                <a:latin typeface="Times New Roman"/>
                <a:cs typeface="Times New Roman"/>
              </a:rPr>
              <a:t>exit the script</a:t>
            </a:r>
            <a:r>
              <a:rPr lang="en-US" sz="1200" dirty="0" smtClean="0">
                <a:latin typeface="Times New Roman"/>
                <a:cs typeface="Times New Roman"/>
              </a:rPr>
              <a:t>.</a:t>
            </a:r>
          </a:p>
          <a:p>
            <a:endParaRPr lang="en-US" sz="1200" dirty="0">
              <a:latin typeface="Times New Roman"/>
              <a:cs typeface="Times New Roman"/>
            </a:endParaRPr>
          </a:p>
          <a:p>
            <a:r>
              <a:rPr lang="en-US" sz="1200" b="1" dirty="0" smtClean="0">
                <a:latin typeface="Times New Roman"/>
                <a:cs typeface="Times New Roman"/>
              </a:rPr>
              <a:t>Lines </a:t>
            </a:r>
            <a:r>
              <a:rPr lang="en-US" sz="1200" b="1" dirty="0">
                <a:latin typeface="Times New Roman"/>
                <a:cs typeface="Times New Roman"/>
              </a:rPr>
              <a:t>16-19</a:t>
            </a:r>
            <a:r>
              <a:rPr lang="en-US" sz="1200" dirty="0">
                <a:latin typeface="Times New Roman"/>
                <a:cs typeface="Times New Roman"/>
              </a:rPr>
              <a:t> checks that all the files passed to the script exist. The lines say if the first </a:t>
            </a:r>
            <a:r>
              <a:rPr lang="en-US" sz="1200" dirty="0" err="1" smtClean="0">
                <a:latin typeface="Times New Roman"/>
                <a:cs typeface="Times New Roman"/>
              </a:rPr>
              <a:t>fastq</a:t>
            </a:r>
            <a:r>
              <a:rPr lang="en-US" sz="1200" dirty="0" smtClean="0">
                <a:latin typeface="Times New Roman"/>
                <a:cs typeface="Times New Roman"/>
              </a:rPr>
              <a:t> file </a:t>
            </a:r>
            <a:r>
              <a:rPr lang="en-US" sz="1200" dirty="0">
                <a:latin typeface="Times New Roman"/>
                <a:cs typeface="Times New Roman"/>
              </a:rPr>
              <a:t>does not exist OR the second </a:t>
            </a:r>
            <a:r>
              <a:rPr lang="en-US" sz="1200" dirty="0" err="1">
                <a:latin typeface="Times New Roman"/>
                <a:cs typeface="Times New Roman"/>
              </a:rPr>
              <a:t>fastq</a:t>
            </a:r>
            <a:r>
              <a:rPr lang="en-US" sz="1200" dirty="0">
                <a:latin typeface="Times New Roman"/>
                <a:cs typeface="Times New Roman"/>
              </a:rPr>
              <a:t> file does not exist OR the reference file does not exist</a:t>
            </a:r>
            <a:r>
              <a:rPr lang="en-US" sz="1200" dirty="0" smtClean="0">
                <a:latin typeface="Times New Roman"/>
                <a:cs typeface="Times New Roman"/>
              </a:rPr>
              <a:t>, print </a:t>
            </a:r>
            <a:r>
              <a:rPr lang="en-US" sz="1200" dirty="0">
                <a:latin typeface="Times New Roman"/>
                <a:cs typeface="Times New Roman"/>
              </a:rPr>
              <a:t>an error message to the screen and exit the script</a:t>
            </a:r>
            <a:r>
              <a:rPr lang="en-US" sz="1200" dirty="0" smtClean="0">
                <a:latin typeface="Times New Roman"/>
                <a:cs typeface="Times New Roman"/>
              </a:rPr>
              <a:t>.</a:t>
            </a:r>
          </a:p>
          <a:p>
            <a:endParaRPr lang="en-US" sz="1200" dirty="0" smtClean="0">
              <a:latin typeface="Times New Roman"/>
              <a:cs typeface="Times New Roman"/>
            </a:endParaRPr>
          </a:p>
          <a:p>
            <a:r>
              <a:rPr lang="en-US" sz="1200" b="1" dirty="0" smtClean="0">
                <a:latin typeface="Times New Roman"/>
                <a:cs typeface="Times New Roman"/>
              </a:rPr>
              <a:t>Lines </a:t>
            </a:r>
            <a:r>
              <a:rPr lang="en-US" sz="1200" b="1" dirty="0">
                <a:latin typeface="Times New Roman"/>
                <a:cs typeface="Times New Roman"/>
              </a:rPr>
              <a:t>22-32</a:t>
            </a:r>
            <a:r>
              <a:rPr lang="en-US" sz="1200" dirty="0">
                <a:latin typeface="Times New Roman"/>
                <a:cs typeface="Times New Roman"/>
              </a:rPr>
              <a:t> perform a set of standard mapping tasks</a:t>
            </a:r>
            <a:r>
              <a:rPr lang="en-US" sz="1200" dirty="0" smtClean="0">
                <a:latin typeface="Times New Roman"/>
                <a:cs typeface="Times New Roman"/>
              </a:rPr>
              <a:t>.</a:t>
            </a:r>
          </a:p>
          <a:p>
            <a:endParaRPr lang="en-US" sz="1200" dirty="0">
              <a:latin typeface="Times New Roman"/>
              <a:cs typeface="Times New Roman"/>
            </a:endParaRPr>
          </a:p>
          <a:p>
            <a:r>
              <a:rPr lang="en-US" sz="1200" b="1" dirty="0">
                <a:latin typeface="Times New Roman"/>
                <a:cs typeface="Times New Roman"/>
              </a:rPr>
              <a:t>Please note:</a:t>
            </a:r>
          </a:p>
          <a:p>
            <a:r>
              <a:rPr lang="en-US" sz="1200" b="1" dirty="0">
                <a:latin typeface="Times New Roman"/>
                <a:cs typeface="Times New Roman"/>
              </a:rPr>
              <a:t>$# </a:t>
            </a:r>
            <a:r>
              <a:rPr lang="en-US" sz="1200" dirty="0">
                <a:latin typeface="Times New Roman"/>
                <a:cs typeface="Times New Roman"/>
              </a:rPr>
              <a:t>is the number of command line arguments</a:t>
            </a:r>
          </a:p>
          <a:p>
            <a:r>
              <a:rPr lang="en-US" sz="1200" b="1" dirty="0">
                <a:latin typeface="Times New Roman"/>
                <a:cs typeface="Times New Roman"/>
              </a:rPr>
              <a:t>!=</a:t>
            </a:r>
            <a:r>
              <a:rPr lang="en-US" sz="1200" dirty="0">
                <a:latin typeface="Times New Roman"/>
                <a:cs typeface="Times New Roman"/>
              </a:rPr>
              <a:t> means NOT EQUAL TO</a:t>
            </a:r>
          </a:p>
          <a:p>
            <a:r>
              <a:rPr lang="en-US" sz="1200" b="1" dirty="0">
                <a:latin typeface="Times New Roman"/>
                <a:cs typeface="Times New Roman"/>
              </a:rPr>
              <a:t>$0</a:t>
            </a:r>
            <a:r>
              <a:rPr lang="en-US" sz="1200" dirty="0">
                <a:latin typeface="Times New Roman"/>
                <a:cs typeface="Times New Roman"/>
              </a:rPr>
              <a:t> is the name of the script</a:t>
            </a:r>
          </a:p>
          <a:p>
            <a:r>
              <a:rPr lang="en-US" sz="1200" b="1" dirty="0">
                <a:latin typeface="Times New Roman"/>
                <a:cs typeface="Times New Roman"/>
              </a:rPr>
              <a:t>!</a:t>
            </a:r>
            <a:r>
              <a:rPr lang="en-US" sz="1200" dirty="0">
                <a:latin typeface="Times New Roman"/>
                <a:cs typeface="Times New Roman"/>
              </a:rPr>
              <a:t> is the NOT operator</a:t>
            </a:r>
          </a:p>
          <a:p>
            <a:r>
              <a:rPr lang="en-US" sz="1200" b="1" dirty="0">
                <a:latin typeface="Times New Roman"/>
                <a:cs typeface="Times New Roman"/>
              </a:rPr>
              <a:t>-f</a:t>
            </a:r>
            <a:r>
              <a:rPr lang="en-US" sz="1200" dirty="0">
                <a:latin typeface="Times New Roman"/>
                <a:cs typeface="Times New Roman"/>
              </a:rPr>
              <a:t> checks if a file exists</a:t>
            </a:r>
          </a:p>
          <a:p>
            <a:r>
              <a:rPr lang="en-US" sz="1200" b="1" dirty="0" smtClean="0">
                <a:latin typeface="Times New Roman"/>
                <a:cs typeface="Times New Roman"/>
              </a:rPr>
              <a:t>| |</a:t>
            </a:r>
            <a:r>
              <a:rPr lang="en-US" sz="1200" dirty="0" smtClean="0">
                <a:latin typeface="Times New Roman"/>
                <a:cs typeface="Times New Roman"/>
              </a:rPr>
              <a:t> </a:t>
            </a:r>
            <a:r>
              <a:rPr lang="en-US" sz="1200" dirty="0">
                <a:latin typeface="Times New Roman"/>
                <a:cs typeface="Times New Roman"/>
              </a:rPr>
              <a:t>means </a:t>
            </a:r>
            <a:r>
              <a:rPr lang="en-US" sz="1200" dirty="0" smtClean="0">
                <a:latin typeface="Times New Roman"/>
                <a:cs typeface="Times New Roman"/>
              </a:rPr>
              <a:t>OR</a:t>
            </a:r>
            <a:endParaRPr lang="en-US" sz="1200" dirty="0">
              <a:latin typeface="Times New Roman"/>
              <a:cs typeface="Times New Roman"/>
            </a:endParaRPr>
          </a:p>
        </p:txBody>
      </p:sp>
    </p:spTree>
    <p:extLst>
      <p:ext uri="{BB962C8B-B14F-4D97-AF65-F5344CB8AC3E}">
        <p14:creationId xmlns:p14="http://schemas.microsoft.com/office/powerpoint/2010/main" val="2038449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222684" y="8022167"/>
            <a:ext cx="6350482" cy="613833"/>
          </a:xfrm>
          <a:prstGeom prst="roundRect">
            <a:avLst/>
          </a:prstGeom>
          <a:solidFill>
            <a:srgbClr val="FF0000">
              <a:alpha val="20000"/>
            </a:srgbClr>
          </a:solidFill>
          <a:ln w="9525">
            <a:solidFill>
              <a:schemeClr val="tx1"/>
            </a:solidFill>
            <a:round/>
            <a:headEnd/>
            <a:tailEnd/>
          </a:ln>
        </p:spPr>
        <p:txBody>
          <a:bodyPr wrap="none" anchor="ctr">
            <a:prstTxWarp prst="textNoShape">
              <a:avLst/>
            </a:prstTxWarp>
          </a:bodyPr>
          <a:lstStyle/>
          <a:p>
            <a:endParaRPr lang="en-US"/>
          </a:p>
        </p:txBody>
      </p:sp>
      <p:sp>
        <p:nvSpPr>
          <p:cNvPr id="4" name="AutoShape 9"/>
          <p:cNvSpPr>
            <a:spLocks noChangeArrowheads="1"/>
          </p:cNvSpPr>
          <p:nvPr/>
        </p:nvSpPr>
        <p:spPr bwMode="auto">
          <a:xfrm>
            <a:off x="229034" y="426214"/>
            <a:ext cx="6350482" cy="7426619"/>
          </a:xfrm>
          <a:prstGeom prst="roundRect">
            <a:avLst/>
          </a:prstGeom>
          <a:solidFill>
            <a:srgbClr val="FF0000">
              <a:alpha val="20000"/>
            </a:srgbClr>
          </a:solidFill>
          <a:ln w="9525">
            <a:solidFill>
              <a:schemeClr val="tx1"/>
            </a:solidFill>
            <a:round/>
            <a:headEnd/>
            <a:tailEnd/>
          </a:ln>
        </p:spPr>
        <p:txBody>
          <a:bodyPr wrap="none" anchor="ctr">
            <a:prstTxWarp prst="textNoShape">
              <a:avLst/>
            </a:prstTxWarp>
          </a:bodyPr>
          <a:lstStyle/>
          <a:p>
            <a:endParaRPr lang="en-US"/>
          </a:p>
        </p:txBody>
      </p:sp>
      <p:sp>
        <p:nvSpPr>
          <p:cNvPr id="2" name="Slide Number Placeholder 1"/>
          <p:cNvSpPr>
            <a:spLocks noGrp="1"/>
          </p:cNvSpPr>
          <p:nvPr>
            <p:ph type="sldNum" sz="quarter" idx="12"/>
          </p:nvPr>
        </p:nvSpPr>
        <p:spPr/>
        <p:txBody>
          <a:bodyPr/>
          <a:lstStyle/>
          <a:p>
            <a:fld id="{F2E8CB31-A58A-4779-9F7E-716265AE8FEE}" type="slidenum">
              <a:rPr lang="en-US" smtClean="0"/>
              <a:pPr/>
              <a:t>39</a:t>
            </a:fld>
            <a:endParaRPr lang="en-US"/>
          </a:p>
        </p:txBody>
      </p:sp>
      <p:sp>
        <p:nvSpPr>
          <p:cNvPr id="3" name="TextBox 2"/>
          <p:cNvSpPr txBox="1"/>
          <p:nvPr/>
        </p:nvSpPr>
        <p:spPr>
          <a:xfrm>
            <a:off x="624413" y="891878"/>
            <a:ext cx="5947835" cy="6555639"/>
          </a:xfrm>
          <a:prstGeom prst="rect">
            <a:avLst/>
          </a:prstGeom>
          <a:noFill/>
        </p:spPr>
        <p:txBody>
          <a:bodyPr wrap="square" rtlCol="0">
            <a:spAutoFit/>
          </a:bodyPr>
          <a:lstStyle/>
          <a:p>
            <a:r>
              <a:rPr lang="en-US" sz="1200" dirty="0">
                <a:latin typeface="Courier New"/>
                <a:cs typeface="Courier New"/>
              </a:rPr>
              <a:t>#!/bin/bash</a:t>
            </a:r>
          </a:p>
          <a:p>
            <a:endParaRPr lang="en-US" sz="1200" dirty="0">
              <a:latin typeface="Courier New"/>
              <a:cs typeface="Courier New"/>
            </a:endParaRPr>
          </a:p>
          <a:p>
            <a:r>
              <a:rPr lang="en-US" sz="1200" dirty="0">
                <a:latin typeface="Courier New"/>
                <a:cs typeface="Courier New"/>
              </a:rPr>
              <a:t>#read in values from command line</a:t>
            </a:r>
          </a:p>
          <a:p>
            <a:r>
              <a:rPr lang="en-US" sz="1200" dirty="0">
                <a:latin typeface="Courier New"/>
                <a:cs typeface="Courier New"/>
              </a:rPr>
              <a:t>fastq1=$1 </a:t>
            </a:r>
          </a:p>
          <a:p>
            <a:r>
              <a:rPr lang="en-US" sz="1200" dirty="0">
                <a:latin typeface="Courier New"/>
                <a:cs typeface="Courier New"/>
              </a:rPr>
              <a:t>fastq2=$2</a:t>
            </a:r>
          </a:p>
          <a:p>
            <a:r>
              <a:rPr lang="en-US" sz="1200" dirty="0">
                <a:latin typeface="Courier New"/>
                <a:cs typeface="Courier New"/>
              </a:rPr>
              <a:t>ref=$3</a:t>
            </a:r>
          </a:p>
          <a:p>
            <a:r>
              <a:rPr lang="en-US" sz="1200" dirty="0">
                <a:latin typeface="Courier New"/>
                <a:cs typeface="Courier New"/>
              </a:rPr>
              <a:t>output=$4</a:t>
            </a:r>
          </a:p>
          <a:p>
            <a:endParaRPr lang="en-US" sz="1200" dirty="0">
              <a:latin typeface="Courier New"/>
              <a:cs typeface="Courier New"/>
            </a:endParaRPr>
          </a:p>
          <a:p>
            <a:r>
              <a:rPr lang="en-US" sz="1200" dirty="0">
                <a:latin typeface="Courier New"/>
                <a:cs typeface="Courier New"/>
              </a:rPr>
              <a:t>#check the correct number of parameters have been passed to the script</a:t>
            </a:r>
          </a:p>
          <a:p>
            <a:r>
              <a:rPr lang="en-US" sz="1200" dirty="0">
                <a:latin typeface="Courier New"/>
                <a:cs typeface="Courier New"/>
              </a:rPr>
              <a:t>if [ $# != 4 ]; then</a:t>
            </a:r>
          </a:p>
          <a:p>
            <a:r>
              <a:rPr lang="en-US" sz="1200" dirty="0">
                <a:latin typeface="Courier New"/>
                <a:cs typeface="Courier New"/>
              </a:rPr>
              <a:t>   echo "Usage: `</a:t>
            </a:r>
            <a:r>
              <a:rPr lang="en-US" sz="1200" dirty="0" err="1">
                <a:latin typeface="Courier New"/>
                <a:cs typeface="Courier New"/>
              </a:rPr>
              <a:t>basename</a:t>
            </a:r>
            <a:r>
              <a:rPr lang="en-US" sz="1200" dirty="0">
                <a:latin typeface="Courier New"/>
                <a:cs typeface="Courier New"/>
              </a:rPr>
              <a:t> $0` fastq1 fastq2 </a:t>
            </a:r>
            <a:r>
              <a:rPr lang="en-US" sz="1200" dirty="0" err="1">
                <a:latin typeface="Courier New"/>
                <a:cs typeface="Courier New"/>
              </a:rPr>
              <a:t>reference_file</a:t>
            </a:r>
            <a:r>
              <a:rPr lang="en-US" sz="1200" dirty="0">
                <a:latin typeface="Courier New"/>
                <a:cs typeface="Courier New"/>
              </a:rPr>
              <a:t> </a:t>
            </a:r>
            <a:r>
              <a:rPr lang="en-US" sz="1200" dirty="0" err="1">
                <a:latin typeface="Courier New"/>
                <a:cs typeface="Courier New"/>
              </a:rPr>
              <a:t>output_prefix</a:t>
            </a:r>
            <a:r>
              <a:rPr lang="en-US" sz="1200" dirty="0">
                <a:latin typeface="Courier New"/>
                <a:cs typeface="Courier New"/>
              </a:rPr>
              <a:t>"</a:t>
            </a:r>
          </a:p>
          <a:p>
            <a:r>
              <a:rPr lang="en-US" sz="1200" dirty="0">
                <a:latin typeface="Courier New"/>
                <a:cs typeface="Courier New"/>
              </a:rPr>
              <a:t>   exit</a:t>
            </a:r>
          </a:p>
          <a:p>
            <a:r>
              <a:rPr lang="en-US" sz="1200" dirty="0">
                <a:latin typeface="Courier New"/>
                <a:cs typeface="Courier New"/>
              </a:rPr>
              <a:t>fi</a:t>
            </a:r>
          </a:p>
          <a:p>
            <a:endParaRPr lang="en-US" sz="1200" dirty="0">
              <a:latin typeface="Courier New"/>
              <a:cs typeface="Courier New"/>
            </a:endParaRPr>
          </a:p>
          <a:p>
            <a:r>
              <a:rPr lang="en-US" sz="1200" dirty="0">
                <a:latin typeface="Courier New"/>
                <a:cs typeface="Courier New"/>
              </a:rPr>
              <a:t>#check the </a:t>
            </a:r>
            <a:r>
              <a:rPr lang="en-US" sz="1200" dirty="0" err="1">
                <a:latin typeface="Courier New"/>
                <a:cs typeface="Courier New"/>
              </a:rPr>
              <a:t>fastq</a:t>
            </a:r>
            <a:r>
              <a:rPr lang="en-US" sz="1200" dirty="0">
                <a:latin typeface="Courier New"/>
                <a:cs typeface="Courier New"/>
              </a:rPr>
              <a:t> and reference files passed to the script exist</a:t>
            </a:r>
          </a:p>
          <a:p>
            <a:r>
              <a:rPr lang="en-US" sz="1200" dirty="0">
                <a:latin typeface="Courier New"/>
                <a:cs typeface="Courier New"/>
              </a:rPr>
              <a:t>if [ ! -f $fastq1 ] || [ ! -f $fastq2 ] || [ ! -f $ref ]; then</a:t>
            </a:r>
          </a:p>
          <a:p>
            <a:r>
              <a:rPr lang="en-US" sz="1200" dirty="0">
                <a:latin typeface="Courier New"/>
                <a:cs typeface="Courier New"/>
              </a:rPr>
              <a:t>  echo "Error: One of the input files does not exist"</a:t>
            </a:r>
          </a:p>
          <a:p>
            <a:r>
              <a:rPr lang="en-US" sz="1200" dirty="0">
                <a:latin typeface="Courier New"/>
                <a:cs typeface="Courier New"/>
              </a:rPr>
              <a:t>  exit</a:t>
            </a:r>
          </a:p>
          <a:p>
            <a:r>
              <a:rPr lang="en-US" sz="1200" dirty="0">
                <a:latin typeface="Courier New"/>
                <a:cs typeface="Courier New"/>
              </a:rPr>
              <a:t>fi</a:t>
            </a:r>
          </a:p>
          <a:p>
            <a:endParaRPr lang="en-US" sz="1200" dirty="0">
              <a:latin typeface="Courier New"/>
              <a:cs typeface="Courier New"/>
            </a:endParaRPr>
          </a:p>
          <a:p>
            <a:r>
              <a:rPr lang="en-US" sz="1200" dirty="0">
                <a:latin typeface="Courier New"/>
                <a:cs typeface="Courier New"/>
              </a:rPr>
              <a:t>#index the reference file</a:t>
            </a:r>
          </a:p>
          <a:p>
            <a:r>
              <a:rPr lang="en-US" sz="1200" dirty="0" err="1">
                <a:latin typeface="Courier New"/>
                <a:cs typeface="Courier New"/>
              </a:rPr>
              <a:t>bwa</a:t>
            </a:r>
            <a:r>
              <a:rPr lang="en-US" sz="1200" dirty="0">
                <a:latin typeface="Courier New"/>
                <a:cs typeface="Courier New"/>
              </a:rPr>
              <a:t> index $ref</a:t>
            </a:r>
          </a:p>
          <a:p>
            <a:endParaRPr lang="en-US" sz="1200" dirty="0">
              <a:latin typeface="Courier New"/>
              <a:cs typeface="Courier New"/>
            </a:endParaRPr>
          </a:p>
          <a:p>
            <a:r>
              <a:rPr lang="en-US" sz="1200" dirty="0">
                <a:latin typeface="Courier New"/>
                <a:cs typeface="Courier New"/>
              </a:rPr>
              <a:t>#map the sequence data</a:t>
            </a:r>
          </a:p>
          <a:p>
            <a:r>
              <a:rPr lang="en-US" sz="1200" dirty="0" err="1">
                <a:latin typeface="Courier New"/>
                <a:cs typeface="Courier New"/>
              </a:rPr>
              <a:t>bwa</a:t>
            </a:r>
            <a:r>
              <a:rPr lang="en-US" sz="1200" dirty="0">
                <a:latin typeface="Courier New"/>
                <a:cs typeface="Courier New"/>
              </a:rPr>
              <a:t> </a:t>
            </a:r>
            <a:r>
              <a:rPr lang="en-US" sz="1200" dirty="0" err="1">
                <a:latin typeface="Courier New"/>
                <a:cs typeface="Courier New"/>
              </a:rPr>
              <a:t>aln</a:t>
            </a:r>
            <a:r>
              <a:rPr lang="en-US" sz="1200" dirty="0">
                <a:latin typeface="Courier New"/>
                <a:cs typeface="Courier New"/>
              </a:rPr>
              <a:t> $ref $fastq1 &gt; </a:t>
            </a:r>
            <a:r>
              <a:rPr lang="en-US" sz="1200" dirty="0" err="1">
                <a:latin typeface="Courier New"/>
                <a:cs typeface="Courier New"/>
              </a:rPr>
              <a:t>F.sai</a:t>
            </a:r>
            <a:endParaRPr lang="en-US" sz="1200" dirty="0">
              <a:latin typeface="Courier New"/>
              <a:cs typeface="Courier New"/>
            </a:endParaRPr>
          </a:p>
          <a:p>
            <a:r>
              <a:rPr lang="en-US" sz="1200" dirty="0" err="1">
                <a:latin typeface="Courier New"/>
                <a:cs typeface="Courier New"/>
              </a:rPr>
              <a:t>bwa</a:t>
            </a:r>
            <a:r>
              <a:rPr lang="en-US" sz="1200" dirty="0">
                <a:latin typeface="Courier New"/>
                <a:cs typeface="Courier New"/>
              </a:rPr>
              <a:t> </a:t>
            </a:r>
            <a:r>
              <a:rPr lang="en-US" sz="1200" dirty="0" err="1">
                <a:latin typeface="Courier New"/>
                <a:cs typeface="Courier New"/>
              </a:rPr>
              <a:t>aln</a:t>
            </a:r>
            <a:r>
              <a:rPr lang="en-US" sz="1200" dirty="0">
                <a:latin typeface="Courier New"/>
                <a:cs typeface="Courier New"/>
              </a:rPr>
              <a:t> $ref $fastq2 &gt; </a:t>
            </a:r>
            <a:r>
              <a:rPr lang="en-US" sz="1200" dirty="0" err="1">
                <a:latin typeface="Courier New"/>
                <a:cs typeface="Courier New"/>
              </a:rPr>
              <a:t>R.sai</a:t>
            </a:r>
            <a:endParaRPr lang="en-US" sz="1200" dirty="0">
              <a:latin typeface="Courier New"/>
              <a:cs typeface="Courier New"/>
            </a:endParaRPr>
          </a:p>
          <a:p>
            <a:r>
              <a:rPr lang="en-US" sz="1200" dirty="0" err="1">
                <a:latin typeface="Courier New"/>
                <a:cs typeface="Courier New"/>
              </a:rPr>
              <a:t>bwa</a:t>
            </a:r>
            <a:r>
              <a:rPr lang="en-US" sz="1200" dirty="0">
                <a:latin typeface="Courier New"/>
                <a:cs typeface="Courier New"/>
              </a:rPr>
              <a:t> </a:t>
            </a:r>
            <a:r>
              <a:rPr lang="en-US" sz="1200" dirty="0" err="1">
                <a:latin typeface="Courier New"/>
                <a:cs typeface="Courier New"/>
              </a:rPr>
              <a:t>sampe</a:t>
            </a:r>
            <a:r>
              <a:rPr lang="en-US" sz="1200" dirty="0">
                <a:latin typeface="Courier New"/>
                <a:cs typeface="Courier New"/>
              </a:rPr>
              <a:t> -a 700 $ref </a:t>
            </a:r>
            <a:r>
              <a:rPr lang="en-US" sz="1200" dirty="0" err="1">
                <a:latin typeface="Courier New"/>
                <a:cs typeface="Courier New"/>
              </a:rPr>
              <a:t>F.sai</a:t>
            </a:r>
            <a:r>
              <a:rPr lang="en-US" sz="1200" dirty="0">
                <a:latin typeface="Courier New"/>
                <a:cs typeface="Courier New"/>
              </a:rPr>
              <a:t> </a:t>
            </a:r>
            <a:r>
              <a:rPr lang="en-US" sz="1200" dirty="0" err="1">
                <a:latin typeface="Courier New"/>
                <a:cs typeface="Courier New"/>
              </a:rPr>
              <a:t>R.sai</a:t>
            </a:r>
            <a:r>
              <a:rPr lang="en-US" sz="1200" dirty="0">
                <a:latin typeface="Courier New"/>
                <a:cs typeface="Courier New"/>
              </a:rPr>
              <a:t> $fastq1 $fastq2 &gt; $</a:t>
            </a:r>
            <a:r>
              <a:rPr lang="en-US" sz="1200" dirty="0" err="1">
                <a:latin typeface="Courier New"/>
                <a:cs typeface="Courier New"/>
              </a:rPr>
              <a:t>output.sam</a:t>
            </a:r>
            <a:endParaRPr lang="en-US" sz="1200" dirty="0">
              <a:latin typeface="Courier New"/>
              <a:cs typeface="Courier New"/>
            </a:endParaRPr>
          </a:p>
          <a:p>
            <a:endParaRPr lang="en-US" sz="1200" dirty="0">
              <a:latin typeface="Courier New"/>
              <a:cs typeface="Courier New"/>
            </a:endParaRPr>
          </a:p>
          <a:p>
            <a:r>
              <a:rPr lang="en-US" sz="1200" dirty="0">
                <a:latin typeface="Courier New"/>
                <a:cs typeface="Courier New"/>
              </a:rPr>
              <a:t>#create a sorted and indexed bam file</a:t>
            </a:r>
          </a:p>
          <a:p>
            <a:r>
              <a:rPr lang="en-US" sz="1200" dirty="0" err="1">
                <a:latin typeface="Courier New"/>
                <a:cs typeface="Courier New"/>
              </a:rPr>
              <a:t>samtools</a:t>
            </a:r>
            <a:r>
              <a:rPr lang="en-US" sz="1200" dirty="0">
                <a:latin typeface="Courier New"/>
                <a:cs typeface="Courier New"/>
              </a:rPr>
              <a:t> view -b -S $</a:t>
            </a:r>
            <a:r>
              <a:rPr lang="en-US" sz="1200" dirty="0" err="1">
                <a:latin typeface="Courier New"/>
                <a:cs typeface="Courier New"/>
              </a:rPr>
              <a:t>output.sam</a:t>
            </a:r>
            <a:r>
              <a:rPr lang="en-US" sz="1200" dirty="0">
                <a:latin typeface="Courier New"/>
                <a:cs typeface="Courier New"/>
              </a:rPr>
              <a:t> &gt; $</a:t>
            </a:r>
            <a:r>
              <a:rPr lang="en-US" sz="1200" dirty="0" err="1">
                <a:latin typeface="Courier New"/>
                <a:cs typeface="Courier New"/>
              </a:rPr>
              <a:t>output.tmp.bam</a:t>
            </a:r>
            <a:endParaRPr lang="en-US" sz="1200" dirty="0">
              <a:latin typeface="Courier New"/>
              <a:cs typeface="Courier New"/>
            </a:endParaRPr>
          </a:p>
          <a:p>
            <a:r>
              <a:rPr lang="en-US" sz="1200" dirty="0" err="1">
                <a:latin typeface="Courier New"/>
                <a:cs typeface="Courier New"/>
              </a:rPr>
              <a:t>samtools</a:t>
            </a:r>
            <a:r>
              <a:rPr lang="en-US" sz="1200" dirty="0">
                <a:latin typeface="Courier New"/>
                <a:cs typeface="Courier New"/>
              </a:rPr>
              <a:t> sort $</a:t>
            </a:r>
            <a:r>
              <a:rPr lang="en-US" sz="1200" dirty="0" err="1">
                <a:latin typeface="Courier New"/>
                <a:cs typeface="Courier New"/>
              </a:rPr>
              <a:t>output.tmp.bam</a:t>
            </a:r>
            <a:r>
              <a:rPr lang="en-US" sz="1200" dirty="0">
                <a:latin typeface="Courier New"/>
                <a:cs typeface="Courier New"/>
              </a:rPr>
              <a:t> $output</a:t>
            </a:r>
          </a:p>
          <a:p>
            <a:r>
              <a:rPr lang="en-US" sz="1200" dirty="0" err="1">
                <a:latin typeface="Courier New"/>
                <a:cs typeface="Courier New"/>
              </a:rPr>
              <a:t>samtools</a:t>
            </a:r>
            <a:r>
              <a:rPr lang="en-US" sz="1200" dirty="0">
                <a:latin typeface="Courier New"/>
                <a:cs typeface="Courier New"/>
              </a:rPr>
              <a:t> index $</a:t>
            </a:r>
            <a:r>
              <a:rPr lang="en-US" sz="1200" dirty="0" err="1">
                <a:latin typeface="Courier New"/>
                <a:cs typeface="Courier New"/>
              </a:rPr>
              <a:t>output.bam</a:t>
            </a:r>
            <a:endParaRPr lang="en-US" sz="1200" dirty="0">
              <a:latin typeface="Courier New"/>
              <a:cs typeface="Courier New"/>
            </a:endParaRPr>
          </a:p>
          <a:p>
            <a:endParaRPr lang="en-US" sz="1200" dirty="0">
              <a:latin typeface="Courier New"/>
              <a:cs typeface="Courier New"/>
            </a:endParaRPr>
          </a:p>
        </p:txBody>
      </p:sp>
      <p:sp>
        <p:nvSpPr>
          <p:cNvPr id="5" name="TextBox 4"/>
          <p:cNvSpPr txBox="1"/>
          <p:nvPr/>
        </p:nvSpPr>
        <p:spPr>
          <a:xfrm>
            <a:off x="328083" y="888992"/>
            <a:ext cx="338554" cy="6370973"/>
          </a:xfrm>
          <a:prstGeom prst="rect">
            <a:avLst/>
          </a:prstGeom>
          <a:noFill/>
        </p:spPr>
        <p:txBody>
          <a:bodyPr wrap="none" rtlCol="0">
            <a:spAutoFit/>
          </a:bodyPr>
          <a:lstStyle/>
          <a:p>
            <a:r>
              <a:rPr lang="en-US" sz="1200" dirty="0" smtClean="0">
                <a:latin typeface="Times New Roman"/>
                <a:cs typeface="Times New Roman"/>
              </a:rPr>
              <a:t>1</a:t>
            </a:r>
          </a:p>
          <a:p>
            <a:r>
              <a:rPr lang="en-US" sz="1200" dirty="0" smtClean="0">
                <a:latin typeface="Times New Roman"/>
                <a:cs typeface="Times New Roman"/>
              </a:rPr>
              <a:t>2</a:t>
            </a:r>
          </a:p>
          <a:p>
            <a:r>
              <a:rPr lang="en-US" sz="1200" dirty="0" smtClean="0">
                <a:latin typeface="Times New Roman"/>
                <a:cs typeface="Times New Roman"/>
              </a:rPr>
              <a:t>3</a:t>
            </a:r>
          </a:p>
          <a:p>
            <a:r>
              <a:rPr lang="en-US" sz="1200" dirty="0" smtClean="0">
                <a:latin typeface="Times New Roman"/>
                <a:cs typeface="Times New Roman"/>
              </a:rPr>
              <a:t>4</a:t>
            </a:r>
          </a:p>
          <a:p>
            <a:r>
              <a:rPr lang="en-US" sz="1200" dirty="0" smtClean="0">
                <a:latin typeface="Times New Roman"/>
                <a:cs typeface="Times New Roman"/>
              </a:rPr>
              <a:t>5</a:t>
            </a:r>
          </a:p>
          <a:p>
            <a:r>
              <a:rPr lang="en-US" sz="1200" dirty="0" smtClean="0">
                <a:latin typeface="Times New Roman"/>
                <a:cs typeface="Times New Roman"/>
              </a:rPr>
              <a:t>6</a:t>
            </a:r>
          </a:p>
          <a:p>
            <a:r>
              <a:rPr lang="en-US" sz="1200" dirty="0" smtClean="0">
                <a:latin typeface="Times New Roman"/>
                <a:cs typeface="Times New Roman"/>
              </a:rPr>
              <a:t>7</a:t>
            </a:r>
          </a:p>
          <a:p>
            <a:r>
              <a:rPr lang="en-US" sz="1200" dirty="0" smtClean="0">
                <a:latin typeface="Times New Roman"/>
                <a:cs typeface="Times New Roman"/>
              </a:rPr>
              <a:t>8</a:t>
            </a:r>
          </a:p>
          <a:p>
            <a:r>
              <a:rPr lang="en-US" sz="1200" dirty="0" smtClean="0">
                <a:latin typeface="Times New Roman"/>
                <a:cs typeface="Times New Roman"/>
              </a:rPr>
              <a:t>9</a:t>
            </a:r>
          </a:p>
          <a:p>
            <a:endParaRPr lang="en-US" sz="1200" dirty="0" smtClean="0">
              <a:latin typeface="Times New Roman"/>
              <a:cs typeface="Times New Roman"/>
            </a:endParaRPr>
          </a:p>
          <a:p>
            <a:r>
              <a:rPr lang="en-US" sz="1200" dirty="0" smtClean="0">
                <a:latin typeface="Times New Roman"/>
                <a:cs typeface="Times New Roman"/>
              </a:rPr>
              <a:t>10</a:t>
            </a:r>
          </a:p>
          <a:p>
            <a:r>
              <a:rPr lang="en-US" sz="1200" dirty="0" smtClean="0">
                <a:latin typeface="Times New Roman"/>
                <a:cs typeface="Times New Roman"/>
              </a:rPr>
              <a:t>11</a:t>
            </a:r>
          </a:p>
          <a:p>
            <a:endParaRPr lang="en-US" sz="1200" dirty="0" smtClean="0">
              <a:latin typeface="Times New Roman"/>
              <a:cs typeface="Times New Roman"/>
            </a:endParaRPr>
          </a:p>
          <a:p>
            <a:r>
              <a:rPr lang="en-US" sz="1200" dirty="0" smtClean="0">
                <a:latin typeface="Times New Roman"/>
                <a:cs typeface="Times New Roman"/>
              </a:rPr>
              <a:t>12</a:t>
            </a:r>
          </a:p>
          <a:p>
            <a:r>
              <a:rPr lang="en-US" sz="1200" dirty="0" smtClean="0">
                <a:latin typeface="Times New Roman"/>
                <a:cs typeface="Times New Roman"/>
              </a:rPr>
              <a:t>13</a:t>
            </a:r>
          </a:p>
          <a:p>
            <a:r>
              <a:rPr lang="en-US" sz="1200" dirty="0" smtClean="0">
                <a:latin typeface="Times New Roman"/>
                <a:cs typeface="Times New Roman"/>
              </a:rPr>
              <a:t>14</a:t>
            </a:r>
          </a:p>
          <a:p>
            <a:r>
              <a:rPr lang="en-US" sz="1200" dirty="0" smtClean="0">
                <a:latin typeface="Times New Roman"/>
                <a:cs typeface="Times New Roman"/>
              </a:rPr>
              <a:t>15</a:t>
            </a:r>
          </a:p>
          <a:p>
            <a:r>
              <a:rPr lang="en-US" sz="1200" dirty="0" smtClean="0">
                <a:latin typeface="Times New Roman"/>
                <a:cs typeface="Times New Roman"/>
              </a:rPr>
              <a:t>16</a:t>
            </a:r>
          </a:p>
          <a:p>
            <a:r>
              <a:rPr lang="en-US" sz="1200" dirty="0" smtClean="0">
                <a:latin typeface="Times New Roman"/>
                <a:cs typeface="Times New Roman"/>
              </a:rPr>
              <a:t>17</a:t>
            </a:r>
          </a:p>
          <a:p>
            <a:r>
              <a:rPr lang="en-US" sz="1200" dirty="0" smtClean="0">
                <a:latin typeface="Times New Roman"/>
                <a:cs typeface="Times New Roman"/>
              </a:rPr>
              <a:t>18</a:t>
            </a:r>
          </a:p>
          <a:p>
            <a:r>
              <a:rPr lang="en-US" sz="1200" dirty="0" smtClean="0">
                <a:latin typeface="Times New Roman"/>
                <a:cs typeface="Times New Roman"/>
              </a:rPr>
              <a:t>19</a:t>
            </a:r>
          </a:p>
          <a:p>
            <a:r>
              <a:rPr lang="en-US" sz="1200" dirty="0" smtClean="0">
                <a:latin typeface="Times New Roman"/>
                <a:cs typeface="Times New Roman"/>
              </a:rPr>
              <a:t>20</a:t>
            </a:r>
          </a:p>
          <a:p>
            <a:r>
              <a:rPr lang="en-US" sz="1200" dirty="0" smtClean="0">
                <a:latin typeface="Times New Roman"/>
                <a:cs typeface="Times New Roman"/>
              </a:rPr>
              <a:t>21</a:t>
            </a:r>
          </a:p>
          <a:p>
            <a:r>
              <a:rPr lang="en-US" sz="1200" dirty="0" smtClean="0">
                <a:latin typeface="Times New Roman"/>
                <a:cs typeface="Times New Roman"/>
              </a:rPr>
              <a:t>22</a:t>
            </a:r>
          </a:p>
          <a:p>
            <a:r>
              <a:rPr lang="en-US" sz="1200" dirty="0" smtClean="0">
                <a:latin typeface="Times New Roman"/>
                <a:cs typeface="Times New Roman"/>
              </a:rPr>
              <a:t>23</a:t>
            </a:r>
          </a:p>
          <a:p>
            <a:r>
              <a:rPr lang="en-US" sz="1200" dirty="0" smtClean="0">
                <a:latin typeface="Times New Roman"/>
                <a:cs typeface="Times New Roman"/>
              </a:rPr>
              <a:t>24</a:t>
            </a:r>
          </a:p>
          <a:p>
            <a:r>
              <a:rPr lang="en-US" sz="1200" dirty="0" smtClean="0">
                <a:latin typeface="Times New Roman"/>
                <a:cs typeface="Times New Roman"/>
              </a:rPr>
              <a:t>25</a:t>
            </a:r>
          </a:p>
          <a:p>
            <a:r>
              <a:rPr lang="en-US" sz="1200" dirty="0" smtClean="0">
                <a:latin typeface="Times New Roman"/>
                <a:cs typeface="Times New Roman"/>
              </a:rPr>
              <a:t>26</a:t>
            </a:r>
          </a:p>
          <a:p>
            <a:r>
              <a:rPr lang="en-US" sz="1200" dirty="0" smtClean="0">
                <a:latin typeface="Times New Roman"/>
                <a:cs typeface="Times New Roman"/>
              </a:rPr>
              <a:t>27</a:t>
            </a:r>
          </a:p>
          <a:p>
            <a:r>
              <a:rPr lang="en-US" sz="1200" dirty="0" smtClean="0">
                <a:latin typeface="Times New Roman"/>
                <a:cs typeface="Times New Roman"/>
              </a:rPr>
              <a:t>28</a:t>
            </a:r>
          </a:p>
          <a:p>
            <a:r>
              <a:rPr lang="en-US" sz="1200" dirty="0" smtClean="0">
                <a:latin typeface="Times New Roman"/>
                <a:cs typeface="Times New Roman"/>
              </a:rPr>
              <a:t>29</a:t>
            </a:r>
          </a:p>
          <a:p>
            <a:r>
              <a:rPr lang="en-US" sz="1200" dirty="0" smtClean="0">
                <a:latin typeface="Times New Roman"/>
                <a:cs typeface="Times New Roman"/>
              </a:rPr>
              <a:t>30</a:t>
            </a:r>
          </a:p>
          <a:p>
            <a:r>
              <a:rPr lang="en-US" sz="1200" dirty="0" smtClean="0">
                <a:latin typeface="Times New Roman"/>
                <a:cs typeface="Times New Roman"/>
              </a:rPr>
              <a:t>31</a:t>
            </a:r>
          </a:p>
          <a:p>
            <a:r>
              <a:rPr lang="en-US" sz="1200" dirty="0" smtClean="0">
                <a:latin typeface="Times New Roman"/>
                <a:cs typeface="Times New Roman"/>
              </a:rPr>
              <a:t>32</a:t>
            </a:r>
            <a:endParaRPr lang="en-US" sz="1200" dirty="0">
              <a:latin typeface="Times New Roman"/>
              <a:cs typeface="Times New Roman"/>
            </a:endParaRPr>
          </a:p>
        </p:txBody>
      </p:sp>
      <p:sp>
        <p:nvSpPr>
          <p:cNvPr id="6" name="TextBox 5"/>
          <p:cNvSpPr txBox="1"/>
          <p:nvPr/>
        </p:nvSpPr>
        <p:spPr>
          <a:xfrm>
            <a:off x="306917" y="8096254"/>
            <a:ext cx="6148916" cy="707886"/>
          </a:xfrm>
          <a:prstGeom prst="rect">
            <a:avLst/>
          </a:prstGeom>
          <a:noFill/>
        </p:spPr>
        <p:txBody>
          <a:bodyPr wrap="square" rtlCol="0">
            <a:spAutoFit/>
          </a:bodyPr>
          <a:lstStyle/>
          <a:p>
            <a:pPr lvl="0"/>
            <a:r>
              <a:rPr lang="en-US" sz="1200" dirty="0" smtClean="0">
                <a:solidFill>
                  <a:srgbClr val="000000"/>
                </a:solidFill>
                <a:latin typeface="Times New Roman"/>
                <a:cs typeface="Times New Roman"/>
              </a:rPr>
              <a:t>If you want to you could modify </a:t>
            </a:r>
            <a:r>
              <a:rPr lang="en-US" sz="1200" dirty="0">
                <a:solidFill>
                  <a:srgbClr val="000000"/>
                </a:solidFill>
                <a:latin typeface="Times New Roman"/>
                <a:cs typeface="Times New Roman"/>
              </a:rPr>
              <a:t>the script to check to see if the output file already exists. If it does exist, print a warning message and exit from the script.</a:t>
            </a:r>
            <a:endParaRPr lang="en-US" sz="1200" b="1" dirty="0">
              <a:solidFill>
                <a:srgbClr val="000000"/>
              </a:solidFill>
              <a:latin typeface="Times New Roman"/>
              <a:cs typeface="Times New Roman"/>
            </a:endParaRPr>
          </a:p>
          <a:p>
            <a:endParaRPr lang="en-US" dirty="0"/>
          </a:p>
        </p:txBody>
      </p:sp>
    </p:spTree>
    <p:extLst>
      <p:ext uri="{BB962C8B-B14F-4D97-AF65-F5344CB8AC3E}">
        <p14:creationId xmlns:p14="http://schemas.microsoft.com/office/powerpoint/2010/main" val="2979503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p:cNvSpPr>
            <a:spLocks noChangeArrowheads="1"/>
          </p:cNvSpPr>
          <p:nvPr/>
        </p:nvSpPr>
        <p:spPr bwMode="auto">
          <a:xfrm>
            <a:off x="540000" y="897331"/>
            <a:ext cx="5886000" cy="6110760"/>
          </a:xfrm>
          <a:prstGeom prst="roundRect">
            <a:avLst>
              <a:gd name="adj" fmla="val 16667"/>
            </a:avLst>
          </a:prstGeom>
          <a:solidFill>
            <a:srgbClr val="FFFF99"/>
          </a:solidFill>
          <a:ln w="9525">
            <a:solidFill>
              <a:schemeClr val="tx1"/>
            </a:solidFill>
            <a:round/>
            <a:headEnd/>
            <a:tailEnd/>
          </a:ln>
          <a:effectLst/>
          <a:extLst/>
        </p:spPr>
        <p:txBody>
          <a:bodyPr wrap="none" anchor="ctr"/>
          <a:lstStyle/>
          <a:p>
            <a:pPr>
              <a:defRPr/>
            </a:pPr>
            <a:endParaRPr lang="en-US" dirty="0">
              <a:latin typeface="Times New Roman"/>
              <a:cs typeface="Times New Roman"/>
            </a:endParaRPr>
          </a:p>
        </p:txBody>
      </p:sp>
      <p:sp>
        <p:nvSpPr>
          <p:cNvPr id="7" name="TextBox 6"/>
          <p:cNvSpPr txBox="1"/>
          <p:nvPr/>
        </p:nvSpPr>
        <p:spPr>
          <a:xfrm>
            <a:off x="821483" y="1272354"/>
            <a:ext cx="5498885" cy="5386089"/>
          </a:xfrm>
          <a:prstGeom prst="rect">
            <a:avLst/>
          </a:prstGeom>
          <a:noFill/>
        </p:spPr>
        <p:txBody>
          <a:bodyPr wrap="square" rtlCol="0">
            <a:spAutoFit/>
          </a:bodyPr>
          <a:lstStyle/>
          <a:p>
            <a:pPr>
              <a:defRPr/>
            </a:pPr>
            <a:endParaRPr lang="en-US" sz="1200" dirty="0" smtClean="0">
              <a:latin typeface="Times New Roman"/>
              <a:cs typeface="Times New Roman"/>
            </a:endParaRPr>
          </a:p>
          <a:p>
            <a:pPr>
              <a:defRPr/>
            </a:pPr>
            <a:endParaRPr lang="en-US" sz="1200" dirty="0">
              <a:latin typeface="Times New Roman"/>
              <a:cs typeface="Times New Roman"/>
            </a:endParaRPr>
          </a:p>
          <a:p>
            <a:pPr>
              <a:defRPr/>
            </a:pPr>
            <a:r>
              <a:rPr lang="en-US" sz="1200" dirty="0" smtClean="0">
                <a:latin typeface="Times New Roman"/>
                <a:cs typeface="Times New Roman"/>
              </a:rPr>
              <a:t>There </a:t>
            </a:r>
            <a:r>
              <a:rPr lang="en-US" sz="1200" dirty="0">
                <a:latin typeface="Times New Roman"/>
                <a:cs typeface="Times New Roman"/>
              </a:rPr>
              <a:t>are multiple short-read alignment programs each with </a:t>
            </a:r>
            <a:r>
              <a:rPr lang="en-US" sz="1200" dirty="0" smtClean="0">
                <a:latin typeface="Times New Roman"/>
                <a:cs typeface="Times New Roman"/>
              </a:rPr>
              <a:t>its own</a:t>
            </a:r>
            <a:r>
              <a:rPr lang="en-US" sz="1200" dirty="0">
                <a:latin typeface="Times New Roman"/>
                <a:cs typeface="Times New Roman"/>
              </a:rPr>
              <a:t> strengths, weaknesses</a:t>
            </a:r>
            <a:r>
              <a:rPr lang="en-US" sz="1200" dirty="0" smtClean="0">
                <a:latin typeface="Times New Roman"/>
                <a:cs typeface="Times New Roman"/>
              </a:rPr>
              <a:t>, and </a:t>
            </a:r>
            <a:r>
              <a:rPr lang="en-US" sz="1200" dirty="0">
                <a:latin typeface="Times New Roman"/>
                <a:cs typeface="Times New Roman"/>
              </a:rPr>
              <a:t>caveats. Wikipedia has a good list and description of each. Search for </a:t>
            </a:r>
          </a:p>
          <a:p>
            <a:pPr>
              <a:defRPr/>
            </a:pPr>
            <a:r>
              <a:rPr lang="en-US" sz="1200" dirty="0">
                <a:latin typeface="Times New Roman"/>
                <a:cs typeface="Times New Roman"/>
              </a:rPr>
              <a:t>“Short-Read Sequence Alignment” if you are interested. We are going to use BWA:</a:t>
            </a:r>
          </a:p>
          <a:p>
            <a:pPr>
              <a:defRPr/>
            </a:pPr>
            <a:endParaRPr lang="en-US" sz="1200" dirty="0">
              <a:latin typeface="Times New Roman"/>
              <a:cs typeface="Times New Roman"/>
            </a:endParaRPr>
          </a:p>
          <a:p>
            <a:pPr>
              <a:defRPr/>
            </a:pPr>
            <a:r>
              <a:rPr lang="en-US" sz="1400" dirty="0" smtClean="0">
                <a:latin typeface="Times New Roman"/>
                <a:cs typeface="Times New Roman"/>
              </a:rPr>
              <a:t>                                </a:t>
            </a:r>
            <a:r>
              <a:rPr lang="en-US" sz="1400" b="1" dirty="0" smtClean="0">
                <a:latin typeface="Times New Roman"/>
                <a:cs typeface="Times New Roman"/>
              </a:rPr>
              <a:t>BWA: </a:t>
            </a:r>
            <a:r>
              <a:rPr lang="en-US" sz="1400" b="1" dirty="0">
                <a:latin typeface="Times New Roman"/>
                <a:cs typeface="Times New Roman"/>
              </a:rPr>
              <a:t> Burrows-Wheeler </a:t>
            </a:r>
            <a:r>
              <a:rPr lang="en-US" sz="1400" b="1" dirty="0" smtClean="0">
                <a:latin typeface="Times New Roman"/>
                <a:cs typeface="Times New Roman"/>
              </a:rPr>
              <a:t>Aligner</a:t>
            </a:r>
            <a:endParaRPr lang="en-US" sz="1400" b="1" dirty="0">
              <a:latin typeface="Times New Roman"/>
              <a:cs typeface="Times New Roman"/>
            </a:endParaRPr>
          </a:p>
          <a:p>
            <a:pPr>
              <a:defRPr/>
            </a:pPr>
            <a:endParaRPr lang="en-US" sz="1200" dirty="0">
              <a:latin typeface="Times New Roman"/>
              <a:cs typeface="Times New Roman"/>
            </a:endParaRPr>
          </a:p>
          <a:p>
            <a:pPr>
              <a:defRPr/>
            </a:pPr>
            <a:r>
              <a:rPr lang="en-US" sz="1200" dirty="0">
                <a:latin typeface="Times New Roman"/>
                <a:cs typeface="Times New Roman"/>
              </a:rPr>
              <a:t>I quote from </a:t>
            </a:r>
            <a:r>
              <a:rPr lang="pl-PL" sz="1200" dirty="0">
                <a:latin typeface="Times New Roman"/>
                <a:cs typeface="Times New Roman"/>
                <a:hlinkClick r:id="rId2"/>
              </a:rPr>
              <a:t>http://bio-bwa.sourceforge.net/</a:t>
            </a:r>
            <a:r>
              <a:rPr lang="pl-PL" sz="1200" dirty="0">
                <a:latin typeface="Times New Roman"/>
                <a:cs typeface="Times New Roman"/>
              </a:rPr>
              <a:t> the following:</a:t>
            </a:r>
            <a:endParaRPr lang="en-US" sz="1200" dirty="0">
              <a:latin typeface="Times New Roman"/>
              <a:cs typeface="Times New Roman"/>
            </a:endParaRPr>
          </a:p>
          <a:p>
            <a:pPr>
              <a:defRPr/>
            </a:pPr>
            <a:endParaRPr lang="en-US" sz="1200" dirty="0">
              <a:latin typeface="Times New Roman"/>
              <a:cs typeface="Times New Roman"/>
            </a:endParaRPr>
          </a:p>
          <a:p>
            <a:pPr>
              <a:defRPr/>
            </a:pPr>
            <a:r>
              <a:rPr lang="en-US" sz="1200" dirty="0">
                <a:latin typeface="Times New Roman"/>
                <a:cs typeface="Times New Roman"/>
              </a:rPr>
              <a:t>“</a:t>
            </a:r>
            <a:r>
              <a:rPr lang="en-US" sz="1200" i="1" dirty="0">
                <a:latin typeface="Times New Roman"/>
                <a:cs typeface="Times New Roman"/>
              </a:rPr>
              <a:t>Burrows-Wheeler Aligner (BWA) is an efficient program that aligns relatively short </a:t>
            </a:r>
          </a:p>
          <a:p>
            <a:pPr>
              <a:defRPr/>
            </a:pPr>
            <a:r>
              <a:rPr lang="en-US" sz="1200" i="1" dirty="0">
                <a:latin typeface="Times New Roman"/>
                <a:cs typeface="Times New Roman"/>
              </a:rPr>
              <a:t>nucleotide sequences against a long reference sequence such as the human </a:t>
            </a:r>
          </a:p>
          <a:p>
            <a:pPr>
              <a:defRPr/>
            </a:pPr>
            <a:r>
              <a:rPr lang="en-US" sz="1200" i="1" dirty="0">
                <a:latin typeface="Times New Roman"/>
                <a:cs typeface="Times New Roman"/>
              </a:rPr>
              <a:t>genome. It implements two algorithms, </a:t>
            </a:r>
            <a:r>
              <a:rPr lang="en-US" sz="1200" i="1" dirty="0" err="1">
                <a:latin typeface="Times New Roman"/>
                <a:cs typeface="Times New Roman"/>
              </a:rPr>
              <a:t>bwa</a:t>
            </a:r>
            <a:r>
              <a:rPr lang="en-US" sz="1200" i="1" dirty="0">
                <a:latin typeface="Times New Roman"/>
                <a:cs typeface="Times New Roman"/>
              </a:rPr>
              <a:t>-short and BWA-SW. </a:t>
            </a:r>
          </a:p>
          <a:p>
            <a:pPr>
              <a:defRPr/>
            </a:pPr>
            <a:r>
              <a:rPr lang="en-US" sz="1200" i="1" dirty="0">
                <a:latin typeface="Times New Roman"/>
                <a:cs typeface="Times New Roman"/>
              </a:rPr>
              <a:t>The former works for query sequences shorter than 200bp and the latter for longer</a:t>
            </a:r>
          </a:p>
          <a:p>
            <a:pPr>
              <a:defRPr/>
            </a:pPr>
            <a:r>
              <a:rPr lang="en-US" sz="1200" i="1" dirty="0">
                <a:latin typeface="Times New Roman"/>
                <a:cs typeface="Times New Roman"/>
              </a:rPr>
              <a:t>sequences up to around 100kbp. Both algorithms do gapped alignment. They are </a:t>
            </a:r>
          </a:p>
          <a:p>
            <a:pPr>
              <a:defRPr/>
            </a:pPr>
            <a:r>
              <a:rPr lang="en-US" sz="1200" i="1" dirty="0">
                <a:latin typeface="Times New Roman"/>
                <a:cs typeface="Times New Roman"/>
              </a:rPr>
              <a:t>usually more accurate and faster on queries with low error rates.</a:t>
            </a:r>
            <a:r>
              <a:rPr lang="en-US" sz="1200" dirty="0">
                <a:latin typeface="Times New Roman"/>
                <a:cs typeface="Times New Roman"/>
              </a:rPr>
              <a:t>”</a:t>
            </a:r>
          </a:p>
          <a:p>
            <a:pPr>
              <a:defRPr/>
            </a:pPr>
            <a:endParaRPr lang="en-US" sz="1200" dirty="0">
              <a:latin typeface="Times New Roman"/>
              <a:cs typeface="Times New Roman"/>
            </a:endParaRPr>
          </a:p>
          <a:p>
            <a:pPr>
              <a:defRPr/>
            </a:pPr>
            <a:endParaRPr lang="en-US" sz="1200" dirty="0">
              <a:latin typeface="Times New Roman"/>
              <a:cs typeface="Times New Roman"/>
            </a:endParaRPr>
          </a:p>
          <a:p>
            <a:pPr>
              <a:defRPr/>
            </a:pPr>
            <a:r>
              <a:rPr lang="en-US" sz="1200" dirty="0">
                <a:latin typeface="Times New Roman"/>
                <a:cs typeface="Times New Roman"/>
              </a:rPr>
              <a:t>Although BWA does not call Single Nucleotide Polymorphisms (SNPs) like some short-</a:t>
            </a:r>
            <a:r>
              <a:rPr lang="en-US" sz="1200" dirty="0" smtClean="0">
                <a:latin typeface="Times New Roman"/>
                <a:cs typeface="Times New Roman"/>
              </a:rPr>
              <a:t>read alignment </a:t>
            </a:r>
            <a:r>
              <a:rPr lang="en-US" sz="1200" dirty="0">
                <a:latin typeface="Times New Roman"/>
                <a:cs typeface="Times New Roman"/>
              </a:rPr>
              <a:t>programs, e.g. MAQ, it is thought to be more accurate in what it does do and it </a:t>
            </a:r>
            <a:r>
              <a:rPr lang="en-US" sz="1200" dirty="0" smtClean="0">
                <a:latin typeface="Times New Roman"/>
                <a:cs typeface="Times New Roman"/>
              </a:rPr>
              <a:t>outputs </a:t>
            </a:r>
            <a:r>
              <a:rPr lang="en-US" sz="1200" dirty="0">
                <a:latin typeface="Times New Roman"/>
                <a:cs typeface="Times New Roman"/>
              </a:rPr>
              <a:t>alignments in the SAM format which is supported by several generic SNP </a:t>
            </a:r>
            <a:r>
              <a:rPr lang="en-US" sz="1200" dirty="0" smtClean="0">
                <a:latin typeface="Times New Roman"/>
                <a:cs typeface="Times New Roman"/>
              </a:rPr>
              <a:t>callers such as </a:t>
            </a:r>
            <a:r>
              <a:rPr lang="en-US" sz="1200" dirty="0" err="1" smtClean="0">
                <a:latin typeface="Times New Roman"/>
                <a:cs typeface="Times New Roman"/>
              </a:rPr>
              <a:t>SAMtools</a:t>
            </a:r>
            <a:r>
              <a:rPr lang="en-US" sz="1200" dirty="0" smtClean="0">
                <a:latin typeface="Times New Roman"/>
                <a:cs typeface="Times New Roman"/>
              </a:rPr>
              <a:t> and GATK.</a:t>
            </a:r>
          </a:p>
          <a:p>
            <a:pPr>
              <a:defRPr/>
            </a:pPr>
            <a:endParaRPr lang="en-US" dirty="0" smtClean="0">
              <a:latin typeface="Times New Roman"/>
              <a:cs typeface="Times New Roman"/>
            </a:endParaRPr>
          </a:p>
          <a:p>
            <a:pPr>
              <a:defRPr/>
            </a:pPr>
            <a:r>
              <a:rPr lang="en-US" sz="1200" dirty="0" smtClean="0">
                <a:latin typeface="Times New Roman"/>
                <a:cs typeface="Times New Roman"/>
              </a:rPr>
              <a:t>BWA has a manual that has much more details on the commands we will use.</a:t>
            </a:r>
          </a:p>
          <a:p>
            <a:pPr>
              <a:defRPr/>
            </a:pPr>
            <a:r>
              <a:rPr lang="en-US" sz="1200" dirty="0" smtClean="0">
                <a:latin typeface="Times New Roman"/>
                <a:cs typeface="Times New Roman"/>
              </a:rPr>
              <a:t>This can be found here: </a:t>
            </a:r>
            <a:r>
              <a:rPr lang="pl-PL" sz="1200" dirty="0">
                <a:latin typeface="Times New Roman"/>
                <a:cs typeface="Times New Roman"/>
                <a:hlinkClick r:id="rId3"/>
              </a:rPr>
              <a:t>http://</a:t>
            </a:r>
            <a:r>
              <a:rPr lang="pl-PL" sz="1200" dirty="0" err="1">
                <a:latin typeface="Times New Roman"/>
                <a:cs typeface="Times New Roman"/>
                <a:hlinkClick r:id="rId3"/>
              </a:rPr>
              <a:t>bio-bwa.sourceforge.net</a:t>
            </a:r>
            <a:r>
              <a:rPr lang="pl-PL" sz="1200" dirty="0">
                <a:latin typeface="Times New Roman"/>
                <a:cs typeface="Times New Roman"/>
                <a:hlinkClick r:id="rId3"/>
              </a:rPr>
              <a:t>/</a:t>
            </a:r>
            <a:r>
              <a:rPr lang="pl-PL" sz="1200" dirty="0" err="1">
                <a:latin typeface="Times New Roman"/>
                <a:cs typeface="Times New Roman"/>
                <a:hlinkClick r:id="rId3"/>
              </a:rPr>
              <a:t>bwa.shtml</a:t>
            </a:r>
            <a:endParaRPr lang="en-US" sz="1200" dirty="0">
              <a:latin typeface="Times New Roman"/>
              <a:cs typeface="Times New Roman"/>
            </a:endParaRPr>
          </a:p>
          <a:p>
            <a:pPr>
              <a:defRPr/>
            </a:pPr>
            <a:endParaRPr lang="en-US" dirty="0">
              <a:latin typeface="Times New Roman"/>
              <a:cs typeface="Times New Roman"/>
            </a:endParaRPr>
          </a:p>
          <a:p>
            <a:pPr lvl="0">
              <a:defRPr/>
            </a:pPr>
            <a:r>
              <a:rPr lang="en-US" sz="1100" dirty="0">
                <a:solidFill>
                  <a:srgbClr val="000000"/>
                </a:solidFill>
                <a:latin typeface="Times New Roman"/>
                <a:cs typeface="Times New Roman"/>
              </a:rPr>
              <a:t>Li H. and Durbin R. (2009) Fast and accurate short read alignment with </a:t>
            </a:r>
          </a:p>
          <a:p>
            <a:pPr lvl="0">
              <a:defRPr/>
            </a:pPr>
            <a:r>
              <a:rPr lang="en-US" sz="1100" dirty="0">
                <a:solidFill>
                  <a:srgbClr val="000000"/>
                </a:solidFill>
                <a:latin typeface="Times New Roman"/>
                <a:cs typeface="Times New Roman"/>
              </a:rPr>
              <a:t>Burrows-Wheeler Transform. Bioinformatics, 25:1754-60. [PMID: 19451168]</a:t>
            </a:r>
          </a:p>
        </p:txBody>
      </p:sp>
      <p:sp>
        <p:nvSpPr>
          <p:cNvPr id="8" name="TextBox 7"/>
          <p:cNvSpPr txBox="1"/>
          <p:nvPr/>
        </p:nvSpPr>
        <p:spPr>
          <a:xfrm>
            <a:off x="2021213" y="1150009"/>
            <a:ext cx="2996333" cy="338554"/>
          </a:xfrm>
          <a:prstGeom prst="rect">
            <a:avLst/>
          </a:prstGeom>
          <a:noFill/>
        </p:spPr>
        <p:txBody>
          <a:bodyPr wrap="none" rtlCol="0">
            <a:spAutoFit/>
          </a:bodyPr>
          <a:lstStyle/>
          <a:p>
            <a:r>
              <a:rPr lang="en-US" b="1" dirty="0" smtClean="0">
                <a:latin typeface="Times New Roman"/>
                <a:cs typeface="Times New Roman"/>
              </a:rPr>
              <a:t>Short-Read Alignment Software</a:t>
            </a:r>
            <a:endParaRPr lang="en-US" b="1" dirty="0">
              <a:latin typeface="Times New Roman"/>
              <a:cs typeface="Times New Roman"/>
            </a:endParaRPr>
          </a:p>
        </p:txBody>
      </p:sp>
      <p:sp>
        <p:nvSpPr>
          <p:cNvPr id="9" name="AutoShape 4"/>
          <p:cNvSpPr>
            <a:spLocks noChangeArrowheads="1"/>
          </p:cNvSpPr>
          <p:nvPr/>
        </p:nvSpPr>
        <p:spPr bwMode="auto">
          <a:xfrm>
            <a:off x="540000" y="7374186"/>
            <a:ext cx="5886000" cy="1462726"/>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ea typeface="Arial" pitchFamily="-52" charset="0"/>
              <a:cs typeface="Arial" pitchFamily="-52" charset="0"/>
            </a:endParaRPr>
          </a:p>
        </p:txBody>
      </p:sp>
      <p:sp>
        <p:nvSpPr>
          <p:cNvPr id="10" name="Text Box 6"/>
          <p:cNvSpPr txBox="1">
            <a:spLocks noChangeArrowheads="1"/>
          </p:cNvSpPr>
          <p:nvPr/>
        </p:nvSpPr>
        <p:spPr bwMode="auto">
          <a:xfrm>
            <a:off x="752705" y="7304642"/>
            <a:ext cx="5597296" cy="1384995"/>
          </a:xfrm>
          <a:prstGeom prst="rect">
            <a:avLst/>
          </a:prstGeom>
          <a:noFill/>
          <a:ln w="9525">
            <a:noFill/>
            <a:miter lim="800000"/>
            <a:headEnd/>
            <a:tailEnd/>
          </a:ln>
        </p:spPr>
        <p:txBody>
          <a:bodyPr wrap="square">
            <a:prstTxWarp prst="textNoShape">
              <a:avLst/>
            </a:prstTxWarp>
            <a:spAutoFit/>
          </a:bodyPr>
          <a:lstStyle/>
          <a:p>
            <a:endParaRPr lang="en-GB" sz="1200" dirty="0">
              <a:latin typeface="Times New Roman" pitchFamily="-52" charset="0"/>
              <a:ea typeface="Arial" pitchFamily="-52" charset="0"/>
              <a:cs typeface="Arial" pitchFamily="-52" charset="0"/>
            </a:endParaRPr>
          </a:p>
          <a:p>
            <a:r>
              <a:rPr lang="en-GB" sz="1200" dirty="0" smtClean="0">
                <a:latin typeface="Times New Roman" pitchFamily="-52" charset="0"/>
                <a:ea typeface="Arial" pitchFamily="-52" charset="0"/>
                <a:cs typeface="Arial" pitchFamily="-52" charset="0"/>
              </a:rPr>
              <a:t>The first thing we are going to do in this Module is to align or map raw sequence read data that is in a standard short-read format (</a:t>
            </a:r>
            <a:r>
              <a:rPr lang="en-GB" sz="1200" dirty="0" err="1" smtClean="0">
                <a:latin typeface="Times New Roman" pitchFamily="-52" charset="0"/>
                <a:ea typeface="Arial" pitchFamily="-52" charset="0"/>
                <a:cs typeface="Arial" pitchFamily="-52" charset="0"/>
              </a:rPr>
              <a:t>FASTQ)</a:t>
            </a:r>
            <a:r>
              <a:rPr lang="en-GB" sz="1200" dirty="0" smtClean="0">
                <a:latin typeface="Times New Roman" pitchFamily="-52" charset="0"/>
                <a:ea typeface="Arial" pitchFamily="-52" charset="0"/>
                <a:cs typeface="Arial" pitchFamily="-52" charset="0"/>
              </a:rPr>
              <a:t> against a reference genome. This will allow us to determine the differences between our sequenced strain and the reference sequence without having to assemble our new sequence data </a:t>
            </a:r>
            <a:r>
              <a:rPr lang="en-GB" sz="1200" i="1" dirty="0" smtClean="0">
                <a:latin typeface="Times New Roman" pitchFamily="-52" charset="0"/>
                <a:ea typeface="Arial" pitchFamily="-52" charset="0"/>
                <a:cs typeface="Arial" pitchFamily="-52" charset="0"/>
              </a:rPr>
              <a:t>de novo</a:t>
            </a:r>
            <a:r>
              <a:rPr lang="en-GB" sz="1200" dirty="0" smtClean="0">
                <a:latin typeface="Times New Roman" pitchFamily="-52" charset="0"/>
                <a:ea typeface="Arial" pitchFamily="-52" charset="0"/>
                <a:cs typeface="Arial" pitchFamily="-52" charset="0"/>
              </a:rPr>
              <a:t>. </a:t>
            </a:r>
          </a:p>
          <a:p>
            <a:endParaRPr lang="en-GB" sz="1200" dirty="0">
              <a:latin typeface="Times New Roman" pitchFamily="-52" charset="0"/>
              <a:ea typeface="Arial" pitchFamily="-52" charset="0"/>
              <a:cs typeface="Arial" pitchFamily="-52" charset="0"/>
            </a:endParaRPr>
          </a:p>
          <a:p>
            <a:r>
              <a:rPr lang="en-GB" sz="1200" dirty="0" smtClean="0">
                <a:latin typeface="Times New Roman" pitchFamily="-52" charset="0"/>
                <a:ea typeface="Arial" pitchFamily="-52" charset="0"/>
                <a:cs typeface="Arial" pitchFamily="-52" charset="0"/>
              </a:rPr>
              <a:t>The </a:t>
            </a:r>
            <a:r>
              <a:rPr lang="en-GB" sz="1200" dirty="0" err="1" smtClean="0">
                <a:latin typeface="Times New Roman" pitchFamily="-52" charset="0"/>
                <a:ea typeface="Arial" pitchFamily="-52" charset="0"/>
                <a:cs typeface="Arial" pitchFamily="-52" charset="0"/>
              </a:rPr>
              <a:t>FASTQ </a:t>
            </a:r>
            <a:r>
              <a:rPr lang="en-GB" sz="1200" dirty="0" smtClean="0">
                <a:latin typeface="Times New Roman" pitchFamily="-52" charset="0"/>
                <a:ea typeface="Arial" pitchFamily="-52" charset="0"/>
                <a:cs typeface="Arial" pitchFamily="-52" charset="0"/>
              </a:rPr>
              <a:t>sequence format is shown over-page. </a:t>
            </a:r>
            <a:endParaRPr lang="en-GB" sz="1200" dirty="0">
              <a:latin typeface="Times New Roman" pitchFamily="-52" charset="0"/>
              <a:ea typeface="Arial" pitchFamily="-52" charset="0"/>
              <a:cs typeface="Arial" pitchFamily="-52" charset="0"/>
            </a:endParaRPr>
          </a:p>
        </p:txBody>
      </p:sp>
      <p:sp>
        <p:nvSpPr>
          <p:cNvPr id="11" name="Slide Number Placeholder 10"/>
          <p:cNvSpPr>
            <a:spLocks noGrp="1"/>
          </p:cNvSpPr>
          <p:nvPr>
            <p:ph type="sldNum" sz="quarter" idx="12"/>
          </p:nvPr>
        </p:nvSpPr>
        <p:spPr/>
        <p:txBody>
          <a:bodyPr/>
          <a:lstStyle/>
          <a:p>
            <a:fld id="{F2E8CB31-A58A-4779-9F7E-716265AE8FEE}" type="slidenum">
              <a:rPr lang="en-US"/>
              <a:pPr/>
              <a:t>4</a:t>
            </a:fld>
            <a:endParaRPr lang="en-US"/>
          </a:p>
        </p:txBody>
      </p:sp>
    </p:spTree>
    <p:extLst>
      <p:ext uri="{BB962C8B-B14F-4D97-AF65-F5344CB8AC3E}">
        <p14:creationId xmlns:p14="http://schemas.microsoft.com/office/powerpoint/2010/main" val="46347383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49250" y="391583"/>
            <a:ext cx="6117166" cy="1735667"/>
          </a:xfrm>
          <a:prstGeom prst="round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2" name="Slide Number Placeholder 1"/>
          <p:cNvSpPr>
            <a:spLocks noGrp="1"/>
          </p:cNvSpPr>
          <p:nvPr>
            <p:ph type="sldNum" sz="quarter" idx="12"/>
          </p:nvPr>
        </p:nvSpPr>
        <p:spPr/>
        <p:txBody>
          <a:bodyPr/>
          <a:lstStyle/>
          <a:p>
            <a:fld id="{F2E8CB31-A58A-4779-9F7E-716265AE8FEE}" type="slidenum">
              <a:rPr lang="en-US" smtClean="0"/>
              <a:pPr/>
              <a:t>40</a:t>
            </a:fld>
            <a:endParaRPr lang="en-US"/>
          </a:p>
        </p:txBody>
      </p:sp>
      <p:sp>
        <p:nvSpPr>
          <p:cNvPr id="3" name="Rectangle 2"/>
          <p:cNvSpPr/>
          <p:nvPr/>
        </p:nvSpPr>
        <p:spPr>
          <a:xfrm>
            <a:off x="455083" y="414343"/>
            <a:ext cx="5894917" cy="1569660"/>
          </a:xfrm>
          <a:prstGeom prst="rect">
            <a:avLst/>
          </a:prstGeom>
        </p:spPr>
        <p:txBody>
          <a:bodyPr wrap="square">
            <a:spAutoFit/>
          </a:bodyPr>
          <a:lstStyle/>
          <a:p>
            <a:r>
              <a:rPr lang="en-US" sz="1200" b="1" dirty="0">
                <a:latin typeface="Times New Roman"/>
                <a:cs typeface="Times New Roman"/>
              </a:rPr>
              <a:t>Decision Statements</a:t>
            </a:r>
          </a:p>
          <a:p>
            <a:r>
              <a:rPr lang="en-US" sz="1200" dirty="0">
                <a:latin typeface="Times New Roman"/>
                <a:cs typeface="Times New Roman"/>
              </a:rPr>
              <a:t>Sometimes you will want to perform </a:t>
            </a:r>
            <a:r>
              <a:rPr lang="en-US" sz="1200" dirty="0" smtClean="0">
                <a:latin typeface="Times New Roman"/>
                <a:cs typeface="Times New Roman"/>
              </a:rPr>
              <a:t>different </a:t>
            </a:r>
            <a:r>
              <a:rPr lang="en-US" sz="1200" dirty="0">
                <a:latin typeface="Times New Roman"/>
                <a:cs typeface="Times New Roman"/>
              </a:rPr>
              <a:t>tasks depending on whether a condition is true </a:t>
            </a:r>
            <a:r>
              <a:rPr lang="en-US" sz="1200" dirty="0" smtClean="0">
                <a:latin typeface="Times New Roman"/>
                <a:cs typeface="Times New Roman"/>
              </a:rPr>
              <a:t>or false</a:t>
            </a:r>
            <a:r>
              <a:rPr lang="en-US" sz="1200" dirty="0">
                <a:latin typeface="Times New Roman"/>
                <a:cs typeface="Times New Roman"/>
              </a:rPr>
              <a:t>. In bash this can be achieved with the keyword, </a:t>
            </a:r>
            <a:r>
              <a:rPr lang="en-US" sz="1200" dirty="0">
                <a:latin typeface="Courier New"/>
                <a:cs typeface="Courier New"/>
              </a:rPr>
              <a:t>if</a:t>
            </a:r>
            <a:r>
              <a:rPr lang="en-US" sz="1200" dirty="0">
                <a:latin typeface="Times New Roman"/>
                <a:cs typeface="Times New Roman"/>
              </a:rPr>
              <a:t>. The </a:t>
            </a:r>
            <a:r>
              <a:rPr lang="en-US" sz="1200" dirty="0">
                <a:latin typeface="Courier New"/>
                <a:cs typeface="Courier New"/>
              </a:rPr>
              <a:t>if</a:t>
            </a:r>
            <a:r>
              <a:rPr lang="en-US" sz="1200" dirty="0">
                <a:latin typeface="Times New Roman"/>
                <a:cs typeface="Times New Roman"/>
              </a:rPr>
              <a:t> statement consists of a </a:t>
            </a:r>
            <a:r>
              <a:rPr lang="en-US" sz="1200" dirty="0" smtClean="0">
                <a:latin typeface="Times New Roman"/>
                <a:cs typeface="Times New Roman"/>
              </a:rPr>
              <a:t>condition that </a:t>
            </a:r>
            <a:r>
              <a:rPr lang="en-US" sz="1200" dirty="0">
                <a:latin typeface="Times New Roman"/>
                <a:cs typeface="Times New Roman"/>
              </a:rPr>
              <a:t>is evaluated, and a block of code that is run if the condition evaluates to </a:t>
            </a:r>
            <a:r>
              <a:rPr lang="en-US" sz="1200" dirty="0" smtClean="0">
                <a:latin typeface="Times New Roman"/>
                <a:cs typeface="Times New Roman"/>
              </a:rPr>
              <a:t>true. </a:t>
            </a:r>
          </a:p>
          <a:p>
            <a:endParaRPr lang="en-US" sz="1200" dirty="0" smtClean="0">
              <a:latin typeface="Times New Roman"/>
              <a:cs typeface="Times New Roman"/>
            </a:endParaRPr>
          </a:p>
          <a:p>
            <a:r>
              <a:rPr lang="en-US" sz="1200" dirty="0" smtClean="0">
                <a:latin typeface="Courier New"/>
                <a:cs typeface="Courier New"/>
              </a:rPr>
              <a:t>if </a:t>
            </a:r>
            <a:r>
              <a:rPr lang="en-US" sz="1200" dirty="0">
                <a:latin typeface="Courier New"/>
                <a:cs typeface="Courier New"/>
              </a:rPr>
              <a:t>[ CONDITION ]; then</a:t>
            </a:r>
          </a:p>
          <a:p>
            <a:r>
              <a:rPr lang="en-US" sz="1200" dirty="0" smtClean="0">
                <a:latin typeface="Courier New"/>
                <a:cs typeface="Courier New"/>
              </a:rPr>
              <a:t># </a:t>
            </a:r>
            <a:r>
              <a:rPr lang="en-US" sz="1200" dirty="0">
                <a:latin typeface="Courier New"/>
                <a:cs typeface="Courier New"/>
              </a:rPr>
              <a:t>instructions to follow if condition is true</a:t>
            </a:r>
          </a:p>
          <a:p>
            <a:r>
              <a:rPr lang="en-US" sz="1200" dirty="0" smtClean="0">
                <a:latin typeface="Courier New"/>
                <a:cs typeface="Courier New"/>
              </a:rPr>
              <a:t>fi</a:t>
            </a:r>
            <a:endParaRPr lang="en-US" sz="1200" dirty="0">
              <a:latin typeface="Courier New"/>
              <a:cs typeface="Courier New"/>
            </a:endParaRPr>
          </a:p>
        </p:txBody>
      </p:sp>
      <p:sp>
        <p:nvSpPr>
          <p:cNvPr id="6" name="Rounded Rectangle 5"/>
          <p:cNvSpPr/>
          <p:nvPr/>
        </p:nvSpPr>
        <p:spPr bwMode="auto">
          <a:xfrm>
            <a:off x="289983" y="2258483"/>
            <a:ext cx="6117166" cy="3699934"/>
          </a:xfrm>
          <a:prstGeom prst="round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4" name="Rectangle 3"/>
          <p:cNvSpPr/>
          <p:nvPr/>
        </p:nvSpPr>
        <p:spPr>
          <a:xfrm>
            <a:off x="455084" y="2393226"/>
            <a:ext cx="5894916" cy="3416319"/>
          </a:xfrm>
          <a:prstGeom prst="rect">
            <a:avLst/>
          </a:prstGeom>
        </p:spPr>
        <p:txBody>
          <a:bodyPr wrap="square">
            <a:spAutoFit/>
          </a:bodyPr>
          <a:lstStyle/>
          <a:p>
            <a:r>
              <a:rPr lang="en-US" sz="1200" b="1" dirty="0">
                <a:latin typeface="Times New Roman"/>
                <a:cs typeface="Times New Roman"/>
              </a:rPr>
              <a:t>Loops</a:t>
            </a:r>
          </a:p>
          <a:p>
            <a:r>
              <a:rPr lang="en-US" sz="1200" dirty="0">
                <a:latin typeface="Times New Roman"/>
                <a:cs typeface="Times New Roman"/>
              </a:rPr>
              <a:t>In bioinformatics we often have to perform the same action/analysis multiple times. For example</a:t>
            </a:r>
            <a:r>
              <a:rPr lang="en-US" sz="1200" dirty="0" smtClean="0">
                <a:latin typeface="Times New Roman"/>
                <a:cs typeface="Times New Roman"/>
              </a:rPr>
              <a:t>, its </a:t>
            </a:r>
            <a:r>
              <a:rPr lang="en-US" sz="1200" dirty="0">
                <a:latin typeface="Times New Roman"/>
                <a:cs typeface="Times New Roman"/>
              </a:rPr>
              <a:t>quite common to multiplex a 96 well plate of samples into a single </a:t>
            </a:r>
            <a:r>
              <a:rPr lang="en-US" sz="1200" dirty="0" err="1">
                <a:latin typeface="Times New Roman"/>
                <a:cs typeface="Times New Roman"/>
              </a:rPr>
              <a:t>Illumina</a:t>
            </a:r>
            <a:r>
              <a:rPr lang="en-US" sz="1200" dirty="0">
                <a:latin typeface="Times New Roman"/>
                <a:cs typeface="Times New Roman"/>
              </a:rPr>
              <a:t> lane, so to </a:t>
            </a:r>
            <a:r>
              <a:rPr lang="en-US" sz="1200" dirty="0" smtClean="0">
                <a:latin typeface="Times New Roman"/>
                <a:cs typeface="Times New Roman"/>
              </a:rPr>
              <a:t>analyze your </a:t>
            </a:r>
            <a:r>
              <a:rPr lang="en-US" sz="1200" dirty="0">
                <a:latin typeface="Times New Roman"/>
                <a:cs typeface="Times New Roman"/>
              </a:rPr>
              <a:t>data you’ll need to run the same commands on all 96 sets of sequencing data. Rather than</a:t>
            </a:r>
          </a:p>
          <a:p>
            <a:r>
              <a:rPr lang="en-US" sz="1200" dirty="0">
                <a:latin typeface="Times New Roman"/>
                <a:cs typeface="Times New Roman"/>
              </a:rPr>
              <a:t>running a script over and over again, you can use a loop. It will keep </a:t>
            </a:r>
            <a:r>
              <a:rPr lang="en-US" sz="1200" dirty="0" smtClean="0">
                <a:latin typeface="Times New Roman"/>
                <a:cs typeface="Times New Roman"/>
              </a:rPr>
              <a:t>running </a:t>
            </a:r>
            <a:r>
              <a:rPr lang="en-US" sz="1200" dirty="0">
                <a:latin typeface="Times New Roman"/>
                <a:cs typeface="Times New Roman"/>
              </a:rPr>
              <a:t>a set of </a:t>
            </a:r>
            <a:r>
              <a:rPr lang="en-US" sz="1200" dirty="0" smtClean="0">
                <a:latin typeface="Times New Roman"/>
                <a:cs typeface="Times New Roman"/>
              </a:rPr>
              <a:t>commands until </a:t>
            </a:r>
            <a:r>
              <a:rPr lang="en-US" sz="1200" dirty="0">
                <a:latin typeface="Times New Roman"/>
                <a:cs typeface="Times New Roman"/>
              </a:rPr>
              <a:t>a condition is met, for example, loop over all files in a directory and run the commands </a:t>
            </a:r>
            <a:r>
              <a:rPr lang="en-US" sz="1200" dirty="0" smtClean="0">
                <a:latin typeface="Times New Roman"/>
                <a:cs typeface="Times New Roman"/>
              </a:rPr>
              <a:t>on each </a:t>
            </a:r>
            <a:r>
              <a:rPr lang="en-US" sz="1200" dirty="0">
                <a:latin typeface="Times New Roman"/>
                <a:cs typeface="Times New Roman"/>
              </a:rPr>
              <a:t>file.</a:t>
            </a:r>
          </a:p>
          <a:p>
            <a:r>
              <a:rPr lang="en-US" sz="1200" dirty="0">
                <a:latin typeface="Times New Roman"/>
                <a:cs typeface="Times New Roman"/>
              </a:rPr>
              <a:t>In bash this can be achieved with the keyword </a:t>
            </a:r>
            <a:r>
              <a:rPr lang="en-US" sz="1200" dirty="0">
                <a:latin typeface="Courier New"/>
                <a:cs typeface="Courier New"/>
              </a:rPr>
              <a:t>FOR</a:t>
            </a:r>
            <a:r>
              <a:rPr lang="en-US" sz="1200" dirty="0">
                <a:latin typeface="Times New Roman"/>
                <a:cs typeface="Times New Roman"/>
              </a:rPr>
              <a:t>. The </a:t>
            </a:r>
            <a:r>
              <a:rPr lang="en-US" sz="1200" dirty="0">
                <a:latin typeface="Courier New"/>
                <a:cs typeface="Courier New"/>
              </a:rPr>
              <a:t>FOR</a:t>
            </a:r>
            <a:r>
              <a:rPr lang="en-US" sz="1200" dirty="0">
                <a:latin typeface="Times New Roman"/>
                <a:cs typeface="Times New Roman"/>
              </a:rPr>
              <a:t> statement consists of a list and </a:t>
            </a:r>
            <a:r>
              <a:rPr lang="en-US" sz="1200" dirty="0" smtClean="0">
                <a:latin typeface="Times New Roman"/>
                <a:cs typeface="Times New Roman"/>
              </a:rPr>
              <a:t>a variable </a:t>
            </a:r>
            <a:r>
              <a:rPr lang="en-US" sz="1200" dirty="0">
                <a:latin typeface="Times New Roman"/>
                <a:cs typeface="Times New Roman"/>
              </a:rPr>
              <a:t>name, then a block of commands to run. In the example </a:t>
            </a:r>
            <a:r>
              <a:rPr lang="en-US" sz="1200" dirty="0" smtClean="0">
                <a:latin typeface="Times New Roman"/>
                <a:cs typeface="Times New Roman"/>
              </a:rPr>
              <a:t>below, </a:t>
            </a:r>
            <a:r>
              <a:rPr lang="en-US" sz="1200" dirty="0">
                <a:latin typeface="Times New Roman"/>
                <a:cs typeface="Times New Roman"/>
              </a:rPr>
              <a:t>the </a:t>
            </a:r>
            <a:r>
              <a:rPr lang="en-US" sz="1200" dirty="0" err="1">
                <a:latin typeface="Courier New"/>
                <a:cs typeface="Courier New"/>
              </a:rPr>
              <a:t>ls</a:t>
            </a:r>
            <a:r>
              <a:rPr lang="en-US" sz="1200" dirty="0">
                <a:latin typeface="Times New Roman"/>
                <a:cs typeface="Times New Roman"/>
              </a:rPr>
              <a:t> </a:t>
            </a:r>
            <a:r>
              <a:rPr lang="en-US" sz="1200" dirty="0" smtClean="0">
                <a:latin typeface="Times New Roman"/>
                <a:cs typeface="Times New Roman"/>
              </a:rPr>
              <a:t>command is </a:t>
            </a:r>
            <a:r>
              <a:rPr lang="en-US" sz="1200" dirty="0">
                <a:latin typeface="Times New Roman"/>
                <a:cs typeface="Times New Roman"/>
              </a:rPr>
              <a:t>run to get a list of files in the current directory. Each file is then taken in turn and is assigned to</a:t>
            </a:r>
          </a:p>
          <a:p>
            <a:r>
              <a:rPr lang="en-US" sz="1200" dirty="0">
                <a:latin typeface="Times New Roman"/>
                <a:cs typeface="Times New Roman"/>
              </a:rPr>
              <a:t>the variable </a:t>
            </a:r>
            <a:r>
              <a:rPr lang="en-US" sz="1200" dirty="0" err="1">
                <a:latin typeface="Times New Roman"/>
                <a:cs typeface="Times New Roman"/>
              </a:rPr>
              <a:t>i</a:t>
            </a:r>
            <a:r>
              <a:rPr lang="en-US" sz="1200" dirty="0">
                <a:latin typeface="Times New Roman"/>
                <a:cs typeface="Times New Roman"/>
              </a:rPr>
              <a:t>. The block of code is then run, and $</a:t>
            </a:r>
            <a:r>
              <a:rPr lang="en-US" sz="1200" dirty="0" err="1">
                <a:latin typeface="Times New Roman"/>
                <a:cs typeface="Times New Roman"/>
              </a:rPr>
              <a:t>i</a:t>
            </a:r>
            <a:r>
              <a:rPr lang="en-US" sz="1200" dirty="0">
                <a:latin typeface="Times New Roman"/>
                <a:cs typeface="Times New Roman"/>
              </a:rPr>
              <a:t> contains the name of the file. Here we </a:t>
            </a:r>
            <a:r>
              <a:rPr lang="en-US" sz="1200" dirty="0" smtClean="0">
                <a:latin typeface="Times New Roman"/>
                <a:cs typeface="Times New Roman"/>
              </a:rPr>
              <a:t>just print </a:t>
            </a:r>
            <a:r>
              <a:rPr lang="en-US" sz="1200" dirty="0">
                <a:latin typeface="Times New Roman"/>
                <a:cs typeface="Times New Roman"/>
              </a:rPr>
              <a:t>out the filename, but you can use any command</a:t>
            </a:r>
            <a:r>
              <a:rPr lang="en-US" sz="1200" dirty="0" smtClean="0">
                <a:latin typeface="Times New Roman"/>
                <a:cs typeface="Times New Roman"/>
              </a:rPr>
              <a:t>.</a:t>
            </a:r>
          </a:p>
          <a:p>
            <a:endParaRPr lang="en-US" sz="1200" dirty="0">
              <a:latin typeface="Times New Roman"/>
              <a:cs typeface="Times New Roman"/>
            </a:endParaRPr>
          </a:p>
          <a:p>
            <a:r>
              <a:rPr lang="it-IT" sz="1200" dirty="0" smtClean="0">
                <a:latin typeface="Courier New"/>
                <a:cs typeface="Courier New"/>
              </a:rPr>
              <a:t>FOR </a:t>
            </a:r>
            <a:r>
              <a:rPr lang="it-IT" sz="1200" dirty="0">
                <a:latin typeface="Courier New"/>
                <a:cs typeface="Courier New"/>
              </a:rPr>
              <a:t>i in $( </a:t>
            </a:r>
            <a:r>
              <a:rPr lang="it-IT" sz="1200" dirty="0" err="1">
                <a:latin typeface="Courier New"/>
                <a:cs typeface="Courier New"/>
              </a:rPr>
              <a:t>ls</a:t>
            </a:r>
            <a:r>
              <a:rPr lang="it-IT" sz="1200" dirty="0">
                <a:latin typeface="Courier New"/>
                <a:cs typeface="Courier New"/>
              </a:rPr>
              <a:t> ); DO</a:t>
            </a:r>
          </a:p>
          <a:p>
            <a:r>
              <a:rPr lang="es-ES_tradnl" sz="1200" dirty="0" smtClean="0">
                <a:latin typeface="Courier New"/>
                <a:cs typeface="Courier New"/>
              </a:rPr>
              <a:t>echo </a:t>
            </a:r>
            <a:r>
              <a:rPr lang="es-ES_tradnl" sz="1200" dirty="0">
                <a:latin typeface="Courier New"/>
                <a:cs typeface="Courier New"/>
              </a:rPr>
              <a:t>$i</a:t>
            </a:r>
          </a:p>
          <a:p>
            <a:r>
              <a:rPr lang="es-ES_tradnl" sz="1200" dirty="0" smtClean="0">
                <a:latin typeface="Courier New"/>
                <a:cs typeface="Courier New"/>
              </a:rPr>
              <a:t>DONE</a:t>
            </a:r>
            <a:endParaRPr lang="en-US" sz="1200" dirty="0">
              <a:latin typeface="Courier New"/>
              <a:cs typeface="Courier New"/>
            </a:endParaRPr>
          </a:p>
        </p:txBody>
      </p:sp>
      <p:sp>
        <p:nvSpPr>
          <p:cNvPr id="10" name="AutoShape 3"/>
          <p:cNvSpPr>
            <a:spLocks noChangeArrowheads="1"/>
          </p:cNvSpPr>
          <p:nvPr/>
        </p:nvSpPr>
        <p:spPr bwMode="auto">
          <a:xfrm>
            <a:off x="366818" y="6141451"/>
            <a:ext cx="5886000" cy="1532334"/>
          </a:xfrm>
          <a:prstGeom prst="roundRect">
            <a:avLst>
              <a:gd name="adj" fmla="val 16667"/>
            </a:avLst>
          </a:prstGeom>
          <a:solidFill>
            <a:schemeClr val="accent5"/>
          </a:solidFill>
          <a:ln w="9525">
            <a:solidFill>
              <a:schemeClr val="tx1"/>
            </a:solidFill>
            <a:round/>
            <a:headEnd/>
            <a:tailEnd/>
          </a:ln>
          <a:effectLst/>
          <a:extLst/>
        </p:spPr>
        <p:txBody>
          <a:bodyPr wrap="square" anchor="ctr">
            <a:spAutoFit/>
          </a:bodyPr>
          <a:lstStyle/>
          <a:p>
            <a:pPr algn="ctr"/>
            <a:r>
              <a:rPr lang="en-US" sz="1400" b="1" dirty="0" smtClean="0">
                <a:latin typeface="Arial"/>
                <a:cs typeface="Arial"/>
              </a:rPr>
              <a:t>End of module…</a:t>
            </a:r>
          </a:p>
          <a:p>
            <a:pPr algn="ctr"/>
            <a:endParaRPr lang="en-US" sz="1400" b="1" dirty="0" smtClean="0">
              <a:latin typeface="Arial"/>
              <a:cs typeface="Arial"/>
            </a:endParaRPr>
          </a:p>
          <a:p>
            <a:pPr algn="ctr"/>
            <a:r>
              <a:rPr lang="en-US" sz="1400" b="1" dirty="0" smtClean="0">
                <a:latin typeface="Arial"/>
                <a:cs typeface="Arial"/>
              </a:rPr>
              <a:t>ANY QUESTIONS? </a:t>
            </a:r>
          </a:p>
          <a:p>
            <a:pPr algn="ctr"/>
            <a:r>
              <a:rPr lang="en-US" sz="1400" b="1" dirty="0" smtClean="0">
                <a:latin typeface="Arial"/>
                <a:cs typeface="Arial"/>
              </a:rPr>
              <a:t>Please feel free to ask at any time!</a:t>
            </a:r>
          </a:p>
          <a:p>
            <a:pPr algn="ctr"/>
            <a:endParaRPr lang="en-US" sz="1400" dirty="0" smtClean="0">
              <a:latin typeface="Arial"/>
              <a:cs typeface="Arial"/>
            </a:endParaRPr>
          </a:p>
          <a:p>
            <a:pPr algn="ctr"/>
            <a:r>
              <a:rPr lang="en-US" sz="1400" dirty="0" smtClean="0">
                <a:latin typeface="Arial"/>
                <a:cs typeface="Arial"/>
              </a:rPr>
              <a:t>Please close down Artemis, ready to start the next module.</a:t>
            </a:r>
            <a:endParaRPr lang="en-US" sz="1400" dirty="0">
              <a:latin typeface="Arial"/>
              <a:cs typeface="Arial"/>
            </a:endParaRPr>
          </a:p>
        </p:txBody>
      </p:sp>
    </p:spTree>
    <p:extLst>
      <p:ext uri="{BB962C8B-B14F-4D97-AF65-F5344CB8AC3E}">
        <p14:creationId xmlns:p14="http://schemas.microsoft.com/office/powerpoint/2010/main" val="62316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525935" y="6516346"/>
            <a:ext cx="5810940" cy="756819"/>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pic>
        <p:nvPicPr>
          <p:cNvPr id="33" name="Picture 32" descr="pica.tiff"/>
          <p:cNvPicPr>
            <a:picLocks noChangeAspect="1"/>
          </p:cNvPicPr>
          <p:nvPr/>
        </p:nvPicPr>
        <p:blipFill rotWithShape="1">
          <a:blip r:embed="rId2">
            <a:extLst>
              <a:ext uri="{28A0092B-C50C-407E-A947-70E740481C1C}">
                <a14:useLocalDpi xmlns:a14="http://schemas.microsoft.com/office/drawing/2010/main" val="0"/>
              </a:ext>
            </a:extLst>
          </a:blip>
          <a:srcRect t="3676" r="7362" b="21223"/>
          <a:stretch/>
        </p:blipFill>
        <p:spPr>
          <a:xfrm>
            <a:off x="1232900" y="7546255"/>
            <a:ext cx="3723353" cy="1886563"/>
          </a:xfrm>
          <a:prstGeom prst="rect">
            <a:avLst/>
          </a:prstGeom>
        </p:spPr>
      </p:pic>
      <p:sp>
        <p:nvSpPr>
          <p:cNvPr id="30" name="AutoShape 3"/>
          <p:cNvSpPr>
            <a:spLocks noChangeArrowheads="1"/>
          </p:cNvSpPr>
          <p:nvPr/>
        </p:nvSpPr>
        <p:spPr bwMode="auto">
          <a:xfrm>
            <a:off x="111132" y="359256"/>
            <a:ext cx="6683368" cy="5945920"/>
          </a:xfrm>
          <a:prstGeom prst="roundRect">
            <a:avLst>
              <a:gd name="adj" fmla="val 16667"/>
            </a:avLst>
          </a:prstGeom>
          <a:solidFill>
            <a:srgbClr val="FFFF99"/>
          </a:solidFill>
          <a:ln w="9525">
            <a:solidFill>
              <a:schemeClr val="tx1"/>
            </a:solidFill>
            <a:round/>
            <a:headEnd/>
            <a:tailEnd/>
          </a:ln>
          <a:effectLst/>
          <a:extLst/>
        </p:spPr>
        <p:txBody>
          <a:bodyPr wrap="none" anchor="ctr"/>
          <a:lstStyle/>
          <a:p>
            <a:pPr>
              <a:defRPr/>
            </a:pPr>
            <a:endParaRPr lang="en-US" dirty="0">
              <a:latin typeface="Times New Roman"/>
              <a:cs typeface="Times New Roman"/>
            </a:endParaRPr>
          </a:p>
        </p:txBody>
      </p:sp>
      <p:sp>
        <p:nvSpPr>
          <p:cNvPr id="7" name="Line 50"/>
          <p:cNvSpPr>
            <a:spLocks noChangeShapeType="1"/>
          </p:cNvSpPr>
          <p:nvPr/>
        </p:nvSpPr>
        <p:spPr bwMode="auto">
          <a:xfrm flipH="1">
            <a:off x="2072217" y="1349825"/>
            <a:ext cx="444500"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endParaRPr lang="en-US"/>
          </a:p>
        </p:txBody>
      </p:sp>
      <p:sp>
        <p:nvSpPr>
          <p:cNvPr id="9" name="AutoShape 52"/>
          <p:cNvSpPr>
            <a:spLocks noChangeArrowheads="1"/>
          </p:cNvSpPr>
          <p:nvPr/>
        </p:nvSpPr>
        <p:spPr bwMode="auto">
          <a:xfrm>
            <a:off x="385381" y="1047082"/>
            <a:ext cx="1708150" cy="521368"/>
          </a:xfrm>
          <a:prstGeom prst="roundRect">
            <a:avLst>
              <a:gd name="adj" fmla="val 16667"/>
            </a:avLst>
          </a:prstGeom>
          <a:solidFill>
            <a:srgbClr val="FFFFFF"/>
          </a:solidFill>
          <a:ln w="19050">
            <a:solidFill>
              <a:srgbClr val="0000FF"/>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 name="Text Box 53"/>
          <p:cNvSpPr txBox="1">
            <a:spLocks noChangeArrowheads="1"/>
          </p:cNvSpPr>
          <p:nvPr/>
        </p:nvSpPr>
        <p:spPr bwMode="auto">
          <a:xfrm>
            <a:off x="466659" y="1052655"/>
            <a:ext cx="1678142" cy="461886"/>
          </a:xfrm>
          <a:prstGeom prst="rect">
            <a:avLst/>
          </a:prstGeom>
          <a:noFill/>
          <a:ln w="19050">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r>
              <a:rPr lang="en-GB" sz="1200" dirty="0">
                <a:latin typeface="Times New Roman" charset="0"/>
              </a:rPr>
              <a:t>Each sequence read is represented by 4 lines</a:t>
            </a:r>
            <a:endParaRPr lang="en-GB" dirty="0">
              <a:latin typeface="Times New Roman" charset="0"/>
            </a:endParaRPr>
          </a:p>
        </p:txBody>
      </p:sp>
      <p:sp>
        <p:nvSpPr>
          <p:cNvPr id="12" name="AutoShape 56"/>
          <p:cNvSpPr>
            <a:spLocks noChangeArrowheads="1"/>
          </p:cNvSpPr>
          <p:nvPr/>
        </p:nvSpPr>
        <p:spPr bwMode="auto">
          <a:xfrm>
            <a:off x="175865" y="1782233"/>
            <a:ext cx="2390791" cy="1951567"/>
          </a:xfrm>
          <a:prstGeom prst="roundRect">
            <a:avLst>
              <a:gd name="adj" fmla="val 16667"/>
            </a:avLst>
          </a:prstGeom>
          <a:solidFill>
            <a:schemeClr val="accent3"/>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 name="Text Box 57"/>
          <p:cNvSpPr txBox="1">
            <a:spLocks noChangeArrowheads="1"/>
          </p:cNvSpPr>
          <p:nvPr/>
        </p:nvSpPr>
        <p:spPr bwMode="auto">
          <a:xfrm>
            <a:off x="262467" y="1773729"/>
            <a:ext cx="2290233" cy="2185214"/>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GB" sz="1200" b="1" dirty="0">
                <a:latin typeface="Times New Roman" charset="0"/>
              </a:rPr>
              <a:t>1.</a:t>
            </a:r>
            <a:r>
              <a:rPr lang="en-GB" sz="1200" dirty="0">
                <a:latin typeface="Times New Roman" charset="0"/>
              </a:rPr>
              <a:t> </a:t>
            </a:r>
            <a:r>
              <a:rPr lang="en-GB" sz="1200" dirty="0">
                <a:latin typeface="Courier" charset="0"/>
              </a:rPr>
              <a:t>IL7_1788</a:t>
            </a:r>
            <a:r>
              <a:rPr lang="en-GB" sz="1200" dirty="0" smtClean="0">
                <a:latin typeface="Courier" charset="0"/>
              </a:rPr>
              <a:t>:5:</a:t>
            </a:r>
            <a:r>
              <a:rPr lang="en-GB" sz="1200" dirty="0">
                <a:latin typeface="Courier" charset="0"/>
              </a:rPr>
              <a:t>1</a:t>
            </a:r>
            <a:r>
              <a:rPr lang="en-GB" sz="1200" dirty="0" smtClean="0">
                <a:latin typeface="Courier" charset="0"/>
              </a:rPr>
              <a:t>:34:600/1</a:t>
            </a:r>
            <a:r>
              <a:rPr lang="en-GB" sz="1200" dirty="0" smtClean="0">
                <a:latin typeface="Times New Roman" charset="0"/>
              </a:rPr>
              <a:t> </a:t>
            </a:r>
            <a:r>
              <a:rPr lang="en-GB" sz="1200" dirty="0">
                <a:latin typeface="Times New Roman" charset="0"/>
              </a:rPr>
              <a:t>is the </a:t>
            </a:r>
            <a:r>
              <a:rPr lang="en-GB" sz="1200" b="1" dirty="0" smtClean="0">
                <a:latin typeface="Times New Roman" charset="0"/>
              </a:rPr>
              <a:t>name of a sequence read </a:t>
            </a:r>
            <a:r>
              <a:rPr lang="en-GB" sz="1200" dirty="0" smtClean="0">
                <a:latin typeface="Times New Roman" charset="0"/>
              </a:rPr>
              <a:t>where the numbers of interest include: IL7 is </a:t>
            </a:r>
            <a:r>
              <a:rPr lang="en-GB" sz="1200" dirty="0">
                <a:latin typeface="Times New Roman" charset="0"/>
              </a:rPr>
              <a:t>the sequencing machine, while </a:t>
            </a:r>
            <a:r>
              <a:rPr lang="en-GB" sz="1200" dirty="0" smtClean="0">
                <a:latin typeface="Times New Roman" charset="0"/>
              </a:rPr>
              <a:t>1788:5</a:t>
            </a:r>
            <a:r>
              <a:rPr lang="en-GB" sz="1200" dirty="0">
                <a:latin typeface="Times New Roman" charset="0"/>
              </a:rPr>
              <a:t> indicate the run and lane. </a:t>
            </a:r>
            <a:r>
              <a:rPr lang="en-GB" sz="1200" dirty="0" smtClean="0">
                <a:latin typeface="Courier" charset="0"/>
              </a:rPr>
              <a:t>/</a:t>
            </a:r>
            <a:r>
              <a:rPr lang="en-GB" sz="1200" dirty="0">
                <a:latin typeface="Courier" charset="0"/>
              </a:rPr>
              <a:t>1</a:t>
            </a:r>
            <a:r>
              <a:rPr lang="en-GB" sz="1200" dirty="0">
                <a:latin typeface="Times New Roman" charset="0"/>
              </a:rPr>
              <a:t> and </a:t>
            </a:r>
            <a:r>
              <a:rPr lang="en-GB" sz="1200" dirty="0">
                <a:latin typeface="Courier" charset="0"/>
              </a:rPr>
              <a:t>/2</a:t>
            </a:r>
            <a:r>
              <a:rPr lang="en-GB" sz="1200" dirty="0">
                <a:latin typeface="Times New Roman" charset="0"/>
              </a:rPr>
              <a:t> at the end of the line indicate forward and reverse (paired-end) reads, respectively. The screenshot here shows only forward reads.</a:t>
            </a:r>
          </a:p>
          <a:p>
            <a:endParaRPr lang="en-GB" dirty="0">
              <a:latin typeface="Times New Roman" charset="0"/>
            </a:endParaRPr>
          </a:p>
        </p:txBody>
      </p:sp>
      <p:pic>
        <p:nvPicPr>
          <p:cNvPr id="15" name="Picture 59" descr="Picture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854525"/>
            <a:ext cx="4146550" cy="36449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2" descr="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5388" y="3851725"/>
            <a:ext cx="4265612" cy="685800"/>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pic>
      <p:grpSp>
        <p:nvGrpSpPr>
          <p:cNvPr id="38" name="Group 37"/>
          <p:cNvGrpSpPr/>
          <p:nvPr/>
        </p:nvGrpSpPr>
        <p:grpSpPr>
          <a:xfrm>
            <a:off x="254000" y="3913638"/>
            <a:ext cx="1555750" cy="311150"/>
            <a:chOff x="317500" y="3951738"/>
            <a:chExt cx="1555750" cy="311150"/>
          </a:xfrm>
        </p:grpSpPr>
        <p:sp>
          <p:nvSpPr>
            <p:cNvPr id="18" name="AutoShape 64"/>
            <p:cNvSpPr>
              <a:spLocks noChangeArrowheads="1"/>
            </p:cNvSpPr>
            <p:nvPr/>
          </p:nvSpPr>
          <p:spPr bwMode="auto">
            <a:xfrm>
              <a:off x="317500" y="3958088"/>
              <a:ext cx="1555750" cy="304800"/>
            </a:xfrm>
            <a:prstGeom prst="roundRect">
              <a:avLst>
                <a:gd name="adj" fmla="val 16667"/>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 name="Text Box 65"/>
            <p:cNvSpPr txBox="1">
              <a:spLocks noChangeArrowheads="1"/>
            </p:cNvSpPr>
            <p:nvPr/>
          </p:nvSpPr>
          <p:spPr bwMode="auto">
            <a:xfrm>
              <a:off x="330912" y="3951738"/>
              <a:ext cx="1529681" cy="274768"/>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GB" sz="1200" b="1" dirty="0">
                  <a:latin typeface="Times New Roman" charset="0"/>
                </a:rPr>
                <a:t>2. </a:t>
              </a:r>
              <a:r>
                <a:rPr lang="en-GB" sz="1200" dirty="0">
                  <a:latin typeface="Times New Roman" charset="0"/>
                </a:rPr>
                <a:t>The </a:t>
              </a:r>
              <a:r>
                <a:rPr lang="en-GB" sz="1200" b="1" dirty="0">
                  <a:latin typeface="Times New Roman" charset="0"/>
                </a:rPr>
                <a:t>read sequence</a:t>
              </a:r>
              <a:endParaRPr lang="en-GB" b="1" dirty="0">
                <a:latin typeface="Times New Roman" charset="0"/>
              </a:endParaRPr>
            </a:p>
          </p:txBody>
        </p:sp>
      </p:grpSp>
      <p:grpSp>
        <p:nvGrpSpPr>
          <p:cNvPr id="37" name="Group 36"/>
          <p:cNvGrpSpPr/>
          <p:nvPr/>
        </p:nvGrpSpPr>
        <p:grpSpPr>
          <a:xfrm>
            <a:off x="361950" y="4345438"/>
            <a:ext cx="1625599" cy="493262"/>
            <a:chOff x="203200" y="4427988"/>
            <a:chExt cx="1625599" cy="493262"/>
          </a:xfrm>
        </p:grpSpPr>
        <p:sp>
          <p:nvSpPr>
            <p:cNvPr id="21" name="AutoShape 67"/>
            <p:cNvSpPr>
              <a:spLocks noChangeArrowheads="1"/>
            </p:cNvSpPr>
            <p:nvPr/>
          </p:nvSpPr>
          <p:spPr bwMode="auto">
            <a:xfrm>
              <a:off x="203200" y="4427988"/>
              <a:ext cx="1447800" cy="493262"/>
            </a:xfrm>
            <a:prstGeom prst="roundRect">
              <a:avLst>
                <a:gd name="adj" fmla="val 16667"/>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2" name="Text Box 68"/>
            <p:cNvSpPr txBox="1">
              <a:spLocks noChangeArrowheads="1"/>
            </p:cNvSpPr>
            <p:nvPr/>
          </p:nvSpPr>
          <p:spPr bwMode="auto">
            <a:xfrm>
              <a:off x="242776" y="4440688"/>
              <a:ext cx="1586023" cy="461665"/>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r>
                <a:rPr lang="en-GB" sz="1200" b="1" dirty="0">
                  <a:latin typeface="Times New Roman" charset="0"/>
                </a:rPr>
                <a:t>3. </a:t>
              </a:r>
              <a:r>
                <a:rPr lang="en-GB" sz="1200" dirty="0">
                  <a:latin typeface="Times New Roman" charset="0"/>
                </a:rPr>
                <a:t>Sequence/quality </a:t>
              </a:r>
              <a:r>
                <a:rPr lang="en-GB" sz="1200" b="1" dirty="0">
                  <a:latin typeface="Times New Roman" charset="0"/>
                </a:rPr>
                <a:t>line separator</a:t>
              </a:r>
              <a:endParaRPr lang="en-GB" b="1" dirty="0">
                <a:latin typeface="Times New Roman" charset="0"/>
              </a:endParaRPr>
            </a:p>
          </p:txBody>
        </p:sp>
      </p:grpSp>
      <p:grpSp>
        <p:nvGrpSpPr>
          <p:cNvPr id="39" name="Group 38"/>
          <p:cNvGrpSpPr/>
          <p:nvPr/>
        </p:nvGrpSpPr>
        <p:grpSpPr>
          <a:xfrm>
            <a:off x="844550" y="4961388"/>
            <a:ext cx="3613150" cy="1143000"/>
            <a:chOff x="990600" y="5062988"/>
            <a:chExt cx="3613150" cy="1143000"/>
          </a:xfrm>
        </p:grpSpPr>
        <p:sp>
          <p:nvSpPr>
            <p:cNvPr id="24" name="AutoShape 70"/>
            <p:cNvSpPr>
              <a:spLocks noChangeArrowheads="1"/>
            </p:cNvSpPr>
            <p:nvPr/>
          </p:nvSpPr>
          <p:spPr bwMode="auto">
            <a:xfrm>
              <a:off x="990600" y="5062988"/>
              <a:ext cx="3613150" cy="1143000"/>
            </a:xfrm>
            <a:prstGeom prst="roundRect">
              <a:avLst>
                <a:gd name="adj" fmla="val 16667"/>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 name="Text Box 71"/>
            <p:cNvSpPr txBox="1">
              <a:spLocks noChangeArrowheads="1"/>
            </p:cNvSpPr>
            <p:nvPr/>
          </p:nvSpPr>
          <p:spPr bwMode="auto">
            <a:xfrm>
              <a:off x="1036774" y="5118551"/>
              <a:ext cx="3552546" cy="1015663"/>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GB" sz="1200" b="1" dirty="0">
                  <a:latin typeface="Times New Roman" charset="0"/>
                </a:rPr>
                <a:t>4. Sequence quality</a:t>
              </a:r>
              <a:r>
                <a:rPr lang="en-GB" sz="1200" dirty="0">
                  <a:latin typeface="Times New Roman" charset="0"/>
                </a:rPr>
                <a:t>. There is one character for each nucleotide. The characters relate to a sequence quality score e.g. how likely is the nucleotide correct? </a:t>
              </a:r>
              <a:r>
                <a:rPr lang="ja-JP" altLang="en-GB" sz="1200" dirty="0">
                  <a:latin typeface="Arial"/>
                </a:rPr>
                <a:t>‘</a:t>
              </a:r>
              <a:r>
                <a:rPr lang="en-GB" sz="1200" dirty="0">
                  <a:latin typeface="Times New Roman" charset="0"/>
                </a:rPr>
                <a:t>&gt;</a:t>
              </a:r>
              <a:r>
                <a:rPr lang="ja-JP" altLang="en-GB" sz="1200" dirty="0">
                  <a:latin typeface="Arial"/>
                </a:rPr>
                <a:t>’</a:t>
              </a:r>
              <a:r>
                <a:rPr lang="en-GB" sz="1200" dirty="0">
                  <a:latin typeface="Times New Roman" charset="0"/>
                </a:rPr>
                <a:t> is higher quality than </a:t>
              </a:r>
              <a:r>
                <a:rPr lang="ja-JP" altLang="en-GB" sz="1200" dirty="0">
                  <a:latin typeface="Arial"/>
                </a:rPr>
                <a:t>‘</a:t>
              </a:r>
              <a:r>
                <a:rPr lang="en-GB" sz="1200" dirty="0">
                  <a:latin typeface="Times New Roman" charset="0"/>
                </a:rPr>
                <a:t>6</a:t>
              </a:r>
              <a:r>
                <a:rPr lang="ja-JP" altLang="en-GB" sz="1200" dirty="0">
                  <a:latin typeface="Arial"/>
                </a:rPr>
                <a:t>’</a:t>
              </a:r>
              <a:r>
                <a:rPr lang="en-GB" sz="1200" dirty="0">
                  <a:latin typeface="Times New Roman" charset="0"/>
                </a:rPr>
                <a:t>. Sequence reads tend to have more errors at the end than the start.</a:t>
              </a:r>
              <a:endParaRPr lang="en-GB" dirty="0">
                <a:latin typeface="Times New Roman" charset="0"/>
              </a:endParaRPr>
            </a:p>
          </p:txBody>
        </p:sp>
      </p:grpSp>
      <p:sp>
        <p:nvSpPr>
          <p:cNvPr id="26" name="Line 73"/>
          <p:cNvSpPr>
            <a:spLocks noChangeShapeType="1"/>
          </p:cNvSpPr>
          <p:nvPr/>
        </p:nvSpPr>
        <p:spPr bwMode="auto">
          <a:xfrm flipV="1">
            <a:off x="1758950" y="4083049"/>
            <a:ext cx="730250" cy="0"/>
          </a:xfrm>
          <a:prstGeom prst="line">
            <a:avLst/>
          </a:prstGeom>
          <a:noFill/>
          <a:ln w="1905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endParaRPr lang="en-US"/>
          </a:p>
        </p:txBody>
      </p:sp>
      <p:sp>
        <p:nvSpPr>
          <p:cNvPr id="27" name="Line 74"/>
          <p:cNvSpPr>
            <a:spLocks noChangeShapeType="1"/>
          </p:cNvSpPr>
          <p:nvPr/>
        </p:nvSpPr>
        <p:spPr bwMode="auto">
          <a:xfrm flipV="1">
            <a:off x="1765300" y="4273548"/>
            <a:ext cx="730250" cy="285751"/>
          </a:xfrm>
          <a:prstGeom prst="line">
            <a:avLst/>
          </a:prstGeom>
          <a:noFill/>
          <a:ln w="1905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endParaRPr lang="en-US"/>
          </a:p>
        </p:txBody>
      </p:sp>
      <p:sp>
        <p:nvSpPr>
          <p:cNvPr id="28" name="Line 75"/>
          <p:cNvSpPr>
            <a:spLocks noChangeShapeType="1"/>
          </p:cNvSpPr>
          <p:nvPr/>
        </p:nvSpPr>
        <p:spPr bwMode="auto">
          <a:xfrm flipV="1">
            <a:off x="1708150" y="4432299"/>
            <a:ext cx="781050" cy="632274"/>
          </a:xfrm>
          <a:prstGeom prst="line">
            <a:avLst/>
          </a:prstGeom>
          <a:noFill/>
          <a:ln w="1905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endParaRPr lang="en-US"/>
          </a:p>
        </p:txBody>
      </p:sp>
      <p:sp>
        <p:nvSpPr>
          <p:cNvPr id="29" name="TextBox 28"/>
          <p:cNvSpPr txBox="1"/>
          <p:nvPr/>
        </p:nvSpPr>
        <p:spPr>
          <a:xfrm>
            <a:off x="1879958" y="395168"/>
            <a:ext cx="2672526" cy="338554"/>
          </a:xfrm>
          <a:prstGeom prst="rect">
            <a:avLst/>
          </a:prstGeom>
          <a:noFill/>
        </p:spPr>
        <p:txBody>
          <a:bodyPr wrap="none" rtlCol="0">
            <a:spAutoFit/>
          </a:bodyPr>
          <a:lstStyle/>
          <a:p>
            <a:r>
              <a:rPr lang="en-US" b="1" dirty="0" err="1" smtClean="0">
                <a:latin typeface="Times New Roman"/>
                <a:cs typeface="Times New Roman"/>
              </a:rPr>
              <a:t>FASTQ </a:t>
            </a:r>
            <a:r>
              <a:rPr lang="en-US" b="1" dirty="0" smtClean="0">
                <a:latin typeface="Times New Roman"/>
                <a:cs typeface="Times New Roman"/>
              </a:rPr>
              <a:t>sequence file format</a:t>
            </a:r>
            <a:endParaRPr lang="en-US" b="1" dirty="0">
              <a:latin typeface="Times New Roman"/>
              <a:cs typeface="Times New Roman"/>
            </a:endParaRPr>
          </a:p>
        </p:txBody>
      </p:sp>
      <p:sp>
        <p:nvSpPr>
          <p:cNvPr id="32" name="Text Box 6"/>
          <p:cNvSpPr txBox="1">
            <a:spLocks noChangeArrowheads="1"/>
          </p:cNvSpPr>
          <p:nvPr/>
        </p:nvSpPr>
        <p:spPr bwMode="auto">
          <a:xfrm>
            <a:off x="613004" y="6396528"/>
            <a:ext cx="5729287" cy="830997"/>
          </a:xfrm>
          <a:prstGeom prst="rect">
            <a:avLst/>
          </a:prstGeom>
          <a:noFill/>
          <a:ln w="9525">
            <a:noFill/>
            <a:miter lim="800000"/>
            <a:headEnd/>
            <a:tailEnd/>
          </a:ln>
        </p:spPr>
        <p:txBody>
          <a:bodyPr>
            <a:prstTxWarp prst="textNoShape">
              <a:avLst/>
            </a:prstTxWarp>
            <a:spAutoFit/>
          </a:bodyPr>
          <a:lstStyle/>
          <a:p>
            <a:endParaRPr lang="en-GB" sz="1200" dirty="0">
              <a:latin typeface="Arial"/>
              <a:ea typeface="Arial" pitchFamily="-52" charset="0"/>
              <a:cs typeface="Arial"/>
            </a:endParaRPr>
          </a:p>
          <a:p>
            <a:r>
              <a:rPr lang="en-GB" sz="1200" dirty="0" smtClean="0">
                <a:latin typeface="Arial"/>
                <a:ea typeface="Arial" pitchFamily="-52" charset="0"/>
                <a:cs typeface="Arial"/>
              </a:rPr>
              <a:t>To begin the exercise we need to open up a terminal window just like the one you used for the UNIX Module. We will then need to move into the ‘Module_4_Mapping’ directory using </a:t>
            </a:r>
            <a:r>
              <a:rPr lang="en-GB" sz="1200" dirty="0">
                <a:latin typeface="Arial"/>
                <a:ea typeface="Arial" pitchFamily="-52" charset="0"/>
                <a:cs typeface="Arial"/>
              </a:rPr>
              <a:t>the UNIX command ‘cd’ </a:t>
            </a:r>
            <a:r>
              <a:rPr lang="en-GB" sz="1200" dirty="0" smtClean="0">
                <a:latin typeface="Arial"/>
                <a:ea typeface="Arial" pitchFamily="-52" charset="0"/>
                <a:cs typeface="Arial"/>
              </a:rPr>
              <a:t>. </a:t>
            </a:r>
            <a:endParaRPr lang="en-GB" sz="1200" dirty="0">
              <a:latin typeface="Arial"/>
              <a:ea typeface="Arial" pitchFamily="-52" charset="0"/>
              <a:cs typeface="Arial"/>
            </a:endParaRPr>
          </a:p>
        </p:txBody>
      </p:sp>
      <p:pic>
        <p:nvPicPr>
          <p:cNvPr id="34" name="Picture 33" descr="pica.tiff"/>
          <p:cNvPicPr>
            <a:picLocks noChangeAspect="1"/>
          </p:cNvPicPr>
          <p:nvPr/>
        </p:nvPicPr>
        <p:blipFill rotWithShape="1">
          <a:blip r:embed="rId5">
            <a:extLst>
              <a:ext uri="{28A0092B-C50C-407E-A947-70E740481C1C}">
                <a14:useLocalDpi xmlns:a14="http://schemas.microsoft.com/office/drawing/2010/main" val="0"/>
              </a:ext>
            </a:extLst>
          </a:blip>
          <a:srcRect r="49482"/>
          <a:stretch/>
        </p:blipFill>
        <p:spPr>
          <a:xfrm>
            <a:off x="3353486" y="7893629"/>
            <a:ext cx="1590438" cy="1155051"/>
          </a:xfrm>
          <a:prstGeom prst="rect">
            <a:avLst/>
          </a:prstGeom>
        </p:spPr>
      </p:pic>
      <p:sp>
        <p:nvSpPr>
          <p:cNvPr id="14" name="Line 58"/>
          <p:cNvSpPr>
            <a:spLocks noChangeShapeType="1"/>
          </p:cNvSpPr>
          <p:nvPr/>
        </p:nvSpPr>
        <p:spPr bwMode="auto">
          <a:xfrm>
            <a:off x="2008716" y="3591374"/>
            <a:ext cx="467784" cy="320225"/>
          </a:xfrm>
          <a:prstGeom prst="line">
            <a:avLst/>
          </a:prstGeom>
          <a:noFill/>
          <a:ln w="1905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wrap="none" anchor="ctr"/>
          <a:lstStyle/>
          <a:p>
            <a:endParaRPr lang="en-US"/>
          </a:p>
        </p:txBody>
      </p:sp>
      <p:sp>
        <p:nvSpPr>
          <p:cNvPr id="36" name="Rectangle 35"/>
          <p:cNvSpPr/>
          <p:nvPr/>
        </p:nvSpPr>
        <p:spPr bwMode="auto">
          <a:xfrm>
            <a:off x="2514600" y="1123950"/>
            <a:ext cx="3060700" cy="463550"/>
          </a:xfrm>
          <a:prstGeom prst="rect">
            <a:avLst/>
          </a:prstGeom>
          <a:noFill/>
          <a:ln w="1905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35" name="Slide Number Placeholder 34"/>
          <p:cNvSpPr>
            <a:spLocks noGrp="1"/>
          </p:cNvSpPr>
          <p:nvPr>
            <p:ph type="sldNum" sz="quarter" idx="12"/>
          </p:nvPr>
        </p:nvSpPr>
        <p:spPr/>
        <p:txBody>
          <a:bodyPr/>
          <a:lstStyle/>
          <a:p>
            <a:fld id="{F2E8CB31-A58A-4779-9F7E-716265AE8FEE}" type="slidenum">
              <a:rPr lang="en-US"/>
              <a:pPr/>
              <a:t>5</a:t>
            </a:fld>
            <a:endParaRPr lang="en-US"/>
          </a:p>
        </p:txBody>
      </p:sp>
    </p:spTree>
    <p:extLst>
      <p:ext uri="{BB962C8B-B14F-4D97-AF65-F5344CB8AC3E}">
        <p14:creationId xmlns:p14="http://schemas.microsoft.com/office/powerpoint/2010/main" val="336747217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1"/>
          <p:cNvSpPr>
            <a:spLocks noGrp="1"/>
          </p:cNvSpPr>
          <p:nvPr>
            <p:ph type="sldNum" sz="quarter" idx="12"/>
          </p:nvPr>
        </p:nvSpPr>
        <p:spPr/>
        <p:txBody>
          <a:bodyPr/>
          <a:lstStyle/>
          <a:p>
            <a:fld id="{F2E8CB31-A58A-4779-9F7E-716265AE8FEE}" type="slidenum">
              <a:rPr lang="en-US"/>
              <a:pPr/>
              <a:t>6</a:t>
            </a:fld>
            <a:endParaRPr lang="en-US"/>
          </a:p>
        </p:txBody>
      </p:sp>
      <p:sp>
        <p:nvSpPr>
          <p:cNvPr id="13" name="Text Box 5"/>
          <p:cNvSpPr txBox="1">
            <a:spLocks noChangeArrowheads="1"/>
          </p:cNvSpPr>
          <p:nvPr/>
        </p:nvSpPr>
        <p:spPr bwMode="auto">
          <a:xfrm>
            <a:off x="530754" y="346610"/>
            <a:ext cx="5689600" cy="369332"/>
          </a:xfrm>
          <a:prstGeom prst="rect">
            <a:avLst/>
          </a:prstGeom>
          <a:noFill/>
          <a:ln w="9525">
            <a:noFill/>
            <a:miter lim="800000"/>
            <a:headEnd/>
            <a:tailEnd/>
          </a:ln>
        </p:spPr>
        <p:txBody>
          <a:bodyPr>
            <a:prstTxWarp prst="textNoShape">
              <a:avLst/>
            </a:prstTxWarp>
            <a:spAutoFit/>
          </a:bodyPr>
          <a:lstStyle/>
          <a:p>
            <a:pPr marL="342900" indent="-342900">
              <a:tabLst>
                <a:tab pos="2692400" algn="l"/>
              </a:tabLst>
            </a:pPr>
            <a:r>
              <a:rPr lang="en-GB" sz="1800" b="1" dirty="0">
                <a:latin typeface="Times New Roman" pitchFamily="-52" charset="0"/>
                <a:ea typeface="Arial" pitchFamily="-52" charset="0"/>
                <a:cs typeface="Arial" pitchFamily="-52" charset="0"/>
              </a:rPr>
              <a:t>1</a:t>
            </a:r>
            <a:r>
              <a:rPr lang="en-GB" sz="1800" b="1" dirty="0" smtClean="0">
                <a:latin typeface="Times New Roman" pitchFamily="-52" charset="0"/>
                <a:ea typeface="Arial" pitchFamily="-52" charset="0"/>
                <a:cs typeface="Arial" pitchFamily="-52" charset="0"/>
              </a:rPr>
              <a:t>. </a:t>
            </a:r>
            <a:r>
              <a:rPr lang="en-GB" sz="1800" b="1" dirty="0">
                <a:latin typeface="Times New Roman" pitchFamily="-52" charset="0"/>
                <a:ea typeface="Arial" pitchFamily="-52" charset="0"/>
                <a:cs typeface="Arial" pitchFamily="-52" charset="0"/>
              </a:rPr>
              <a:t>Exercise with data from </a:t>
            </a:r>
            <a:r>
              <a:rPr lang="en-GB" sz="1800" b="1" i="1" dirty="0">
                <a:latin typeface="Times New Roman" pitchFamily="-52" charset="0"/>
                <a:ea typeface="Arial" pitchFamily="-52" charset="0"/>
                <a:cs typeface="Arial" pitchFamily="-52" charset="0"/>
              </a:rPr>
              <a:t>Chlamydia trachomatis</a:t>
            </a:r>
          </a:p>
        </p:txBody>
      </p:sp>
      <p:sp>
        <p:nvSpPr>
          <p:cNvPr id="3" name="TextBox 2"/>
          <p:cNvSpPr txBox="1"/>
          <p:nvPr/>
        </p:nvSpPr>
        <p:spPr>
          <a:xfrm>
            <a:off x="379727" y="3534934"/>
            <a:ext cx="6088725" cy="2923877"/>
          </a:xfrm>
          <a:prstGeom prst="rect">
            <a:avLst/>
          </a:prstGeom>
          <a:solidFill>
            <a:srgbClr val="CCFFFF"/>
          </a:solidFill>
          <a:ln>
            <a:solidFill>
              <a:srgbClr val="000000"/>
            </a:solidFill>
          </a:ln>
        </p:spPr>
        <p:txBody>
          <a:bodyPr wrap="square" rtlCol="0">
            <a:spAutoFit/>
          </a:bodyPr>
          <a:lstStyle/>
          <a:p>
            <a:pPr lvl="0"/>
            <a:endParaRPr lang="en-GB" sz="1200" b="1" dirty="0" smtClean="0">
              <a:solidFill>
                <a:srgbClr val="000000"/>
              </a:solidFill>
              <a:latin typeface="Times New Roman" pitchFamily="-52" charset="0"/>
              <a:ea typeface="Arial" pitchFamily="-52" charset="0"/>
              <a:cs typeface="Arial" pitchFamily="-52" charset="0"/>
            </a:endParaRPr>
          </a:p>
          <a:p>
            <a:pPr lvl="0"/>
            <a:r>
              <a:rPr lang="en-GB" sz="1200" b="1" dirty="0" smtClean="0">
                <a:solidFill>
                  <a:srgbClr val="000000"/>
                </a:solidFill>
                <a:latin typeface="Arial"/>
                <a:ea typeface="Arial" pitchFamily="-52" charset="0"/>
                <a:cs typeface="Arial"/>
              </a:rPr>
              <a:t>Stage </a:t>
            </a:r>
            <a:r>
              <a:rPr lang="en-GB" sz="1200" b="1" dirty="0">
                <a:solidFill>
                  <a:srgbClr val="000000"/>
                </a:solidFill>
                <a:latin typeface="Arial"/>
                <a:ea typeface="Arial" pitchFamily="-52" charset="0"/>
                <a:cs typeface="Arial"/>
              </a:rPr>
              <a:t>1</a:t>
            </a:r>
            <a:r>
              <a:rPr lang="en-GB" sz="1200" dirty="0">
                <a:solidFill>
                  <a:srgbClr val="000000"/>
                </a:solidFill>
                <a:latin typeface="Arial"/>
                <a:ea typeface="Arial" pitchFamily="-52" charset="0"/>
                <a:cs typeface="Arial"/>
              </a:rPr>
              <a:t>: </a:t>
            </a:r>
          </a:p>
          <a:p>
            <a:pPr lvl="0"/>
            <a:r>
              <a:rPr lang="en-GB" sz="1200" dirty="0">
                <a:solidFill>
                  <a:srgbClr val="000000"/>
                </a:solidFill>
                <a:latin typeface="Arial"/>
                <a:ea typeface="Arial" pitchFamily="-52" charset="0"/>
                <a:cs typeface="Arial"/>
              </a:rPr>
              <a:t>Our </a:t>
            </a:r>
            <a:r>
              <a:rPr lang="en-GB" sz="1200" b="1" dirty="0">
                <a:solidFill>
                  <a:srgbClr val="000000"/>
                </a:solidFill>
                <a:latin typeface="Arial"/>
                <a:ea typeface="Arial" pitchFamily="-52" charset="0"/>
                <a:cs typeface="Arial"/>
              </a:rPr>
              <a:t>reference sequence </a:t>
            </a:r>
            <a:r>
              <a:rPr lang="en-GB" sz="1200" dirty="0">
                <a:solidFill>
                  <a:srgbClr val="000000"/>
                </a:solidFill>
                <a:latin typeface="Arial"/>
                <a:ea typeface="Arial" pitchFamily="-52" charset="0"/>
                <a:cs typeface="Arial"/>
              </a:rPr>
              <a:t>for this exercise is a </a:t>
            </a:r>
            <a:r>
              <a:rPr lang="en-GB" sz="1200" i="1" dirty="0">
                <a:solidFill>
                  <a:srgbClr val="000000"/>
                </a:solidFill>
                <a:latin typeface="Arial"/>
                <a:ea typeface="Arial" pitchFamily="-52" charset="0"/>
                <a:cs typeface="Arial"/>
              </a:rPr>
              <a:t>Chlamydia</a:t>
            </a:r>
            <a:r>
              <a:rPr lang="en-GB" sz="1200" dirty="0">
                <a:solidFill>
                  <a:srgbClr val="000000"/>
                </a:solidFill>
                <a:latin typeface="Arial"/>
                <a:ea typeface="Arial" pitchFamily="-52" charset="0"/>
                <a:cs typeface="Arial"/>
              </a:rPr>
              <a:t> </a:t>
            </a:r>
            <a:r>
              <a:rPr lang="en-GB" sz="1200" i="1" dirty="0">
                <a:solidFill>
                  <a:srgbClr val="000000"/>
                </a:solidFill>
                <a:latin typeface="Arial"/>
                <a:ea typeface="Arial" pitchFamily="-52" charset="0"/>
                <a:cs typeface="Arial"/>
              </a:rPr>
              <a:t>trachomatis</a:t>
            </a:r>
            <a:r>
              <a:rPr lang="en-GB" sz="1200" dirty="0">
                <a:solidFill>
                  <a:srgbClr val="000000"/>
                </a:solidFill>
                <a:latin typeface="Arial"/>
                <a:ea typeface="Arial" pitchFamily="-52" charset="0"/>
                <a:cs typeface="Arial"/>
              </a:rPr>
              <a:t> LGV strain called </a:t>
            </a:r>
            <a:r>
              <a:rPr lang="en-GB" sz="1200" b="1" dirty="0">
                <a:solidFill>
                  <a:srgbClr val="000000"/>
                </a:solidFill>
                <a:latin typeface="Arial"/>
                <a:ea typeface="Arial" pitchFamily="-52" charset="0"/>
                <a:cs typeface="Arial"/>
              </a:rPr>
              <a:t>L2</a:t>
            </a:r>
            <a:r>
              <a:rPr lang="en-GB" sz="1200" dirty="0">
                <a:solidFill>
                  <a:srgbClr val="000000"/>
                </a:solidFill>
                <a:latin typeface="Arial"/>
                <a:ea typeface="Arial" pitchFamily="-52" charset="0"/>
                <a:cs typeface="Arial"/>
              </a:rPr>
              <a:t>. The sequence file against which you will align your reads is called </a:t>
            </a:r>
            <a:r>
              <a:rPr lang="en-GB" sz="1200" b="1" dirty="0">
                <a:solidFill>
                  <a:srgbClr val="000000"/>
                </a:solidFill>
                <a:latin typeface="Arial"/>
                <a:ea typeface="Arial" pitchFamily="-52" charset="0"/>
                <a:cs typeface="Arial"/>
              </a:rPr>
              <a:t>L2_cat.fasta</a:t>
            </a:r>
            <a:r>
              <a:rPr lang="en-GB" sz="1200" dirty="0">
                <a:solidFill>
                  <a:srgbClr val="000000"/>
                </a:solidFill>
                <a:latin typeface="Arial"/>
                <a:ea typeface="Arial" pitchFamily="-52" charset="0"/>
                <a:cs typeface="Arial"/>
              </a:rPr>
              <a:t>. This file contains a concatenated sequence in FASTA format consisting of the genome and a plasmid. To have a quick look at the first 10 lines of this file, type:</a:t>
            </a:r>
          </a:p>
          <a:p>
            <a:pPr lvl="0"/>
            <a:r>
              <a:rPr lang="en-GB" sz="1200" b="1" dirty="0">
                <a:solidFill>
                  <a:srgbClr val="000000"/>
                </a:solidFill>
                <a:latin typeface="Courier New"/>
                <a:cs typeface="Courier New"/>
              </a:rPr>
              <a:t>head L2_cat.fasta</a:t>
            </a:r>
            <a:endParaRPr lang="en-GB" sz="1200" b="1" dirty="0">
              <a:solidFill>
                <a:srgbClr val="000000"/>
              </a:solidFill>
              <a:latin typeface="Courier New"/>
              <a:ea typeface="Arial" pitchFamily="-52" charset="0"/>
              <a:cs typeface="Courier New"/>
            </a:endParaRPr>
          </a:p>
          <a:p>
            <a:pPr lvl="0"/>
            <a:endParaRPr lang="en-GB" sz="1200" dirty="0">
              <a:solidFill>
                <a:srgbClr val="000000"/>
              </a:solidFill>
              <a:latin typeface="Arial"/>
              <a:ea typeface="Arial" pitchFamily="-52" charset="0"/>
              <a:cs typeface="Arial"/>
            </a:endParaRPr>
          </a:p>
          <a:p>
            <a:pPr lvl="0"/>
            <a:r>
              <a:rPr lang="en-GB" sz="1200" dirty="0">
                <a:solidFill>
                  <a:srgbClr val="000000"/>
                </a:solidFill>
                <a:latin typeface="Arial"/>
                <a:ea typeface="Arial" pitchFamily="-52" charset="0"/>
                <a:cs typeface="Arial"/>
              </a:rPr>
              <a:t>Most alignment programs need to index the reference sequence against which you will align your reads before you begin. To do this </a:t>
            </a:r>
            <a:r>
              <a:rPr lang="en-US" sz="1200" dirty="0">
                <a:solidFill>
                  <a:srgbClr val="000000"/>
                </a:solidFill>
                <a:latin typeface="Arial"/>
                <a:cs typeface="Arial"/>
              </a:rPr>
              <a:t>for BWA type:    </a:t>
            </a:r>
          </a:p>
          <a:p>
            <a:pPr lvl="0"/>
            <a:r>
              <a:rPr lang="en-US" sz="1200" b="1" dirty="0" err="1">
                <a:solidFill>
                  <a:srgbClr val="000000"/>
                </a:solidFill>
                <a:latin typeface="Courier New"/>
                <a:cs typeface="Courier New"/>
              </a:rPr>
              <a:t>bwa</a:t>
            </a:r>
            <a:r>
              <a:rPr lang="en-US" sz="1200" b="1" dirty="0">
                <a:solidFill>
                  <a:srgbClr val="000000"/>
                </a:solidFill>
                <a:latin typeface="Courier New"/>
                <a:cs typeface="Courier New"/>
              </a:rPr>
              <a:t> index </a:t>
            </a:r>
            <a:r>
              <a:rPr lang="en-GB" sz="1200" b="1" dirty="0">
                <a:solidFill>
                  <a:srgbClr val="000000"/>
                </a:solidFill>
                <a:latin typeface="Courier New"/>
                <a:ea typeface="Arial" pitchFamily="-52" charset="0"/>
                <a:cs typeface="Courier New"/>
              </a:rPr>
              <a:t>L2_cat.fasta</a:t>
            </a:r>
          </a:p>
          <a:p>
            <a:pPr lvl="0"/>
            <a:endParaRPr lang="en-GB" sz="1200" dirty="0">
              <a:solidFill>
                <a:srgbClr val="000000"/>
              </a:solidFill>
              <a:latin typeface="Times New Roman" pitchFamily="-52" charset="0"/>
              <a:ea typeface="Arial" pitchFamily="-52" charset="0"/>
              <a:cs typeface="Arial" pitchFamily="-52" charset="0"/>
            </a:endParaRPr>
          </a:p>
          <a:p>
            <a:pPr lvl="0"/>
            <a:r>
              <a:rPr lang="en-GB" sz="1200" dirty="0">
                <a:solidFill>
                  <a:srgbClr val="000000"/>
                </a:solidFill>
                <a:latin typeface="Arial"/>
                <a:ea typeface="Arial" pitchFamily="-52" charset="0"/>
                <a:cs typeface="Arial"/>
              </a:rPr>
              <a:t>The command and expected output are shown below. Be patient and wait for the command prompt to return before proceeding to Stage 2.</a:t>
            </a:r>
            <a:endParaRPr lang="en-US" sz="1200" dirty="0">
              <a:solidFill>
                <a:srgbClr val="000000"/>
              </a:solidFill>
              <a:latin typeface="Arial"/>
              <a:cs typeface="Arial"/>
            </a:endParaRPr>
          </a:p>
          <a:p>
            <a:endParaRPr lang="en-US" dirty="0"/>
          </a:p>
        </p:txBody>
      </p:sp>
      <p:sp>
        <p:nvSpPr>
          <p:cNvPr id="11" name="TextBox 10"/>
          <p:cNvSpPr txBox="1"/>
          <p:nvPr/>
        </p:nvSpPr>
        <p:spPr>
          <a:xfrm>
            <a:off x="379728" y="824824"/>
            <a:ext cx="6088726" cy="1384995"/>
          </a:xfrm>
          <a:prstGeom prst="rect">
            <a:avLst/>
          </a:prstGeom>
          <a:solidFill>
            <a:srgbClr val="CCFFFF"/>
          </a:solidFill>
          <a:ln>
            <a:solidFill>
              <a:srgbClr val="000000"/>
            </a:solidFill>
          </a:ln>
        </p:spPr>
        <p:txBody>
          <a:bodyPr wrap="square" rtlCol="0">
            <a:spAutoFit/>
          </a:bodyPr>
          <a:lstStyle/>
          <a:p>
            <a:endParaRPr lang="en-GB" sz="1200" dirty="0" smtClean="0">
              <a:latin typeface="Arial"/>
              <a:ea typeface="Arial" pitchFamily="-52" charset="0"/>
              <a:cs typeface="Arial"/>
            </a:endParaRPr>
          </a:p>
          <a:p>
            <a:r>
              <a:rPr lang="en-GB" sz="1200" dirty="0" smtClean="0">
                <a:latin typeface="Arial"/>
                <a:ea typeface="Arial" pitchFamily="-52" charset="0"/>
                <a:cs typeface="Arial"/>
              </a:rPr>
              <a:t>To </a:t>
            </a:r>
            <a:r>
              <a:rPr lang="en-GB" sz="1200" dirty="0">
                <a:latin typeface="Arial"/>
                <a:ea typeface="Arial" pitchFamily="-52" charset="0"/>
                <a:cs typeface="Arial"/>
              </a:rPr>
              <a:t>map the reads using BWA follow the following series of commands which you will type on the command line when you have opened up your terminal and navigated into the correct directory. Do a quick check to see if you are in the correct directory: when you type the UNIX command ‘</a:t>
            </a:r>
            <a:r>
              <a:rPr lang="en-GB" sz="1200" dirty="0" err="1">
                <a:latin typeface="Arial"/>
                <a:ea typeface="Arial" pitchFamily="-52" charset="0"/>
                <a:cs typeface="Arial"/>
              </a:rPr>
              <a:t>ls</a:t>
            </a:r>
            <a:r>
              <a:rPr lang="en-GB" sz="1200" dirty="0">
                <a:latin typeface="Arial"/>
                <a:ea typeface="Arial" pitchFamily="-52" charset="0"/>
                <a:cs typeface="Arial"/>
              </a:rPr>
              <a:t>’ you should see the following folders (in blue) and files (in white) in the resulting list</a:t>
            </a:r>
            <a:r>
              <a:rPr lang="en-GB" sz="1200" dirty="0" smtClean="0">
                <a:latin typeface="Arial"/>
                <a:ea typeface="Arial" pitchFamily="-52" charset="0"/>
                <a:cs typeface="Arial"/>
              </a:rPr>
              <a:t>.</a:t>
            </a:r>
          </a:p>
          <a:p>
            <a:endParaRPr lang="en-GB" sz="1200" dirty="0">
              <a:latin typeface="Arial"/>
              <a:ea typeface="Arial" pitchFamily="-52" charset="0"/>
              <a:cs typeface="Arial"/>
            </a:endParaRPr>
          </a:p>
        </p:txBody>
      </p:sp>
      <p:pic>
        <p:nvPicPr>
          <p:cNvPr id="14" name="Picture 13" descr="screenshot_1.png"/>
          <p:cNvPicPr>
            <a:picLocks noChangeAspect="1"/>
          </p:cNvPicPr>
          <p:nvPr/>
        </p:nvPicPr>
        <p:blipFill rotWithShape="1">
          <a:blip r:embed="rId2">
            <a:extLst>
              <a:ext uri="{28A0092B-C50C-407E-A947-70E740481C1C}">
                <a14:useLocalDpi xmlns:a14="http://schemas.microsoft.com/office/drawing/2010/main" val="0"/>
              </a:ext>
            </a:extLst>
          </a:blip>
          <a:srcRect l="4334" t="2629" r="42674" b="89450"/>
          <a:stretch/>
        </p:blipFill>
        <p:spPr>
          <a:xfrm>
            <a:off x="281200" y="2485788"/>
            <a:ext cx="6295601" cy="711285"/>
          </a:xfrm>
          <a:prstGeom prst="rect">
            <a:avLst/>
          </a:prstGeom>
        </p:spPr>
      </p:pic>
      <p:pic>
        <p:nvPicPr>
          <p:cNvPr id="15" name="Picture 14" descr="screenshot_2.png"/>
          <p:cNvPicPr>
            <a:picLocks noChangeAspect="1"/>
          </p:cNvPicPr>
          <p:nvPr/>
        </p:nvPicPr>
        <p:blipFill rotWithShape="1">
          <a:blip r:embed="rId3">
            <a:extLst>
              <a:ext uri="{28A0092B-C50C-407E-A947-70E740481C1C}">
                <a14:useLocalDpi xmlns:a14="http://schemas.microsoft.com/office/drawing/2010/main" val="0"/>
              </a:ext>
            </a:extLst>
          </a:blip>
          <a:srcRect l="4727" t="2369" r="42478" b="75490"/>
          <a:stretch/>
        </p:blipFill>
        <p:spPr>
          <a:xfrm>
            <a:off x="237000" y="6724572"/>
            <a:ext cx="6384001" cy="2023584"/>
          </a:xfrm>
          <a:prstGeom prst="rect">
            <a:avLst/>
          </a:prstGeom>
        </p:spPr>
      </p:pic>
    </p:spTree>
    <p:extLst>
      <p:ext uri="{BB962C8B-B14F-4D97-AF65-F5344CB8AC3E}">
        <p14:creationId xmlns:p14="http://schemas.microsoft.com/office/powerpoint/2010/main" val="134328482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3"/>
          <p:cNvSpPr>
            <a:spLocks noChangeArrowheads="1"/>
          </p:cNvSpPr>
          <p:nvPr/>
        </p:nvSpPr>
        <p:spPr bwMode="auto">
          <a:xfrm>
            <a:off x="314257" y="6856501"/>
            <a:ext cx="6180384" cy="510778"/>
          </a:xfrm>
          <a:prstGeom prst="roundRect">
            <a:avLst>
              <a:gd name="adj" fmla="val 16667"/>
            </a:avLst>
          </a:prstGeom>
          <a:solidFill>
            <a:srgbClr val="FFFF99"/>
          </a:solidFill>
          <a:ln w="9525">
            <a:solidFill>
              <a:schemeClr val="tx1"/>
            </a:solidFill>
            <a:round/>
            <a:headEnd/>
            <a:tailEnd/>
          </a:ln>
          <a:effectLst/>
          <a:extLst/>
        </p:spPr>
        <p:txBody>
          <a:bodyPr wrap="square" anchor="ctr">
            <a:spAutoFit/>
          </a:bodyPr>
          <a:lstStyle/>
          <a:p>
            <a:r>
              <a:rPr lang="en-US" sz="1200" dirty="0">
                <a:latin typeface="Times New Roman"/>
                <a:cs typeface="Times New Roman"/>
              </a:rPr>
              <a:t>Note the ‘flag’ </a:t>
            </a:r>
            <a:r>
              <a:rPr lang="en-US" sz="1200" b="1" dirty="0">
                <a:latin typeface="Courier New"/>
                <a:cs typeface="Courier New"/>
              </a:rPr>
              <a:t>–q 15</a:t>
            </a:r>
            <a:r>
              <a:rPr lang="en-US" sz="1200" dirty="0">
                <a:latin typeface="Times New Roman"/>
                <a:cs typeface="Times New Roman"/>
              </a:rPr>
              <a:t> tells the program to discard (parts of) sequence reads that are below a minimum quality score. </a:t>
            </a:r>
            <a:r>
              <a:rPr lang="en-US" sz="1200" dirty="0" smtClean="0">
                <a:latin typeface="Times New Roman"/>
                <a:cs typeface="Times New Roman"/>
              </a:rPr>
              <a:t>Poor </a:t>
            </a:r>
            <a:r>
              <a:rPr lang="en-US" sz="1200" dirty="0">
                <a:latin typeface="Times New Roman"/>
                <a:cs typeface="Times New Roman"/>
              </a:rPr>
              <a:t>quality </a:t>
            </a:r>
            <a:r>
              <a:rPr lang="en-US" sz="1200" dirty="0" smtClean="0">
                <a:latin typeface="Times New Roman"/>
                <a:cs typeface="Times New Roman"/>
              </a:rPr>
              <a:t>reads </a:t>
            </a:r>
            <a:r>
              <a:rPr lang="en-US" sz="1200" dirty="0">
                <a:latin typeface="Times New Roman"/>
                <a:cs typeface="Times New Roman"/>
              </a:rPr>
              <a:t>will therefore </a:t>
            </a:r>
            <a:r>
              <a:rPr lang="en-US" sz="1200" dirty="0" smtClean="0">
                <a:latin typeface="Times New Roman"/>
                <a:cs typeface="Times New Roman"/>
              </a:rPr>
              <a:t>not </a:t>
            </a:r>
            <a:r>
              <a:rPr lang="en-US" sz="1200" dirty="0">
                <a:latin typeface="Times New Roman"/>
                <a:cs typeface="Times New Roman"/>
              </a:rPr>
              <a:t>be </a:t>
            </a:r>
            <a:r>
              <a:rPr lang="en-GB" sz="1200" dirty="0" smtClean="0">
                <a:latin typeface="Times New Roman" pitchFamily="-52" charset="0"/>
                <a:ea typeface="Arial" pitchFamily="-52" charset="0"/>
                <a:cs typeface="Arial" pitchFamily="-52" charset="0"/>
              </a:rPr>
              <a:t>aligned</a:t>
            </a:r>
            <a:r>
              <a:rPr lang="en-US" sz="1200" dirty="0" smtClean="0">
                <a:latin typeface="Times New Roman"/>
                <a:cs typeface="Times New Roman"/>
              </a:rPr>
              <a:t>.</a:t>
            </a:r>
            <a:endParaRPr lang="en-US" sz="1200" dirty="0">
              <a:latin typeface="Times New Roman"/>
              <a:cs typeface="Times New Roman"/>
            </a:endParaRPr>
          </a:p>
        </p:txBody>
      </p:sp>
      <p:sp>
        <p:nvSpPr>
          <p:cNvPr id="14" name="Slide Number Placeholder 13"/>
          <p:cNvSpPr>
            <a:spLocks noGrp="1"/>
          </p:cNvSpPr>
          <p:nvPr>
            <p:ph type="sldNum" sz="quarter" idx="12"/>
          </p:nvPr>
        </p:nvSpPr>
        <p:spPr/>
        <p:txBody>
          <a:bodyPr/>
          <a:lstStyle/>
          <a:p>
            <a:fld id="{F2E8CB31-A58A-4779-9F7E-716265AE8FEE}" type="slidenum">
              <a:rPr lang="en-US"/>
              <a:pPr/>
              <a:t>7</a:t>
            </a:fld>
            <a:endParaRPr lang="en-US"/>
          </a:p>
        </p:txBody>
      </p:sp>
      <p:sp>
        <p:nvSpPr>
          <p:cNvPr id="2" name="TextBox 1"/>
          <p:cNvSpPr txBox="1"/>
          <p:nvPr/>
        </p:nvSpPr>
        <p:spPr>
          <a:xfrm>
            <a:off x="314257" y="340402"/>
            <a:ext cx="6180384" cy="2923877"/>
          </a:xfrm>
          <a:prstGeom prst="rect">
            <a:avLst/>
          </a:prstGeom>
          <a:solidFill>
            <a:srgbClr val="CCFFFF"/>
          </a:solidFill>
          <a:ln>
            <a:solidFill>
              <a:srgbClr val="000000"/>
            </a:solidFill>
          </a:ln>
        </p:spPr>
        <p:txBody>
          <a:bodyPr wrap="square" rtlCol="0">
            <a:spAutoFit/>
          </a:bodyPr>
          <a:lstStyle/>
          <a:p>
            <a:pPr lvl="0"/>
            <a:endParaRPr lang="en-GB" sz="1200" b="1" dirty="0" smtClean="0">
              <a:solidFill>
                <a:srgbClr val="000000"/>
              </a:solidFill>
              <a:latin typeface="Arial"/>
              <a:ea typeface="Arial" pitchFamily="-52" charset="0"/>
              <a:cs typeface="Arial"/>
            </a:endParaRPr>
          </a:p>
          <a:p>
            <a:pPr lvl="0"/>
            <a:r>
              <a:rPr lang="en-GB" sz="1200" b="1" dirty="0" smtClean="0">
                <a:solidFill>
                  <a:srgbClr val="000000"/>
                </a:solidFill>
                <a:latin typeface="Arial"/>
                <a:ea typeface="Arial" pitchFamily="-52" charset="0"/>
                <a:cs typeface="Arial"/>
              </a:rPr>
              <a:t>Stage </a:t>
            </a:r>
            <a:r>
              <a:rPr lang="en-GB" sz="1200" b="1" dirty="0">
                <a:solidFill>
                  <a:srgbClr val="000000"/>
                </a:solidFill>
                <a:latin typeface="Arial"/>
                <a:ea typeface="Arial" pitchFamily="-52" charset="0"/>
                <a:cs typeface="Arial"/>
              </a:rPr>
              <a:t>2</a:t>
            </a:r>
            <a:r>
              <a:rPr lang="en-GB" sz="1200" dirty="0">
                <a:solidFill>
                  <a:srgbClr val="000000"/>
                </a:solidFill>
                <a:latin typeface="Arial"/>
                <a:ea typeface="Arial" pitchFamily="-52" charset="0"/>
                <a:cs typeface="Arial"/>
              </a:rPr>
              <a:t>: </a:t>
            </a:r>
          </a:p>
          <a:p>
            <a:pPr lvl="0"/>
            <a:r>
              <a:rPr lang="en-GB" sz="1200" dirty="0">
                <a:solidFill>
                  <a:srgbClr val="000000"/>
                </a:solidFill>
                <a:latin typeface="Arial"/>
                <a:ea typeface="Arial" pitchFamily="-52" charset="0"/>
                <a:cs typeface="Arial"/>
              </a:rPr>
              <a:t>We will now align both the forward and the reverse reads separately against our now indexed reference sequence. The forward and reserve reads are contained in files NV_1.fastq and NV_2.fastq, and the output will be saved to files </a:t>
            </a:r>
            <a:r>
              <a:rPr lang="en-GB" sz="1200" dirty="0" err="1">
                <a:solidFill>
                  <a:srgbClr val="000000"/>
                </a:solidFill>
                <a:latin typeface="Arial"/>
                <a:ea typeface="Arial" pitchFamily="-52" charset="0"/>
                <a:cs typeface="Arial"/>
              </a:rPr>
              <a:t>F.sai</a:t>
            </a:r>
            <a:r>
              <a:rPr lang="en-GB" sz="1200" dirty="0">
                <a:solidFill>
                  <a:srgbClr val="000000"/>
                </a:solidFill>
                <a:latin typeface="Arial"/>
                <a:ea typeface="Arial" pitchFamily="-52" charset="0"/>
                <a:cs typeface="Arial"/>
              </a:rPr>
              <a:t> and </a:t>
            </a:r>
            <a:r>
              <a:rPr lang="en-GB" sz="1200" dirty="0" err="1">
                <a:solidFill>
                  <a:srgbClr val="000000"/>
                </a:solidFill>
                <a:latin typeface="Arial"/>
                <a:ea typeface="Arial" pitchFamily="-52" charset="0"/>
                <a:cs typeface="Arial"/>
              </a:rPr>
              <a:t>R.sai</a:t>
            </a:r>
            <a:r>
              <a:rPr lang="en-GB" sz="1200" dirty="0">
                <a:solidFill>
                  <a:srgbClr val="000000"/>
                </a:solidFill>
                <a:latin typeface="Arial"/>
                <a:ea typeface="Arial" pitchFamily="-52" charset="0"/>
                <a:cs typeface="Arial"/>
              </a:rPr>
              <a:t>, respectively. To have a quick look at the first 20 lines of one of the FASTQ files, type:</a:t>
            </a:r>
          </a:p>
          <a:p>
            <a:pPr lvl="0"/>
            <a:r>
              <a:rPr lang="en-GB" sz="1200" b="1" dirty="0">
                <a:solidFill>
                  <a:srgbClr val="000000"/>
                </a:solidFill>
                <a:latin typeface="Courier New"/>
                <a:cs typeface="Courier New"/>
              </a:rPr>
              <a:t>head -20 NV_1.fastq</a:t>
            </a:r>
            <a:endParaRPr lang="en-GB" sz="1200" b="1" dirty="0">
              <a:solidFill>
                <a:srgbClr val="000000"/>
              </a:solidFill>
              <a:latin typeface="Times New Roman" pitchFamily="-52" charset="0"/>
              <a:ea typeface="Arial" pitchFamily="-52" charset="0"/>
              <a:cs typeface="Arial" pitchFamily="-52" charset="0"/>
            </a:endParaRPr>
          </a:p>
          <a:p>
            <a:pPr lvl="0"/>
            <a:endParaRPr lang="en-GB" sz="1200" dirty="0">
              <a:solidFill>
                <a:srgbClr val="000000"/>
              </a:solidFill>
              <a:latin typeface="Times New Roman" pitchFamily="-52" charset="0"/>
              <a:ea typeface="Arial" pitchFamily="-52" charset="0"/>
              <a:cs typeface="Arial" pitchFamily="-52" charset="0"/>
            </a:endParaRPr>
          </a:p>
          <a:p>
            <a:pPr lvl="0"/>
            <a:r>
              <a:rPr lang="en-GB" sz="1200" dirty="0">
                <a:solidFill>
                  <a:srgbClr val="000000"/>
                </a:solidFill>
                <a:latin typeface="Arial"/>
                <a:ea typeface="Arial" pitchFamily="-52" charset="0"/>
                <a:cs typeface="Arial"/>
              </a:rPr>
              <a:t>Perform the alignment with the following two commands (wait until the first command is finished before starting the second command, it will take a little while):</a:t>
            </a:r>
          </a:p>
          <a:p>
            <a:pPr lvl="0"/>
            <a:endParaRPr lang="en-GB" sz="1200" dirty="0">
              <a:solidFill>
                <a:srgbClr val="000000"/>
              </a:solidFill>
              <a:latin typeface="Times New Roman" pitchFamily="-52" charset="0"/>
              <a:ea typeface="Arial" pitchFamily="-52" charset="0"/>
              <a:cs typeface="Arial" pitchFamily="-52" charset="0"/>
            </a:endParaRPr>
          </a:p>
          <a:p>
            <a:pPr lvl="0"/>
            <a:r>
              <a:rPr lang="en-US" sz="1200" b="1" dirty="0" err="1">
                <a:solidFill>
                  <a:srgbClr val="000000"/>
                </a:solidFill>
                <a:latin typeface="Courier New"/>
                <a:cs typeface="Courier New"/>
              </a:rPr>
              <a:t>bwa</a:t>
            </a:r>
            <a:r>
              <a:rPr lang="en-US" sz="1200" b="1" dirty="0">
                <a:solidFill>
                  <a:srgbClr val="000000"/>
                </a:solidFill>
                <a:latin typeface="Courier New"/>
                <a:cs typeface="Courier New"/>
              </a:rPr>
              <a:t> </a:t>
            </a:r>
            <a:r>
              <a:rPr lang="en-US" sz="1200" b="1" dirty="0" err="1">
                <a:solidFill>
                  <a:srgbClr val="000000"/>
                </a:solidFill>
                <a:latin typeface="Courier New"/>
                <a:cs typeface="Courier New"/>
              </a:rPr>
              <a:t>aln</a:t>
            </a:r>
            <a:r>
              <a:rPr lang="en-US" sz="1200" b="1" dirty="0">
                <a:solidFill>
                  <a:srgbClr val="000000"/>
                </a:solidFill>
                <a:latin typeface="Courier New"/>
                <a:cs typeface="Courier New"/>
              </a:rPr>
              <a:t> -q 15 </a:t>
            </a:r>
            <a:r>
              <a:rPr lang="en-GB" sz="1200" b="1" dirty="0">
                <a:solidFill>
                  <a:srgbClr val="000000"/>
                </a:solidFill>
                <a:latin typeface="Courier New"/>
                <a:ea typeface="Arial" pitchFamily="-52" charset="0"/>
                <a:cs typeface="Courier New"/>
              </a:rPr>
              <a:t>L2_cat.fasta </a:t>
            </a:r>
            <a:r>
              <a:rPr lang="en-US" sz="1200" b="1" dirty="0">
                <a:solidFill>
                  <a:srgbClr val="000000"/>
                </a:solidFill>
                <a:latin typeface="Courier New"/>
                <a:cs typeface="Courier New"/>
              </a:rPr>
              <a:t>NV_1.fastq &gt; </a:t>
            </a:r>
            <a:r>
              <a:rPr lang="en-US" sz="1200" b="1" dirty="0" err="1">
                <a:solidFill>
                  <a:srgbClr val="000000"/>
                </a:solidFill>
                <a:latin typeface="Courier New"/>
                <a:cs typeface="Courier New"/>
              </a:rPr>
              <a:t>F.sai</a:t>
            </a:r>
            <a:r>
              <a:rPr lang="en-US" sz="1200" b="1" dirty="0">
                <a:solidFill>
                  <a:srgbClr val="000000"/>
                </a:solidFill>
                <a:latin typeface="Courier New"/>
                <a:cs typeface="Courier New"/>
              </a:rPr>
              <a:t> </a:t>
            </a:r>
          </a:p>
          <a:p>
            <a:pPr lvl="0"/>
            <a:endParaRPr lang="en-US" sz="1200" b="1" dirty="0">
              <a:solidFill>
                <a:srgbClr val="000000"/>
              </a:solidFill>
              <a:latin typeface="Courier New"/>
              <a:cs typeface="Courier New"/>
            </a:endParaRPr>
          </a:p>
          <a:p>
            <a:pPr lvl="0"/>
            <a:r>
              <a:rPr lang="en-US" sz="1200" b="1" dirty="0" err="1">
                <a:solidFill>
                  <a:srgbClr val="000000"/>
                </a:solidFill>
                <a:latin typeface="Courier New"/>
                <a:cs typeface="Courier New"/>
              </a:rPr>
              <a:t>bwa</a:t>
            </a:r>
            <a:r>
              <a:rPr lang="en-US" sz="1200" b="1" dirty="0">
                <a:solidFill>
                  <a:srgbClr val="000000"/>
                </a:solidFill>
                <a:latin typeface="Courier New"/>
                <a:cs typeface="Courier New"/>
              </a:rPr>
              <a:t> </a:t>
            </a:r>
            <a:r>
              <a:rPr lang="en-US" sz="1200" b="1" dirty="0" err="1">
                <a:solidFill>
                  <a:srgbClr val="000000"/>
                </a:solidFill>
                <a:latin typeface="Courier New"/>
                <a:cs typeface="Courier New"/>
              </a:rPr>
              <a:t>aln</a:t>
            </a:r>
            <a:r>
              <a:rPr lang="en-US" sz="1200" b="1" dirty="0">
                <a:solidFill>
                  <a:srgbClr val="000000"/>
                </a:solidFill>
                <a:latin typeface="Courier New"/>
                <a:cs typeface="Courier New"/>
              </a:rPr>
              <a:t> -q 15 </a:t>
            </a:r>
            <a:r>
              <a:rPr lang="en-GB" sz="1200" b="1" dirty="0">
                <a:solidFill>
                  <a:srgbClr val="000000"/>
                </a:solidFill>
                <a:latin typeface="Courier New"/>
                <a:ea typeface="Arial" pitchFamily="-52" charset="0"/>
                <a:cs typeface="Courier New"/>
              </a:rPr>
              <a:t>L2_cat.fasta </a:t>
            </a:r>
            <a:r>
              <a:rPr lang="en-US" sz="1200" b="1" dirty="0">
                <a:solidFill>
                  <a:srgbClr val="000000"/>
                </a:solidFill>
                <a:latin typeface="Courier New"/>
                <a:cs typeface="Courier New"/>
              </a:rPr>
              <a:t>NV_2.fastq &gt; </a:t>
            </a:r>
            <a:r>
              <a:rPr lang="en-US" sz="1200" b="1" dirty="0" err="1">
                <a:solidFill>
                  <a:srgbClr val="000000"/>
                </a:solidFill>
                <a:latin typeface="Courier New"/>
                <a:cs typeface="Courier New"/>
              </a:rPr>
              <a:t>R.sai</a:t>
            </a:r>
            <a:endParaRPr lang="en-US" sz="1200" dirty="0">
              <a:solidFill>
                <a:srgbClr val="000000"/>
              </a:solidFill>
              <a:latin typeface="Times New Roman"/>
              <a:cs typeface="Times New Roman"/>
            </a:endParaRPr>
          </a:p>
          <a:p>
            <a:endParaRPr lang="en-US" dirty="0"/>
          </a:p>
        </p:txBody>
      </p:sp>
      <p:sp>
        <p:nvSpPr>
          <p:cNvPr id="6" name="TextBox 5"/>
          <p:cNvSpPr txBox="1"/>
          <p:nvPr/>
        </p:nvSpPr>
        <p:spPr>
          <a:xfrm>
            <a:off x="314258" y="7528106"/>
            <a:ext cx="6180384" cy="1938992"/>
          </a:xfrm>
          <a:prstGeom prst="rect">
            <a:avLst/>
          </a:prstGeom>
          <a:solidFill>
            <a:srgbClr val="CCFFFF"/>
          </a:solidFill>
          <a:ln>
            <a:solidFill>
              <a:srgbClr val="000000"/>
            </a:solidFill>
          </a:ln>
        </p:spPr>
        <p:txBody>
          <a:bodyPr wrap="square" rtlCol="0">
            <a:spAutoFit/>
          </a:bodyPr>
          <a:lstStyle/>
          <a:p>
            <a:endParaRPr lang="en-GB" sz="1200" b="1" dirty="0" smtClean="0">
              <a:latin typeface="Arial"/>
              <a:ea typeface="Arial" pitchFamily="-52" charset="0"/>
              <a:cs typeface="Arial"/>
            </a:endParaRPr>
          </a:p>
          <a:p>
            <a:r>
              <a:rPr lang="en-GB" sz="1200" b="1" dirty="0" smtClean="0">
                <a:latin typeface="Arial"/>
                <a:ea typeface="Arial" pitchFamily="-52" charset="0"/>
                <a:cs typeface="Arial"/>
              </a:rPr>
              <a:t>Stage </a:t>
            </a:r>
            <a:r>
              <a:rPr lang="en-GB" sz="1200" b="1" dirty="0">
                <a:latin typeface="Arial"/>
                <a:ea typeface="Arial" pitchFamily="-52" charset="0"/>
                <a:cs typeface="Arial"/>
              </a:rPr>
              <a:t>3</a:t>
            </a:r>
            <a:r>
              <a:rPr lang="en-GB" sz="1200" dirty="0">
                <a:latin typeface="Arial"/>
                <a:ea typeface="Arial" pitchFamily="-52" charset="0"/>
                <a:cs typeface="Arial"/>
              </a:rPr>
              <a:t>: </a:t>
            </a:r>
          </a:p>
          <a:p>
            <a:pPr>
              <a:defRPr/>
            </a:pPr>
            <a:r>
              <a:rPr lang="en-US" sz="1200" dirty="0">
                <a:latin typeface="Arial"/>
                <a:cs typeface="Arial"/>
              </a:rPr>
              <a:t>Now the separate alignments for the forward and reverse sequence reads need to be merged. Do this with the following command:</a:t>
            </a:r>
          </a:p>
          <a:p>
            <a:pPr>
              <a:defRPr/>
            </a:pPr>
            <a:endParaRPr lang="en-US" sz="1200" dirty="0">
              <a:latin typeface="Times New Roman"/>
              <a:cs typeface="Times New Roman"/>
            </a:endParaRPr>
          </a:p>
          <a:p>
            <a:pPr>
              <a:defRPr/>
            </a:pPr>
            <a:r>
              <a:rPr lang="en-US" sz="1200" b="1" dirty="0" err="1">
                <a:latin typeface="Courier New"/>
                <a:cs typeface="Courier New"/>
              </a:rPr>
              <a:t>bwa</a:t>
            </a:r>
            <a:r>
              <a:rPr lang="en-US" sz="1200" b="1" dirty="0">
                <a:latin typeface="Courier New"/>
                <a:cs typeface="Courier New"/>
              </a:rPr>
              <a:t> </a:t>
            </a:r>
            <a:r>
              <a:rPr lang="en-US" sz="1200" b="1" dirty="0" err="1">
                <a:latin typeface="Courier New"/>
                <a:cs typeface="Courier New"/>
              </a:rPr>
              <a:t>sampe</a:t>
            </a:r>
            <a:r>
              <a:rPr lang="en-US" sz="1200" b="1" dirty="0">
                <a:latin typeface="Courier New"/>
                <a:cs typeface="Courier New"/>
              </a:rPr>
              <a:t> </a:t>
            </a:r>
            <a:r>
              <a:rPr lang="en-GB" sz="1200" b="1" dirty="0">
                <a:latin typeface="Courier New"/>
                <a:ea typeface="Arial" pitchFamily="-52" charset="0"/>
                <a:cs typeface="Courier New"/>
              </a:rPr>
              <a:t>L2_cat.fasta </a:t>
            </a:r>
            <a:r>
              <a:rPr lang="en-US" sz="1200" b="1" dirty="0" err="1">
                <a:latin typeface="Courier New"/>
                <a:cs typeface="Courier New"/>
              </a:rPr>
              <a:t>F.sai</a:t>
            </a:r>
            <a:r>
              <a:rPr lang="en-US" sz="1200" b="1" dirty="0">
                <a:latin typeface="Courier New"/>
                <a:cs typeface="Courier New"/>
              </a:rPr>
              <a:t> </a:t>
            </a:r>
            <a:r>
              <a:rPr lang="en-US" sz="1200" b="1" dirty="0" err="1">
                <a:latin typeface="Courier New"/>
                <a:cs typeface="Courier New"/>
              </a:rPr>
              <a:t>R.sai</a:t>
            </a:r>
            <a:r>
              <a:rPr lang="en-US" sz="1200" b="1" dirty="0">
                <a:latin typeface="Courier New"/>
                <a:cs typeface="Courier New"/>
              </a:rPr>
              <a:t> NV_1.fastq NV_2.fastq &gt; </a:t>
            </a:r>
            <a:r>
              <a:rPr lang="en-US" sz="1200" b="1" dirty="0" err="1">
                <a:latin typeface="Courier New"/>
                <a:cs typeface="Courier New"/>
              </a:rPr>
              <a:t>mapping.sam</a:t>
            </a:r>
            <a:endParaRPr lang="en-US" sz="1200" b="1" dirty="0">
              <a:latin typeface="Courier New"/>
              <a:cs typeface="Courier New"/>
            </a:endParaRPr>
          </a:p>
          <a:p>
            <a:endParaRPr lang="en-US" sz="1200" dirty="0">
              <a:latin typeface="Times New Roman"/>
              <a:cs typeface="Times New Roman"/>
            </a:endParaRPr>
          </a:p>
          <a:p>
            <a:r>
              <a:rPr lang="en-US" sz="1200" dirty="0">
                <a:latin typeface="Arial"/>
                <a:cs typeface="Arial"/>
              </a:rPr>
              <a:t>The resulting file will be in SAM format. </a:t>
            </a:r>
            <a:r>
              <a:rPr lang="en-GB" sz="1200" dirty="0">
                <a:latin typeface="Arial"/>
                <a:ea typeface="Arial" pitchFamily="-52" charset="0"/>
                <a:cs typeface="Arial"/>
              </a:rPr>
              <a:t> </a:t>
            </a:r>
          </a:p>
          <a:p>
            <a:endParaRPr lang="en-US" sz="1200" dirty="0"/>
          </a:p>
        </p:txBody>
      </p:sp>
      <p:pic>
        <p:nvPicPr>
          <p:cNvPr id="7" name="Picture 6" descr="screenshot_3.png"/>
          <p:cNvPicPr>
            <a:picLocks noChangeAspect="1"/>
          </p:cNvPicPr>
          <p:nvPr/>
        </p:nvPicPr>
        <p:blipFill rotWithShape="1">
          <a:blip r:embed="rId2">
            <a:extLst>
              <a:ext uri="{28A0092B-C50C-407E-A947-70E740481C1C}">
                <a14:useLocalDpi xmlns:a14="http://schemas.microsoft.com/office/drawing/2010/main" val="0"/>
              </a:ext>
            </a:extLst>
          </a:blip>
          <a:srcRect l="4336" t="2108" r="37155" b="70297"/>
          <a:stretch/>
        </p:blipFill>
        <p:spPr>
          <a:xfrm>
            <a:off x="535178" y="3345628"/>
            <a:ext cx="5787645" cy="2063120"/>
          </a:xfrm>
          <a:prstGeom prst="rect">
            <a:avLst/>
          </a:prstGeom>
        </p:spPr>
      </p:pic>
      <p:pic>
        <p:nvPicPr>
          <p:cNvPr id="8" name="Picture 7" descr="screenshot_4.png"/>
          <p:cNvPicPr>
            <a:picLocks noChangeAspect="1"/>
          </p:cNvPicPr>
          <p:nvPr/>
        </p:nvPicPr>
        <p:blipFill rotWithShape="1">
          <a:blip r:embed="rId3">
            <a:extLst>
              <a:ext uri="{28A0092B-C50C-407E-A947-70E740481C1C}">
                <a14:useLocalDpi xmlns:a14="http://schemas.microsoft.com/office/drawing/2010/main" val="0"/>
              </a:ext>
            </a:extLst>
          </a:blip>
          <a:srcRect l="4335" t="2108" r="37473" b="82254"/>
          <a:stretch/>
        </p:blipFill>
        <p:spPr>
          <a:xfrm>
            <a:off x="538764" y="5460930"/>
            <a:ext cx="5780472" cy="1174092"/>
          </a:xfrm>
          <a:prstGeom prst="rect">
            <a:avLst/>
          </a:prstGeom>
        </p:spPr>
      </p:pic>
    </p:spTree>
    <p:extLst>
      <p:ext uri="{BB962C8B-B14F-4D97-AF65-F5344CB8AC3E}">
        <p14:creationId xmlns:p14="http://schemas.microsoft.com/office/powerpoint/2010/main" val="72868237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482641" y="3617341"/>
            <a:ext cx="5918373" cy="3771271"/>
          </a:xfrm>
          <a:prstGeom prst="roundRect">
            <a:avLst/>
          </a:prstGeom>
          <a:solidFill>
            <a:srgbClr val="FFFF99"/>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5" name="Rectangle 4"/>
          <p:cNvSpPr/>
          <p:nvPr/>
        </p:nvSpPr>
        <p:spPr bwMode="auto">
          <a:xfrm>
            <a:off x="485921" y="7747780"/>
            <a:ext cx="5939216" cy="1220479"/>
          </a:xfrm>
          <a:prstGeom prst="rect">
            <a:avLst/>
          </a:prstGeom>
          <a:solidFill>
            <a:srgbClr val="CCFF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7" name="AutoShape 3"/>
          <p:cNvSpPr>
            <a:spLocks noChangeArrowheads="1"/>
          </p:cNvSpPr>
          <p:nvPr/>
        </p:nvSpPr>
        <p:spPr bwMode="auto">
          <a:xfrm>
            <a:off x="511656" y="3508008"/>
            <a:ext cx="5886000" cy="3984069"/>
          </a:xfrm>
          <a:prstGeom prst="roundRect">
            <a:avLst>
              <a:gd name="adj" fmla="val 16667"/>
            </a:avLst>
          </a:prstGeom>
          <a:noFill/>
          <a:ln w="9525">
            <a:noFill/>
            <a:round/>
            <a:headEnd/>
            <a:tailEnd/>
          </a:ln>
          <a:effectLst/>
          <a:extLst/>
        </p:spPr>
        <p:txBody>
          <a:bodyPr wrap="square" anchor="ctr">
            <a:spAutoFit/>
          </a:bodyPr>
          <a:lstStyle/>
          <a:p>
            <a:r>
              <a:rPr lang="en-US" sz="1200" b="1" dirty="0">
                <a:latin typeface="Times New Roman"/>
                <a:cs typeface="Times New Roman"/>
              </a:rPr>
              <a:t>Please note:</a:t>
            </a:r>
          </a:p>
          <a:p>
            <a:r>
              <a:rPr lang="en-US" sz="1200" dirty="0" smtClean="0">
                <a:latin typeface="Times New Roman"/>
                <a:cs typeface="Times New Roman"/>
              </a:rPr>
              <a:t>The </a:t>
            </a:r>
            <a:r>
              <a:rPr lang="en-US" sz="1200" dirty="0" err="1" smtClean="0">
                <a:latin typeface="Courier New"/>
                <a:cs typeface="Courier New"/>
              </a:rPr>
              <a:t>sampe</a:t>
            </a:r>
            <a:r>
              <a:rPr lang="en-US" sz="1200" dirty="0" smtClean="0">
                <a:latin typeface="Times New Roman"/>
                <a:cs typeface="Times New Roman"/>
              </a:rPr>
              <a:t> part of the command is for paired-end reads. </a:t>
            </a:r>
          </a:p>
          <a:p>
            <a:endParaRPr lang="en-US" sz="1200" dirty="0">
              <a:latin typeface="Times New Roman"/>
              <a:cs typeface="Times New Roman"/>
            </a:endParaRPr>
          </a:p>
          <a:p>
            <a:r>
              <a:rPr lang="en-US" sz="1200" dirty="0">
                <a:latin typeface="Times New Roman"/>
                <a:cs typeface="Times New Roman"/>
              </a:rPr>
              <a:t>T</a:t>
            </a:r>
            <a:r>
              <a:rPr lang="en-US" sz="1200" dirty="0" smtClean="0">
                <a:latin typeface="Times New Roman"/>
                <a:cs typeface="Times New Roman"/>
              </a:rPr>
              <a:t>he last part of the command line </a:t>
            </a:r>
            <a:r>
              <a:rPr lang="en-US" sz="1200" dirty="0" err="1">
                <a:latin typeface="Courier New"/>
                <a:cs typeface="Courier New"/>
              </a:rPr>
              <a:t>mapping.</a:t>
            </a:r>
            <a:r>
              <a:rPr lang="en-US" sz="1200" dirty="0" err="1" smtClean="0">
                <a:latin typeface="Courier New"/>
                <a:cs typeface="Courier New"/>
              </a:rPr>
              <a:t>sam</a:t>
            </a:r>
            <a:r>
              <a:rPr lang="en-US" sz="1200" dirty="0" smtClean="0">
                <a:latin typeface="Times New Roman"/>
                <a:cs typeface="Times New Roman"/>
              </a:rPr>
              <a:t> determines the name of the </a:t>
            </a:r>
          </a:p>
          <a:p>
            <a:r>
              <a:rPr lang="en-US" sz="1200" dirty="0" smtClean="0">
                <a:latin typeface="Times New Roman"/>
                <a:cs typeface="Times New Roman"/>
              </a:rPr>
              <a:t>output file that will be created in SAM format.</a:t>
            </a:r>
          </a:p>
          <a:p>
            <a:endParaRPr lang="en-US" sz="1200" dirty="0">
              <a:latin typeface="Times New Roman"/>
              <a:cs typeface="Times New Roman"/>
            </a:endParaRPr>
          </a:p>
          <a:p>
            <a:r>
              <a:rPr lang="en-US" sz="1200" b="1" dirty="0">
                <a:latin typeface="Times New Roman" pitchFamily="-52" charset="0"/>
                <a:ea typeface="Arial" pitchFamily="-52" charset="0"/>
                <a:cs typeface="Arial" pitchFamily="-52" charset="0"/>
              </a:rPr>
              <a:t>SAM (Sequence Alignment/Map) format </a:t>
            </a:r>
            <a:r>
              <a:rPr lang="en-US" sz="1200" dirty="0">
                <a:latin typeface="Times New Roman" pitchFamily="-52" charset="0"/>
                <a:ea typeface="Arial" pitchFamily="-52" charset="0"/>
                <a:cs typeface="Arial" pitchFamily="-52" charset="0"/>
              </a:rPr>
              <a:t>is a generic format for storing large </a:t>
            </a:r>
          </a:p>
          <a:p>
            <a:r>
              <a:rPr lang="en-US" sz="1200" dirty="0">
                <a:latin typeface="Times New Roman" pitchFamily="-52" charset="0"/>
                <a:ea typeface="Arial" pitchFamily="-52" charset="0"/>
                <a:cs typeface="Arial" pitchFamily="-52" charset="0"/>
              </a:rPr>
              <a:t>nucleotide sequence alignments that is illustrated on the next page. </a:t>
            </a:r>
            <a:r>
              <a:rPr lang="en-US" sz="1200" dirty="0" smtClean="0">
                <a:latin typeface="Times New Roman" pitchFamily="-52" charset="0"/>
                <a:ea typeface="Arial" pitchFamily="-52" charset="0"/>
                <a:cs typeface="Arial" pitchFamily="-52" charset="0"/>
              </a:rPr>
              <a:t>Creating our output in SAM format allows us to </a:t>
            </a:r>
            <a:r>
              <a:rPr lang="en-GB" sz="1200" dirty="0">
                <a:latin typeface="Times New Roman" pitchFamily="-52" charset="0"/>
                <a:ea typeface="Arial" pitchFamily="-52" charset="0"/>
                <a:cs typeface="Arial" pitchFamily="-52" charset="0"/>
              </a:rPr>
              <a:t>use </a:t>
            </a:r>
            <a:r>
              <a:rPr lang="en-GB" sz="1200" dirty="0" smtClean="0">
                <a:latin typeface="Times New Roman" pitchFamily="-52" charset="0"/>
                <a:ea typeface="Arial" pitchFamily="-52" charset="0"/>
                <a:cs typeface="Arial" pitchFamily="-52" charset="0"/>
              </a:rPr>
              <a:t>a complementary </a:t>
            </a:r>
            <a:r>
              <a:rPr lang="en-GB" sz="1200" dirty="0">
                <a:latin typeface="Times New Roman" pitchFamily="-52" charset="0"/>
                <a:ea typeface="Arial" pitchFamily="-52" charset="0"/>
                <a:cs typeface="Arial" pitchFamily="-52" charset="0"/>
              </a:rPr>
              <a:t>software package called</a:t>
            </a:r>
            <a:r>
              <a:rPr lang="en-GB" sz="1200" dirty="0" smtClean="0">
                <a:latin typeface="Times New Roman" pitchFamily="-52" charset="0"/>
                <a:ea typeface="Arial" pitchFamily="-52" charset="0"/>
                <a:cs typeface="Arial" pitchFamily="-52" charset="0"/>
              </a:rPr>
              <a:t> </a:t>
            </a:r>
            <a:r>
              <a:rPr lang="en-GB" sz="1200" dirty="0" err="1" smtClean="0">
                <a:latin typeface="Times New Roman" pitchFamily="-52" charset="0"/>
                <a:ea typeface="Arial" pitchFamily="-52" charset="0"/>
                <a:cs typeface="Arial" pitchFamily="-52" charset="0"/>
              </a:rPr>
              <a:t>SAMtools</a:t>
            </a:r>
            <a:r>
              <a:rPr lang="en-GB" sz="1200" dirty="0" smtClean="0">
                <a:latin typeface="Times New Roman" pitchFamily="-52" charset="0"/>
                <a:ea typeface="Arial" pitchFamily="-52" charset="0"/>
                <a:cs typeface="Arial" pitchFamily="-52" charset="0"/>
              </a:rPr>
              <a:t>.</a:t>
            </a:r>
            <a:endParaRPr lang="en-GB" sz="1200" dirty="0">
              <a:latin typeface="Times New Roman" pitchFamily="-52" charset="0"/>
              <a:ea typeface="Arial" pitchFamily="-52" charset="0"/>
              <a:cs typeface="Arial" pitchFamily="-52" charset="0"/>
            </a:endParaRPr>
          </a:p>
          <a:p>
            <a:endParaRPr lang="en-US" sz="1200" dirty="0" smtClean="0">
              <a:latin typeface="Times New Roman"/>
              <a:cs typeface="Times New Roman"/>
            </a:endParaRPr>
          </a:p>
          <a:p>
            <a:r>
              <a:rPr lang="en-US" sz="1200" b="1" dirty="0" err="1" smtClean="0">
                <a:latin typeface="Times New Roman" pitchFamily="-52" charset="0"/>
                <a:ea typeface="Arial" pitchFamily="-52" charset="0"/>
                <a:cs typeface="Arial" pitchFamily="-52" charset="0"/>
              </a:rPr>
              <a:t>SAMtools</a:t>
            </a:r>
            <a:r>
              <a:rPr lang="en-US" sz="1200" b="1" dirty="0" smtClean="0">
                <a:latin typeface="Times New Roman" pitchFamily="-52" charset="0"/>
                <a:ea typeface="Arial" pitchFamily="-52" charset="0"/>
                <a:cs typeface="Arial" pitchFamily="-52" charset="0"/>
              </a:rPr>
              <a:t> </a:t>
            </a:r>
            <a:r>
              <a:rPr lang="en-US" sz="1200" dirty="0">
                <a:latin typeface="Times New Roman" pitchFamily="-52" charset="0"/>
                <a:ea typeface="Arial" pitchFamily="-52" charset="0"/>
                <a:cs typeface="Arial" pitchFamily="-52" charset="0"/>
              </a:rPr>
              <a:t>is a collection of utilities for manipulating alignments in SAM format.</a:t>
            </a:r>
          </a:p>
          <a:p>
            <a:r>
              <a:rPr lang="en-US" sz="1200" dirty="0">
                <a:latin typeface="Times New Roman" pitchFamily="-52" charset="0"/>
                <a:ea typeface="Arial" pitchFamily="-52" charset="0"/>
                <a:cs typeface="Arial" pitchFamily="-52" charset="0"/>
              </a:rPr>
              <a:t>See </a:t>
            </a:r>
            <a:r>
              <a:rPr lang="en-US" sz="1200" dirty="0">
                <a:latin typeface="Times New Roman" pitchFamily="-52" charset="0"/>
                <a:ea typeface="Arial" pitchFamily="-52" charset="0"/>
                <a:cs typeface="Arial" pitchFamily="-52" charset="0"/>
                <a:hlinkClick r:id="rId2"/>
              </a:rPr>
              <a:t>http://samtools.sourceforge.net</a:t>
            </a:r>
            <a:r>
              <a:rPr lang="en-US" sz="1200" dirty="0" smtClean="0">
                <a:latin typeface="Times New Roman" pitchFamily="-52" charset="0"/>
                <a:ea typeface="Arial" pitchFamily="-52" charset="0"/>
                <a:cs typeface="Arial" pitchFamily="-52" charset="0"/>
                <a:hlinkClick r:id="rId2"/>
              </a:rPr>
              <a:t>/</a:t>
            </a:r>
            <a:r>
              <a:rPr lang="en-US" sz="1200" dirty="0" smtClean="0">
                <a:latin typeface="Times New Roman" pitchFamily="-52" charset="0"/>
                <a:ea typeface="Arial" pitchFamily="-52" charset="0"/>
                <a:cs typeface="Arial" pitchFamily="-52" charset="0"/>
              </a:rPr>
              <a:t> for more information. </a:t>
            </a:r>
            <a:r>
              <a:rPr lang="en-GB" sz="1200" dirty="0" smtClean="0">
                <a:latin typeface="Times New Roman" pitchFamily="-52" charset="0"/>
                <a:ea typeface="Arial" pitchFamily="-52" charset="0"/>
                <a:cs typeface="Arial" pitchFamily="-52" charset="0"/>
              </a:rPr>
              <a:t>There are numerous options that control the way the </a:t>
            </a:r>
            <a:r>
              <a:rPr lang="en-GB" sz="1200" dirty="0" err="1" smtClean="0">
                <a:latin typeface="Times New Roman" pitchFamily="-52" charset="0"/>
                <a:ea typeface="Arial" pitchFamily="-52" charset="0"/>
                <a:cs typeface="Arial" pitchFamily="-52" charset="0"/>
              </a:rPr>
              <a:t>SAMtools</a:t>
            </a:r>
            <a:r>
              <a:rPr lang="en-GB" sz="1200" dirty="0" smtClean="0">
                <a:latin typeface="Times New Roman" pitchFamily="-52" charset="0"/>
                <a:ea typeface="Arial" pitchFamily="-52" charset="0"/>
                <a:cs typeface="Arial" pitchFamily="-52" charset="0"/>
              </a:rPr>
              <a:t> utilities run, a few of which </a:t>
            </a:r>
            <a:r>
              <a:rPr lang="en-GB" sz="1200" dirty="0">
                <a:latin typeface="Times New Roman" pitchFamily="-52" charset="0"/>
                <a:ea typeface="Arial" pitchFamily="-52" charset="0"/>
                <a:cs typeface="Arial" pitchFamily="-52" charset="0"/>
              </a:rPr>
              <a:t>are explained </a:t>
            </a:r>
            <a:r>
              <a:rPr lang="en-GB" sz="1200" dirty="0" smtClean="0">
                <a:latin typeface="Times New Roman" pitchFamily="-52" charset="0"/>
                <a:ea typeface="Arial" pitchFamily="-52" charset="0"/>
                <a:cs typeface="Arial" pitchFamily="-52" charset="0"/>
              </a:rPr>
              <a:t>below. To get brief explanations of the various utilities and the different options or flags that control each utility, type </a:t>
            </a:r>
            <a:r>
              <a:rPr lang="en-GB" sz="1200" dirty="0" err="1" smtClean="0">
                <a:latin typeface="Courier New"/>
                <a:ea typeface="Arial" pitchFamily="-52" charset="0"/>
                <a:cs typeface="Courier New"/>
              </a:rPr>
              <a:t>samtools</a:t>
            </a:r>
            <a:r>
              <a:rPr lang="en-GB" sz="1200" dirty="0" smtClean="0">
                <a:latin typeface="Times New Roman" pitchFamily="-52" charset="0"/>
                <a:ea typeface="Arial" pitchFamily="-52" charset="0"/>
                <a:cs typeface="Arial" pitchFamily="-52" charset="0"/>
              </a:rPr>
              <a:t> or </a:t>
            </a:r>
            <a:r>
              <a:rPr lang="en-GB" sz="1200" dirty="0" err="1" smtClean="0">
                <a:latin typeface="Courier New"/>
                <a:ea typeface="Arial" pitchFamily="-52" charset="0"/>
                <a:cs typeface="Courier New"/>
              </a:rPr>
              <a:t>samtools</a:t>
            </a:r>
            <a:r>
              <a:rPr lang="en-GB" sz="1200" dirty="0" smtClean="0">
                <a:latin typeface="Times New Roman" pitchFamily="-52" charset="0"/>
                <a:ea typeface="Arial" pitchFamily="-52" charset="0"/>
                <a:cs typeface="Arial" pitchFamily="-52" charset="0"/>
              </a:rPr>
              <a:t> followed by one particular utility on the command line like e.g.:</a:t>
            </a:r>
          </a:p>
          <a:p>
            <a:r>
              <a:rPr lang="en-GB" sz="1200" dirty="0" err="1" smtClean="0">
                <a:latin typeface="Courier New"/>
                <a:ea typeface="Arial" pitchFamily="-52" charset="0"/>
                <a:cs typeface="Courier New"/>
              </a:rPr>
              <a:t>samtools</a:t>
            </a:r>
          </a:p>
          <a:p>
            <a:r>
              <a:rPr lang="en-GB" sz="1200" dirty="0" err="1" smtClean="0">
                <a:latin typeface="Courier New"/>
                <a:ea typeface="Arial" pitchFamily="-52" charset="0"/>
                <a:cs typeface="Courier New"/>
              </a:rPr>
              <a:t>samtools</a:t>
            </a:r>
            <a:r>
              <a:rPr lang="en-GB" sz="1200" dirty="0" smtClean="0">
                <a:latin typeface="Courier New"/>
                <a:ea typeface="Arial" pitchFamily="-52" charset="0"/>
                <a:cs typeface="Courier New"/>
              </a:rPr>
              <a:t> view</a:t>
            </a:r>
            <a:endParaRPr lang="en-GB" sz="1200" dirty="0" smtClean="0">
              <a:latin typeface="Times New Roman" pitchFamily="-52" charset="0"/>
              <a:ea typeface="Arial" pitchFamily="-52" charset="0"/>
              <a:cs typeface="Arial" pitchFamily="-52" charset="0"/>
            </a:endParaRPr>
          </a:p>
        </p:txBody>
      </p:sp>
      <p:sp>
        <p:nvSpPr>
          <p:cNvPr id="10" name="Slide Number Placeholder 9"/>
          <p:cNvSpPr>
            <a:spLocks noGrp="1"/>
          </p:cNvSpPr>
          <p:nvPr>
            <p:ph type="sldNum" sz="quarter" idx="12"/>
          </p:nvPr>
        </p:nvSpPr>
        <p:spPr/>
        <p:txBody>
          <a:bodyPr/>
          <a:lstStyle/>
          <a:p>
            <a:fld id="{F2E8CB31-A58A-4779-9F7E-716265AE8FEE}" type="slidenum">
              <a:rPr lang="en-US"/>
              <a:pPr/>
              <a:t>8</a:t>
            </a:fld>
            <a:endParaRPr lang="en-US"/>
          </a:p>
        </p:txBody>
      </p:sp>
      <p:sp>
        <p:nvSpPr>
          <p:cNvPr id="4" name="TextBox 3"/>
          <p:cNvSpPr txBox="1"/>
          <p:nvPr/>
        </p:nvSpPr>
        <p:spPr>
          <a:xfrm>
            <a:off x="643368" y="7824748"/>
            <a:ext cx="5428289" cy="1015663"/>
          </a:xfrm>
          <a:prstGeom prst="rect">
            <a:avLst/>
          </a:prstGeom>
          <a:noFill/>
        </p:spPr>
        <p:txBody>
          <a:bodyPr wrap="none" rtlCol="0">
            <a:spAutoFit/>
          </a:bodyPr>
          <a:lstStyle/>
          <a:p>
            <a:pPr lvl="0"/>
            <a:r>
              <a:rPr lang="en-GB" sz="1200" dirty="0">
                <a:solidFill>
                  <a:srgbClr val="000000"/>
                </a:solidFill>
                <a:latin typeface="Arial"/>
                <a:ea typeface="Arial" pitchFamily="-52" charset="0"/>
                <a:cs typeface="Arial"/>
              </a:rPr>
              <a:t>To have a quick look at the first lines of the SAM file you just generated, type</a:t>
            </a:r>
            <a:r>
              <a:rPr lang="en-GB" sz="1200" dirty="0" smtClean="0">
                <a:solidFill>
                  <a:srgbClr val="000000"/>
                </a:solidFill>
                <a:latin typeface="Arial"/>
                <a:ea typeface="Arial" pitchFamily="-52" charset="0"/>
                <a:cs typeface="Arial"/>
              </a:rPr>
              <a:t>:</a:t>
            </a:r>
          </a:p>
          <a:p>
            <a:pPr lvl="0"/>
            <a:endParaRPr lang="en-GB" sz="1200" dirty="0">
              <a:solidFill>
                <a:srgbClr val="000000"/>
              </a:solidFill>
              <a:latin typeface="Arial"/>
              <a:ea typeface="Arial" pitchFamily="-52" charset="0"/>
              <a:cs typeface="Arial"/>
            </a:endParaRPr>
          </a:p>
          <a:p>
            <a:pPr lvl="0"/>
            <a:r>
              <a:rPr lang="en-GB" sz="1200" b="1" dirty="0">
                <a:solidFill>
                  <a:srgbClr val="000000"/>
                </a:solidFill>
                <a:latin typeface="Courier New"/>
                <a:ea typeface="Arial" pitchFamily="-52" charset="0"/>
                <a:cs typeface="Courier New"/>
              </a:rPr>
              <a:t>head </a:t>
            </a:r>
            <a:r>
              <a:rPr lang="en-GB" sz="1200" b="1" dirty="0" err="1" smtClean="0">
                <a:solidFill>
                  <a:srgbClr val="000000"/>
                </a:solidFill>
                <a:latin typeface="Courier New"/>
                <a:ea typeface="Arial" pitchFamily="-52" charset="0"/>
                <a:cs typeface="Courier New"/>
              </a:rPr>
              <a:t>mapping.sam</a:t>
            </a:r>
            <a:endParaRPr lang="en-GB" sz="1200" b="1" dirty="0" smtClean="0">
              <a:solidFill>
                <a:srgbClr val="000000"/>
              </a:solidFill>
              <a:latin typeface="Courier New"/>
              <a:ea typeface="Arial" pitchFamily="-52" charset="0"/>
              <a:cs typeface="Courier New"/>
            </a:endParaRPr>
          </a:p>
          <a:p>
            <a:pPr lvl="0"/>
            <a:endParaRPr lang="en-GB" sz="1200" dirty="0">
              <a:solidFill>
                <a:srgbClr val="000000"/>
              </a:solidFill>
              <a:latin typeface="Courier New"/>
              <a:ea typeface="Arial" pitchFamily="-52" charset="0"/>
              <a:cs typeface="Courier New"/>
            </a:endParaRPr>
          </a:p>
          <a:p>
            <a:pPr lvl="0"/>
            <a:r>
              <a:rPr lang="en-GB" sz="1200" dirty="0">
                <a:solidFill>
                  <a:srgbClr val="000000"/>
                </a:solidFill>
                <a:latin typeface="Arial"/>
                <a:ea typeface="Arial" pitchFamily="-52" charset="0"/>
                <a:cs typeface="Arial"/>
              </a:rPr>
              <a:t>The SAM/BAM file format is illustrated on the next page.</a:t>
            </a:r>
          </a:p>
        </p:txBody>
      </p:sp>
      <p:pic>
        <p:nvPicPr>
          <p:cNvPr id="6" name="Picture 5" descr="screenshot_5.png"/>
          <p:cNvPicPr>
            <a:picLocks noChangeAspect="1"/>
          </p:cNvPicPr>
          <p:nvPr/>
        </p:nvPicPr>
        <p:blipFill rotWithShape="1">
          <a:blip r:embed="rId3">
            <a:extLst>
              <a:ext uri="{28A0092B-C50C-407E-A947-70E740481C1C}">
                <a14:useLocalDpi xmlns:a14="http://schemas.microsoft.com/office/drawing/2010/main" val="0"/>
              </a:ext>
            </a:extLst>
          </a:blip>
          <a:srcRect l="4335" t="1849" r="24943" b="63425"/>
          <a:stretch/>
        </p:blipFill>
        <p:spPr>
          <a:xfrm>
            <a:off x="218973" y="836642"/>
            <a:ext cx="6448793" cy="2393275"/>
          </a:xfrm>
          <a:prstGeom prst="rect">
            <a:avLst/>
          </a:prstGeom>
        </p:spPr>
      </p:pic>
    </p:spTree>
    <p:extLst>
      <p:ext uri="{BB962C8B-B14F-4D97-AF65-F5344CB8AC3E}">
        <p14:creationId xmlns:p14="http://schemas.microsoft.com/office/powerpoint/2010/main" val="213367709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3"/>
          <p:cNvSpPr>
            <a:spLocks noChangeArrowheads="1"/>
          </p:cNvSpPr>
          <p:nvPr/>
        </p:nvSpPr>
        <p:spPr bwMode="auto">
          <a:xfrm>
            <a:off x="540000" y="680859"/>
            <a:ext cx="5886000" cy="1123712"/>
          </a:xfrm>
          <a:prstGeom prst="roundRect">
            <a:avLst>
              <a:gd name="adj" fmla="val 16667"/>
            </a:avLst>
          </a:prstGeom>
          <a:solidFill>
            <a:srgbClr val="FFFF99"/>
          </a:solidFill>
          <a:ln w="9525">
            <a:solidFill>
              <a:schemeClr val="tx1"/>
            </a:solidFill>
            <a:round/>
            <a:headEnd/>
            <a:tailEnd/>
          </a:ln>
          <a:effectLst/>
          <a:extLst/>
        </p:spPr>
        <p:txBody>
          <a:bodyPr wrap="square" anchor="ctr">
            <a:spAutoFit/>
          </a:bodyPr>
          <a:lstStyle/>
          <a:p>
            <a:r>
              <a:rPr lang="en-GB" sz="1200" dirty="0">
                <a:latin typeface="Times New Roman" charset="0"/>
                <a:ea typeface="Times New Roman" charset="0"/>
                <a:cs typeface="Times New Roman" charset="0"/>
              </a:rPr>
              <a:t>The SAM/BAM file format is very powerful. It is unlikely that you will need to work with the contents of a SAM/BAM file directly, but it is very informative to visualize it in a viewer and it is a great format to do further analysis with. The format specifications are at </a:t>
            </a:r>
            <a:r>
              <a:rPr lang="en-US" sz="1200" dirty="0">
                <a:latin typeface="Times New Roman" charset="0"/>
                <a:ea typeface="Times New Roman" charset="0"/>
                <a:cs typeface="Times New Roman" charset="0"/>
                <a:hlinkClick r:id="rId3"/>
              </a:rPr>
              <a:t>http://samtools.sourceforge.net/SAM1.pdf</a:t>
            </a:r>
            <a:r>
              <a:rPr lang="en-US" sz="1200" dirty="0">
                <a:latin typeface="Times New Roman" charset="0"/>
                <a:ea typeface="Times New Roman" charset="0"/>
                <a:cs typeface="Times New Roman" charset="0"/>
              </a:rPr>
              <a:t>. Below is a brief overview of the information contained in such files.</a:t>
            </a:r>
            <a:endParaRPr lang="en-GB" sz="1200" dirty="0">
              <a:latin typeface="Times New Roman" charset="0"/>
              <a:ea typeface="Times New Roman" charset="0"/>
              <a:cs typeface="Times New Roman" charset="0"/>
            </a:endParaRPr>
          </a:p>
        </p:txBody>
      </p:sp>
      <p:pic>
        <p:nvPicPr>
          <p:cNvPr id="47" name="Picture 46" descr="Screenshot_BAM file format.1.png"/>
          <p:cNvPicPr>
            <a:picLocks noChangeAspect="1"/>
          </p:cNvPicPr>
          <p:nvPr/>
        </p:nvPicPr>
        <p:blipFill>
          <a:blip r:embed="rId4"/>
          <a:stretch>
            <a:fillRect/>
          </a:stretch>
        </p:blipFill>
        <p:spPr>
          <a:xfrm>
            <a:off x="270943" y="3651541"/>
            <a:ext cx="6438519" cy="2173478"/>
          </a:xfrm>
          <a:prstGeom prst="rect">
            <a:avLst/>
          </a:prstGeom>
          <a:ln w="12700">
            <a:solidFill>
              <a:schemeClr val="tx1"/>
            </a:solidFill>
          </a:ln>
        </p:spPr>
      </p:pic>
      <p:sp>
        <p:nvSpPr>
          <p:cNvPr id="24578" name="Text Box 10"/>
          <p:cNvSpPr txBox="1">
            <a:spLocks noChangeArrowheads="1"/>
          </p:cNvSpPr>
          <p:nvPr/>
        </p:nvSpPr>
        <p:spPr bwMode="auto">
          <a:xfrm>
            <a:off x="496888" y="300038"/>
            <a:ext cx="5689600" cy="338554"/>
          </a:xfrm>
          <a:prstGeom prst="rect">
            <a:avLst/>
          </a:prstGeom>
          <a:noFill/>
          <a:ln w="9525">
            <a:noFill/>
            <a:miter lim="800000"/>
            <a:headEnd/>
            <a:tailEnd/>
          </a:ln>
        </p:spPr>
        <p:txBody>
          <a:bodyPr>
            <a:prstTxWarp prst="textNoShape">
              <a:avLst/>
            </a:prstTxWarp>
            <a:spAutoFit/>
          </a:bodyPr>
          <a:lstStyle/>
          <a:p>
            <a:pPr marL="342900" indent="-342900" algn="just">
              <a:tabLst>
                <a:tab pos="2692400" algn="l"/>
              </a:tabLst>
            </a:pPr>
            <a:r>
              <a:rPr lang="en-GB" b="1" dirty="0">
                <a:latin typeface="Times New Roman" charset="0"/>
              </a:rPr>
              <a:t>File format: SAM / BAM  </a:t>
            </a:r>
            <a:r>
              <a:rPr lang="en-GB" dirty="0">
                <a:latin typeface="Times New Roman" charset="0"/>
              </a:rPr>
              <a:t>(each line: one aligned sequence read)</a:t>
            </a:r>
          </a:p>
        </p:txBody>
      </p:sp>
      <p:sp>
        <p:nvSpPr>
          <p:cNvPr id="24586" name="AutoShape 65"/>
          <p:cNvSpPr>
            <a:spLocks noChangeArrowheads="1"/>
          </p:cNvSpPr>
          <p:nvPr/>
        </p:nvSpPr>
        <p:spPr bwMode="auto">
          <a:xfrm>
            <a:off x="278876" y="2836874"/>
            <a:ext cx="1087437" cy="555625"/>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p>
        </p:txBody>
      </p:sp>
      <p:sp>
        <p:nvSpPr>
          <p:cNvPr id="24587" name="Text Box 66"/>
          <p:cNvSpPr txBox="1">
            <a:spLocks noChangeArrowheads="1"/>
          </p:cNvSpPr>
          <p:nvPr/>
        </p:nvSpPr>
        <p:spPr bwMode="auto">
          <a:xfrm>
            <a:off x="276225" y="2767015"/>
            <a:ext cx="1103843" cy="646331"/>
          </a:xfrm>
          <a:prstGeom prst="rect">
            <a:avLst/>
          </a:prstGeom>
          <a:noFill/>
          <a:ln w="9525">
            <a:noFill/>
            <a:miter lim="800000"/>
            <a:headEnd/>
            <a:tailEnd/>
          </a:ln>
        </p:spPr>
        <p:txBody>
          <a:bodyPr wrap="square">
            <a:prstTxWarp prst="textNoShape">
              <a:avLst/>
            </a:prstTxWarp>
            <a:spAutoFit/>
          </a:bodyPr>
          <a:lstStyle/>
          <a:p>
            <a:pPr algn="ctr"/>
            <a:r>
              <a:rPr lang="en-GB" sz="1200" dirty="0">
                <a:latin typeface="Times New Roman" charset="0"/>
              </a:rPr>
              <a:t>Query name, i.e. name of sequence read</a:t>
            </a:r>
          </a:p>
        </p:txBody>
      </p:sp>
      <p:sp>
        <p:nvSpPr>
          <p:cNvPr id="24588" name="Line 67"/>
          <p:cNvSpPr>
            <a:spLocks noChangeShapeType="1"/>
          </p:cNvSpPr>
          <p:nvPr/>
        </p:nvSpPr>
        <p:spPr bwMode="auto">
          <a:xfrm>
            <a:off x="711200" y="3386677"/>
            <a:ext cx="0" cy="380997"/>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589" name="AutoShape 68"/>
          <p:cNvSpPr>
            <a:spLocks noChangeArrowheads="1"/>
          </p:cNvSpPr>
          <p:nvPr/>
        </p:nvSpPr>
        <p:spPr bwMode="auto">
          <a:xfrm>
            <a:off x="402167" y="1998673"/>
            <a:ext cx="1185306" cy="719137"/>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just"/>
            <a:endParaRPr lang="en-US"/>
          </a:p>
        </p:txBody>
      </p:sp>
      <p:sp>
        <p:nvSpPr>
          <p:cNvPr id="24590" name="Text Box 69"/>
          <p:cNvSpPr txBox="1">
            <a:spLocks noChangeArrowheads="1"/>
          </p:cNvSpPr>
          <p:nvPr/>
        </p:nvSpPr>
        <p:spPr bwMode="auto">
          <a:xfrm>
            <a:off x="334433" y="2030423"/>
            <a:ext cx="1308076" cy="646331"/>
          </a:xfrm>
          <a:prstGeom prst="rect">
            <a:avLst/>
          </a:prstGeom>
          <a:noFill/>
          <a:ln w="9525">
            <a:noFill/>
            <a:miter lim="800000"/>
            <a:headEnd/>
            <a:tailEnd/>
          </a:ln>
        </p:spPr>
        <p:txBody>
          <a:bodyPr wrap="square">
            <a:prstTxWarp prst="textNoShape">
              <a:avLst/>
            </a:prstTxWarp>
            <a:spAutoFit/>
          </a:bodyPr>
          <a:lstStyle/>
          <a:p>
            <a:pPr algn="ctr"/>
            <a:r>
              <a:rPr lang="en-GB" sz="1200" dirty="0">
                <a:solidFill>
                  <a:srgbClr val="FF6600"/>
                </a:solidFill>
                <a:latin typeface="Times New Roman" charset="0"/>
              </a:rPr>
              <a:t>Bitwise flag with read pair mapping information</a:t>
            </a:r>
          </a:p>
        </p:txBody>
      </p:sp>
      <p:sp>
        <p:nvSpPr>
          <p:cNvPr id="24591" name="Line 70"/>
          <p:cNvSpPr>
            <a:spLocks noChangeShapeType="1"/>
          </p:cNvSpPr>
          <p:nvPr/>
        </p:nvSpPr>
        <p:spPr bwMode="auto">
          <a:xfrm>
            <a:off x="1369481" y="2711459"/>
            <a:ext cx="726019" cy="963083"/>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592" name="AutoShape 65"/>
          <p:cNvSpPr>
            <a:spLocks noChangeArrowheads="1"/>
          </p:cNvSpPr>
          <p:nvPr/>
        </p:nvSpPr>
        <p:spPr bwMode="auto">
          <a:xfrm>
            <a:off x="1716091" y="2015603"/>
            <a:ext cx="969962" cy="1040871"/>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just"/>
            <a:endParaRPr lang="en-US"/>
          </a:p>
        </p:txBody>
      </p:sp>
      <p:sp>
        <p:nvSpPr>
          <p:cNvPr id="24593" name="Text Box 66"/>
          <p:cNvSpPr txBox="1">
            <a:spLocks noChangeArrowheads="1"/>
          </p:cNvSpPr>
          <p:nvPr/>
        </p:nvSpPr>
        <p:spPr bwMode="auto">
          <a:xfrm>
            <a:off x="1645717" y="2000779"/>
            <a:ext cx="1108075" cy="1015663"/>
          </a:xfrm>
          <a:prstGeom prst="rect">
            <a:avLst/>
          </a:prstGeom>
          <a:noFill/>
          <a:ln w="9525">
            <a:noFill/>
            <a:miter lim="800000"/>
            <a:headEnd/>
            <a:tailEnd/>
          </a:ln>
        </p:spPr>
        <p:txBody>
          <a:bodyPr>
            <a:prstTxWarp prst="textNoShape">
              <a:avLst/>
            </a:prstTxWarp>
            <a:spAutoFit/>
          </a:bodyPr>
          <a:lstStyle/>
          <a:p>
            <a:pPr algn="ctr"/>
            <a:r>
              <a:rPr lang="en-GB" sz="1200" dirty="0">
                <a:latin typeface="Times New Roman" charset="0"/>
              </a:rPr>
              <a:t>Chromosome/ reference sequence to which read has been mapped  </a:t>
            </a:r>
          </a:p>
        </p:txBody>
      </p:sp>
      <p:sp>
        <p:nvSpPr>
          <p:cNvPr id="24594" name="Line 67"/>
          <p:cNvSpPr>
            <a:spLocks noChangeShapeType="1"/>
          </p:cNvSpPr>
          <p:nvPr/>
        </p:nvSpPr>
        <p:spPr bwMode="auto">
          <a:xfrm>
            <a:off x="2451100" y="3056477"/>
            <a:ext cx="211667" cy="618067"/>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595" name="AutoShape 65"/>
          <p:cNvSpPr>
            <a:spLocks noChangeArrowheads="1"/>
          </p:cNvSpPr>
          <p:nvPr/>
        </p:nvSpPr>
        <p:spPr bwMode="auto">
          <a:xfrm>
            <a:off x="1576389" y="5930911"/>
            <a:ext cx="798512" cy="630000"/>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just"/>
            <a:endParaRPr lang="en-US"/>
          </a:p>
        </p:txBody>
      </p:sp>
      <p:sp>
        <p:nvSpPr>
          <p:cNvPr id="24596" name="Text Box 66"/>
          <p:cNvSpPr txBox="1">
            <a:spLocks noChangeArrowheads="1"/>
          </p:cNvSpPr>
          <p:nvPr/>
        </p:nvSpPr>
        <p:spPr bwMode="auto">
          <a:xfrm>
            <a:off x="1514477" y="5910269"/>
            <a:ext cx="915988" cy="646331"/>
          </a:xfrm>
          <a:prstGeom prst="rect">
            <a:avLst/>
          </a:prstGeom>
          <a:noFill/>
          <a:ln w="9525">
            <a:noFill/>
            <a:miter lim="800000"/>
            <a:headEnd/>
            <a:tailEnd/>
          </a:ln>
        </p:spPr>
        <p:txBody>
          <a:bodyPr>
            <a:prstTxWarp prst="textNoShape">
              <a:avLst/>
            </a:prstTxWarp>
            <a:spAutoFit/>
          </a:bodyPr>
          <a:lstStyle/>
          <a:p>
            <a:pPr algn="ctr"/>
            <a:r>
              <a:rPr lang="en-GB" sz="1200" dirty="0">
                <a:solidFill>
                  <a:srgbClr val="008000"/>
                </a:solidFill>
                <a:latin typeface="Times New Roman" charset="0"/>
              </a:rPr>
              <a:t>Quality of each base in read</a:t>
            </a:r>
          </a:p>
        </p:txBody>
      </p:sp>
      <p:sp>
        <p:nvSpPr>
          <p:cNvPr id="24597" name="Line 67"/>
          <p:cNvSpPr>
            <a:spLocks noChangeShapeType="1"/>
          </p:cNvSpPr>
          <p:nvPr/>
        </p:nvSpPr>
        <p:spPr bwMode="auto">
          <a:xfrm flipV="1">
            <a:off x="2184400" y="4089408"/>
            <a:ext cx="387350" cy="1847851"/>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598" name="AutoShape 65"/>
          <p:cNvSpPr>
            <a:spLocks noChangeArrowheads="1"/>
          </p:cNvSpPr>
          <p:nvPr/>
        </p:nvSpPr>
        <p:spPr bwMode="auto">
          <a:xfrm>
            <a:off x="570975" y="5912389"/>
            <a:ext cx="883175" cy="630000"/>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just"/>
            <a:endParaRPr lang="en-US"/>
          </a:p>
        </p:txBody>
      </p:sp>
      <p:sp>
        <p:nvSpPr>
          <p:cNvPr id="24599" name="Text Box 66"/>
          <p:cNvSpPr txBox="1">
            <a:spLocks noChangeArrowheads="1"/>
          </p:cNvSpPr>
          <p:nvPr/>
        </p:nvSpPr>
        <p:spPr bwMode="auto">
          <a:xfrm>
            <a:off x="523874" y="5886989"/>
            <a:ext cx="968376" cy="646331"/>
          </a:xfrm>
          <a:prstGeom prst="rect">
            <a:avLst/>
          </a:prstGeom>
          <a:noFill/>
          <a:ln w="9525">
            <a:noFill/>
            <a:miter lim="800000"/>
            <a:headEnd/>
            <a:tailEnd/>
          </a:ln>
        </p:spPr>
        <p:txBody>
          <a:bodyPr wrap="square">
            <a:prstTxWarp prst="textNoShape">
              <a:avLst/>
            </a:prstTxWarp>
            <a:spAutoFit/>
          </a:bodyPr>
          <a:lstStyle/>
          <a:p>
            <a:pPr algn="ctr"/>
            <a:r>
              <a:rPr lang="en-GB" sz="1200" dirty="0">
                <a:solidFill>
                  <a:srgbClr val="FF0000"/>
                </a:solidFill>
                <a:latin typeface="Times New Roman" charset="0"/>
              </a:rPr>
              <a:t>DNA sequence of read</a:t>
            </a:r>
          </a:p>
        </p:txBody>
      </p:sp>
      <p:sp>
        <p:nvSpPr>
          <p:cNvPr id="24600" name="Line 70"/>
          <p:cNvSpPr>
            <a:spLocks noChangeShapeType="1"/>
          </p:cNvSpPr>
          <p:nvPr/>
        </p:nvSpPr>
        <p:spPr bwMode="auto">
          <a:xfrm>
            <a:off x="4686299" y="3282960"/>
            <a:ext cx="4233" cy="391582"/>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602" name="AutoShape 65"/>
          <p:cNvSpPr>
            <a:spLocks noChangeArrowheads="1"/>
          </p:cNvSpPr>
          <p:nvPr/>
        </p:nvSpPr>
        <p:spPr bwMode="auto">
          <a:xfrm>
            <a:off x="3162300" y="5929323"/>
            <a:ext cx="717550" cy="630000"/>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just"/>
            <a:endParaRPr lang="en-US"/>
          </a:p>
        </p:txBody>
      </p:sp>
      <p:sp>
        <p:nvSpPr>
          <p:cNvPr id="24603" name="Text Box 66"/>
          <p:cNvSpPr txBox="1">
            <a:spLocks noChangeArrowheads="1"/>
          </p:cNvSpPr>
          <p:nvPr/>
        </p:nvSpPr>
        <p:spPr bwMode="auto">
          <a:xfrm>
            <a:off x="3076575" y="5903923"/>
            <a:ext cx="885825" cy="646331"/>
          </a:xfrm>
          <a:prstGeom prst="rect">
            <a:avLst/>
          </a:prstGeom>
          <a:noFill/>
          <a:ln w="9525">
            <a:noFill/>
            <a:miter lim="800000"/>
            <a:headEnd/>
            <a:tailEnd/>
          </a:ln>
        </p:spPr>
        <p:txBody>
          <a:bodyPr wrap="square">
            <a:prstTxWarp prst="textNoShape">
              <a:avLst/>
            </a:prstTxWarp>
            <a:spAutoFit/>
          </a:bodyPr>
          <a:lstStyle/>
          <a:p>
            <a:pPr algn="ctr"/>
            <a:r>
              <a:rPr lang="en-GB" sz="1200" dirty="0">
                <a:latin typeface="Times New Roman" charset="0"/>
              </a:rPr>
              <a:t>Mapping tags of  BWA</a:t>
            </a:r>
          </a:p>
        </p:txBody>
      </p:sp>
      <p:sp>
        <p:nvSpPr>
          <p:cNvPr id="24604" name="Line 67"/>
          <p:cNvSpPr>
            <a:spLocks noChangeShapeType="1"/>
          </p:cNvSpPr>
          <p:nvPr/>
        </p:nvSpPr>
        <p:spPr bwMode="auto">
          <a:xfrm flipH="1" flipV="1">
            <a:off x="5670549" y="3765560"/>
            <a:ext cx="406400" cy="221615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605" name="AutoShape 65"/>
          <p:cNvSpPr>
            <a:spLocks noChangeArrowheads="1"/>
          </p:cNvSpPr>
          <p:nvPr/>
        </p:nvSpPr>
        <p:spPr bwMode="auto">
          <a:xfrm>
            <a:off x="2765955" y="2517256"/>
            <a:ext cx="783696" cy="816503"/>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just"/>
            <a:endParaRPr lang="en-US"/>
          </a:p>
        </p:txBody>
      </p:sp>
      <p:sp>
        <p:nvSpPr>
          <p:cNvPr id="24606" name="Text Box 66"/>
          <p:cNvSpPr txBox="1">
            <a:spLocks noChangeArrowheads="1"/>
          </p:cNvSpPr>
          <p:nvPr/>
        </p:nvSpPr>
        <p:spPr bwMode="auto">
          <a:xfrm>
            <a:off x="2653235" y="2502443"/>
            <a:ext cx="1006480" cy="830997"/>
          </a:xfrm>
          <a:prstGeom prst="rect">
            <a:avLst/>
          </a:prstGeom>
          <a:noFill/>
          <a:ln w="9525">
            <a:noFill/>
            <a:miter lim="800000"/>
            <a:headEnd/>
            <a:tailEnd/>
          </a:ln>
        </p:spPr>
        <p:txBody>
          <a:bodyPr wrap="square">
            <a:prstTxWarp prst="textNoShape">
              <a:avLst/>
            </a:prstTxWarp>
            <a:spAutoFit/>
          </a:bodyPr>
          <a:lstStyle/>
          <a:p>
            <a:pPr algn="ctr"/>
            <a:r>
              <a:rPr lang="en-GB" sz="1200" dirty="0">
                <a:solidFill>
                  <a:srgbClr val="0000FF"/>
                </a:solidFill>
                <a:latin typeface="Times New Roman" charset="0"/>
              </a:rPr>
              <a:t>Left-most mapping position of read</a:t>
            </a:r>
          </a:p>
        </p:txBody>
      </p:sp>
      <p:sp>
        <p:nvSpPr>
          <p:cNvPr id="24607" name="Line 67"/>
          <p:cNvSpPr>
            <a:spLocks noChangeShapeType="1"/>
          </p:cNvSpPr>
          <p:nvPr/>
        </p:nvSpPr>
        <p:spPr bwMode="auto">
          <a:xfrm>
            <a:off x="3416300" y="3327410"/>
            <a:ext cx="12700" cy="3556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608" name="AutoShape 65"/>
          <p:cNvSpPr>
            <a:spLocks noChangeArrowheads="1"/>
          </p:cNvSpPr>
          <p:nvPr/>
        </p:nvSpPr>
        <p:spPr bwMode="auto">
          <a:xfrm>
            <a:off x="5646739" y="2328873"/>
            <a:ext cx="969962" cy="820737"/>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just"/>
            <a:endParaRPr lang="en-US"/>
          </a:p>
        </p:txBody>
      </p:sp>
      <p:sp>
        <p:nvSpPr>
          <p:cNvPr id="24609" name="Text Box 66"/>
          <p:cNvSpPr txBox="1">
            <a:spLocks noChangeArrowheads="1"/>
          </p:cNvSpPr>
          <p:nvPr/>
        </p:nvSpPr>
        <p:spPr bwMode="auto">
          <a:xfrm>
            <a:off x="5686425" y="2309823"/>
            <a:ext cx="915988" cy="830997"/>
          </a:xfrm>
          <a:prstGeom prst="rect">
            <a:avLst/>
          </a:prstGeom>
          <a:noFill/>
          <a:ln w="9525">
            <a:noFill/>
            <a:miter lim="800000"/>
            <a:headEnd/>
            <a:tailEnd/>
          </a:ln>
        </p:spPr>
        <p:txBody>
          <a:bodyPr>
            <a:prstTxWarp prst="textNoShape">
              <a:avLst/>
            </a:prstTxWarp>
            <a:spAutoFit/>
          </a:bodyPr>
          <a:lstStyle/>
          <a:p>
            <a:pPr algn="ctr"/>
            <a:r>
              <a:rPr lang="en-GB" sz="1200" dirty="0">
                <a:latin typeface="Times New Roman" charset="0"/>
              </a:rPr>
              <a:t>Left-most mapping position of read mate</a:t>
            </a:r>
          </a:p>
        </p:txBody>
      </p:sp>
      <p:sp>
        <p:nvSpPr>
          <p:cNvPr id="24610" name="Line 67"/>
          <p:cNvSpPr>
            <a:spLocks noChangeShapeType="1"/>
          </p:cNvSpPr>
          <p:nvPr/>
        </p:nvSpPr>
        <p:spPr bwMode="auto">
          <a:xfrm flipH="1">
            <a:off x="5264150" y="3149610"/>
            <a:ext cx="571500" cy="531282"/>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611" name="AutoShape 65"/>
          <p:cNvSpPr>
            <a:spLocks noChangeArrowheads="1"/>
          </p:cNvSpPr>
          <p:nvPr/>
        </p:nvSpPr>
        <p:spPr bwMode="auto">
          <a:xfrm>
            <a:off x="4713288" y="5929322"/>
            <a:ext cx="1579562" cy="630000"/>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endParaRPr lang="en-US"/>
          </a:p>
        </p:txBody>
      </p:sp>
      <p:sp>
        <p:nvSpPr>
          <p:cNvPr id="24612" name="Text Box 66"/>
          <p:cNvSpPr txBox="1">
            <a:spLocks noChangeArrowheads="1"/>
          </p:cNvSpPr>
          <p:nvPr/>
        </p:nvSpPr>
        <p:spPr bwMode="auto">
          <a:xfrm>
            <a:off x="4584700" y="5901802"/>
            <a:ext cx="1835150" cy="646331"/>
          </a:xfrm>
          <a:prstGeom prst="rect">
            <a:avLst/>
          </a:prstGeom>
          <a:noFill/>
          <a:ln w="9525">
            <a:noFill/>
            <a:miter lim="800000"/>
            <a:headEnd/>
            <a:tailEnd/>
          </a:ln>
        </p:spPr>
        <p:txBody>
          <a:bodyPr wrap="square">
            <a:prstTxWarp prst="textNoShape">
              <a:avLst/>
            </a:prstTxWarp>
            <a:spAutoFit/>
          </a:bodyPr>
          <a:lstStyle/>
          <a:p>
            <a:pPr algn="ctr"/>
            <a:r>
              <a:rPr lang="en-GB" sz="1200" dirty="0">
                <a:solidFill>
                  <a:srgbClr val="0000FF"/>
                </a:solidFill>
                <a:latin typeface="Times New Roman" charset="0"/>
              </a:rPr>
              <a:t>Template length = </a:t>
            </a:r>
            <a:br>
              <a:rPr lang="en-GB" sz="1200" dirty="0">
                <a:solidFill>
                  <a:srgbClr val="0000FF"/>
                </a:solidFill>
                <a:latin typeface="Times New Roman" charset="0"/>
              </a:rPr>
            </a:br>
            <a:r>
              <a:rPr lang="en-GB" sz="1200" u="sng" dirty="0">
                <a:solidFill>
                  <a:srgbClr val="0000FF"/>
                </a:solidFill>
                <a:latin typeface="Times New Roman" charset="0"/>
              </a:rPr>
              <a:t>length of</a:t>
            </a:r>
            <a:r>
              <a:rPr lang="en-GB" sz="1200" dirty="0">
                <a:solidFill>
                  <a:srgbClr val="0000FF"/>
                </a:solidFill>
                <a:latin typeface="Times New Roman" charset="0"/>
              </a:rPr>
              <a:t> plus </a:t>
            </a:r>
            <a:br>
              <a:rPr lang="en-GB" sz="1200" dirty="0">
                <a:solidFill>
                  <a:srgbClr val="0000FF"/>
                </a:solidFill>
                <a:latin typeface="Times New Roman" charset="0"/>
              </a:rPr>
            </a:br>
            <a:r>
              <a:rPr lang="en-GB" sz="1200" u="sng" dirty="0">
                <a:solidFill>
                  <a:srgbClr val="0000FF"/>
                </a:solidFill>
                <a:latin typeface="Times New Roman" charset="0"/>
              </a:rPr>
              <a:t>distance between</a:t>
            </a:r>
            <a:r>
              <a:rPr lang="en-GB" sz="1200" dirty="0">
                <a:solidFill>
                  <a:srgbClr val="0000FF"/>
                </a:solidFill>
                <a:latin typeface="Times New Roman" charset="0"/>
              </a:rPr>
              <a:t> mates </a:t>
            </a:r>
          </a:p>
        </p:txBody>
      </p:sp>
      <p:sp>
        <p:nvSpPr>
          <p:cNvPr id="24613" name="Line 70"/>
          <p:cNvSpPr>
            <a:spLocks noChangeShapeType="1"/>
          </p:cNvSpPr>
          <p:nvPr/>
        </p:nvSpPr>
        <p:spPr bwMode="auto">
          <a:xfrm flipV="1">
            <a:off x="3562350" y="4210060"/>
            <a:ext cx="69850" cy="172085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614" name="AutoShape 65"/>
          <p:cNvSpPr>
            <a:spLocks noChangeArrowheads="1"/>
          </p:cNvSpPr>
          <p:nvPr/>
        </p:nvSpPr>
        <p:spPr bwMode="auto">
          <a:xfrm>
            <a:off x="3879319" y="2024073"/>
            <a:ext cx="864131" cy="446087"/>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just"/>
            <a:endParaRPr lang="en-US"/>
          </a:p>
        </p:txBody>
      </p:sp>
      <p:sp>
        <p:nvSpPr>
          <p:cNvPr id="24615" name="Text Box 66"/>
          <p:cNvSpPr txBox="1">
            <a:spLocks noChangeArrowheads="1"/>
          </p:cNvSpPr>
          <p:nvPr/>
        </p:nvSpPr>
        <p:spPr bwMode="auto">
          <a:xfrm>
            <a:off x="3859739" y="2005023"/>
            <a:ext cx="926052" cy="457200"/>
          </a:xfrm>
          <a:prstGeom prst="rect">
            <a:avLst/>
          </a:prstGeom>
          <a:noFill/>
          <a:ln w="9525">
            <a:noFill/>
            <a:miter lim="800000"/>
            <a:headEnd/>
            <a:tailEnd/>
          </a:ln>
        </p:spPr>
        <p:txBody>
          <a:bodyPr wrap="square">
            <a:prstTxWarp prst="textNoShape">
              <a:avLst/>
            </a:prstTxWarp>
            <a:spAutoFit/>
          </a:bodyPr>
          <a:lstStyle/>
          <a:p>
            <a:pPr algn="ctr"/>
            <a:r>
              <a:rPr lang="en-GB" sz="1200" dirty="0">
                <a:solidFill>
                  <a:srgbClr val="FF6600"/>
                </a:solidFill>
                <a:latin typeface="Times New Roman" charset="0"/>
              </a:rPr>
              <a:t>Alignment information</a:t>
            </a:r>
          </a:p>
        </p:txBody>
      </p:sp>
      <p:sp>
        <p:nvSpPr>
          <p:cNvPr id="24616" name="AutoShape 65"/>
          <p:cNvSpPr>
            <a:spLocks noChangeArrowheads="1"/>
          </p:cNvSpPr>
          <p:nvPr/>
        </p:nvSpPr>
        <p:spPr bwMode="auto">
          <a:xfrm>
            <a:off x="4313238" y="2532073"/>
            <a:ext cx="1262062" cy="808037"/>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just"/>
            <a:endParaRPr lang="en-US"/>
          </a:p>
        </p:txBody>
      </p:sp>
      <p:sp>
        <p:nvSpPr>
          <p:cNvPr id="24617" name="Text Box 66"/>
          <p:cNvSpPr txBox="1">
            <a:spLocks noChangeArrowheads="1"/>
          </p:cNvSpPr>
          <p:nvPr/>
        </p:nvSpPr>
        <p:spPr bwMode="auto">
          <a:xfrm>
            <a:off x="4270375" y="2500323"/>
            <a:ext cx="1330325" cy="830997"/>
          </a:xfrm>
          <a:prstGeom prst="rect">
            <a:avLst/>
          </a:prstGeom>
          <a:noFill/>
          <a:ln w="9525">
            <a:noFill/>
            <a:miter lim="800000"/>
            <a:headEnd/>
            <a:tailEnd/>
          </a:ln>
        </p:spPr>
        <p:txBody>
          <a:bodyPr wrap="square">
            <a:prstTxWarp prst="textNoShape">
              <a:avLst/>
            </a:prstTxWarp>
            <a:spAutoFit/>
          </a:bodyPr>
          <a:lstStyle/>
          <a:p>
            <a:pPr algn="ctr"/>
            <a:r>
              <a:rPr lang="en-GB" sz="1200" dirty="0">
                <a:latin typeface="Times New Roman" charset="0"/>
              </a:rPr>
              <a:t>Sequence to which read mate has been mapped</a:t>
            </a:r>
          </a:p>
          <a:p>
            <a:pPr algn="ctr"/>
            <a:r>
              <a:rPr lang="en-GB" sz="1200" dirty="0">
                <a:latin typeface="Times New Roman" charset="0"/>
              </a:rPr>
              <a:t>(‘=‘ means same)</a:t>
            </a:r>
          </a:p>
        </p:txBody>
      </p:sp>
      <p:sp>
        <p:nvSpPr>
          <p:cNvPr id="24618" name="AutoShape 65"/>
          <p:cNvSpPr>
            <a:spLocks noChangeArrowheads="1"/>
          </p:cNvSpPr>
          <p:nvPr/>
        </p:nvSpPr>
        <p:spPr bwMode="auto">
          <a:xfrm>
            <a:off x="2959105" y="2009257"/>
            <a:ext cx="846665" cy="460904"/>
          </a:xfrm>
          <a:prstGeom prst="roundRect">
            <a:avLst>
              <a:gd name="adj" fmla="val 16667"/>
            </a:avLst>
          </a:prstGeom>
          <a:solidFill>
            <a:srgbClr val="FFFF99"/>
          </a:solidFill>
          <a:ln w="9525">
            <a:solidFill>
              <a:schemeClr val="tx1"/>
            </a:solidFill>
            <a:round/>
            <a:headEnd/>
            <a:tailEnd/>
          </a:ln>
        </p:spPr>
        <p:txBody>
          <a:bodyPr wrap="none" anchor="ctr">
            <a:prstTxWarp prst="textNoShape">
              <a:avLst/>
            </a:prstTxWarp>
          </a:bodyPr>
          <a:lstStyle/>
          <a:p>
            <a:pPr algn="ctr"/>
            <a:endParaRPr lang="en-US"/>
          </a:p>
        </p:txBody>
      </p:sp>
      <p:sp>
        <p:nvSpPr>
          <p:cNvPr id="24619" name="Text Box 66"/>
          <p:cNvSpPr txBox="1">
            <a:spLocks noChangeArrowheads="1"/>
          </p:cNvSpPr>
          <p:nvPr/>
        </p:nvSpPr>
        <p:spPr bwMode="auto">
          <a:xfrm>
            <a:off x="2977099" y="1994437"/>
            <a:ext cx="828675" cy="457200"/>
          </a:xfrm>
          <a:prstGeom prst="rect">
            <a:avLst/>
          </a:prstGeom>
          <a:noFill/>
          <a:ln w="9525">
            <a:noFill/>
            <a:miter lim="800000"/>
            <a:headEnd/>
            <a:tailEnd/>
          </a:ln>
        </p:spPr>
        <p:txBody>
          <a:bodyPr>
            <a:prstTxWarp prst="textNoShape">
              <a:avLst/>
            </a:prstTxWarp>
            <a:spAutoFit/>
          </a:bodyPr>
          <a:lstStyle/>
          <a:p>
            <a:pPr algn="ctr"/>
            <a:r>
              <a:rPr lang="en-GB" sz="1200" dirty="0">
                <a:solidFill>
                  <a:srgbClr val="FF0000"/>
                </a:solidFill>
                <a:latin typeface="Times New Roman" charset="0"/>
              </a:rPr>
              <a:t>Mapping </a:t>
            </a:r>
          </a:p>
          <a:p>
            <a:pPr algn="ctr"/>
            <a:r>
              <a:rPr lang="en-GB" sz="1200" dirty="0">
                <a:solidFill>
                  <a:srgbClr val="FF0000"/>
                </a:solidFill>
                <a:latin typeface="Times New Roman" charset="0"/>
              </a:rPr>
              <a:t>quality</a:t>
            </a:r>
          </a:p>
        </p:txBody>
      </p:sp>
      <p:sp>
        <p:nvSpPr>
          <p:cNvPr id="24620" name="Line 67"/>
          <p:cNvSpPr>
            <a:spLocks noChangeShapeType="1"/>
          </p:cNvSpPr>
          <p:nvPr/>
        </p:nvSpPr>
        <p:spPr bwMode="auto">
          <a:xfrm flipV="1">
            <a:off x="1003299" y="3956060"/>
            <a:ext cx="19049" cy="1955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621" name="Line 67"/>
          <p:cNvSpPr>
            <a:spLocks noChangeShapeType="1"/>
          </p:cNvSpPr>
          <p:nvPr/>
        </p:nvSpPr>
        <p:spPr bwMode="auto">
          <a:xfrm>
            <a:off x="3657600" y="2470161"/>
            <a:ext cx="152397" cy="1204382"/>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24622" name="Line 67"/>
          <p:cNvSpPr>
            <a:spLocks noChangeShapeType="1"/>
          </p:cNvSpPr>
          <p:nvPr/>
        </p:nvSpPr>
        <p:spPr bwMode="auto">
          <a:xfrm>
            <a:off x="4006850" y="2470160"/>
            <a:ext cx="177799" cy="120015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49" name="AutoShape 4"/>
          <p:cNvSpPr>
            <a:spLocks noChangeArrowheads="1"/>
          </p:cNvSpPr>
          <p:nvPr/>
        </p:nvSpPr>
        <p:spPr bwMode="auto">
          <a:xfrm>
            <a:off x="540000" y="6761688"/>
            <a:ext cx="5886000" cy="2349579"/>
          </a:xfrm>
          <a:prstGeom prst="roundRect">
            <a:avLst>
              <a:gd name="adj" fmla="val 16667"/>
            </a:avLst>
          </a:prstGeom>
          <a:solidFill>
            <a:srgbClr val="FFFF99"/>
          </a:solidFill>
          <a:ln w="9525">
            <a:solidFill>
              <a:schemeClr val="tx1"/>
            </a:solidFill>
            <a:round/>
            <a:headEnd/>
            <a:tailEnd/>
          </a:ln>
        </p:spPr>
        <p:txBody>
          <a:bodyPr wrap="square" anchor="ctr">
            <a:prstTxWarp prst="textNoShape">
              <a:avLst/>
            </a:prstTxWarp>
            <a:spAutoFit/>
          </a:bodyPr>
          <a:lstStyle/>
          <a:p>
            <a:pPr>
              <a:defRPr/>
            </a:pPr>
            <a:r>
              <a:rPr lang="en-US" sz="1200" dirty="0">
                <a:latin typeface="Times New Roman"/>
                <a:cs typeface="Times New Roman"/>
              </a:rPr>
              <a:t>Next we </a:t>
            </a:r>
            <a:r>
              <a:rPr lang="en-US" sz="1200" dirty="0" smtClean="0">
                <a:latin typeface="Times New Roman"/>
                <a:cs typeface="Times New Roman"/>
              </a:rPr>
              <a:t>want to change the file format from SAM to BAM. While files in SAM format store their information as plain text, the BAM format is a binary representation of that same information. One reason to keep the alignment files in BAM rather than in SAM format is that the binary files are a lot smaller than the plain text files, i.e. the BAM format saves expensive storage space (sequence data are generated at an ever increasing rate!) and reduces the time the computer has to wait for slow disk access to read or write data.</a:t>
            </a:r>
            <a:r>
              <a:rPr lang="en-GB" sz="1200" dirty="0" smtClean="0">
                <a:latin typeface="Times New Roman" pitchFamily="-52" charset="0"/>
                <a:ea typeface="Arial" pitchFamily="-52" charset="0"/>
                <a:cs typeface="Arial" pitchFamily="-52" charset="0"/>
              </a:rPr>
              <a:t> </a:t>
            </a:r>
          </a:p>
          <a:p>
            <a:pPr>
              <a:defRPr/>
            </a:pPr>
            <a:endParaRPr lang="en-GB" sz="1200" dirty="0" smtClean="0">
              <a:latin typeface="Times New Roman" pitchFamily="-52" charset="0"/>
              <a:ea typeface="Arial" pitchFamily="-52" charset="0"/>
              <a:cs typeface="Arial" pitchFamily="-52" charset="0"/>
            </a:endParaRPr>
          </a:p>
          <a:p>
            <a:pPr>
              <a:defRPr/>
            </a:pPr>
            <a:r>
              <a:rPr lang="en-GB" sz="1200" dirty="0">
                <a:latin typeface="Times New Roman" charset="0"/>
              </a:rPr>
              <a:t>Many visualization tools can read BAM files. But first a BAM file has to be sorted (by chromosome/reference sequence and position) and indexed, which enables fast working with the alignments. </a:t>
            </a:r>
          </a:p>
        </p:txBody>
      </p:sp>
      <p:sp>
        <p:nvSpPr>
          <p:cNvPr id="51" name="TextBox 50"/>
          <p:cNvSpPr txBox="1"/>
          <p:nvPr/>
        </p:nvSpPr>
        <p:spPr>
          <a:xfrm>
            <a:off x="38100" y="3632210"/>
            <a:ext cx="321723" cy="1077218"/>
          </a:xfrm>
          <a:prstGeom prst="rect">
            <a:avLst/>
          </a:prstGeom>
          <a:noFill/>
        </p:spPr>
        <p:txBody>
          <a:bodyPr wrap="none" rtlCol="0">
            <a:spAutoFit/>
          </a:bodyPr>
          <a:lstStyle/>
          <a:p>
            <a:r>
              <a:rPr lang="en-US" sz="3200" dirty="0"/>
              <a:t>{</a:t>
            </a:r>
          </a:p>
          <a:p>
            <a:r>
              <a:rPr lang="en-US" sz="3200" dirty="0"/>
              <a:t>{</a:t>
            </a:r>
          </a:p>
        </p:txBody>
      </p:sp>
      <p:sp>
        <p:nvSpPr>
          <p:cNvPr id="52" name="TextBox 51"/>
          <p:cNvSpPr txBox="1"/>
          <p:nvPr/>
        </p:nvSpPr>
        <p:spPr>
          <a:xfrm>
            <a:off x="38100" y="4648210"/>
            <a:ext cx="321723" cy="584776"/>
          </a:xfrm>
          <a:prstGeom prst="rect">
            <a:avLst/>
          </a:prstGeom>
          <a:noFill/>
        </p:spPr>
        <p:txBody>
          <a:bodyPr wrap="none" rtlCol="0">
            <a:spAutoFit/>
          </a:bodyPr>
          <a:lstStyle/>
          <a:p>
            <a:r>
              <a:rPr lang="en-US" sz="3200" dirty="0"/>
              <a:t>{</a:t>
            </a:r>
          </a:p>
        </p:txBody>
      </p:sp>
      <p:sp>
        <p:nvSpPr>
          <p:cNvPr id="53" name="TextBox 52"/>
          <p:cNvSpPr txBox="1"/>
          <p:nvPr/>
        </p:nvSpPr>
        <p:spPr>
          <a:xfrm>
            <a:off x="38100" y="5219710"/>
            <a:ext cx="321723" cy="584776"/>
          </a:xfrm>
          <a:prstGeom prst="rect">
            <a:avLst/>
          </a:prstGeom>
          <a:noFill/>
        </p:spPr>
        <p:txBody>
          <a:bodyPr wrap="none" rtlCol="0">
            <a:spAutoFit/>
          </a:bodyPr>
          <a:lstStyle/>
          <a:p>
            <a:r>
              <a:rPr lang="en-US" sz="3200" dirty="0"/>
              <a:t>{</a:t>
            </a:r>
          </a:p>
        </p:txBody>
      </p:sp>
      <p:sp>
        <p:nvSpPr>
          <p:cNvPr id="55" name="Slide Number Placeholder 54"/>
          <p:cNvSpPr>
            <a:spLocks noGrp="1"/>
          </p:cNvSpPr>
          <p:nvPr>
            <p:ph type="sldNum" sz="quarter" idx="12"/>
          </p:nvPr>
        </p:nvSpPr>
        <p:spPr/>
        <p:txBody>
          <a:bodyPr/>
          <a:lstStyle/>
          <a:p>
            <a:fld id="{F2E8CB31-A58A-4779-9F7E-716265AE8FEE}" type="slidenum">
              <a:rPr lang="en-US"/>
              <a:pPr/>
              <a:t>9</a:t>
            </a:fld>
            <a:endParaRPr lang="en-US"/>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ＭＳ Ｐゴシック"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ＭＳ Ｐゴシック"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60657</TotalTime>
  <Words>8836</Words>
  <Application>Microsoft Macintosh PowerPoint</Application>
  <PresentationFormat>A4 Paper (210x297 mm)</PresentationFormat>
  <Paragraphs>724</Paragraphs>
  <Slides>40</Slides>
  <Notes>11</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Wellcome Trust Sanger Institute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Nicholas Robert Thomson</dc:creator>
  <cp:lastModifiedBy>Kate Baker</cp:lastModifiedBy>
  <cp:revision>648</cp:revision>
  <cp:lastPrinted>2013-12-12T14:34:01Z</cp:lastPrinted>
  <dcterms:created xsi:type="dcterms:W3CDTF">2012-01-22T18:06:11Z</dcterms:created>
  <dcterms:modified xsi:type="dcterms:W3CDTF">2014-08-18T12:30:51Z</dcterms:modified>
</cp:coreProperties>
</file>