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371" r:id="rId2"/>
    <p:sldId id="372" r:id="rId3"/>
    <p:sldId id="373" r:id="rId4"/>
    <p:sldId id="374" r:id="rId5"/>
    <p:sldId id="375" r:id="rId6"/>
    <p:sldId id="376" r:id="rId7"/>
    <p:sldId id="377" r:id="rId8"/>
    <p:sldId id="378" r:id="rId9"/>
    <p:sldId id="379" r:id="rId10"/>
    <p:sldId id="380" r:id="rId11"/>
    <p:sldId id="381" r:id="rId12"/>
    <p:sldId id="382" r:id="rId13"/>
    <p:sldId id="383" r:id="rId14"/>
    <p:sldId id="384" r:id="rId15"/>
    <p:sldId id="385" r:id="rId16"/>
    <p:sldId id="386" r:id="rId17"/>
    <p:sldId id="387" r:id="rId18"/>
    <p:sldId id="388" r:id="rId19"/>
    <p:sldId id="389" r:id="rId20"/>
    <p:sldId id="390" r:id="rId21"/>
    <p:sldId id="391" r:id="rId22"/>
    <p:sldId id="392" r:id="rId23"/>
    <p:sldId id="393" r:id="rId24"/>
  </p:sldIdLst>
  <p:sldSz cx="6858000" cy="9906000" type="A4"/>
  <p:notesSz cx="6858000" cy="9144000"/>
  <p:defaultTextStyle>
    <a:defPPr>
      <a:defRPr lang="en-GB"/>
    </a:defPPr>
    <a:lvl1pPr algn="l" rtl="0" fontAlgn="base">
      <a:spcBef>
        <a:spcPct val="0"/>
      </a:spcBef>
      <a:spcAft>
        <a:spcPct val="0"/>
      </a:spcAft>
      <a:defRPr sz="1600" kern="1200">
        <a:solidFill>
          <a:schemeClr val="tx1"/>
        </a:solidFill>
        <a:latin typeface="Arial" pitchFamily="-52" charset="0"/>
        <a:ea typeface="ＭＳ Ｐゴシック" pitchFamily="-52" charset="-128"/>
        <a:cs typeface="ＭＳ Ｐゴシック" pitchFamily="-52" charset="-128"/>
      </a:defRPr>
    </a:lvl1pPr>
    <a:lvl2pPr marL="457200" algn="l" rtl="0" fontAlgn="base">
      <a:spcBef>
        <a:spcPct val="0"/>
      </a:spcBef>
      <a:spcAft>
        <a:spcPct val="0"/>
      </a:spcAft>
      <a:defRPr sz="1600" kern="1200">
        <a:solidFill>
          <a:schemeClr val="tx1"/>
        </a:solidFill>
        <a:latin typeface="Arial" pitchFamily="-52" charset="0"/>
        <a:ea typeface="ＭＳ Ｐゴシック" pitchFamily="-52" charset="-128"/>
        <a:cs typeface="ＭＳ Ｐゴシック" pitchFamily="-52" charset="-128"/>
      </a:defRPr>
    </a:lvl2pPr>
    <a:lvl3pPr marL="914400" algn="l" rtl="0" fontAlgn="base">
      <a:spcBef>
        <a:spcPct val="0"/>
      </a:spcBef>
      <a:spcAft>
        <a:spcPct val="0"/>
      </a:spcAft>
      <a:defRPr sz="1600" kern="1200">
        <a:solidFill>
          <a:schemeClr val="tx1"/>
        </a:solidFill>
        <a:latin typeface="Arial" pitchFamily="-52" charset="0"/>
        <a:ea typeface="ＭＳ Ｐゴシック" pitchFamily="-52" charset="-128"/>
        <a:cs typeface="ＭＳ Ｐゴシック" pitchFamily="-52" charset="-128"/>
      </a:defRPr>
    </a:lvl3pPr>
    <a:lvl4pPr marL="1371600" algn="l" rtl="0" fontAlgn="base">
      <a:spcBef>
        <a:spcPct val="0"/>
      </a:spcBef>
      <a:spcAft>
        <a:spcPct val="0"/>
      </a:spcAft>
      <a:defRPr sz="1600" kern="1200">
        <a:solidFill>
          <a:schemeClr val="tx1"/>
        </a:solidFill>
        <a:latin typeface="Arial" pitchFamily="-52" charset="0"/>
        <a:ea typeface="ＭＳ Ｐゴシック" pitchFamily="-52" charset="-128"/>
        <a:cs typeface="ＭＳ Ｐゴシック" pitchFamily="-52" charset="-128"/>
      </a:defRPr>
    </a:lvl4pPr>
    <a:lvl5pPr marL="1828800" algn="l" rtl="0" fontAlgn="base">
      <a:spcBef>
        <a:spcPct val="0"/>
      </a:spcBef>
      <a:spcAft>
        <a:spcPct val="0"/>
      </a:spcAft>
      <a:defRPr sz="1600" kern="1200">
        <a:solidFill>
          <a:schemeClr val="tx1"/>
        </a:solidFill>
        <a:latin typeface="Arial" pitchFamily="-52" charset="0"/>
        <a:ea typeface="ＭＳ Ｐゴシック" pitchFamily="-52" charset="-128"/>
        <a:cs typeface="ＭＳ Ｐゴシック" pitchFamily="-52" charset="-128"/>
      </a:defRPr>
    </a:lvl5pPr>
    <a:lvl6pPr marL="2286000" algn="l" defTabSz="457200" rtl="0" eaLnBrk="1" latinLnBrk="0" hangingPunct="1">
      <a:defRPr sz="1600" kern="1200">
        <a:solidFill>
          <a:schemeClr val="tx1"/>
        </a:solidFill>
        <a:latin typeface="Arial" pitchFamily="-52" charset="0"/>
        <a:ea typeface="ＭＳ Ｐゴシック" pitchFamily="-52" charset="-128"/>
        <a:cs typeface="ＭＳ Ｐゴシック" pitchFamily="-52" charset="-128"/>
      </a:defRPr>
    </a:lvl6pPr>
    <a:lvl7pPr marL="2743200" algn="l" defTabSz="457200" rtl="0" eaLnBrk="1" latinLnBrk="0" hangingPunct="1">
      <a:defRPr sz="1600" kern="1200">
        <a:solidFill>
          <a:schemeClr val="tx1"/>
        </a:solidFill>
        <a:latin typeface="Arial" pitchFamily="-52" charset="0"/>
        <a:ea typeface="ＭＳ Ｐゴシック" pitchFamily="-52" charset="-128"/>
        <a:cs typeface="ＭＳ Ｐゴシック" pitchFamily="-52" charset="-128"/>
      </a:defRPr>
    </a:lvl7pPr>
    <a:lvl8pPr marL="3200400" algn="l" defTabSz="457200" rtl="0" eaLnBrk="1" latinLnBrk="0" hangingPunct="1">
      <a:defRPr sz="1600" kern="1200">
        <a:solidFill>
          <a:schemeClr val="tx1"/>
        </a:solidFill>
        <a:latin typeface="Arial" pitchFamily="-52" charset="0"/>
        <a:ea typeface="ＭＳ Ｐゴシック" pitchFamily="-52" charset="-128"/>
        <a:cs typeface="ＭＳ Ｐゴシック" pitchFamily="-52" charset="-128"/>
      </a:defRPr>
    </a:lvl8pPr>
    <a:lvl9pPr marL="3657600" algn="l" defTabSz="457200" rtl="0" eaLnBrk="1" latinLnBrk="0" hangingPunct="1">
      <a:defRPr sz="1600" kern="1200">
        <a:solidFill>
          <a:schemeClr val="tx1"/>
        </a:solidFill>
        <a:latin typeface="Arial" pitchFamily="-52" charset="0"/>
        <a:ea typeface="ＭＳ Ｐゴシック" pitchFamily="-52" charset="-128"/>
        <a:cs typeface="ＭＳ Ｐゴシック" pitchFamily="-52" charset="-128"/>
      </a:defRPr>
    </a:lvl9pPr>
  </p:defaultTextStyle>
  <p:extLst>
    <p:ext uri="{521415D9-36F7-43E2-AB2F-B90AF26B5E84}">
      <p14:sectionLst xmlns:p14="http://schemas.microsoft.com/office/powerpoint/2010/main">
        <p14:section name="Default Section" id="{758C17AB-D24B-9949-A897-155C9F48ECC9}">
          <p14:sldIdLst>
            <p14:sldId id="371"/>
            <p14:sldId id="372"/>
            <p14:sldId id="373"/>
            <p14:sldId id="374"/>
            <p14:sldId id="375"/>
            <p14:sldId id="376"/>
            <p14:sldId id="377"/>
            <p14:sldId id="378"/>
            <p14:sldId id="379"/>
            <p14:sldId id="380"/>
            <p14:sldId id="381"/>
            <p14:sldId id="382"/>
            <p14:sldId id="383"/>
            <p14:sldId id="384"/>
            <p14:sldId id="385"/>
            <p14:sldId id="386"/>
            <p14:sldId id="387"/>
            <p14:sldId id="388"/>
            <p14:sldId id="389"/>
            <p14:sldId id="390"/>
            <p14:sldId id="391"/>
            <p14:sldId id="392"/>
            <p14:sldId id="39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2F3332"/>
    <a:srgbClr val="2D2F2E"/>
    <a:srgbClr val="2C2D2D"/>
    <a:srgbClr val="3B3D3D"/>
    <a:srgbClr val="66CCFF"/>
    <a:srgbClr val="B4ECFD"/>
    <a:srgbClr val="FEFE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24" autoAdjust="0"/>
    <p:restoredTop sz="99636" autoAdjust="0"/>
  </p:normalViewPr>
  <p:slideViewPr>
    <p:cSldViewPr snapToGrid="0">
      <p:cViewPr>
        <p:scale>
          <a:sx n="150" d="100"/>
          <a:sy n="150" d="100"/>
        </p:scale>
        <p:origin x="-112" y="5264"/>
      </p:cViewPr>
      <p:guideLst>
        <p:guide orient="horz" pos="3120"/>
        <p:guide pos="2160"/>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110" d="100"/>
        <a:sy n="110" d="100"/>
      </p:scale>
      <p:origin x="0" y="224"/>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AA8781B-4370-3745-A50F-2EF674C8464B}" type="datetimeFigureOut">
              <a:rPr lang="en-GB"/>
              <a:pPr/>
              <a:t>21/08/2014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1E52029-2689-0E48-90F2-B23CFDDD1ECA}" type="slidenum">
              <a:rPr/>
              <a:pPr/>
              <a:t>‹#›</a:t>
            </a:fld>
            <a:endParaRPr lang="en-US"/>
          </a:p>
        </p:txBody>
      </p:sp>
    </p:spTree>
    <p:extLst>
      <p:ext uri="{BB962C8B-B14F-4D97-AF65-F5344CB8AC3E}">
        <p14:creationId xmlns:p14="http://schemas.microsoft.com/office/powerpoint/2010/main" val="314172742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ea typeface="Arial" pitchFamily="-52" charset="0"/>
                <a:cs typeface="Arial" pitchFamily="-52" charset="0"/>
              </a:defRPr>
            </a:lvl1pPr>
          </a:lstStyle>
          <a:p>
            <a:endParaRPr lang="en-US"/>
          </a:p>
        </p:txBody>
      </p:sp>
      <p:sp>
        <p:nvSpPr>
          <p:cNvPr id="27651" name="Rectangle 3"/>
          <p:cNvSpPr>
            <a:spLocks noGrp="1" noChangeArrowheads="1"/>
          </p:cNvSpPr>
          <p:nvPr>
            <p:ph type="dt" idx="1"/>
          </p:nvPr>
        </p:nvSpPr>
        <p:spPr bwMode="auto">
          <a:xfrm>
            <a:off x="388620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ea typeface="Arial" pitchFamily="-52" charset="0"/>
                <a:cs typeface="Arial" pitchFamily="-52" charset="0"/>
              </a:defRPr>
            </a:lvl1pPr>
          </a:lstStyle>
          <a:p>
            <a:endParaRPr lang="en-US"/>
          </a:p>
        </p:txBody>
      </p:sp>
      <p:sp>
        <p:nvSpPr>
          <p:cNvPr id="13316" name="Rectangle 4"/>
          <p:cNvSpPr>
            <a:spLocks noGrp="1" noRot="1" noChangeAspect="1" noChangeArrowheads="1" noTextEdit="1"/>
          </p:cNvSpPr>
          <p:nvPr>
            <p:ph type="sldImg" idx="2"/>
          </p:nvPr>
        </p:nvSpPr>
        <p:spPr bwMode="auto">
          <a:xfrm>
            <a:off x="2241550" y="685800"/>
            <a:ext cx="23749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914400" y="4343400"/>
            <a:ext cx="50292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7654" name="Rectangle 6"/>
          <p:cNvSpPr>
            <a:spLocks noGrp="1" noChangeArrowheads="1"/>
          </p:cNvSpPr>
          <p:nvPr>
            <p:ph type="ftr" sz="quarter" idx="4"/>
          </p:nvPr>
        </p:nvSpPr>
        <p:spPr bwMode="auto">
          <a:xfrm>
            <a:off x="0" y="8686800"/>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ea typeface="Arial" pitchFamily="-52" charset="0"/>
                <a:cs typeface="Arial" pitchFamily="-52" charset="0"/>
              </a:defRPr>
            </a:lvl1pPr>
          </a:lstStyle>
          <a:p>
            <a:endParaRPr lang="en-US"/>
          </a:p>
        </p:txBody>
      </p:sp>
      <p:sp>
        <p:nvSpPr>
          <p:cNvPr id="27655" name="Rectangle 7"/>
          <p:cNvSpPr>
            <a:spLocks noGrp="1" noChangeArrowheads="1"/>
          </p:cNvSpPr>
          <p:nvPr>
            <p:ph type="sldNum" sz="quarter" idx="5"/>
          </p:nvPr>
        </p:nvSpPr>
        <p:spPr bwMode="auto">
          <a:xfrm>
            <a:off x="3886200" y="8686800"/>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ea typeface="Arial" pitchFamily="-52" charset="0"/>
                <a:cs typeface="Arial" pitchFamily="-52" charset="0"/>
              </a:defRPr>
            </a:lvl1pPr>
          </a:lstStyle>
          <a:p>
            <a:fld id="{3455AFDD-9082-4FE0-8DB3-36129B5EB1B2}" type="slidenum">
              <a:rPr lang="en-US"/>
              <a:pPr/>
              <a:t>‹#›</a:t>
            </a:fld>
            <a:endParaRPr lang="en-US"/>
          </a:p>
        </p:txBody>
      </p:sp>
    </p:spTree>
    <p:extLst>
      <p:ext uri="{BB962C8B-B14F-4D97-AF65-F5344CB8AC3E}">
        <p14:creationId xmlns:p14="http://schemas.microsoft.com/office/powerpoint/2010/main" val="247029308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pitchFamily="-52" charset="-128"/>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09F9699-E070-8641-BF19-A19832D64197}" type="slidenum">
              <a:rPr lang="en-GB"/>
              <a:pPr>
                <a:defRPr/>
              </a:pPr>
              <a:t>1</a:t>
            </a:fld>
            <a:endParaRPr lang="en-GB"/>
          </a:p>
        </p:txBody>
      </p:sp>
      <p:sp>
        <p:nvSpPr>
          <p:cNvPr id="293890"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93891" name="Rectangle 1027"/>
          <p:cNvSpPr>
            <a:spLocks noGrp="1" noChangeArrowheads="1"/>
          </p:cNvSpPr>
          <p:nvPr>
            <p:ph type="body" idx="1"/>
          </p:nvPr>
        </p:nvSpPr>
        <p:spPr/>
        <p:txBody>
          <a:bodyPr/>
          <a:lstStyle/>
          <a:p>
            <a:pPr eaLnBrk="1" hangingPunct="1">
              <a:defRPr/>
            </a:pPr>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FFCA0EB-BC9E-3945-8E15-99C37042B402}" type="slidenum">
              <a:rPr lang="en-GB"/>
              <a:pPr>
                <a:defRPr/>
              </a:pPr>
              <a:t>10</a:t>
            </a:fld>
            <a:endParaRPr lang="en-GB"/>
          </a:p>
        </p:txBody>
      </p:sp>
      <p:sp>
        <p:nvSpPr>
          <p:cNvPr id="3194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19491"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0B7D21D-4772-514B-954D-E57EB9AEEC5C}" type="slidenum">
              <a:rPr lang="en-GB"/>
              <a:pPr>
                <a:defRPr/>
              </a:pPr>
              <a:t>11</a:t>
            </a:fld>
            <a:endParaRPr lang="en-GB"/>
          </a:p>
        </p:txBody>
      </p:sp>
      <p:sp>
        <p:nvSpPr>
          <p:cNvPr id="30515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05155"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A9F030-12A5-F944-9F08-3222B0FCE002}" type="slidenum">
              <a:rPr lang="en-GB"/>
              <a:pPr>
                <a:defRPr/>
              </a:pPr>
              <a:t>12</a:t>
            </a:fld>
            <a:endParaRPr lang="en-GB"/>
          </a:p>
        </p:txBody>
      </p:sp>
      <p:sp>
        <p:nvSpPr>
          <p:cNvPr id="3215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21539"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A9F030-12A5-F944-9F08-3222B0FCE002}" type="slidenum">
              <a:rPr lang="en-GB"/>
              <a:pPr>
                <a:defRPr/>
              </a:pPr>
              <a:t>13</a:t>
            </a:fld>
            <a:endParaRPr lang="en-GB"/>
          </a:p>
        </p:txBody>
      </p:sp>
      <p:sp>
        <p:nvSpPr>
          <p:cNvPr id="3215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21539"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A9F030-12A5-F944-9F08-3222B0FCE002}" type="slidenum">
              <a:rPr lang="en-GB"/>
              <a:pPr>
                <a:defRPr/>
              </a:pPr>
              <a:t>14</a:t>
            </a:fld>
            <a:endParaRPr lang="en-GB"/>
          </a:p>
        </p:txBody>
      </p:sp>
      <p:sp>
        <p:nvSpPr>
          <p:cNvPr id="3215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21539"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B539F1D-F5D8-A94E-AD2F-E76B9646FCD4}" type="slidenum">
              <a:rPr lang="en-GB"/>
              <a:pPr>
                <a:defRPr/>
              </a:pPr>
              <a:t>15</a:t>
            </a:fld>
            <a:endParaRPr lang="en-GB"/>
          </a:p>
        </p:txBody>
      </p:sp>
      <p:sp>
        <p:nvSpPr>
          <p:cNvPr id="3153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15395"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DFE5C34-4225-7A4C-9CA6-6CC2B7E6BDEF}" type="slidenum">
              <a:rPr lang="en-GB"/>
              <a:pPr>
                <a:defRPr/>
              </a:pPr>
              <a:t>16</a:t>
            </a:fld>
            <a:endParaRPr lang="en-GB"/>
          </a:p>
        </p:txBody>
      </p:sp>
      <p:sp>
        <p:nvSpPr>
          <p:cNvPr id="3235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2358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F18DC30-9217-EA47-B361-7313F1124CBA}" type="slidenum">
              <a:rPr lang="en-GB"/>
              <a:pPr>
                <a:defRPr/>
              </a:pPr>
              <a:t>17</a:t>
            </a:fld>
            <a:endParaRPr lang="en-GB"/>
          </a:p>
        </p:txBody>
      </p:sp>
      <p:sp>
        <p:nvSpPr>
          <p:cNvPr id="32563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25635"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A9F030-12A5-F944-9F08-3222B0FCE002}" type="slidenum">
              <a:rPr lang="en-GB"/>
              <a:pPr>
                <a:defRPr/>
              </a:pPr>
              <a:t>18</a:t>
            </a:fld>
            <a:endParaRPr lang="en-GB"/>
          </a:p>
        </p:txBody>
      </p:sp>
      <p:sp>
        <p:nvSpPr>
          <p:cNvPr id="3215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21539"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A9F030-12A5-F944-9F08-3222B0FCE002}" type="slidenum">
              <a:rPr lang="en-GB"/>
              <a:pPr>
                <a:defRPr/>
              </a:pPr>
              <a:t>19</a:t>
            </a:fld>
            <a:endParaRPr lang="en-GB"/>
          </a:p>
        </p:txBody>
      </p:sp>
      <p:sp>
        <p:nvSpPr>
          <p:cNvPr id="3215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21539"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BFAA386-1FB1-2646-9191-A577809EFC0F}" type="slidenum">
              <a:rPr lang="en-GB"/>
              <a:pPr>
                <a:defRPr/>
              </a:pPr>
              <a:t>2</a:t>
            </a:fld>
            <a:endParaRPr lang="en-GB"/>
          </a:p>
        </p:txBody>
      </p:sp>
      <p:sp>
        <p:nvSpPr>
          <p:cNvPr id="294914"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94915" name="Rectangle 1027"/>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7C63A14-BE99-3746-861E-804D66912A26}" type="slidenum">
              <a:rPr lang="en-GB"/>
              <a:pPr>
                <a:defRPr/>
              </a:pPr>
              <a:t>20</a:t>
            </a:fld>
            <a:endParaRPr lang="en-GB"/>
          </a:p>
        </p:txBody>
      </p:sp>
      <p:sp>
        <p:nvSpPr>
          <p:cNvPr id="30105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01059"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2D9A413-7803-D840-ABEB-F8A1EB747A8B}" type="slidenum">
              <a:rPr lang="en-GB"/>
              <a:pPr>
                <a:defRPr/>
              </a:pPr>
              <a:t>21</a:t>
            </a:fld>
            <a:endParaRPr lang="en-GB"/>
          </a:p>
        </p:txBody>
      </p:sp>
      <p:sp>
        <p:nvSpPr>
          <p:cNvPr id="30720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07203"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A659792-4451-294F-9E3F-7C03DD4A54AD}" type="slidenum">
              <a:rPr lang="en-GB"/>
              <a:pPr>
                <a:defRPr/>
              </a:pPr>
              <a:t>22</a:t>
            </a:fld>
            <a:endParaRPr lang="en-GB"/>
          </a:p>
        </p:txBody>
      </p:sp>
      <p:sp>
        <p:nvSpPr>
          <p:cNvPr id="31129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11299"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C8FD3CE-C19D-A043-8411-4CF931C00F28}" type="slidenum">
              <a:rPr lang="en-GB"/>
              <a:pPr>
                <a:defRPr/>
              </a:pPr>
              <a:t>23</a:t>
            </a:fld>
            <a:endParaRPr lang="en-GB"/>
          </a:p>
        </p:txBody>
      </p:sp>
      <p:sp>
        <p:nvSpPr>
          <p:cNvPr id="337922"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33792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C63D8B9-4A83-D449-80C3-936622BA534F}" type="slidenum">
              <a:rPr lang="en-GB"/>
              <a:pPr>
                <a:defRPr/>
              </a:pPr>
              <a:t>3</a:t>
            </a:fld>
            <a:endParaRPr lang="en-GB"/>
          </a:p>
        </p:txBody>
      </p:sp>
      <p:sp>
        <p:nvSpPr>
          <p:cNvPr id="317442"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17443" name="Rectangle 1027"/>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BFEB18-787B-A442-A15A-B73A9A521322}" type="slidenum">
              <a:rPr lang="en-GB"/>
              <a:pPr/>
              <a:t>4</a:t>
            </a:fld>
            <a:endParaRPr lang="en-GB"/>
          </a:p>
        </p:txBody>
      </p:sp>
      <p:sp>
        <p:nvSpPr>
          <p:cNvPr id="333826" name="Rectangle 2"/>
          <p:cNvSpPr>
            <a:spLocks noGrp="1" noRot="1" noChangeAspect="1" noChangeArrowheads="1"/>
          </p:cNvSpPr>
          <p:nvPr>
            <p:ph type="sldImg"/>
          </p:nvPr>
        </p:nvSpPr>
        <p:spPr bwMode="auto">
          <a:xfrm>
            <a:off x="2243138" y="685800"/>
            <a:ext cx="2373312"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333827" name="Rectangle 3"/>
          <p:cNvSpPr>
            <a:spLocks noGrp="1" noChangeArrowheads="1"/>
          </p:cNvSpPr>
          <p:nvPr>
            <p:ph type="body" idx="1"/>
          </p:nvPr>
        </p:nvSpPr>
        <p:spPr bwMode="auto">
          <a:xfrm>
            <a:off x="685480" y="4343913"/>
            <a:ext cx="5487041" cy="4114361"/>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ED52F9-8A21-F64E-808B-02239420BA7E}" type="slidenum">
              <a:rPr lang="en-GB"/>
              <a:pPr/>
              <a:t>5</a:t>
            </a:fld>
            <a:endParaRPr lang="en-GB"/>
          </a:p>
        </p:txBody>
      </p:sp>
      <p:sp>
        <p:nvSpPr>
          <p:cNvPr id="335874" name="Rectangle 2"/>
          <p:cNvSpPr>
            <a:spLocks noGrp="1" noRot="1" noChangeAspect="1" noChangeArrowheads="1"/>
          </p:cNvSpPr>
          <p:nvPr>
            <p:ph type="sldImg"/>
          </p:nvPr>
        </p:nvSpPr>
        <p:spPr bwMode="auto">
          <a:xfrm>
            <a:off x="2243138" y="685800"/>
            <a:ext cx="2373312"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335875" name="Rectangle 3"/>
          <p:cNvSpPr>
            <a:spLocks noGrp="1" noChangeArrowheads="1"/>
          </p:cNvSpPr>
          <p:nvPr>
            <p:ph type="body" idx="1"/>
          </p:nvPr>
        </p:nvSpPr>
        <p:spPr bwMode="auto">
          <a:xfrm>
            <a:off x="685480" y="4343913"/>
            <a:ext cx="5487041" cy="4114361"/>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8ACACA3-5D53-8841-8559-ABBD34715DA4}" type="slidenum">
              <a:rPr lang="en-GB"/>
              <a:pPr>
                <a:defRPr/>
              </a:pPr>
              <a:t>6</a:t>
            </a:fld>
            <a:endParaRPr lang="en-GB"/>
          </a:p>
        </p:txBody>
      </p:sp>
      <p:sp>
        <p:nvSpPr>
          <p:cNvPr id="299010"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99011" name="Rectangle 1027"/>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7A34B5C-26E4-2044-A687-2A5649F2FA53}" type="slidenum">
              <a:rPr lang="en-GB"/>
              <a:pPr>
                <a:defRPr/>
              </a:pPr>
              <a:t>7</a:t>
            </a:fld>
            <a:endParaRPr lang="en-GB"/>
          </a:p>
        </p:txBody>
      </p:sp>
      <p:sp>
        <p:nvSpPr>
          <p:cNvPr id="30208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02083"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708DD7A-3970-DB4C-B288-F481FD3D9DF1}" type="slidenum">
              <a:rPr lang="en-GB"/>
              <a:pPr>
                <a:defRPr/>
              </a:pPr>
              <a:t>8</a:t>
            </a:fld>
            <a:endParaRPr lang="en-GB"/>
          </a:p>
        </p:txBody>
      </p:sp>
      <p:sp>
        <p:nvSpPr>
          <p:cNvPr id="30310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0310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27F6457-04DB-F04A-924F-1D7A4FBA2EF9}" type="slidenum">
              <a:rPr lang="en-GB"/>
              <a:pPr>
                <a:defRPr/>
              </a:pPr>
              <a:t>9</a:t>
            </a:fld>
            <a:endParaRPr lang="en-GB"/>
          </a:p>
        </p:txBody>
      </p:sp>
      <p:sp>
        <p:nvSpPr>
          <p:cNvPr id="30413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04131"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6575"/>
            <a:ext cx="5829300" cy="2124075"/>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613400"/>
            <a:ext cx="4800600" cy="253206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r>
              <a:rPr lang="en-US"/>
              <a:t>‹#› </a:t>
            </a:r>
          </a:p>
        </p:txBody>
      </p:sp>
      <p:sp>
        <p:nvSpPr>
          <p:cNvPr id="6" name="Rectangle 6"/>
          <p:cNvSpPr>
            <a:spLocks noGrp="1" noChangeArrowheads="1"/>
          </p:cNvSpPr>
          <p:nvPr>
            <p:ph type="sldNum" sz="quarter" idx="12"/>
          </p:nvPr>
        </p:nvSpPr>
        <p:spPr>
          <a:ln/>
        </p:spPr>
        <p:txBody>
          <a:bodyPr/>
          <a:lstStyle>
            <a:lvl1pPr>
              <a:defRPr/>
            </a:lvl1pPr>
          </a:lstStyle>
          <a:p>
            <a:fld id="{D37F2768-151F-4312-BD82-46730A8D054E}"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r>
              <a:rPr lang="en-US"/>
              <a:t>‹#› </a:t>
            </a:r>
          </a:p>
        </p:txBody>
      </p:sp>
      <p:sp>
        <p:nvSpPr>
          <p:cNvPr id="6" name="Rectangle 6"/>
          <p:cNvSpPr>
            <a:spLocks noGrp="1" noChangeArrowheads="1"/>
          </p:cNvSpPr>
          <p:nvPr>
            <p:ph type="sldNum" sz="quarter" idx="12"/>
          </p:nvPr>
        </p:nvSpPr>
        <p:spPr>
          <a:ln/>
        </p:spPr>
        <p:txBody>
          <a:bodyPr/>
          <a:lstStyle>
            <a:lvl1pPr>
              <a:defRPr/>
            </a:lvl1pPr>
          </a:lstStyle>
          <a:p>
            <a:fld id="{4452F491-8D1D-47A4-A8AC-9A2B20AEE0F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96875"/>
            <a:ext cx="1543050" cy="8451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96875"/>
            <a:ext cx="4476750" cy="8451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r>
              <a:rPr lang="en-US"/>
              <a:t>‹#› </a:t>
            </a:r>
          </a:p>
        </p:txBody>
      </p:sp>
      <p:sp>
        <p:nvSpPr>
          <p:cNvPr id="6" name="Rectangle 6"/>
          <p:cNvSpPr>
            <a:spLocks noGrp="1" noChangeArrowheads="1"/>
          </p:cNvSpPr>
          <p:nvPr>
            <p:ph type="sldNum" sz="quarter" idx="12"/>
          </p:nvPr>
        </p:nvSpPr>
        <p:spPr>
          <a:ln/>
        </p:spPr>
        <p:txBody>
          <a:bodyPr/>
          <a:lstStyle>
            <a:lvl1pPr>
              <a:defRPr/>
            </a:lvl1pPr>
          </a:lstStyle>
          <a:p>
            <a:fld id="{94536F05-243A-4BFA-874A-4DC994C98D1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r>
              <a:rPr lang="en-US"/>
              <a:t>‹#› </a:t>
            </a:r>
          </a:p>
        </p:txBody>
      </p:sp>
      <p:sp>
        <p:nvSpPr>
          <p:cNvPr id="6" name="Rectangle 6"/>
          <p:cNvSpPr>
            <a:spLocks noGrp="1" noChangeArrowheads="1"/>
          </p:cNvSpPr>
          <p:nvPr>
            <p:ph type="sldNum" sz="quarter" idx="12"/>
          </p:nvPr>
        </p:nvSpPr>
        <p:spPr>
          <a:ln/>
        </p:spPr>
        <p:txBody>
          <a:bodyPr/>
          <a:lstStyle>
            <a:lvl1pPr>
              <a:defRPr/>
            </a:lvl1pPr>
          </a:lstStyle>
          <a:p>
            <a:fld id="{C840886F-D678-4B7D-9831-BE738213A530}"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6365875"/>
            <a:ext cx="5829300" cy="196691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338" y="4198938"/>
            <a:ext cx="5829300" cy="21669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r>
              <a:rPr lang="en-US"/>
              <a:t>‹#› </a:t>
            </a:r>
          </a:p>
        </p:txBody>
      </p:sp>
      <p:sp>
        <p:nvSpPr>
          <p:cNvPr id="6" name="Rectangle 6"/>
          <p:cNvSpPr>
            <a:spLocks noGrp="1" noChangeArrowheads="1"/>
          </p:cNvSpPr>
          <p:nvPr>
            <p:ph type="sldNum" sz="quarter" idx="12"/>
          </p:nvPr>
        </p:nvSpPr>
        <p:spPr>
          <a:ln/>
        </p:spPr>
        <p:txBody>
          <a:bodyPr/>
          <a:lstStyle>
            <a:lvl1pPr>
              <a:defRPr/>
            </a:lvl1pPr>
          </a:lstStyle>
          <a:p>
            <a:fld id="{42B647F9-A466-4F56-948F-FB5B030365A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311400"/>
            <a:ext cx="3009900" cy="65373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505200" y="2311400"/>
            <a:ext cx="3009900" cy="65373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r>
              <a:rPr lang="en-US"/>
              <a:t>‹#› </a:t>
            </a:r>
          </a:p>
        </p:txBody>
      </p:sp>
      <p:sp>
        <p:nvSpPr>
          <p:cNvPr id="7" name="Rectangle 6"/>
          <p:cNvSpPr>
            <a:spLocks noGrp="1" noChangeArrowheads="1"/>
          </p:cNvSpPr>
          <p:nvPr>
            <p:ph type="sldNum" sz="quarter" idx="12"/>
          </p:nvPr>
        </p:nvSpPr>
        <p:spPr>
          <a:ln/>
        </p:spPr>
        <p:txBody>
          <a:bodyPr/>
          <a:lstStyle>
            <a:lvl1pPr>
              <a:defRPr/>
            </a:lvl1pPr>
          </a:lstStyle>
          <a:p>
            <a:fld id="{A823DBCF-F6E2-4946-9CBB-06CE4F6FEE8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217738"/>
            <a:ext cx="3030538" cy="9239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3141663"/>
            <a:ext cx="3030538" cy="57070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4563" y="2217738"/>
            <a:ext cx="3030537" cy="9239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4563" y="3141663"/>
            <a:ext cx="3030537" cy="57070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r>
              <a:rPr lang="en-US"/>
              <a:t>‹#› </a:t>
            </a:r>
          </a:p>
        </p:txBody>
      </p:sp>
      <p:sp>
        <p:nvSpPr>
          <p:cNvPr id="9" name="Rectangle 6"/>
          <p:cNvSpPr>
            <a:spLocks noGrp="1" noChangeArrowheads="1"/>
          </p:cNvSpPr>
          <p:nvPr>
            <p:ph type="sldNum" sz="quarter" idx="12"/>
          </p:nvPr>
        </p:nvSpPr>
        <p:spPr>
          <a:ln/>
        </p:spPr>
        <p:txBody>
          <a:bodyPr/>
          <a:lstStyle>
            <a:lvl1pPr>
              <a:defRPr/>
            </a:lvl1pPr>
          </a:lstStyle>
          <a:p>
            <a:fld id="{F5146FF7-DDEC-4288-84D4-04B5F814275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r>
              <a:rPr lang="en-US"/>
              <a:t>‹#› </a:t>
            </a:r>
          </a:p>
        </p:txBody>
      </p:sp>
      <p:sp>
        <p:nvSpPr>
          <p:cNvPr id="5" name="Rectangle 6"/>
          <p:cNvSpPr>
            <a:spLocks noGrp="1" noChangeArrowheads="1"/>
          </p:cNvSpPr>
          <p:nvPr>
            <p:ph type="sldNum" sz="quarter" idx="12"/>
          </p:nvPr>
        </p:nvSpPr>
        <p:spPr>
          <a:ln/>
        </p:spPr>
        <p:txBody>
          <a:bodyPr/>
          <a:lstStyle>
            <a:lvl1pPr>
              <a:defRPr/>
            </a:lvl1pPr>
          </a:lstStyle>
          <a:p>
            <a:fld id="{9C06B351-F769-48C4-8D21-0C219958932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r>
              <a:rPr lang="en-US"/>
              <a:t>‹#› </a:t>
            </a:r>
          </a:p>
        </p:txBody>
      </p:sp>
      <p:sp>
        <p:nvSpPr>
          <p:cNvPr id="4" name="Rectangle 6"/>
          <p:cNvSpPr>
            <a:spLocks noGrp="1" noChangeArrowheads="1"/>
          </p:cNvSpPr>
          <p:nvPr>
            <p:ph type="sldNum" sz="quarter" idx="12"/>
          </p:nvPr>
        </p:nvSpPr>
        <p:spPr>
          <a:ln/>
        </p:spPr>
        <p:txBody>
          <a:bodyPr/>
          <a:lstStyle>
            <a:lvl1pPr>
              <a:defRPr/>
            </a:lvl1pPr>
          </a:lstStyle>
          <a:p>
            <a:fld id="{F2E8CB31-A58A-4779-9F7E-716265AE8FE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3700"/>
            <a:ext cx="2255838" cy="16795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93700"/>
            <a:ext cx="3833812" cy="8455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2073275"/>
            <a:ext cx="2255838" cy="6775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r>
              <a:rPr lang="en-US"/>
              <a:t>‹#› </a:t>
            </a:r>
          </a:p>
        </p:txBody>
      </p:sp>
      <p:sp>
        <p:nvSpPr>
          <p:cNvPr id="7" name="Rectangle 6"/>
          <p:cNvSpPr>
            <a:spLocks noGrp="1" noChangeArrowheads="1"/>
          </p:cNvSpPr>
          <p:nvPr>
            <p:ph type="sldNum" sz="quarter" idx="12"/>
          </p:nvPr>
        </p:nvSpPr>
        <p:spPr>
          <a:ln/>
        </p:spPr>
        <p:txBody>
          <a:bodyPr/>
          <a:lstStyle>
            <a:lvl1pPr>
              <a:defRPr/>
            </a:lvl1pPr>
          </a:lstStyle>
          <a:p>
            <a:fld id="{C805E33A-AB05-4D2E-9764-7C4D84C00E8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934200"/>
            <a:ext cx="4114800" cy="8191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613" y="885825"/>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344613" y="7753350"/>
            <a:ext cx="4114800" cy="11620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r>
              <a:rPr lang="en-US"/>
              <a:t>‹#› </a:t>
            </a:r>
          </a:p>
        </p:txBody>
      </p:sp>
      <p:sp>
        <p:nvSpPr>
          <p:cNvPr id="7" name="Rectangle 6"/>
          <p:cNvSpPr>
            <a:spLocks noGrp="1" noChangeArrowheads="1"/>
          </p:cNvSpPr>
          <p:nvPr>
            <p:ph type="sldNum" sz="quarter" idx="12"/>
          </p:nvPr>
        </p:nvSpPr>
        <p:spPr>
          <a:ln/>
        </p:spPr>
        <p:txBody>
          <a:bodyPr/>
          <a:lstStyle>
            <a:lvl1pPr>
              <a:defRPr/>
            </a:lvl1pPr>
          </a:lstStyle>
          <a:p>
            <a:fld id="{AE28AA09-2786-442D-A7F1-BD9A5BFCE2F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96875"/>
            <a:ext cx="6172200" cy="1651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27" name="Rectangle 3"/>
          <p:cNvSpPr>
            <a:spLocks noGrp="1" noChangeArrowheads="1"/>
          </p:cNvSpPr>
          <p:nvPr>
            <p:ph type="body" idx="1"/>
          </p:nvPr>
        </p:nvSpPr>
        <p:spPr bwMode="auto">
          <a:xfrm>
            <a:off x="342900" y="2311400"/>
            <a:ext cx="6172200" cy="6537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28" name="Rectangle 4"/>
          <p:cNvSpPr>
            <a:spLocks noGrp="1" noChangeArrowheads="1"/>
          </p:cNvSpPr>
          <p:nvPr>
            <p:ph type="dt" sz="half" idx="2"/>
          </p:nvPr>
        </p:nvSpPr>
        <p:spPr bwMode="auto">
          <a:xfrm>
            <a:off x="342900" y="9020175"/>
            <a:ext cx="1600200" cy="6873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ea typeface="Arial" pitchFamily="-52" charset="0"/>
                <a:cs typeface="Arial" pitchFamily="-52" charset="0"/>
              </a:defRPr>
            </a:lvl1pPr>
          </a:lstStyle>
          <a:p>
            <a:endParaRPr lang="en-US"/>
          </a:p>
        </p:txBody>
      </p:sp>
      <p:sp>
        <p:nvSpPr>
          <p:cNvPr id="1029" name="Rectangle 5"/>
          <p:cNvSpPr>
            <a:spLocks noGrp="1" noChangeArrowheads="1"/>
          </p:cNvSpPr>
          <p:nvPr>
            <p:ph type="ftr" sz="quarter" idx="3"/>
          </p:nvPr>
        </p:nvSpPr>
        <p:spPr bwMode="auto">
          <a:xfrm>
            <a:off x="2373313" y="9005888"/>
            <a:ext cx="2171700" cy="687387"/>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ea typeface="Arial" pitchFamily="-52" charset="0"/>
                <a:cs typeface="Arial" pitchFamily="-52" charset="0"/>
              </a:defRPr>
            </a:lvl1pPr>
          </a:lstStyle>
          <a:p>
            <a:r>
              <a:rPr lang="en-US"/>
              <a:t>‹#› </a:t>
            </a:r>
          </a:p>
        </p:txBody>
      </p:sp>
      <p:sp>
        <p:nvSpPr>
          <p:cNvPr id="1030" name="Rectangle 6"/>
          <p:cNvSpPr>
            <a:spLocks noGrp="1" noChangeArrowheads="1"/>
          </p:cNvSpPr>
          <p:nvPr>
            <p:ph type="sldNum" sz="quarter" idx="4"/>
          </p:nvPr>
        </p:nvSpPr>
        <p:spPr bwMode="auto">
          <a:xfrm>
            <a:off x="4914900" y="9422191"/>
            <a:ext cx="1600200" cy="285372"/>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Times New Roman"/>
                <a:ea typeface="Arial" pitchFamily="-52" charset="0"/>
                <a:cs typeface="Times New Roman"/>
              </a:defRPr>
            </a:lvl1pPr>
          </a:lstStyle>
          <a:p>
            <a:fld id="{C9CC7B0E-7B45-FD49-9236-C5B004B189C1}" type="slidenum">
              <a:rPr lang="en-US" smtClean="0"/>
              <a:pPr/>
              <a:t>‹#›</a:t>
            </a:fld>
            <a:endParaRPr lang="en-US" dirty="0"/>
          </a:p>
        </p:txBody>
      </p:sp>
      <p:sp>
        <p:nvSpPr>
          <p:cNvPr id="1034" name="Line 10"/>
          <p:cNvSpPr>
            <a:spLocks noChangeShapeType="1"/>
          </p:cNvSpPr>
          <p:nvPr userDrawn="1"/>
        </p:nvSpPr>
        <p:spPr bwMode="auto">
          <a:xfrm>
            <a:off x="0" y="249238"/>
            <a:ext cx="6858000" cy="0"/>
          </a:xfrm>
          <a:prstGeom prst="line">
            <a:avLst/>
          </a:prstGeom>
          <a:noFill/>
          <a:ln w="9525">
            <a:solidFill>
              <a:schemeClr val="tx1"/>
            </a:solidFill>
            <a:round/>
            <a:headEnd/>
            <a:tailEnd/>
          </a:ln>
          <a:effectLst/>
          <a:extLst/>
        </p:spPr>
        <p:txBody>
          <a:bodyPr/>
          <a:lstStyle/>
          <a:p>
            <a:pPr>
              <a:defRPr/>
            </a:pPr>
            <a:endParaRPr lang="en-US">
              <a:latin typeface="Arial" charset="0"/>
              <a:ea typeface="ＭＳ Ｐゴシック" charset="0"/>
              <a:cs typeface="Arial" charset="0"/>
            </a:endParaRPr>
          </a:p>
        </p:txBody>
      </p:sp>
      <p:sp>
        <p:nvSpPr>
          <p:cNvPr id="10" name="Text Box 12"/>
          <p:cNvSpPr txBox="1">
            <a:spLocks noChangeArrowheads="1"/>
          </p:cNvSpPr>
          <p:nvPr userDrawn="1"/>
        </p:nvSpPr>
        <p:spPr bwMode="auto">
          <a:xfrm>
            <a:off x="5027303" y="25400"/>
            <a:ext cx="1466943" cy="246221"/>
          </a:xfrm>
          <a:prstGeom prst="rect">
            <a:avLst/>
          </a:prstGeom>
          <a:noFill/>
          <a:ln>
            <a:noFill/>
          </a:ln>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en-GB" sz="1000" dirty="0" smtClean="0">
                <a:latin typeface="Times New Roman" pitchFamily="-109" charset="0"/>
                <a:ea typeface="+mn-ea"/>
              </a:rPr>
              <a:t>Module 5: Phylogenetics</a:t>
            </a: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ＭＳ Ｐゴシック" pitchFamily="-52" charset="-128"/>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pitchFamily="-52" charset="-128"/>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pitchFamily="-52" charset="-128"/>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pitchFamily="-52" charset="-128"/>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pitchFamily="-52" charset="-128"/>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pitchFamily="-52" charset="-128"/>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ea typeface="Arial" charset="0"/>
          <a:cs typeface="+mn-cs"/>
        </a:defRPr>
      </a:lvl6pPr>
      <a:lvl7pPr marL="2971800" indent="-228600" algn="l" rtl="0" fontAlgn="base">
        <a:spcBef>
          <a:spcPct val="20000"/>
        </a:spcBef>
        <a:spcAft>
          <a:spcPct val="0"/>
        </a:spcAft>
        <a:buChar char="»"/>
        <a:defRPr sz="2000">
          <a:solidFill>
            <a:schemeClr val="tx1"/>
          </a:solidFill>
          <a:latin typeface="+mn-lt"/>
          <a:ea typeface="Arial" charset="0"/>
          <a:cs typeface="+mn-cs"/>
        </a:defRPr>
      </a:lvl7pPr>
      <a:lvl8pPr marL="3429000" indent="-228600" algn="l" rtl="0" fontAlgn="base">
        <a:spcBef>
          <a:spcPct val="20000"/>
        </a:spcBef>
        <a:spcAft>
          <a:spcPct val="0"/>
        </a:spcAft>
        <a:buChar char="»"/>
        <a:defRPr sz="2000">
          <a:solidFill>
            <a:schemeClr val="tx1"/>
          </a:solidFill>
          <a:latin typeface="+mn-lt"/>
          <a:ea typeface="Arial" charset="0"/>
          <a:cs typeface="+mn-cs"/>
        </a:defRPr>
      </a:lvl8pPr>
      <a:lvl9pPr marL="3886200" indent="-228600" algn="l" rtl="0" fontAlgn="base">
        <a:spcBef>
          <a:spcPct val="20000"/>
        </a:spcBef>
        <a:spcAft>
          <a:spcPct val="0"/>
        </a:spcAft>
        <a:buChar char="»"/>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0.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tiff"/></Relationships>
</file>

<file path=ppt/slides/_rels/slide13.xml.rels><?xml version="1.0" encoding="UTF-8" standalone="yes"?>
<Relationships xmlns="http://schemas.openxmlformats.org/package/2006/relationships"><Relationship Id="rId3" Type="http://schemas.openxmlformats.org/officeDocument/2006/relationships/image" Target="../media/image12.tiff"/><Relationship Id="rId4" Type="http://schemas.openxmlformats.org/officeDocument/2006/relationships/image" Target="../media/image13.tiff"/><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6.tiff"/><Relationship Id="rId4" Type="http://schemas.openxmlformats.org/officeDocument/2006/relationships/image" Target="../media/image17.tiff"/><Relationship Id="rId5" Type="http://schemas.openxmlformats.org/officeDocument/2006/relationships/image" Target="../media/image18.tiff"/><Relationship Id="rId6" Type="http://schemas.openxmlformats.org/officeDocument/2006/relationships/image" Target="../media/image19.tiff"/><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0.tiff"/></Relationships>
</file>

<file path=ppt/slides/_rels/slide17.xml.rels><?xml version="1.0" encoding="UTF-8" standalone="yes"?>
<Relationships xmlns="http://schemas.openxmlformats.org/package/2006/relationships"><Relationship Id="rId3" Type="http://schemas.openxmlformats.org/officeDocument/2006/relationships/image" Target="../media/image21.tiff"/><Relationship Id="rId4" Type="http://schemas.openxmlformats.org/officeDocument/2006/relationships/image" Target="../media/image22.tiff"/><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3.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tiff"/></Relationships>
</file>

<file path=ppt/slides/_rels/slide5.xml.rels><?xml version="1.0" encoding="UTF-8" standalone="yes"?>
<Relationships xmlns="http://schemas.openxmlformats.org/package/2006/relationships"><Relationship Id="rId3" Type="http://schemas.openxmlformats.org/officeDocument/2006/relationships/image" Target="../media/image3.tiff"/><Relationship Id="rId4" Type="http://schemas.openxmlformats.org/officeDocument/2006/relationships/image" Target="../media/image4.tiff"/><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21" name="Text Box 5"/>
          <p:cNvSpPr txBox="1">
            <a:spLocks noChangeArrowheads="1"/>
          </p:cNvSpPr>
          <p:nvPr/>
        </p:nvSpPr>
        <p:spPr bwMode="auto">
          <a:xfrm>
            <a:off x="423863" y="2437990"/>
            <a:ext cx="6080125" cy="4985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800" b="1" dirty="0" smtClean="0">
                <a:latin typeface="Times New Roman" charset="0"/>
                <a:cs typeface="Arial" charset="0"/>
              </a:rPr>
              <a:t>Introduction</a:t>
            </a:r>
          </a:p>
          <a:p>
            <a:pPr algn="l">
              <a:defRPr/>
            </a:pPr>
            <a:endParaRPr lang="en-GB" sz="1200" dirty="0" smtClean="0">
              <a:latin typeface="Times New Roman" charset="0"/>
              <a:cs typeface="Arial" charset="0"/>
            </a:endParaRPr>
          </a:p>
          <a:p>
            <a:pPr algn="l">
              <a:defRPr/>
            </a:pPr>
            <a:r>
              <a:rPr lang="en-GB" sz="1200" dirty="0" smtClean="0">
                <a:latin typeface="Times New Roman" charset="0"/>
                <a:cs typeface="Arial" charset="0"/>
              </a:rPr>
              <a:t>Phylogeny has important </a:t>
            </a:r>
            <a:r>
              <a:rPr lang="en-GB" sz="1200" dirty="0">
                <a:latin typeface="Times New Roman" charset="0"/>
                <a:cs typeface="Arial" charset="0"/>
              </a:rPr>
              <a:t>applications in </a:t>
            </a:r>
            <a:r>
              <a:rPr lang="en-GB" sz="1200" dirty="0" smtClean="0">
                <a:latin typeface="Times New Roman" charset="0"/>
                <a:cs typeface="Arial" charset="0"/>
              </a:rPr>
              <a:t>many fields of genome biology. </a:t>
            </a:r>
            <a:r>
              <a:rPr lang="en-GB" sz="1200" dirty="0">
                <a:latin typeface="Times New Roman" charset="0"/>
                <a:cs typeface="Arial" charset="0"/>
              </a:rPr>
              <a:t>F</a:t>
            </a:r>
            <a:r>
              <a:rPr lang="en-GB" sz="1200" dirty="0" smtClean="0">
                <a:latin typeface="Times New Roman" charset="0"/>
                <a:cs typeface="Arial" charset="0"/>
              </a:rPr>
              <a:t>or example, when annotating a gene in a new genome it is useful for identifying previously-annotated genes in other genomes that share a common ancestry. It is also becoming increasingly common to use phylogeny to trace the evolution and spread of bacterial diseases, and even as an epidemiological tool to help identify disease outbreaks in a clinical setting. Further </a:t>
            </a:r>
            <a:r>
              <a:rPr lang="en-GB" sz="1200" dirty="0">
                <a:latin typeface="Times New Roman" charset="0"/>
                <a:cs typeface="Arial" charset="0"/>
              </a:rPr>
              <a:t>analysis of genome </a:t>
            </a:r>
            <a:r>
              <a:rPr lang="en-GB" sz="1200" dirty="0" smtClean="0">
                <a:latin typeface="Times New Roman" charset="0"/>
                <a:cs typeface="Arial" charset="0"/>
              </a:rPr>
              <a:t>sequences </a:t>
            </a:r>
            <a:r>
              <a:rPr lang="en-GB" sz="1200" dirty="0">
                <a:latin typeface="Times New Roman" charset="0"/>
                <a:cs typeface="Arial" charset="0"/>
              </a:rPr>
              <a:t>to examine recombination, molecular adaptation and the evolution of gene function, all </a:t>
            </a:r>
            <a:r>
              <a:rPr lang="en-GB" sz="1200" dirty="0" smtClean="0">
                <a:latin typeface="Times New Roman" charset="0"/>
                <a:cs typeface="Arial" charset="0"/>
              </a:rPr>
              <a:t>benefit from phylogeny.</a:t>
            </a:r>
          </a:p>
          <a:p>
            <a:pPr algn="l">
              <a:defRPr/>
            </a:pPr>
            <a:endParaRPr lang="en-GB" sz="1200" dirty="0">
              <a:latin typeface="Times New Roman" charset="0"/>
              <a:cs typeface="Arial" charset="0"/>
            </a:endParaRPr>
          </a:p>
          <a:p>
            <a:pPr algn="l">
              <a:defRPr/>
            </a:pPr>
            <a:r>
              <a:rPr lang="en-GB" sz="1200" dirty="0" smtClean="0">
                <a:latin typeface="Times New Roman" charset="0"/>
                <a:cs typeface="Arial" charset="0"/>
              </a:rPr>
              <a:t>Phylogenetics is </a:t>
            </a:r>
            <a:r>
              <a:rPr lang="en-GB" sz="1200" dirty="0">
                <a:latin typeface="Times New Roman" charset="0"/>
                <a:cs typeface="Arial" charset="0"/>
              </a:rPr>
              <a:t>essentially about similarity, and </a:t>
            </a:r>
            <a:r>
              <a:rPr lang="en-GB" sz="1200" dirty="0" smtClean="0">
                <a:latin typeface="Times New Roman" charset="0"/>
                <a:cs typeface="Arial" charset="0"/>
              </a:rPr>
              <a:t>looking at patterns of similarity </a:t>
            </a:r>
            <a:r>
              <a:rPr lang="en-GB" sz="1200" dirty="0">
                <a:latin typeface="Times New Roman" charset="0"/>
                <a:cs typeface="Arial" charset="0"/>
              </a:rPr>
              <a:t>between taxa to </a:t>
            </a:r>
            <a:r>
              <a:rPr lang="en-GB" sz="1200" dirty="0" smtClean="0">
                <a:latin typeface="Times New Roman" charset="0"/>
                <a:cs typeface="Arial" charset="0"/>
              </a:rPr>
              <a:t>infer their </a:t>
            </a:r>
            <a:r>
              <a:rPr lang="en-GB" sz="1200" dirty="0">
                <a:latin typeface="Times New Roman" charset="0"/>
                <a:cs typeface="Arial" charset="0"/>
              </a:rPr>
              <a:t>relationships.  </a:t>
            </a:r>
            <a:r>
              <a:rPr lang="en-GB" sz="1200" dirty="0" smtClean="0">
                <a:latin typeface="Times New Roman" charset="0"/>
                <a:cs typeface="Arial" charset="0"/>
              </a:rPr>
              <a:t>Although the methods may initially appear quite daunting, the basic ideas behind phylogenetics are quite simple. We want to identify the tree that best fits our data assuming that the data evolve under a simple model. When the data are DNA, we can use our knowledge of biology to improve our chances of finding the correct tree by defining evolutionary models that make biological sense. For example, we know that transition mutations occur more frequently than </a:t>
            </a:r>
            <a:r>
              <a:rPr lang="en-GB" sz="1200" dirty="0" err="1" smtClean="0">
                <a:latin typeface="Times New Roman" charset="0"/>
                <a:cs typeface="Arial" charset="0"/>
              </a:rPr>
              <a:t>transversions</a:t>
            </a:r>
            <a:r>
              <a:rPr lang="en-GB" sz="1200" dirty="0" smtClean="0">
                <a:latin typeface="Times New Roman" charset="0"/>
                <a:cs typeface="Arial" charset="0"/>
              </a:rPr>
              <a:t>, so we can make our model favour trees in which this is the case with our data.</a:t>
            </a:r>
          </a:p>
          <a:p>
            <a:pPr algn="l">
              <a:defRPr/>
            </a:pPr>
            <a:endParaRPr lang="en-GB" sz="1200" dirty="0" smtClean="0">
              <a:latin typeface="Times New Roman" charset="0"/>
              <a:cs typeface="Arial" charset="0"/>
            </a:endParaRPr>
          </a:p>
          <a:p>
            <a:pPr algn="l">
              <a:defRPr/>
            </a:pPr>
            <a:r>
              <a:rPr lang="en-GB" sz="1200" dirty="0" smtClean="0">
                <a:latin typeface="Times New Roman" charset="0"/>
                <a:cs typeface="Arial" charset="0"/>
              </a:rPr>
              <a:t>In this module we will use phylogenetics to explore the strengths and weaknesses of techniques that may be used for typing </a:t>
            </a:r>
            <a:r>
              <a:rPr lang="en-GB" sz="1200" i="1" dirty="0" smtClean="0">
                <a:latin typeface="Times New Roman" charset="0"/>
                <a:cs typeface="Arial" charset="0"/>
              </a:rPr>
              <a:t>Chlamydia trachomatis</a:t>
            </a:r>
            <a:r>
              <a:rPr lang="en-GB" sz="1200" dirty="0" smtClean="0">
                <a:latin typeface="Times New Roman" charset="0"/>
                <a:cs typeface="Arial" charset="0"/>
              </a:rPr>
              <a:t>. We will reconstruct phylogenetic trees in a Maximum Likelihood framework, using the </a:t>
            </a:r>
            <a:r>
              <a:rPr lang="en-GB" sz="1200" dirty="0" err="1" smtClean="0">
                <a:latin typeface="Times New Roman" charset="0"/>
                <a:cs typeface="Arial" charset="0"/>
              </a:rPr>
              <a:t>PhyML</a:t>
            </a:r>
            <a:r>
              <a:rPr lang="en-GB" sz="1200" dirty="0" smtClean="0">
                <a:latin typeface="Times New Roman" charset="0"/>
                <a:cs typeface="Arial" charset="0"/>
              </a:rPr>
              <a:t> program, since this allows the use of complex (more realistic) models of nucleotide (or amino acid) substitution to be applied, and it produces a statistical measure of tree quality (</a:t>
            </a:r>
            <a:r>
              <a:rPr lang="ja-JP" altLang="en-GB" sz="1200" dirty="0" smtClean="0">
                <a:latin typeface="Arial"/>
                <a:cs typeface="Arial" charset="0"/>
              </a:rPr>
              <a:t>‘</a:t>
            </a:r>
            <a:r>
              <a:rPr lang="en-GB" sz="1200" dirty="0" smtClean="0">
                <a:latin typeface="Times New Roman" charset="0"/>
                <a:cs typeface="Arial" charset="0"/>
              </a:rPr>
              <a:t>likelihood</a:t>
            </a:r>
            <a:r>
              <a:rPr lang="ja-JP" altLang="en-GB" sz="1200" dirty="0" smtClean="0">
                <a:latin typeface="Arial"/>
                <a:cs typeface="Arial" charset="0"/>
              </a:rPr>
              <a:t>’</a:t>
            </a:r>
            <a:r>
              <a:rPr lang="en-GB" sz="1200" dirty="0" smtClean="0">
                <a:latin typeface="Times New Roman" charset="0"/>
                <a:cs typeface="Arial" charset="0"/>
              </a:rPr>
              <a:t>) that can be directly compared between hypotheses. By the end of this module you should have some understanding of:</a:t>
            </a:r>
          </a:p>
          <a:p>
            <a:pPr algn="l">
              <a:defRPr/>
            </a:pPr>
            <a:endParaRPr lang="en-GB" sz="1200" dirty="0">
              <a:latin typeface="Times New Roman" charset="0"/>
              <a:cs typeface="Arial" charset="0"/>
            </a:endParaRPr>
          </a:p>
        </p:txBody>
      </p:sp>
      <p:sp>
        <p:nvSpPr>
          <p:cNvPr id="214026" name="Text Box 10"/>
          <p:cNvSpPr txBox="1">
            <a:spLocks noChangeArrowheads="1"/>
          </p:cNvSpPr>
          <p:nvPr/>
        </p:nvSpPr>
        <p:spPr bwMode="auto">
          <a:xfrm>
            <a:off x="428625" y="7452062"/>
            <a:ext cx="605472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defRPr>
                <a:solidFill>
                  <a:schemeClr val="tx1"/>
                </a:solidFill>
                <a:latin typeface="Arial" charset="0"/>
                <a:ea typeface="ＭＳ Ｐゴシック" charset="0"/>
                <a:cs typeface="Arial" charset="0"/>
              </a:defRPr>
            </a:lvl1pPr>
            <a:lvl2pPr marL="800100" indent="-342900" algn="l">
              <a:defRPr>
                <a:solidFill>
                  <a:schemeClr val="tx1"/>
                </a:solidFill>
                <a:latin typeface="Arial" charset="0"/>
                <a:ea typeface="Arial" charset="0"/>
                <a:cs typeface="Arial" charset="0"/>
              </a:defRPr>
            </a:lvl2pPr>
            <a:lvl3pPr marL="1257300" indent="-342900" algn="l">
              <a:defRPr>
                <a:solidFill>
                  <a:schemeClr val="tx1"/>
                </a:solidFill>
                <a:latin typeface="Arial" charset="0"/>
                <a:ea typeface="Arial" charset="0"/>
                <a:cs typeface="Arial" charset="0"/>
              </a:defRPr>
            </a:lvl3pPr>
            <a:lvl4pPr marL="1714500" indent="-342900" algn="l">
              <a:defRPr>
                <a:solidFill>
                  <a:schemeClr val="tx1"/>
                </a:solidFill>
                <a:latin typeface="Arial" charset="0"/>
                <a:ea typeface="Arial" charset="0"/>
                <a:cs typeface="Arial" charset="0"/>
              </a:defRPr>
            </a:lvl4pPr>
            <a:lvl5pPr marL="2171700" indent="-342900" algn="l">
              <a:defRPr>
                <a:solidFill>
                  <a:schemeClr val="tx1"/>
                </a:solidFill>
                <a:latin typeface="Arial" charset="0"/>
                <a:ea typeface="Arial" charset="0"/>
                <a:cs typeface="Arial" charset="0"/>
              </a:defRPr>
            </a:lvl5pPr>
            <a:lvl6pPr marL="2628900" indent="-342900" fontAlgn="base">
              <a:spcBef>
                <a:spcPct val="0"/>
              </a:spcBef>
              <a:spcAft>
                <a:spcPct val="0"/>
              </a:spcAft>
              <a:defRPr>
                <a:solidFill>
                  <a:schemeClr val="tx1"/>
                </a:solidFill>
                <a:latin typeface="Arial" charset="0"/>
                <a:ea typeface="Arial" charset="0"/>
                <a:cs typeface="Arial" charset="0"/>
              </a:defRPr>
            </a:lvl6pPr>
            <a:lvl7pPr marL="3086100" indent="-342900" fontAlgn="base">
              <a:spcBef>
                <a:spcPct val="0"/>
              </a:spcBef>
              <a:spcAft>
                <a:spcPct val="0"/>
              </a:spcAft>
              <a:defRPr>
                <a:solidFill>
                  <a:schemeClr val="tx1"/>
                </a:solidFill>
                <a:latin typeface="Arial" charset="0"/>
                <a:ea typeface="Arial" charset="0"/>
                <a:cs typeface="Arial" charset="0"/>
              </a:defRPr>
            </a:lvl7pPr>
            <a:lvl8pPr marL="3543300" indent="-342900" fontAlgn="base">
              <a:spcBef>
                <a:spcPct val="0"/>
              </a:spcBef>
              <a:spcAft>
                <a:spcPct val="0"/>
              </a:spcAft>
              <a:defRPr>
                <a:solidFill>
                  <a:schemeClr val="tx1"/>
                </a:solidFill>
                <a:latin typeface="Arial" charset="0"/>
                <a:ea typeface="Arial" charset="0"/>
                <a:cs typeface="Arial" charset="0"/>
              </a:defRPr>
            </a:lvl8pPr>
            <a:lvl9pPr marL="4000500" indent="-342900" fontAlgn="base">
              <a:spcBef>
                <a:spcPct val="0"/>
              </a:spcBef>
              <a:spcAft>
                <a:spcPct val="0"/>
              </a:spcAft>
              <a:defRPr>
                <a:solidFill>
                  <a:schemeClr val="tx1"/>
                </a:solidFill>
                <a:latin typeface="Arial" charset="0"/>
                <a:ea typeface="Arial" charset="0"/>
                <a:cs typeface="Arial" charset="0"/>
              </a:defRPr>
            </a:lvl9pPr>
          </a:lstStyle>
          <a:p>
            <a:pPr>
              <a:buFontTx/>
              <a:buAutoNum type="arabicPeriod"/>
              <a:defRPr/>
            </a:pPr>
            <a:r>
              <a:rPr lang="en-GB" sz="1200" dirty="0">
                <a:latin typeface="Times New Roman" charset="0"/>
              </a:rPr>
              <a:t>Multiple sequence alignment using </a:t>
            </a:r>
            <a:r>
              <a:rPr lang="en-GB" sz="1200" dirty="0" err="1">
                <a:latin typeface="Times New Roman" charset="0"/>
              </a:rPr>
              <a:t>ClustalX</a:t>
            </a:r>
            <a:r>
              <a:rPr lang="en-GB" sz="1200" dirty="0">
                <a:latin typeface="Times New Roman" charset="0"/>
              </a:rPr>
              <a:t> and/or muscle.</a:t>
            </a:r>
          </a:p>
          <a:p>
            <a:pPr>
              <a:buFontTx/>
              <a:buAutoNum type="arabicPeriod"/>
              <a:defRPr/>
            </a:pPr>
            <a:r>
              <a:rPr lang="en-GB" sz="1200" dirty="0" smtClean="0">
                <a:latin typeface="Times New Roman" charset="0"/>
              </a:rPr>
              <a:t>Maximum likelihood phylogenetic estimation using a nucleotide model.</a:t>
            </a:r>
          </a:p>
          <a:p>
            <a:pPr>
              <a:buFontTx/>
              <a:buAutoNum type="arabicPeriod"/>
              <a:defRPr/>
            </a:pPr>
            <a:r>
              <a:rPr lang="en-GB" sz="1200" dirty="0" smtClean="0">
                <a:latin typeface="Times New Roman" charset="0"/>
              </a:rPr>
              <a:t>Evaluation of support for relationships in a tree using non-parametric bootstrap replicates.</a:t>
            </a:r>
          </a:p>
          <a:p>
            <a:pPr>
              <a:buFontTx/>
              <a:buAutoNum type="arabicPeriod"/>
              <a:defRPr/>
            </a:pPr>
            <a:r>
              <a:rPr lang="en-GB" sz="1200" dirty="0" smtClean="0">
                <a:latin typeface="Times New Roman" charset="0"/>
              </a:rPr>
              <a:t>Interpretation of phylogenetic trees.</a:t>
            </a:r>
          </a:p>
        </p:txBody>
      </p:sp>
      <p:sp>
        <p:nvSpPr>
          <p:cNvPr id="4" name="Slide Number Placeholder 3"/>
          <p:cNvSpPr>
            <a:spLocks noGrp="1"/>
          </p:cNvSpPr>
          <p:nvPr>
            <p:ph type="sldNum" sz="quarter" idx="12"/>
          </p:nvPr>
        </p:nvSpPr>
        <p:spPr/>
        <p:txBody>
          <a:bodyPr/>
          <a:lstStyle/>
          <a:p>
            <a:fld id="{F2E8CB31-A58A-4779-9F7E-716265AE8FEE}" type="slidenum">
              <a:rPr lang="en-US" smtClean="0"/>
              <a:pPr/>
              <a:t>1</a:t>
            </a:fld>
            <a:endParaRPr lang="en-US"/>
          </a:p>
        </p:txBody>
      </p:sp>
      <p:sp>
        <p:nvSpPr>
          <p:cNvPr id="9" name="Rectangle 2"/>
          <p:cNvSpPr>
            <a:spLocks noChangeArrowheads="1"/>
          </p:cNvSpPr>
          <p:nvPr/>
        </p:nvSpPr>
        <p:spPr bwMode="auto">
          <a:xfrm>
            <a:off x="342900" y="563563"/>
            <a:ext cx="6172200" cy="165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GB" sz="4400" dirty="0" smtClean="0">
                <a:solidFill>
                  <a:schemeClr val="tx2"/>
                </a:solidFill>
                <a:latin typeface="Times New Roman" charset="0"/>
                <a:cs typeface="Arial" charset="0"/>
              </a:rPr>
              <a:t>Module 5</a:t>
            </a:r>
            <a:endParaRPr lang="en-GB" sz="4400" dirty="0">
              <a:solidFill>
                <a:schemeClr val="tx2"/>
              </a:solidFill>
              <a:latin typeface="Times New Roman" charset="0"/>
              <a:cs typeface="Arial" charset="0"/>
            </a:endParaRPr>
          </a:p>
          <a:p>
            <a:pPr algn="ctr">
              <a:defRPr/>
            </a:pPr>
            <a:r>
              <a:rPr lang="en-GB" sz="3600" dirty="0" smtClean="0">
                <a:solidFill>
                  <a:schemeClr val="tx2"/>
                </a:solidFill>
                <a:latin typeface="Times New Roman" charset="0"/>
                <a:cs typeface="Arial" charset="0"/>
              </a:rPr>
              <a:t>Phylogenetics</a:t>
            </a:r>
            <a:endParaRPr lang="en-US" sz="3600" dirty="0">
              <a:solidFill>
                <a:schemeClr val="tx2"/>
              </a:solidFill>
              <a:latin typeface="Times New Roman"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Text Box 2"/>
          <p:cNvSpPr txBox="1">
            <a:spLocks noChangeArrowheads="1"/>
          </p:cNvSpPr>
          <p:nvPr/>
        </p:nvSpPr>
        <p:spPr bwMode="auto">
          <a:xfrm>
            <a:off x="395288" y="465138"/>
            <a:ext cx="5689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tabLst>
                <a:tab pos="2692400" algn="l"/>
              </a:tabLst>
              <a:defRPr>
                <a:solidFill>
                  <a:schemeClr val="tx1"/>
                </a:solidFill>
                <a:latin typeface="Arial" charset="0"/>
                <a:ea typeface="ＭＳ Ｐゴシック" charset="0"/>
                <a:cs typeface="Arial" charset="0"/>
              </a:defRPr>
            </a:lvl1pPr>
            <a:lvl2pPr marL="800100" indent="-342900" algn="l">
              <a:tabLst>
                <a:tab pos="2692400" algn="l"/>
              </a:tabLst>
              <a:defRPr>
                <a:solidFill>
                  <a:schemeClr val="tx1"/>
                </a:solidFill>
                <a:latin typeface="Arial" charset="0"/>
                <a:ea typeface="Arial" charset="0"/>
                <a:cs typeface="Arial" charset="0"/>
              </a:defRPr>
            </a:lvl2pPr>
            <a:lvl3pPr marL="1257300" indent="-342900" algn="l">
              <a:tabLst>
                <a:tab pos="2692400" algn="l"/>
              </a:tabLst>
              <a:defRPr>
                <a:solidFill>
                  <a:schemeClr val="tx1"/>
                </a:solidFill>
                <a:latin typeface="Arial" charset="0"/>
                <a:ea typeface="Arial" charset="0"/>
                <a:cs typeface="Arial" charset="0"/>
              </a:defRPr>
            </a:lvl3pPr>
            <a:lvl4pPr marL="1714500" indent="-342900" algn="l">
              <a:tabLst>
                <a:tab pos="2692400" algn="l"/>
              </a:tabLst>
              <a:defRPr>
                <a:solidFill>
                  <a:schemeClr val="tx1"/>
                </a:solidFill>
                <a:latin typeface="Arial" charset="0"/>
                <a:ea typeface="Arial" charset="0"/>
                <a:cs typeface="Arial" charset="0"/>
              </a:defRPr>
            </a:lvl4pPr>
            <a:lvl5pPr marL="2171700" indent="-342900" algn="l">
              <a:tabLst>
                <a:tab pos="2692400" algn="l"/>
              </a:tabLst>
              <a:defRPr>
                <a:solidFill>
                  <a:schemeClr val="tx1"/>
                </a:solidFill>
                <a:latin typeface="Arial" charset="0"/>
                <a:ea typeface="Arial" charset="0"/>
                <a:cs typeface="Arial" charset="0"/>
              </a:defRPr>
            </a:lvl5pPr>
            <a:lvl6pPr marL="2628900" indent="-342900" fontAlgn="base">
              <a:spcBef>
                <a:spcPct val="0"/>
              </a:spcBef>
              <a:spcAft>
                <a:spcPct val="0"/>
              </a:spcAft>
              <a:tabLst>
                <a:tab pos="2692400" algn="l"/>
              </a:tabLst>
              <a:defRPr>
                <a:solidFill>
                  <a:schemeClr val="tx1"/>
                </a:solidFill>
                <a:latin typeface="Arial" charset="0"/>
                <a:ea typeface="Arial" charset="0"/>
                <a:cs typeface="Arial" charset="0"/>
              </a:defRPr>
            </a:lvl6pPr>
            <a:lvl7pPr marL="3086100" indent="-342900" fontAlgn="base">
              <a:spcBef>
                <a:spcPct val="0"/>
              </a:spcBef>
              <a:spcAft>
                <a:spcPct val="0"/>
              </a:spcAft>
              <a:tabLst>
                <a:tab pos="2692400" algn="l"/>
              </a:tabLst>
              <a:defRPr>
                <a:solidFill>
                  <a:schemeClr val="tx1"/>
                </a:solidFill>
                <a:latin typeface="Arial" charset="0"/>
                <a:ea typeface="Arial" charset="0"/>
                <a:cs typeface="Arial" charset="0"/>
              </a:defRPr>
            </a:lvl7pPr>
            <a:lvl8pPr marL="3543300" indent="-342900" fontAlgn="base">
              <a:spcBef>
                <a:spcPct val="0"/>
              </a:spcBef>
              <a:spcAft>
                <a:spcPct val="0"/>
              </a:spcAft>
              <a:tabLst>
                <a:tab pos="2692400" algn="l"/>
              </a:tabLst>
              <a:defRPr>
                <a:solidFill>
                  <a:schemeClr val="tx1"/>
                </a:solidFill>
                <a:latin typeface="Arial" charset="0"/>
                <a:ea typeface="Arial" charset="0"/>
                <a:cs typeface="Arial" charset="0"/>
              </a:defRPr>
            </a:lvl8pPr>
            <a:lvl9pPr marL="4000500" indent="-342900" fontAlgn="base">
              <a:spcBef>
                <a:spcPct val="0"/>
              </a:spcBef>
              <a:spcAft>
                <a:spcPct val="0"/>
              </a:spcAft>
              <a:tabLst>
                <a:tab pos="2692400" algn="l"/>
              </a:tabLst>
              <a:defRPr>
                <a:solidFill>
                  <a:schemeClr val="tx1"/>
                </a:solidFill>
                <a:latin typeface="Arial" charset="0"/>
                <a:ea typeface="Arial" charset="0"/>
                <a:cs typeface="Arial" charset="0"/>
              </a:defRPr>
            </a:lvl9pPr>
          </a:lstStyle>
          <a:p>
            <a:pPr>
              <a:defRPr/>
            </a:pPr>
            <a:r>
              <a:rPr lang="en-GB" sz="1800" b="1" dirty="0" smtClean="0">
                <a:latin typeface="Times New Roman" charset="0"/>
              </a:rPr>
              <a:t>Phylogeny estimation with bootstrapping</a:t>
            </a:r>
          </a:p>
        </p:txBody>
      </p:sp>
      <p:grpSp>
        <p:nvGrpSpPr>
          <p:cNvPr id="23554" name="Group 3"/>
          <p:cNvGrpSpPr>
            <a:grpSpLocks/>
          </p:cNvGrpSpPr>
          <p:nvPr/>
        </p:nvGrpSpPr>
        <p:grpSpPr bwMode="auto">
          <a:xfrm>
            <a:off x="466725" y="982663"/>
            <a:ext cx="5921375" cy="2508250"/>
            <a:chOff x="292" y="619"/>
            <a:chExt cx="3730" cy="956"/>
          </a:xfrm>
        </p:grpSpPr>
        <p:sp>
          <p:nvSpPr>
            <p:cNvPr id="318468" name="AutoShape 4"/>
            <p:cNvSpPr>
              <a:spLocks noChangeArrowheads="1"/>
            </p:cNvSpPr>
            <p:nvPr/>
          </p:nvSpPr>
          <p:spPr bwMode="auto">
            <a:xfrm>
              <a:off x="292" y="619"/>
              <a:ext cx="3729" cy="956"/>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18469" name="Text Box 5"/>
            <p:cNvSpPr txBox="1">
              <a:spLocks noChangeArrowheads="1"/>
            </p:cNvSpPr>
            <p:nvPr/>
          </p:nvSpPr>
          <p:spPr bwMode="auto">
            <a:xfrm>
              <a:off x="358" y="660"/>
              <a:ext cx="3664" cy="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b="1" dirty="0">
                  <a:latin typeface="Times New Roman" charset="0"/>
                  <a:cs typeface="Arial" charset="0"/>
                </a:rPr>
                <a:t>Bootstrapping</a:t>
              </a:r>
              <a:r>
                <a:rPr lang="en-GB" sz="1200" dirty="0">
                  <a:latin typeface="Times New Roman" charset="0"/>
                  <a:cs typeface="Arial" charset="0"/>
                </a:rPr>
                <a:t> is a statistical technique for adding confidence intervals around an estimate, in this case, a tree topology.  Non-parametric bootstrapping involves repeated analysis of the data set through </a:t>
              </a:r>
              <a:r>
                <a:rPr lang="ja-JP" altLang="en-GB" sz="1200" dirty="0">
                  <a:latin typeface="Arial"/>
                  <a:cs typeface="Arial" charset="0"/>
                </a:rPr>
                <a:t>“</a:t>
              </a:r>
              <a:r>
                <a:rPr lang="en-GB" sz="1200" b="1" dirty="0">
                  <a:latin typeface="Times New Roman" charset="0"/>
                  <a:cs typeface="Arial" charset="0"/>
                </a:rPr>
                <a:t>resampling with replacement</a:t>
              </a:r>
              <a:r>
                <a:rPr lang="ja-JP" altLang="en-GB" sz="1200" dirty="0">
                  <a:latin typeface="Arial"/>
                  <a:cs typeface="Arial" charset="0"/>
                </a:rPr>
                <a:t>”</a:t>
              </a:r>
              <a:r>
                <a:rPr lang="en-GB" sz="1200" dirty="0">
                  <a:latin typeface="Times New Roman" charset="0"/>
                  <a:cs typeface="Arial" charset="0"/>
                </a:rPr>
                <a:t>.  </a:t>
              </a:r>
            </a:p>
            <a:p>
              <a:pPr algn="l">
                <a:defRPr/>
              </a:pPr>
              <a:endParaRPr lang="en-GB" sz="1200" dirty="0">
                <a:latin typeface="Times New Roman" charset="0"/>
                <a:cs typeface="Arial" charset="0"/>
              </a:endParaRPr>
            </a:p>
            <a:p>
              <a:pPr algn="l">
                <a:defRPr/>
              </a:pPr>
              <a:r>
                <a:rPr lang="en-GB" sz="1200" dirty="0">
                  <a:latin typeface="Times New Roman" charset="0"/>
                  <a:cs typeface="Arial" charset="0"/>
                </a:rPr>
                <a:t>Imagine putting each site into a bag. Replicate data sets are created by randomly drawing sites from the bag until a new dataset the same size as the original has been created. Importantly, after a site has been drawn, it is replaced back into the bag. This means some sites may be present more than once in the resampled dataset whilst others may not be present at all.</a:t>
              </a:r>
            </a:p>
            <a:p>
              <a:pPr algn="l">
                <a:defRPr/>
              </a:pPr>
              <a:endParaRPr lang="en-GB" sz="1200" dirty="0">
                <a:latin typeface="Times New Roman" charset="0"/>
                <a:cs typeface="Arial" charset="0"/>
              </a:endParaRPr>
            </a:p>
            <a:p>
              <a:pPr algn="l">
                <a:defRPr/>
              </a:pPr>
              <a:r>
                <a:rPr lang="en-GB" sz="1200" dirty="0">
                  <a:latin typeface="Times New Roman" charset="0"/>
                  <a:cs typeface="Arial" charset="0"/>
                </a:rPr>
                <a:t>Trees are then built for each replicate data set.  Robust relationships, i.e</a:t>
              </a:r>
              <a:r>
                <a:rPr lang="en-GB" sz="1200" dirty="0" smtClean="0">
                  <a:latin typeface="Times New Roman" charset="0"/>
                  <a:cs typeface="Arial" charset="0"/>
                </a:rPr>
                <a:t>. </a:t>
              </a:r>
              <a:r>
                <a:rPr lang="en-GB" sz="1200" dirty="0">
                  <a:latin typeface="Times New Roman" charset="0"/>
                  <a:cs typeface="Arial" charset="0"/>
                </a:rPr>
                <a:t>those that are repeatable, will occur in a large proportion of randomised data sets.</a:t>
              </a:r>
            </a:p>
          </p:txBody>
        </p:sp>
      </p:grpSp>
      <p:grpSp>
        <p:nvGrpSpPr>
          <p:cNvPr id="23555" name="Group 6"/>
          <p:cNvGrpSpPr>
            <a:grpSpLocks/>
          </p:cNvGrpSpPr>
          <p:nvPr/>
        </p:nvGrpSpPr>
        <p:grpSpPr bwMode="auto">
          <a:xfrm>
            <a:off x="466725" y="3648076"/>
            <a:ext cx="5921375" cy="1156997"/>
            <a:chOff x="292" y="2539"/>
            <a:chExt cx="3730" cy="564"/>
          </a:xfrm>
        </p:grpSpPr>
        <p:sp>
          <p:nvSpPr>
            <p:cNvPr id="318471" name="AutoShape 7"/>
            <p:cNvSpPr>
              <a:spLocks noChangeArrowheads="1"/>
            </p:cNvSpPr>
            <p:nvPr/>
          </p:nvSpPr>
          <p:spPr bwMode="auto">
            <a:xfrm>
              <a:off x="292" y="2539"/>
              <a:ext cx="3729" cy="564"/>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18472" name="Text Box 8"/>
            <p:cNvSpPr txBox="1">
              <a:spLocks noChangeArrowheads="1"/>
            </p:cNvSpPr>
            <p:nvPr/>
          </p:nvSpPr>
          <p:spPr bwMode="auto">
            <a:xfrm>
              <a:off x="358" y="2564"/>
              <a:ext cx="3664" cy="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a:latin typeface="Times New Roman" charset="0"/>
                  <a:cs typeface="Arial" charset="0"/>
                </a:rPr>
                <a:t>Estimate a bootstrapped phylogeny for the </a:t>
              </a:r>
              <a:r>
                <a:rPr lang="en-GB" sz="1200" i="1" dirty="0" err="1">
                  <a:latin typeface="Times New Roman" charset="0"/>
                  <a:cs typeface="Arial" charset="0"/>
                </a:rPr>
                <a:t>ompA</a:t>
              </a:r>
              <a:r>
                <a:rPr lang="en-GB" sz="1200" dirty="0">
                  <a:latin typeface="Times New Roman" charset="0"/>
                  <a:cs typeface="Arial" charset="0"/>
                </a:rPr>
                <a:t> data set by </a:t>
              </a:r>
              <a:r>
                <a:rPr lang="en-GB" sz="1200" dirty="0" smtClean="0">
                  <a:latin typeface="Times New Roman" charset="0"/>
                  <a:cs typeface="Arial" charset="0"/>
                </a:rPr>
                <a:t>creating a </a:t>
              </a:r>
              <a:r>
                <a:rPr lang="en-GB" sz="1200" dirty="0">
                  <a:latin typeface="Times New Roman" charset="0"/>
                  <a:cs typeface="Arial" charset="0"/>
                </a:rPr>
                <a:t>new phylogeny as before, with the addition of </a:t>
              </a:r>
              <a:r>
                <a:rPr lang="en-GB" sz="1200" dirty="0" smtClean="0">
                  <a:latin typeface="Times New Roman" charset="0"/>
                  <a:cs typeface="Arial" charset="0"/>
                </a:rPr>
                <a:t>10 bootstrap </a:t>
              </a:r>
              <a:r>
                <a:rPr lang="en-GB" sz="1200" dirty="0">
                  <a:latin typeface="Times New Roman" charset="0"/>
                  <a:cs typeface="Arial" charset="0"/>
                </a:rPr>
                <a:t>replicates.  Click on </a:t>
              </a:r>
              <a:r>
                <a:rPr lang="ja-JP" altLang="en-GB" sz="1200" dirty="0">
                  <a:latin typeface="Arial"/>
                  <a:cs typeface="Arial" charset="0"/>
                </a:rPr>
                <a:t>‘</a:t>
              </a:r>
              <a:r>
                <a:rPr lang="en-GB" sz="1200" b="1" dirty="0">
                  <a:latin typeface="Times New Roman" charset="0"/>
                  <a:cs typeface="Arial" charset="0"/>
                </a:rPr>
                <a:t>Bootstrap</a:t>
              </a:r>
              <a:r>
                <a:rPr lang="ja-JP" altLang="en-GB" sz="1200" dirty="0">
                  <a:latin typeface="Arial"/>
                  <a:cs typeface="Arial" charset="0"/>
                </a:rPr>
                <a:t>’</a:t>
              </a:r>
              <a:r>
                <a:rPr lang="en-GB" sz="1200" dirty="0">
                  <a:latin typeface="Times New Roman" charset="0"/>
                  <a:cs typeface="Arial" charset="0"/>
                </a:rPr>
                <a:t> in the </a:t>
              </a:r>
              <a:r>
                <a:rPr lang="ja-JP" altLang="en-GB" sz="1200" dirty="0">
                  <a:latin typeface="Arial"/>
                  <a:cs typeface="Arial" charset="0"/>
                </a:rPr>
                <a:t>‘</a:t>
              </a:r>
              <a:r>
                <a:rPr lang="en-GB" sz="1200" b="1" dirty="0">
                  <a:latin typeface="Times New Roman" charset="0"/>
                  <a:cs typeface="Arial" charset="0"/>
                </a:rPr>
                <a:t>Branch Support</a:t>
              </a:r>
              <a:r>
                <a:rPr lang="ja-JP" altLang="en-GB" sz="1200" dirty="0">
                  <a:latin typeface="Arial"/>
                  <a:cs typeface="Arial" charset="0"/>
                </a:rPr>
                <a:t>’</a:t>
              </a:r>
              <a:r>
                <a:rPr lang="en-GB" sz="1200" dirty="0">
                  <a:latin typeface="Times New Roman" charset="0"/>
                  <a:cs typeface="Arial" charset="0"/>
                </a:rPr>
                <a:t> box, and </a:t>
              </a:r>
              <a:r>
                <a:rPr lang="en-GB" sz="1200" dirty="0" smtClean="0">
                  <a:latin typeface="Times New Roman" charset="0"/>
                  <a:cs typeface="Arial" charset="0"/>
                </a:rPr>
                <a:t>enter</a:t>
              </a:r>
              <a:r>
                <a:rPr lang="ja-JP" altLang="en-GB" sz="1200" dirty="0" smtClean="0">
                  <a:latin typeface="Arial"/>
                  <a:cs typeface="Arial" charset="0"/>
                </a:rPr>
                <a:t>‘</a:t>
              </a:r>
              <a:r>
                <a:rPr lang="en-GB" sz="1200" b="1" dirty="0" smtClean="0">
                  <a:latin typeface="Times New Roman" charset="0"/>
                  <a:cs typeface="Arial" charset="0"/>
                </a:rPr>
                <a:t>10</a:t>
              </a:r>
              <a:r>
                <a:rPr lang="ja-JP" altLang="en-GB" sz="1200" dirty="0" smtClean="0">
                  <a:latin typeface="Arial"/>
                  <a:cs typeface="Arial" charset="0"/>
                </a:rPr>
                <a:t>’</a:t>
              </a:r>
              <a:r>
                <a:rPr lang="en-GB" sz="1200" dirty="0" smtClean="0">
                  <a:latin typeface="Times New Roman" charset="0"/>
                  <a:cs typeface="Arial" charset="0"/>
                </a:rPr>
                <a:t> in </a:t>
              </a:r>
              <a:r>
                <a:rPr lang="en-GB" sz="1200" dirty="0">
                  <a:latin typeface="Times New Roman" charset="0"/>
                  <a:cs typeface="Arial" charset="0"/>
                </a:rPr>
                <a:t>the replicates box. Processing of the </a:t>
              </a:r>
              <a:r>
                <a:rPr lang="en-GB" sz="1200" dirty="0" smtClean="0">
                  <a:latin typeface="Times New Roman" charset="0"/>
                  <a:cs typeface="Arial" charset="0"/>
                </a:rPr>
                <a:t>10 </a:t>
              </a:r>
              <a:r>
                <a:rPr lang="en-GB" sz="1200" dirty="0">
                  <a:latin typeface="Times New Roman" charset="0"/>
                  <a:cs typeface="Arial" charset="0"/>
                </a:rPr>
                <a:t>replicates may take a few minutes, so you could move on while this is running</a:t>
              </a:r>
              <a:r>
                <a:rPr lang="en-GB" sz="1200" dirty="0" smtClean="0">
                  <a:latin typeface="Times New Roman" charset="0"/>
                  <a:cs typeface="Arial" charset="0"/>
                </a:rPr>
                <a:t>. In practice you would want to run more replicates (100 or 1000), but we are only using 10 for speed.</a:t>
              </a:r>
              <a:endParaRPr lang="en-GB" sz="1200" dirty="0">
                <a:latin typeface="Times New Roman" charset="0"/>
                <a:cs typeface="Arial" charset="0"/>
              </a:endParaRPr>
            </a:p>
          </p:txBody>
        </p:sp>
      </p:grpSp>
      <p:grpSp>
        <p:nvGrpSpPr>
          <p:cNvPr id="23556" name="Group 9"/>
          <p:cNvGrpSpPr>
            <a:grpSpLocks/>
          </p:cNvGrpSpPr>
          <p:nvPr/>
        </p:nvGrpSpPr>
        <p:grpSpPr bwMode="auto">
          <a:xfrm>
            <a:off x="466725" y="6064250"/>
            <a:ext cx="5921375" cy="984250"/>
            <a:chOff x="296" y="4451"/>
            <a:chExt cx="3730" cy="620"/>
          </a:xfrm>
        </p:grpSpPr>
        <p:sp>
          <p:nvSpPr>
            <p:cNvPr id="318474" name="AutoShape 10"/>
            <p:cNvSpPr>
              <a:spLocks noChangeArrowheads="1"/>
            </p:cNvSpPr>
            <p:nvPr/>
          </p:nvSpPr>
          <p:spPr bwMode="auto">
            <a:xfrm>
              <a:off x="296" y="4451"/>
              <a:ext cx="3729" cy="62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18475" name="Text Box 11"/>
            <p:cNvSpPr txBox="1">
              <a:spLocks noChangeArrowheads="1"/>
            </p:cNvSpPr>
            <p:nvPr/>
          </p:nvSpPr>
          <p:spPr bwMode="auto">
            <a:xfrm>
              <a:off x="362" y="4492"/>
              <a:ext cx="3664"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b="1">
                  <a:latin typeface="Times New Roman" charset="0"/>
                  <a:cs typeface="Arial" charset="0"/>
                </a:rPr>
                <a:t>WARNING</a:t>
              </a:r>
              <a:r>
                <a:rPr lang="en-GB" sz="1200">
                  <a:latin typeface="Times New Roman" charset="0"/>
                  <a:cs typeface="Arial" charset="0"/>
                </a:rPr>
                <a:t>!: bootstrap proportions are measures of robustness, or repeatability.  A high bootstrap value indicates that a given node tends to occur in every analysis.  </a:t>
              </a:r>
              <a:r>
                <a:rPr lang="en-GB" sz="1200" b="1">
                  <a:latin typeface="Times New Roman" charset="0"/>
                  <a:cs typeface="Arial" charset="0"/>
                </a:rPr>
                <a:t>This does not guarantee that the node is correct.</a:t>
              </a:r>
              <a:r>
                <a:rPr lang="en-GB" sz="1200">
                  <a:latin typeface="Times New Roman" charset="0"/>
                  <a:cs typeface="Arial" charset="0"/>
                </a:rPr>
                <a:t>  For example, if the substitution model is inaccurate, it could produce the wrong answer in every estimation.</a:t>
              </a:r>
            </a:p>
          </p:txBody>
        </p:sp>
      </p:grpSp>
      <p:grpSp>
        <p:nvGrpSpPr>
          <p:cNvPr id="23558" name="Group 13"/>
          <p:cNvGrpSpPr>
            <a:grpSpLocks/>
          </p:cNvGrpSpPr>
          <p:nvPr/>
        </p:nvGrpSpPr>
        <p:grpSpPr bwMode="auto">
          <a:xfrm>
            <a:off x="466725" y="7205665"/>
            <a:ext cx="5921375" cy="1086466"/>
            <a:chOff x="296" y="4451"/>
            <a:chExt cx="3730" cy="624"/>
          </a:xfrm>
        </p:grpSpPr>
        <p:sp>
          <p:nvSpPr>
            <p:cNvPr id="318478" name="AutoShape 14"/>
            <p:cNvSpPr>
              <a:spLocks noChangeArrowheads="1"/>
            </p:cNvSpPr>
            <p:nvPr/>
          </p:nvSpPr>
          <p:spPr bwMode="auto">
            <a:xfrm>
              <a:off x="296" y="4451"/>
              <a:ext cx="3729" cy="62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18479" name="Text Box 15"/>
            <p:cNvSpPr txBox="1">
              <a:spLocks noChangeArrowheads="1"/>
            </p:cNvSpPr>
            <p:nvPr/>
          </p:nvSpPr>
          <p:spPr bwMode="auto">
            <a:xfrm>
              <a:off x="362" y="4492"/>
              <a:ext cx="3664" cy="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a:latin typeface="Times New Roman" charset="0"/>
                  <a:cs typeface="Arial" charset="0"/>
                </a:rPr>
                <a:t>You will notice that </a:t>
              </a:r>
              <a:r>
                <a:rPr lang="en-GB" sz="1200" dirty="0" err="1">
                  <a:latin typeface="Times New Roman" charset="0"/>
                  <a:cs typeface="Arial" charset="0"/>
                </a:rPr>
                <a:t>P</a:t>
              </a:r>
              <a:r>
                <a:rPr lang="en-GB" sz="1200" dirty="0" err="1" smtClean="0">
                  <a:latin typeface="Times New Roman" charset="0"/>
                  <a:cs typeface="Arial" charset="0"/>
                </a:rPr>
                <a:t>hyML</a:t>
              </a:r>
              <a:r>
                <a:rPr lang="en-GB" sz="1200" dirty="0" smtClean="0">
                  <a:latin typeface="Times New Roman" charset="0"/>
                  <a:cs typeface="Arial" charset="0"/>
                </a:rPr>
                <a:t> </a:t>
              </a:r>
              <a:r>
                <a:rPr lang="en-GB" sz="1200" dirty="0">
                  <a:latin typeface="Times New Roman" charset="0"/>
                  <a:cs typeface="Arial" charset="0"/>
                </a:rPr>
                <a:t>includes another branch support method called </a:t>
              </a:r>
              <a:r>
                <a:rPr lang="en-GB" sz="1200" dirty="0" err="1">
                  <a:latin typeface="Times New Roman" charset="0"/>
                  <a:cs typeface="Arial" charset="0"/>
                </a:rPr>
                <a:t>aLRT</a:t>
              </a:r>
              <a:r>
                <a:rPr lang="en-GB" sz="1200" dirty="0">
                  <a:latin typeface="Times New Roman" charset="0"/>
                  <a:cs typeface="Arial" charset="0"/>
                </a:rPr>
                <a:t>. </a:t>
              </a:r>
              <a:r>
                <a:rPr lang="en-GB" sz="1200" dirty="0" err="1">
                  <a:latin typeface="Times New Roman" charset="0"/>
                  <a:cs typeface="Arial" charset="0"/>
                </a:rPr>
                <a:t>aLRT</a:t>
              </a:r>
              <a:r>
                <a:rPr lang="en-GB" sz="1200" dirty="0">
                  <a:latin typeface="Times New Roman" charset="0"/>
                  <a:cs typeface="Arial" charset="0"/>
                </a:rPr>
                <a:t> assesses whether each branch on the tree provides a significant likelihood improvement over the same tree with that branch collapsed. We will not use this method here or discuss it further. It is not equivalent to bootstrap, but is much faster and may be useful for assessing branch support on large phylogenies.</a:t>
              </a:r>
            </a:p>
          </p:txBody>
        </p:sp>
      </p:grpSp>
      <p:pic>
        <p:nvPicPr>
          <p:cNvPr id="3" name="Picture 2" descr="P10.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5650" y="5006950"/>
            <a:ext cx="2806700" cy="758849"/>
          </a:xfrm>
          <a:prstGeom prst="rect">
            <a:avLst/>
          </a:prstGeom>
          <a:ln>
            <a:solidFill>
              <a:schemeClr val="tx1"/>
            </a:solidFill>
          </a:ln>
        </p:spPr>
      </p:pic>
      <p:sp>
        <p:nvSpPr>
          <p:cNvPr id="5" name="Slide Number Placeholder 4"/>
          <p:cNvSpPr>
            <a:spLocks noGrp="1"/>
          </p:cNvSpPr>
          <p:nvPr>
            <p:ph type="sldNum" sz="quarter" idx="12"/>
          </p:nvPr>
        </p:nvSpPr>
        <p:spPr/>
        <p:txBody>
          <a:bodyPr/>
          <a:lstStyle/>
          <a:p>
            <a:fld id="{C840886F-D678-4B7D-9831-BE738213A530}" type="slidenum">
              <a:rPr lang="en-US" smtClean="0"/>
              <a:pPr/>
              <a:t>10</a:t>
            </a:fld>
            <a:endParaRPr lang="en-US"/>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11.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238" y="2319867"/>
            <a:ext cx="5089390" cy="5367867"/>
          </a:xfrm>
          <a:prstGeom prst="rect">
            <a:avLst/>
          </a:prstGeom>
          <a:ln>
            <a:solidFill>
              <a:schemeClr val="tx1"/>
            </a:solidFill>
          </a:ln>
        </p:spPr>
      </p:pic>
      <p:sp>
        <p:nvSpPr>
          <p:cNvPr id="270364" name="AutoShape 28"/>
          <p:cNvSpPr>
            <a:spLocks noChangeArrowheads="1"/>
          </p:cNvSpPr>
          <p:nvPr/>
        </p:nvSpPr>
        <p:spPr bwMode="auto">
          <a:xfrm>
            <a:off x="469900" y="433388"/>
            <a:ext cx="5792788" cy="1092200"/>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70365" name="Text Box 29"/>
          <p:cNvSpPr txBox="1">
            <a:spLocks noChangeArrowheads="1"/>
          </p:cNvSpPr>
          <p:nvPr/>
        </p:nvSpPr>
        <p:spPr bwMode="auto">
          <a:xfrm>
            <a:off x="587375" y="481013"/>
            <a:ext cx="56165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a:latin typeface="Times New Roman" charset="0"/>
                <a:cs typeface="Arial" charset="0"/>
              </a:rPr>
              <a:t>Once the search is complete, you can show the bootstrap values on the tree by ticking </a:t>
            </a:r>
            <a:r>
              <a:rPr lang="en-GB" sz="1200" dirty="0" smtClean="0">
                <a:latin typeface="Times New Roman" charset="0"/>
                <a:cs typeface="Arial" charset="0"/>
              </a:rPr>
              <a:t>this box</a:t>
            </a:r>
            <a:r>
              <a:rPr lang="en-GB" sz="1200" dirty="0">
                <a:latin typeface="Times New Roman" charset="0"/>
                <a:cs typeface="Arial" charset="0"/>
              </a:rPr>
              <a:t>.</a:t>
            </a:r>
          </a:p>
          <a:p>
            <a:pPr algn="l">
              <a:defRPr/>
            </a:pPr>
            <a:r>
              <a:rPr lang="en-GB" sz="1200" dirty="0">
                <a:latin typeface="Times New Roman" charset="0"/>
                <a:cs typeface="Arial" charset="0"/>
              </a:rPr>
              <a:t>Each node in the tree now has an associated value out of 100, </a:t>
            </a:r>
            <a:r>
              <a:rPr lang="en-GB" sz="1200" dirty="0" smtClean="0">
                <a:latin typeface="Times New Roman" charset="0"/>
                <a:cs typeface="Arial" charset="0"/>
              </a:rPr>
              <a:t>its </a:t>
            </a:r>
            <a:r>
              <a:rPr lang="en-GB" sz="1200" dirty="0">
                <a:latin typeface="Times New Roman" charset="0"/>
                <a:cs typeface="Arial" charset="0"/>
              </a:rPr>
              <a:t>bootstrap.  Can you identify any nodes that are not robust?  Unfortunately there is no generally accepted threshold for </a:t>
            </a:r>
            <a:r>
              <a:rPr lang="en-GB" sz="1200" dirty="0" smtClean="0">
                <a:latin typeface="Times New Roman" charset="0"/>
                <a:cs typeface="Arial" charset="0"/>
              </a:rPr>
              <a:t>significant bootstrap </a:t>
            </a:r>
            <a:r>
              <a:rPr lang="en-GB" sz="1200" dirty="0">
                <a:latin typeface="Times New Roman" charset="0"/>
                <a:cs typeface="Arial" charset="0"/>
              </a:rPr>
              <a:t>robustness, so you must use your judgement.</a:t>
            </a:r>
          </a:p>
        </p:txBody>
      </p:sp>
      <p:sp>
        <p:nvSpPr>
          <p:cNvPr id="270383" name="Line 47"/>
          <p:cNvSpPr>
            <a:spLocks noChangeShapeType="1"/>
          </p:cNvSpPr>
          <p:nvPr/>
        </p:nvSpPr>
        <p:spPr bwMode="auto">
          <a:xfrm>
            <a:off x="2387599" y="1523999"/>
            <a:ext cx="1329267" cy="115993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270390" name="Line 54"/>
          <p:cNvSpPr>
            <a:spLocks noChangeShapeType="1"/>
          </p:cNvSpPr>
          <p:nvPr/>
        </p:nvSpPr>
        <p:spPr bwMode="auto">
          <a:xfrm flipV="1">
            <a:off x="3742267" y="4106333"/>
            <a:ext cx="508000" cy="16086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270391" name="Line 55"/>
          <p:cNvSpPr>
            <a:spLocks noChangeShapeType="1"/>
          </p:cNvSpPr>
          <p:nvPr/>
        </p:nvSpPr>
        <p:spPr bwMode="auto">
          <a:xfrm flipH="1">
            <a:off x="1354667" y="4402667"/>
            <a:ext cx="618066" cy="33866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270393" name="Line 57"/>
          <p:cNvSpPr>
            <a:spLocks noChangeShapeType="1"/>
          </p:cNvSpPr>
          <p:nvPr/>
        </p:nvSpPr>
        <p:spPr bwMode="auto">
          <a:xfrm>
            <a:off x="2988205" y="4512733"/>
            <a:ext cx="838728"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270394" name="Line 58"/>
          <p:cNvSpPr>
            <a:spLocks noChangeShapeType="1"/>
          </p:cNvSpPr>
          <p:nvPr/>
        </p:nvSpPr>
        <p:spPr bwMode="auto">
          <a:xfrm flipH="1">
            <a:off x="2590799" y="4521200"/>
            <a:ext cx="42334" cy="31326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grpSp>
        <p:nvGrpSpPr>
          <p:cNvPr id="25609" name="Group 51"/>
          <p:cNvGrpSpPr>
            <a:grpSpLocks/>
          </p:cNvGrpSpPr>
          <p:nvPr/>
        </p:nvGrpSpPr>
        <p:grpSpPr bwMode="auto">
          <a:xfrm>
            <a:off x="1984578" y="4177771"/>
            <a:ext cx="1755775" cy="339725"/>
            <a:chOff x="2239" y="4451"/>
            <a:chExt cx="3730" cy="620"/>
          </a:xfrm>
        </p:grpSpPr>
        <p:sp>
          <p:nvSpPr>
            <p:cNvPr id="270388" name="AutoShape 52"/>
            <p:cNvSpPr>
              <a:spLocks noChangeArrowheads="1"/>
            </p:cNvSpPr>
            <p:nvPr/>
          </p:nvSpPr>
          <p:spPr bwMode="auto">
            <a:xfrm>
              <a:off x="2239" y="4451"/>
              <a:ext cx="3730" cy="62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70389" name="Text Box 53"/>
            <p:cNvSpPr txBox="1">
              <a:spLocks noChangeArrowheads="1"/>
            </p:cNvSpPr>
            <p:nvPr/>
          </p:nvSpPr>
          <p:spPr bwMode="auto">
            <a:xfrm>
              <a:off x="2270" y="4477"/>
              <a:ext cx="3663" cy="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b="1" dirty="0">
                  <a:latin typeface="Times New Roman" charset="0"/>
                  <a:cs typeface="Arial" charset="0"/>
                </a:rPr>
                <a:t>Bootstrap proportions</a:t>
              </a:r>
              <a:endParaRPr lang="en-GB" sz="1200" dirty="0">
                <a:latin typeface="Times New Roman" charset="0"/>
                <a:cs typeface="Arial" charset="0"/>
              </a:endParaRPr>
            </a:p>
          </p:txBody>
        </p:sp>
      </p:grpSp>
      <p:grpSp>
        <p:nvGrpSpPr>
          <p:cNvPr id="25610" name="Group 61"/>
          <p:cNvGrpSpPr>
            <a:grpSpLocks/>
          </p:cNvGrpSpPr>
          <p:nvPr/>
        </p:nvGrpSpPr>
        <p:grpSpPr bwMode="auto">
          <a:xfrm>
            <a:off x="428625" y="8145463"/>
            <a:ext cx="5921375" cy="1079500"/>
            <a:chOff x="296" y="4451"/>
            <a:chExt cx="3730" cy="620"/>
          </a:xfrm>
        </p:grpSpPr>
        <p:sp>
          <p:nvSpPr>
            <p:cNvPr id="270398" name="AutoShape 62"/>
            <p:cNvSpPr>
              <a:spLocks noChangeArrowheads="1"/>
            </p:cNvSpPr>
            <p:nvPr/>
          </p:nvSpPr>
          <p:spPr bwMode="auto">
            <a:xfrm>
              <a:off x="296" y="4451"/>
              <a:ext cx="3729" cy="62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70399" name="Text Box 63"/>
            <p:cNvSpPr txBox="1">
              <a:spLocks noChangeArrowheads="1"/>
            </p:cNvSpPr>
            <p:nvPr/>
          </p:nvSpPr>
          <p:spPr bwMode="auto">
            <a:xfrm>
              <a:off x="362" y="4492"/>
              <a:ext cx="3664" cy="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a:latin typeface="Times New Roman" charset="0"/>
                  <a:cs typeface="Arial" charset="0"/>
                </a:rPr>
                <a:t>From the trees </a:t>
              </a:r>
              <a:r>
                <a:rPr lang="en-GB" sz="1200" dirty="0" smtClean="0">
                  <a:latin typeface="Times New Roman" charset="0"/>
                  <a:cs typeface="Arial" charset="0"/>
                </a:rPr>
                <a:t>that you </a:t>
              </a:r>
              <a:r>
                <a:rPr lang="en-GB" sz="1200" dirty="0">
                  <a:latin typeface="Times New Roman" charset="0"/>
                  <a:cs typeface="Arial" charset="0"/>
                </a:rPr>
                <a:t>have produced, which MOMP type would you suggest the new variant (NV) strain belongs to?</a:t>
              </a:r>
            </a:p>
            <a:p>
              <a:pPr algn="l">
                <a:defRPr/>
              </a:pPr>
              <a:r>
                <a:rPr lang="en-GB" sz="1200" dirty="0">
                  <a:latin typeface="Times New Roman" charset="0"/>
                  <a:cs typeface="Arial" charset="0"/>
                </a:rPr>
                <a:t>Do the </a:t>
              </a:r>
              <a:r>
                <a:rPr lang="en-GB" sz="1200" i="1" dirty="0" err="1">
                  <a:latin typeface="Times New Roman" charset="0"/>
                  <a:cs typeface="Arial" charset="0"/>
                </a:rPr>
                <a:t>ompA</a:t>
              </a:r>
              <a:r>
                <a:rPr lang="en-GB" sz="1200" dirty="0">
                  <a:latin typeface="Times New Roman" charset="0"/>
                  <a:cs typeface="Arial" charset="0"/>
                </a:rPr>
                <a:t> trees agree with the separation of </a:t>
              </a:r>
              <a:r>
                <a:rPr lang="en-GB" sz="1200" i="1" dirty="0">
                  <a:latin typeface="Times New Roman" charset="0"/>
                  <a:cs typeface="Arial" charset="0"/>
                </a:rPr>
                <a:t>C. trachomatis</a:t>
              </a:r>
              <a:r>
                <a:rPr lang="en-GB" sz="1200" dirty="0">
                  <a:latin typeface="Times New Roman" charset="0"/>
                  <a:cs typeface="Arial" charset="0"/>
                </a:rPr>
                <a:t> into trachoma (serotypes A to K) and LGV (L serotypes) </a:t>
              </a:r>
              <a:r>
                <a:rPr lang="en-GB" sz="1200" dirty="0" err="1">
                  <a:latin typeface="Times New Roman" charset="0"/>
                  <a:cs typeface="Arial" charset="0"/>
                </a:rPr>
                <a:t>biovars</a:t>
              </a:r>
              <a:r>
                <a:rPr lang="en-GB" sz="1200" dirty="0">
                  <a:latin typeface="Times New Roman" charset="0"/>
                  <a:cs typeface="Arial" charset="0"/>
                </a:rPr>
                <a:t>?</a:t>
              </a:r>
            </a:p>
          </p:txBody>
        </p:sp>
      </p:grpSp>
      <p:sp>
        <p:nvSpPr>
          <p:cNvPr id="5" name="Slide Number Placeholder 4"/>
          <p:cNvSpPr>
            <a:spLocks noGrp="1"/>
          </p:cNvSpPr>
          <p:nvPr>
            <p:ph type="sldNum" sz="quarter" idx="12"/>
          </p:nvPr>
        </p:nvSpPr>
        <p:spPr/>
        <p:txBody>
          <a:bodyPr/>
          <a:lstStyle/>
          <a:p>
            <a:fld id="{C840886F-D678-4B7D-9831-BE738213A530}" type="slidenum">
              <a:rPr lang="en-US" smtClean="0"/>
              <a:pPr/>
              <a:t>11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12.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9800" y="5627725"/>
            <a:ext cx="4978400" cy="3915160"/>
          </a:xfrm>
          <a:prstGeom prst="rect">
            <a:avLst/>
          </a:prstGeom>
          <a:ln>
            <a:solidFill>
              <a:schemeClr val="tx1"/>
            </a:solidFill>
          </a:ln>
        </p:spPr>
      </p:pic>
      <p:sp>
        <p:nvSpPr>
          <p:cNvPr id="320516" name="AutoShape 4"/>
          <p:cNvSpPr>
            <a:spLocks noChangeArrowheads="1"/>
          </p:cNvSpPr>
          <p:nvPr/>
        </p:nvSpPr>
        <p:spPr bwMode="auto">
          <a:xfrm>
            <a:off x="473075" y="850900"/>
            <a:ext cx="5894388" cy="4005263"/>
          </a:xfrm>
          <a:prstGeom prst="roundRect">
            <a:avLst>
              <a:gd name="adj" fmla="val 12148"/>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20517" name="Rectangle 5"/>
          <p:cNvSpPr>
            <a:spLocks noChangeArrowheads="1"/>
          </p:cNvSpPr>
          <p:nvPr/>
        </p:nvSpPr>
        <p:spPr bwMode="auto">
          <a:xfrm>
            <a:off x="552450" y="944563"/>
            <a:ext cx="583565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a:latin typeface="Times New Roman" charset="0"/>
                <a:cs typeface="Arial" charset="0"/>
              </a:rPr>
              <a:t>A second typing method used for many bacterial species is multilocus sequence typing (MLST). MLST involves the sequencing of fragments of a number (usually 6 or 7) of housekeeping genes spread around the genome. In true MLST, each different allele for each locus is assigned a number. Each unique allelic profile defines a sequence type (ST). </a:t>
            </a:r>
          </a:p>
          <a:p>
            <a:pPr algn="l">
              <a:defRPr/>
            </a:pPr>
            <a:endParaRPr lang="en-US" sz="1200">
              <a:latin typeface="Times New Roman" charset="0"/>
              <a:cs typeface="Arial" charset="0"/>
            </a:endParaRPr>
          </a:p>
          <a:p>
            <a:pPr algn="l">
              <a:defRPr/>
            </a:pPr>
            <a:r>
              <a:rPr lang="en-US" sz="1200">
                <a:latin typeface="Times New Roman" charset="0"/>
                <a:cs typeface="Arial" charset="0"/>
              </a:rPr>
              <a:t>A number of MLST schemes have been devised for </a:t>
            </a:r>
            <a:r>
              <a:rPr lang="en-US" sz="1200" i="1">
                <a:latin typeface="Times New Roman" charset="0"/>
                <a:cs typeface="Arial" charset="0"/>
              </a:rPr>
              <a:t>C. trachomatis</a:t>
            </a:r>
            <a:r>
              <a:rPr lang="en-US" sz="1200">
                <a:latin typeface="Times New Roman" charset="0"/>
                <a:cs typeface="Arial" charset="0"/>
              </a:rPr>
              <a:t>, but we will use the scheme of Dean </a:t>
            </a:r>
            <a:r>
              <a:rPr lang="en-US" sz="1200" i="1">
                <a:latin typeface="Times New Roman" charset="0"/>
                <a:cs typeface="Arial" charset="0"/>
              </a:rPr>
              <a:t>et al.</a:t>
            </a:r>
            <a:r>
              <a:rPr lang="en-US" sz="1200">
                <a:latin typeface="Times New Roman" charset="0"/>
                <a:cs typeface="Arial" charset="0"/>
              </a:rPr>
              <a:t> (Emerg Infect Dis. 2009 Sep;15(9):1385-94.), which comprises the following seven loci.</a:t>
            </a:r>
            <a:endParaRPr lang="en-GB" sz="1200">
              <a:latin typeface="Times New Roman" charset="0"/>
              <a:cs typeface="Arial" charset="0"/>
            </a:endParaRPr>
          </a:p>
        </p:txBody>
      </p:sp>
      <p:sp>
        <p:nvSpPr>
          <p:cNvPr id="320521" name="Text Box 9"/>
          <p:cNvSpPr txBox="1">
            <a:spLocks noChangeArrowheads="1"/>
          </p:cNvSpPr>
          <p:nvPr/>
        </p:nvSpPr>
        <p:spPr bwMode="auto">
          <a:xfrm>
            <a:off x="395288" y="460375"/>
            <a:ext cx="5689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tabLst>
                <a:tab pos="2692400" algn="l"/>
              </a:tabLst>
              <a:defRPr>
                <a:solidFill>
                  <a:schemeClr val="tx1"/>
                </a:solidFill>
                <a:latin typeface="Arial" charset="0"/>
                <a:ea typeface="ＭＳ Ｐゴシック" charset="0"/>
                <a:cs typeface="Arial" charset="0"/>
              </a:defRPr>
            </a:lvl1pPr>
            <a:lvl2pPr marL="800100" indent="-342900" algn="l">
              <a:tabLst>
                <a:tab pos="2692400" algn="l"/>
              </a:tabLst>
              <a:defRPr>
                <a:solidFill>
                  <a:schemeClr val="tx1"/>
                </a:solidFill>
                <a:latin typeface="Arial" charset="0"/>
                <a:ea typeface="Arial" charset="0"/>
                <a:cs typeface="Arial" charset="0"/>
              </a:defRPr>
            </a:lvl2pPr>
            <a:lvl3pPr marL="1257300" indent="-342900" algn="l">
              <a:tabLst>
                <a:tab pos="2692400" algn="l"/>
              </a:tabLst>
              <a:defRPr>
                <a:solidFill>
                  <a:schemeClr val="tx1"/>
                </a:solidFill>
                <a:latin typeface="Arial" charset="0"/>
                <a:ea typeface="Arial" charset="0"/>
                <a:cs typeface="Arial" charset="0"/>
              </a:defRPr>
            </a:lvl3pPr>
            <a:lvl4pPr marL="1714500" indent="-342900" algn="l">
              <a:tabLst>
                <a:tab pos="2692400" algn="l"/>
              </a:tabLst>
              <a:defRPr>
                <a:solidFill>
                  <a:schemeClr val="tx1"/>
                </a:solidFill>
                <a:latin typeface="Arial" charset="0"/>
                <a:ea typeface="Arial" charset="0"/>
                <a:cs typeface="Arial" charset="0"/>
              </a:defRPr>
            </a:lvl4pPr>
            <a:lvl5pPr marL="2171700" indent="-342900" algn="l">
              <a:tabLst>
                <a:tab pos="2692400" algn="l"/>
              </a:tabLst>
              <a:defRPr>
                <a:solidFill>
                  <a:schemeClr val="tx1"/>
                </a:solidFill>
                <a:latin typeface="Arial" charset="0"/>
                <a:ea typeface="Arial" charset="0"/>
                <a:cs typeface="Arial" charset="0"/>
              </a:defRPr>
            </a:lvl5pPr>
            <a:lvl6pPr marL="2628900" indent="-342900" fontAlgn="base">
              <a:spcBef>
                <a:spcPct val="0"/>
              </a:spcBef>
              <a:spcAft>
                <a:spcPct val="0"/>
              </a:spcAft>
              <a:tabLst>
                <a:tab pos="2692400" algn="l"/>
              </a:tabLst>
              <a:defRPr>
                <a:solidFill>
                  <a:schemeClr val="tx1"/>
                </a:solidFill>
                <a:latin typeface="Arial" charset="0"/>
                <a:ea typeface="Arial" charset="0"/>
                <a:cs typeface="Arial" charset="0"/>
              </a:defRPr>
            </a:lvl6pPr>
            <a:lvl7pPr marL="3086100" indent="-342900" fontAlgn="base">
              <a:spcBef>
                <a:spcPct val="0"/>
              </a:spcBef>
              <a:spcAft>
                <a:spcPct val="0"/>
              </a:spcAft>
              <a:tabLst>
                <a:tab pos="2692400" algn="l"/>
              </a:tabLst>
              <a:defRPr>
                <a:solidFill>
                  <a:schemeClr val="tx1"/>
                </a:solidFill>
                <a:latin typeface="Arial" charset="0"/>
                <a:ea typeface="Arial" charset="0"/>
                <a:cs typeface="Arial" charset="0"/>
              </a:defRPr>
            </a:lvl7pPr>
            <a:lvl8pPr marL="3543300" indent="-342900" fontAlgn="base">
              <a:spcBef>
                <a:spcPct val="0"/>
              </a:spcBef>
              <a:spcAft>
                <a:spcPct val="0"/>
              </a:spcAft>
              <a:tabLst>
                <a:tab pos="2692400" algn="l"/>
              </a:tabLst>
              <a:defRPr>
                <a:solidFill>
                  <a:schemeClr val="tx1"/>
                </a:solidFill>
                <a:latin typeface="Arial" charset="0"/>
                <a:ea typeface="Arial" charset="0"/>
                <a:cs typeface="Arial" charset="0"/>
              </a:defRPr>
            </a:lvl8pPr>
            <a:lvl9pPr marL="4000500" indent="-342900" fontAlgn="base">
              <a:spcBef>
                <a:spcPct val="0"/>
              </a:spcBef>
              <a:spcAft>
                <a:spcPct val="0"/>
              </a:spcAft>
              <a:tabLst>
                <a:tab pos="2692400" algn="l"/>
              </a:tabLst>
              <a:defRPr>
                <a:solidFill>
                  <a:schemeClr val="tx1"/>
                </a:solidFill>
                <a:latin typeface="Arial" charset="0"/>
                <a:ea typeface="Arial" charset="0"/>
                <a:cs typeface="Arial" charset="0"/>
              </a:defRPr>
            </a:lvl9pPr>
          </a:lstStyle>
          <a:p>
            <a:pPr>
              <a:defRPr/>
            </a:pPr>
            <a:r>
              <a:rPr lang="en-GB" sz="1800" b="1" dirty="0" smtClean="0">
                <a:latin typeface="Times New Roman" charset="0"/>
              </a:rPr>
              <a:t>ii) MLST gene phylogeny using Artemis</a:t>
            </a:r>
          </a:p>
        </p:txBody>
      </p:sp>
      <p:graphicFrame>
        <p:nvGraphicFramePr>
          <p:cNvPr id="320560" name="Group 48"/>
          <p:cNvGraphicFramePr>
            <a:graphicFrameLocks noGrp="1"/>
          </p:cNvGraphicFramePr>
          <p:nvPr/>
        </p:nvGraphicFramePr>
        <p:xfrm>
          <a:off x="1281113" y="2549525"/>
          <a:ext cx="4103687" cy="2194352"/>
        </p:xfrm>
        <a:graphic>
          <a:graphicData uri="http://schemas.openxmlformats.org/drawingml/2006/table">
            <a:tbl>
              <a:tblPr/>
              <a:tblGrid>
                <a:gridCol w="1411287"/>
                <a:gridCol w="2692400"/>
              </a:tblGrid>
              <a:tr h="27424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bg1"/>
                          </a:solidFill>
                          <a:effectLst/>
                          <a:latin typeface="Times New Roman" charset="0"/>
                          <a:ea typeface="ＭＳ Ｐゴシック" charset="0"/>
                          <a:cs typeface="Arial" charset="0"/>
                        </a:rPr>
                        <a:t>Gene name</a:t>
                      </a:r>
                      <a:endParaRPr kumimoji="0" lang="en-US" sz="1200" b="0" i="0" u="none" strike="noStrike" cap="none" normalizeH="0" baseline="0">
                        <a:ln>
                          <a:noFill/>
                        </a:ln>
                        <a:solidFill>
                          <a:schemeClr val="bg1"/>
                        </a:solidFill>
                        <a:effectLst/>
                        <a:latin typeface="Arial" charset="0"/>
                        <a:ea typeface="ＭＳ Ｐゴシック" charset="0"/>
                        <a:cs typeface="Arial"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bg1"/>
                          </a:solidFill>
                          <a:effectLst/>
                          <a:latin typeface="Times New Roman" charset="0"/>
                          <a:ea typeface="ＭＳ Ｐゴシック" charset="0"/>
                          <a:cs typeface="Arial" charset="0"/>
                        </a:rPr>
                        <a:t>Locus tag in L2_cat.embl</a:t>
                      </a:r>
                      <a:endParaRPr kumimoji="0" lang="en-US" sz="1200" b="0" i="0" u="none" strike="noStrike" cap="none" normalizeH="0" baseline="0">
                        <a:ln>
                          <a:noFill/>
                        </a:ln>
                        <a:solidFill>
                          <a:schemeClr val="bg1"/>
                        </a:solidFill>
                        <a:effectLst/>
                        <a:latin typeface="Arial" charset="0"/>
                        <a:ea typeface="ＭＳ Ｐゴシック" charset="0"/>
                        <a:cs typeface="Arial" charset="0"/>
                      </a:endParaRP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27424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1" u="none" strike="noStrike" cap="none" normalizeH="0" baseline="0">
                          <a:ln>
                            <a:noFill/>
                          </a:ln>
                          <a:solidFill>
                            <a:schemeClr val="tx1"/>
                          </a:solidFill>
                          <a:effectLst/>
                          <a:latin typeface="Times New Roman" charset="0"/>
                          <a:ea typeface="ＭＳ Ｐゴシック" charset="0"/>
                          <a:cs typeface="Arial" charset="0"/>
                        </a:rPr>
                        <a:t>glyA</a:t>
                      </a:r>
                      <a:endParaRPr kumimoji="0" lang="en-US" sz="1200" b="0" i="1" u="none" strike="noStrike" cap="none" normalizeH="0" baseline="0">
                        <a:ln>
                          <a:noFill/>
                        </a:ln>
                        <a:solidFill>
                          <a:schemeClr val="tx1"/>
                        </a:solidFill>
                        <a:effectLst/>
                        <a:latin typeface="Arial" charset="0"/>
                        <a:ea typeface="ＭＳ Ｐゴシック" charset="0"/>
                        <a:cs typeface="Arial"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Times New Roman" charset="0"/>
                          <a:ea typeface="ＭＳ Ｐゴシック" charset="0"/>
                          <a:cs typeface="Arial" charset="0"/>
                        </a:rPr>
                        <a:t>CTL0691</a:t>
                      </a:r>
                      <a:endParaRPr kumimoji="0" lang="en-US" sz="1200" b="0" i="0" u="none" strike="noStrike" cap="none" normalizeH="0" baseline="0">
                        <a:ln>
                          <a:noFill/>
                        </a:ln>
                        <a:solidFill>
                          <a:schemeClr val="tx1"/>
                        </a:solidFill>
                        <a:effectLst/>
                        <a:latin typeface="Arial" charset="0"/>
                        <a:ea typeface="ＭＳ Ｐゴシック" charset="0"/>
                        <a:cs typeface="Arial" charset="0"/>
                      </a:endParaRP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24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1" u="none" strike="noStrike" cap="none" normalizeH="0" baseline="0">
                          <a:ln>
                            <a:noFill/>
                          </a:ln>
                          <a:solidFill>
                            <a:schemeClr val="tx1"/>
                          </a:solidFill>
                          <a:effectLst/>
                          <a:latin typeface="Times New Roman" charset="0"/>
                          <a:ea typeface="ＭＳ Ｐゴシック" charset="0"/>
                          <a:cs typeface="Arial" charset="0"/>
                        </a:rPr>
                        <a:t>mdhC</a:t>
                      </a:r>
                      <a:endParaRPr kumimoji="0" lang="en-US" sz="1200" b="0" i="1" u="none" strike="noStrike" cap="none" normalizeH="0" baseline="0">
                        <a:ln>
                          <a:noFill/>
                        </a:ln>
                        <a:solidFill>
                          <a:schemeClr val="tx1"/>
                        </a:solidFill>
                        <a:effectLst/>
                        <a:latin typeface="Arial" charset="0"/>
                        <a:ea typeface="ＭＳ Ｐゴシック" charset="0"/>
                        <a:cs typeface="Arial"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Times New Roman" charset="0"/>
                          <a:ea typeface="ＭＳ Ｐゴシック" charset="0"/>
                          <a:cs typeface="Arial" charset="0"/>
                        </a:rPr>
                        <a:t>CTL0630</a:t>
                      </a:r>
                      <a:endParaRPr kumimoji="0" lang="en-US" sz="1200" b="0" i="0" u="none" strike="noStrike" cap="none" normalizeH="0" baseline="0">
                        <a:ln>
                          <a:noFill/>
                        </a:ln>
                        <a:solidFill>
                          <a:schemeClr val="tx1"/>
                        </a:solidFill>
                        <a:effectLst/>
                        <a:latin typeface="Arial" charset="0"/>
                        <a:ea typeface="ＭＳ Ｐゴシック" charset="0"/>
                        <a:cs typeface="Arial" charset="0"/>
                      </a:endParaRP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24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1" u="none" strike="noStrike" cap="none" normalizeH="0" baseline="0">
                          <a:ln>
                            <a:noFill/>
                          </a:ln>
                          <a:solidFill>
                            <a:schemeClr val="tx1"/>
                          </a:solidFill>
                          <a:effectLst/>
                          <a:latin typeface="Times New Roman" charset="0"/>
                          <a:ea typeface="ＭＳ Ｐゴシック" charset="0"/>
                          <a:cs typeface="Arial" charset="0"/>
                        </a:rPr>
                        <a:t>pdhA</a:t>
                      </a:r>
                      <a:endParaRPr kumimoji="0" lang="en-US" sz="1200" b="0" i="1" u="none" strike="noStrike" cap="none" normalizeH="0" baseline="0">
                        <a:ln>
                          <a:noFill/>
                        </a:ln>
                        <a:solidFill>
                          <a:schemeClr val="tx1"/>
                        </a:solidFill>
                        <a:effectLst/>
                        <a:latin typeface="Arial" charset="0"/>
                        <a:ea typeface="ＭＳ Ｐゴシック" charset="0"/>
                        <a:cs typeface="Arial"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Times New Roman" charset="0"/>
                          <a:ea typeface="ＭＳ Ｐゴシック" charset="0"/>
                          <a:cs typeface="Arial" charset="0"/>
                        </a:rPr>
                        <a:t>CTL0497</a:t>
                      </a:r>
                      <a:endParaRPr kumimoji="0" lang="en-US" sz="1200" b="0" i="0" u="none" strike="noStrike" cap="none" normalizeH="0" baseline="0">
                        <a:ln>
                          <a:noFill/>
                        </a:ln>
                        <a:solidFill>
                          <a:schemeClr val="tx1"/>
                        </a:solidFill>
                        <a:effectLst/>
                        <a:latin typeface="Arial" charset="0"/>
                        <a:ea typeface="ＭＳ Ｐゴシック" charset="0"/>
                        <a:cs typeface="Arial" charset="0"/>
                      </a:endParaRP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24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1" u="none" strike="noStrike" cap="none" normalizeH="0" baseline="0">
                          <a:ln>
                            <a:noFill/>
                          </a:ln>
                          <a:solidFill>
                            <a:schemeClr val="tx1"/>
                          </a:solidFill>
                          <a:effectLst/>
                          <a:latin typeface="Times New Roman" charset="0"/>
                          <a:ea typeface="ＭＳ Ｐゴシック" charset="0"/>
                          <a:cs typeface="Arial" charset="0"/>
                        </a:rPr>
                        <a:t>yhbG</a:t>
                      </a:r>
                      <a:endParaRPr kumimoji="0" lang="en-US" sz="1200" b="0" i="1" u="none" strike="noStrike" cap="none" normalizeH="0" baseline="0">
                        <a:ln>
                          <a:noFill/>
                        </a:ln>
                        <a:solidFill>
                          <a:schemeClr val="tx1"/>
                        </a:solidFill>
                        <a:effectLst/>
                        <a:latin typeface="Arial" charset="0"/>
                        <a:ea typeface="ＭＳ Ｐゴシック" charset="0"/>
                        <a:cs typeface="Arial"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Times New Roman" charset="0"/>
                          <a:ea typeface="ＭＳ Ｐゴシック" charset="0"/>
                          <a:cs typeface="Arial" charset="0"/>
                        </a:rPr>
                        <a:t>CTL0022</a:t>
                      </a:r>
                      <a:endParaRPr kumimoji="0" lang="en-US" sz="1200" b="0" i="0" u="none" strike="noStrike" cap="none" normalizeH="0" baseline="0">
                        <a:ln>
                          <a:noFill/>
                        </a:ln>
                        <a:solidFill>
                          <a:schemeClr val="tx1"/>
                        </a:solidFill>
                        <a:effectLst/>
                        <a:latin typeface="Arial" charset="0"/>
                        <a:ea typeface="ＭＳ Ｐゴシック" charset="0"/>
                        <a:cs typeface="Arial" charset="0"/>
                      </a:endParaRP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24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1" u="none" strike="noStrike" cap="none" normalizeH="0" baseline="0">
                          <a:ln>
                            <a:noFill/>
                          </a:ln>
                          <a:solidFill>
                            <a:schemeClr val="tx1"/>
                          </a:solidFill>
                          <a:effectLst/>
                          <a:latin typeface="Times New Roman" charset="0"/>
                          <a:ea typeface="ＭＳ Ｐゴシック" charset="0"/>
                          <a:cs typeface="Arial" charset="0"/>
                        </a:rPr>
                        <a:t>pykF</a:t>
                      </a:r>
                      <a:endParaRPr kumimoji="0" lang="en-US" sz="1200" b="0" i="1" u="none" strike="noStrike" cap="none" normalizeH="0" baseline="0">
                        <a:ln>
                          <a:noFill/>
                        </a:ln>
                        <a:solidFill>
                          <a:schemeClr val="tx1"/>
                        </a:solidFill>
                        <a:effectLst/>
                        <a:latin typeface="Arial" charset="0"/>
                        <a:ea typeface="ＭＳ Ｐゴシック" charset="0"/>
                        <a:cs typeface="Arial"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Times New Roman" charset="0"/>
                          <a:ea typeface="ＭＳ Ｐゴシック" charset="0"/>
                          <a:cs typeface="Arial" charset="0"/>
                        </a:rPr>
                        <a:t>CTL0586</a:t>
                      </a:r>
                      <a:endParaRPr kumimoji="0" lang="en-US" sz="1200" b="0" i="0" u="none" strike="noStrike" cap="none" normalizeH="0" baseline="0">
                        <a:ln>
                          <a:noFill/>
                        </a:ln>
                        <a:solidFill>
                          <a:schemeClr val="tx1"/>
                        </a:solidFill>
                        <a:effectLst/>
                        <a:latin typeface="Arial" charset="0"/>
                        <a:ea typeface="ＭＳ Ｐゴシック" charset="0"/>
                        <a:cs typeface="Arial" charset="0"/>
                      </a:endParaRP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24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1" u="none" strike="noStrike" cap="none" normalizeH="0" baseline="0">
                          <a:ln>
                            <a:noFill/>
                          </a:ln>
                          <a:solidFill>
                            <a:schemeClr val="tx1"/>
                          </a:solidFill>
                          <a:effectLst/>
                          <a:latin typeface="Times New Roman" charset="0"/>
                          <a:ea typeface="ＭＳ Ｐゴシック" charset="0"/>
                          <a:cs typeface="Arial" charset="0"/>
                        </a:rPr>
                        <a:t>lysS</a:t>
                      </a:r>
                      <a:endParaRPr kumimoji="0" lang="en-US" sz="1200" b="0" i="1" u="none" strike="noStrike" cap="none" normalizeH="0" baseline="0">
                        <a:ln>
                          <a:noFill/>
                        </a:ln>
                        <a:solidFill>
                          <a:schemeClr val="tx1"/>
                        </a:solidFill>
                        <a:effectLst/>
                        <a:latin typeface="Arial" charset="0"/>
                        <a:ea typeface="ＭＳ Ｐゴシック" charset="0"/>
                        <a:cs typeface="Arial"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Times New Roman" charset="0"/>
                          <a:ea typeface="ＭＳ Ｐゴシック" charset="0"/>
                          <a:cs typeface="Arial" charset="0"/>
                        </a:rPr>
                        <a:t>CTL0150</a:t>
                      </a:r>
                      <a:endParaRPr kumimoji="0" lang="en-US" sz="1200" b="0" i="0" u="none" strike="noStrike" cap="none" normalizeH="0" baseline="0">
                        <a:ln>
                          <a:noFill/>
                        </a:ln>
                        <a:solidFill>
                          <a:schemeClr val="tx1"/>
                        </a:solidFill>
                        <a:effectLst/>
                        <a:latin typeface="Arial" charset="0"/>
                        <a:ea typeface="ＭＳ Ｐゴシック" charset="0"/>
                        <a:cs typeface="Arial" charset="0"/>
                      </a:endParaRP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24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1" u="none" strike="noStrike" cap="none" normalizeH="0" baseline="0">
                          <a:ln>
                            <a:noFill/>
                          </a:ln>
                          <a:solidFill>
                            <a:schemeClr val="tx1"/>
                          </a:solidFill>
                          <a:effectLst/>
                          <a:latin typeface="Times New Roman" charset="0"/>
                          <a:ea typeface="ＭＳ Ｐゴシック" charset="0"/>
                          <a:cs typeface="Arial" charset="0"/>
                        </a:rPr>
                        <a:t>leuS</a:t>
                      </a:r>
                      <a:endParaRPr kumimoji="0" lang="en-US" sz="1200" b="0" i="1" u="none" strike="noStrike" cap="none" normalizeH="0" baseline="0">
                        <a:ln>
                          <a:noFill/>
                        </a:ln>
                        <a:solidFill>
                          <a:schemeClr val="tx1"/>
                        </a:solidFill>
                        <a:effectLst/>
                        <a:latin typeface="Arial" charset="0"/>
                        <a:ea typeface="ＭＳ Ｐゴシック" charset="0"/>
                        <a:cs typeface="Arial" charset="0"/>
                      </a:endParaRPr>
                    </a:p>
                  </a:txBody>
                  <a:tcPr marT="45707" marB="457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charset="0"/>
                          <a:ea typeface="ＭＳ Ｐゴシック" charset="0"/>
                          <a:cs typeface="Arial" charset="0"/>
                        </a:rPr>
                        <a:t>CTL0461</a:t>
                      </a:r>
                      <a:endParaRPr kumimoji="0" lang="en-US" sz="1200" b="0" i="0" u="none" strike="noStrike" cap="none" normalizeH="0" baseline="0" dirty="0">
                        <a:ln>
                          <a:noFill/>
                        </a:ln>
                        <a:solidFill>
                          <a:schemeClr val="tx1"/>
                        </a:solidFill>
                        <a:effectLst/>
                        <a:latin typeface="Arial" charset="0"/>
                        <a:ea typeface="ＭＳ Ｐゴシック" charset="0"/>
                        <a:cs typeface="Arial" charset="0"/>
                      </a:endParaRPr>
                    </a:p>
                  </a:txBody>
                  <a:tcPr marT="45707" marB="457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13" name="Group 6"/>
          <p:cNvGrpSpPr>
            <a:grpSpLocks/>
          </p:cNvGrpSpPr>
          <p:nvPr/>
        </p:nvGrpSpPr>
        <p:grpSpPr bwMode="auto">
          <a:xfrm>
            <a:off x="476780" y="4989514"/>
            <a:ext cx="5898620" cy="539220"/>
            <a:chOff x="301" y="763"/>
            <a:chExt cx="3700" cy="1157"/>
          </a:xfrm>
          <a:solidFill>
            <a:schemeClr val="accent1"/>
          </a:solidFill>
        </p:grpSpPr>
        <p:sp>
          <p:nvSpPr>
            <p:cNvPr id="14" name="AutoShape 7"/>
            <p:cNvSpPr>
              <a:spLocks noChangeArrowheads="1"/>
            </p:cNvSpPr>
            <p:nvPr/>
          </p:nvSpPr>
          <p:spPr bwMode="auto">
            <a:xfrm>
              <a:off x="301" y="763"/>
              <a:ext cx="3700" cy="1157"/>
            </a:xfrm>
            <a:prstGeom prst="roundRect">
              <a:avLst>
                <a:gd name="adj" fmla="val 0"/>
              </a:avLst>
            </a:prstGeom>
            <a:grp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15" name="Text Box 8"/>
            <p:cNvSpPr txBox="1">
              <a:spLocks noChangeArrowheads="1"/>
            </p:cNvSpPr>
            <p:nvPr/>
          </p:nvSpPr>
          <p:spPr bwMode="auto">
            <a:xfrm>
              <a:off x="352" y="794"/>
              <a:ext cx="3629" cy="42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latin typeface="Times New Roman" charset="0"/>
                  <a:cs typeface="Arial" charset="0"/>
                </a:rPr>
                <a:t>If </a:t>
              </a:r>
              <a:r>
                <a:rPr lang="en-US" sz="1200" b="1" dirty="0" smtClean="0">
                  <a:latin typeface="Times New Roman" charset="0"/>
                  <a:cs typeface="Arial" charset="0"/>
                </a:rPr>
                <a:t>Artemis</a:t>
              </a:r>
              <a:r>
                <a:rPr lang="en-US" sz="1200" dirty="0" smtClean="0">
                  <a:latin typeface="Times New Roman" charset="0"/>
                  <a:cs typeface="Arial" charset="0"/>
                </a:rPr>
                <a:t> is not open, start it now and open the L2_cat.embl reference. Open the </a:t>
              </a:r>
              <a:r>
                <a:rPr lang="en-US" sz="1200" dirty="0" err="1" smtClean="0">
                  <a:latin typeface="Times New Roman" charset="0"/>
                  <a:cs typeface="Arial" charset="0"/>
                </a:rPr>
                <a:t>NV.bcf</a:t>
              </a:r>
              <a:r>
                <a:rPr lang="en-US" sz="1200" dirty="0" smtClean="0">
                  <a:latin typeface="Times New Roman" charset="0"/>
                  <a:cs typeface="Arial" charset="0"/>
                </a:rPr>
                <a:t> file by selecting ‘</a:t>
              </a:r>
              <a:r>
                <a:rPr lang="en-US" sz="1200" b="1" dirty="0" smtClean="0">
                  <a:latin typeface="Times New Roman" charset="0"/>
                  <a:cs typeface="Arial" charset="0"/>
                </a:rPr>
                <a:t>Read BAM / VCF</a:t>
              </a:r>
              <a:r>
                <a:rPr lang="en-US" sz="1200" dirty="0" smtClean="0">
                  <a:latin typeface="Times New Roman" charset="0"/>
                  <a:cs typeface="Arial" charset="0"/>
                </a:rPr>
                <a:t>’ from the ‘</a:t>
              </a:r>
              <a:r>
                <a:rPr lang="en-US" sz="1200" b="1" dirty="0" smtClean="0">
                  <a:latin typeface="Times New Roman" charset="0"/>
                  <a:cs typeface="Arial" charset="0"/>
                </a:rPr>
                <a:t>File</a:t>
              </a:r>
              <a:r>
                <a:rPr lang="en-US" sz="1200" dirty="0" smtClean="0">
                  <a:latin typeface="Times New Roman" charset="0"/>
                  <a:cs typeface="Arial" charset="0"/>
                </a:rPr>
                <a:t>’ menu.</a:t>
              </a:r>
              <a:endParaRPr lang="en-US" sz="1200" dirty="0">
                <a:latin typeface="Times New Roman" charset="0"/>
                <a:cs typeface="Arial" charset="0"/>
              </a:endParaRPr>
            </a:p>
            <a:p>
              <a:pPr algn="l">
                <a:defRPr/>
              </a:pPr>
              <a:endParaRPr lang="en-US" sz="1200" dirty="0">
                <a:latin typeface="Times New Roman" charset="0"/>
                <a:cs typeface="Arial" charset="0"/>
              </a:endParaRPr>
            </a:p>
            <a:p>
              <a:pPr algn="l">
                <a:defRPr/>
              </a:pPr>
              <a:endParaRPr lang="en-GB" sz="1200" dirty="0">
                <a:latin typeface="Times New Roman" charset="0"/>
                <a:cs typeface="Arial" charset="0"/>
              </a:endParaRPr>
            </a:p>
          </p:txBody>
        </p:sp>
      </p:grpSp>
      <p:grpSp>
        <p:nvGrpSpPr>
          <p:cNvPr id="17" name="Group 63"/>
          <p:cNvGrpSpPr>
            <a:grpSpLocks/>
          </p:cNvGrpSpPr>
          <p:nvPr/>
        </p:nvGrpSpPr>
        <p:grpSpPr bwMode="auto">
          <a:xfrm>
            <a:off x="4075113" y="6948488"/>
            <a:ext cx="1968500" cy="679450"/>
            <a:chOff x="301" y="1163"/>
            <a:chExt cx="3712" cy="1420"/>
          </a:xfrm>
        </p:grpSpPr>
        <p:sp>
          <p:nvSpPr>
            <p:cNvPr id="18" name="AutoShape 64"/>
            <p:cNvSpPr>
              <a:spLocks noChangeArrowheads="1"/>
            </p:cNvSpPr>
            <p:nvPr/>
          </p:nvSpPr>
          <p:spPr bwMode="auto">
            <a:xfrm>
              <a:off x="301" y="1163"/>
              <a:ext cx="3712" cy="142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19" name="Text Box 65"/>
            <p:cNvSpPr txBox="1">
              <a:spLocks noChangeArrowheads="1"/>
            </p:cNvSpPr>
            <p:nvPr/>
          </p:nvSpPr>
          <p:spPr bwMode="auto">
            <a:xfrm>
              <a:off x="340" y="1203"/>
              <a:ext cx="3634" cy="1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a:latin typeface="Times New Roman" charset="0"/>
                  <a:cs typeface="Arial" charset="0"/>
                </a:rPr>
                <a:t>You can </a:t>
              </a:r>
              <a:r>
                <a:rPr lang="en-US" sz="1200" dirty="0" smtClean="0">
                  <a:latin typeface="Times New Roman" charset="0"/>
                  <a:cs typeface="Arial" charset="0"/>
                </a:rPr>
                <a:t>reduce the </a:t>
              </a:r>
              <a:r>
                <a:rPr lang="en-US" sz="1200" dirty="0" err="1">
                  <a:latin typeface="Times New Roman" charset="0"/>
                  <a:cs typeface="Arial" charset="0"/>
                </a:rPr>
                <a:t>bcfview</a:t>
              </a:r>
              <a:r>
                <a:rPr lang="en-US" sz="1200" dirty="0">
                  <a:latin typeface="Times New Roman" charset="0"/>
                  <a:cs typeface="Arial" charset="0"/>
                </a:rPr>
                <a:t> </a:t>
              </a:r>
              <a:r>
                <a:rPr lang="en-US" sz="1200" dirty="0" smtClean="0">
                  <a:latin typeface="Times New Roman" charset="0"/>
                  <a:cs typeface="Arial" charset="0"/>
                </a:rPr>
                <a:t>panel size </a:t>
              </a:r>
              <a:r>
                <a:rPr lang="en-US" sz="1200" dirty="0">
                  <a:latin typeface="Times New Roman" charset="0"/>
                  <a:cs typeface="Arial" charset="0"/>
                </a:rPr>
                <a:t>by clicking on the border and dragging it </a:t>
              </a:r>
              <a:r>
                <a:rPr lang="en-US" sz="1200" dirty="0" smtClean="0">
                  <a:latin typeface="Times New Roman" charset="0"/>
                  <a:cs typeface="Arial" charset="0"/>
                </a:rPr>
                <a:t>up</a:t>
              </a:r>
              <a:endParaRPr lang="en-GB" sz="1200" dirty="0">
                <a:latin typeface="Times New Roman" charset="0"/>
                <a:cs typeface="Arial" charset="0"/>
              </a:endParaRPr>
            </a:p>
          </p:txBody>
        </p:sp>
      </p:grpSp>
      <p:sp>
        <p:nvSpPr>
          <p:cNvPr id="20" name="Line 66"/>
          <p:cNvSpPr>
            <a:spLocks noChangeShapeType="1"/>
          </p:cNvSpPr>
          <p:nvPr/>
        </p:nvSpPr>
        <p:spPr bwMode="auto">
          <a:xfrm flipH="1" flipV="1">
            <a:off x="4787900" y="6692900"/>
            <a:ext cx="258763" cy="254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grpSp>
        <p:nvGrpSpPr>
          <p:cNvPr id="25" name="Group 72"/>
          <p:cNvGrpSpPr>
            <a:grpSpLocks/>
          </p:cNvGrpSpPr>
          <p:nvPr/>
        </p:nvGrpSpPr>
        <p:grpSpPr bwMode="auto">
          <a:xfrm>
            <a:off x="1636713" y="7913688"/>
            <a:ext cx="1765300" cy="844550"/>
            <a:chOff x="301" y="1163"/>
            <a:chExt cx="3712" cy="1449"/>
          </a:xfrm>
        </p:grpSpPr>
        <p:sp>
          <p:nvSpPr>
            <p:cNvPr id="26" name="AutoShape 73"/>
            <p:cNvSpPr>
              <a:spLocks noChangeArrowheads="1"/>
            </p:cNvSpPr>
            <p:nvPr/>
          </p:nvSpPr>
          <p:spPr bwMode="auto">
            <a:xfrm>
              <a:off x="301" y="1163"/>
              <a:ext cx="3712" cy="141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7" name="Text Box 74"/>
            <p:cNvSpPr txBox="1">
              <a:spLocks noChangeArrowheads="1"/>
            </p:cNvSpPr>
            <p:nvPr/>
          </p:nvSpPr>
          <p:spPr bwMode="auto">
            <a:xfrm>
              <a:off x="341" y="1201"/>
              <a:ext cx="3632" cy="1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a:latin typeface="Times New Roman" charset="0"/>
                  <a:cs typeface="Arial" charset="0"/>
                </a:rPr>
                <a:t>To create more space you can hide the second reference panel by clicking on the </a:t>
              </a:r>
              <a:r>
                <a:rPr lang="en-US" sz="1200" b="1">
                  <a:latin typeface="Times New Roman" charset="0"/>
                  <a:cs typeface="Arial" charset="0"/>
                </a:rPr>
                <a:t>…</a:t>
              </a:r>
              <a:r>
                <a:rPr lang="en-US" sz="1200">
                  <a:latin typeface="Times New Roman" charset="0"/>
                  <a:cs typeface="Arial" charset="0"/>
                </a:rPr>
                <a:t> here</a:t>
              </a:r>
              <a:endParaRPr lang="en-GB" sz="1200">
                <a:latin typeface="Times New Roman" charset="0"/>
                <a:cs typeface="Arial" charset="0"/>
              </a:endParaRPr>
            </a:p>
          </p:txBody>
        </p:sp>
      </p:grpSp>
      <p:sp>
        <p:nvSpPr>
          <p:cNvPr id="28" name="Line 75"/>
          <p:cNvSpPr>
            <a:spLocks noChangeShapeType="1"/>
          </p:cNvSpPr>
          <p:nvPr/>
        </p:nvSpPr>
        <p:spPr bwMode="auto">
          <a:xfrm flipH="1" flipV="1">
            <a:off x="1092200" y="83312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grpSp>
        <p:nvGrpSpPr>
          <p:cNvPr id="29" name="Group 76"/>
          <p:cNvGrpSpPr>
            <a:grpSpLocks/>
          </p:cNvGrpSpPr>
          <p:nvPr/>
        </p:nvGrpSpPr>
        <p:grpSpPr bwMode="auto">
          <a:xfrm>
            <a:off x="3935413" y="8066088"/>
            <a:ext cx="1968500" cy="853035"/>
            <a:chOff x="301" y="1163"/>
            <a:chExt cx="3712" cy="1508"/>
          </a:xfrm>
        </p:grpSpPr>
        <p:sp>
          <p:nvSpPr>
            <p:cNvPr id="30" name="AutoShape 77"/>
            <p:cNvSpPr>
              <a:spLocks noChangeArrowheads="1"/>
            </p:cNvSpPr>
            <p:nvPr/>
          </p:nvSpPr>
          <p:spPr bwMode="auto">
            <a:xfrm>
              <a:off x="301" y="1163"/>
              <a:ext cx="3712" cy="142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1" name="Text Box 78"/>
            <p:cNvSpPr txBox="1">
              <a:spLocks noChangeArrowheads="1"/>
            </p:cNvSpPr>
            <p:nvPr/>
          </p:nvSpPr>
          <p:spPr bwMode="auto">
            <a:xfrm>
              <a:off x="340" y="1202"/>
              <a:ext cx="3634" cy="1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a:latin typeface="Times New Roman" charset="0"/>
                  <a:cs typeface="Arial" charset="0"/>
                </a:rPr>
                <a:t>You can </a:t>
              </a:r>
              <a:r>
                <a:rPr lang="en-US" sz="1200" dirty="0" smtClean="0">
                  <a:latin typeface="Times New Roman" charset="0"/>
                  <a:cs typeface="Arial" charset="0"/>
                </a:rPr>
                <a:t>turn </a:t>
              </a:r>
              <a:r>
                <a:rPr lang="en-US" sz="1200" dirty="0">
                  <a:latin typeface="Times New Roman" charset="0"/>
                  <a:cs typeface="Arial" charset="0"/>
                </a:rPr>
                <a:t>off the forward and reverse frame lines by right clicking on the reference panel</a:t>
              </a:r>
              <a:endParaRPr lang="en-GB" sz="1200" dirty="0">
                <a:latin typeface="Times New Roman" charset="0"/>
                <a:cs typeface="Arial" charset="0"/>
              </a:endParaRPr>
            </a:p>
          </p:txBody>
        </p:sp>
      </p:grpSp>
      <p:sp>
        <p:nvSpPr>
          <p:cNvPr id="32" name="Line 79"/>
          <p:cNvSpPr>
            <a:spLocks noChangeShapeType="1"/>
          </p:cNvSpPr>
          <p:nvPr/>
        </p:nvSpPr>
        <p:spPr bwMode="auto">
          <a:xfrm flipH="1" flipV="1">
            <a:off x="3467100" y="7899400"/>
            <a:ext cx="512763" cy="203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33" name="Line 87"/>
          <p:cNvSpPr>
            <a:spLocks noChangeShapeType="1"/>
          </p:cNvSpPr>
          <p:nvPr/>
        </p:nvSpPr>
        <p:spPr bwMode="auto">
          <a:xfrm flipH="1">
            <a:off x="1282699" y="6070600"/>
            <a:ext cx="779463" cy="88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grpSp>
        <p:nvGrpSpPr>
          <p:cNvPr id="34" name="Group 84"/>
          <p:cNvGrpSpPr>
            <a:grpSpLocks/>
          </p:cNvGrpSpPr>
          <p:nvPr/>
        </p:nvGrpSpPr>
        <p:grpSpPr bwMode="auto">
          <a:xfrm>
            <a:off x="2030413" y="5691188"/>
            <a:ext cx="1765300" cy="844550"/>
            <a:chOff x="301" y="1163"/>
            <a:chExt cx="3712" cy="1450"/>
          </a:xfrm>
        </p:grpSpPr>
        <p:sp>
          <p:nvSpPr>
            <p:cNvPr id="35" name="AutoShape 85"/>
            <p:cNvSpPr>
              <a:spLocks noChangeArrowheads="1"/>
            </p:cNvSpPr>
            <p:nvPr/>
          </p:nvSpPr>
          <p:spPr bwMode="auto">
            <a:xfrm>
              <a:off x="301" y="1163"/>
              <a:ext cx="3712" cy="142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6" name="Text Box 86"/>
            <p:cNvSpPr txBox="1">
              <a:spLocks noChangeArrowheads="1"/>
            </p:cNvSpPr>
            <p:nvPr/>
          </p:nvSpPr>
          <p:spPr bwMode="auto">
            <a:xfrm>
              <a:off x="341" y="1201"/>
              <a:ext cx="3632" cy="1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a:latin typeface="Times New Roman" charset="0"/>
                  <a:cs typeface="Arial" charset="0"/>
                </a:rPr>
                <a:t>To show the bcf of the plasmid as well as the chromosome, choose </a:t>
              </a:r>
              <a:r>
                <a:rPr lang="en-US" sz="1200" b="1">
                  <a:latin typeface="Times New Roman" charset="0"/>
                  <a:cs typeface="Arial" charset="0"/>
                </a:rPr>
                <a:t>Combine references</a:t>
              </a:r>
              <a:endParaRPr lang="en-GB" sz="1200">
                <a:latin typeface="Times New Roman" charset="0"/>
                <a:cs typeface="Arial" charset="0"/>
              </a:endParaRPr>
            </a:p>
          </p:txBody>
        </p:sp>
      </p:grpSp>
      <p:sp>
        <p:nvSpPr>
          <p:cNvPr id="5" name="Slide Number Placeholder 4"/>
          <p:cNvSpPr>
            <a:spLocks noGrp="1"/>
          </p:cNvSpPr>
          <p:nvPr>
            <p:ph type="sldNum" sz="quarter" idx="12"/>
          </p:nvPr>
        </p:nvSpPr>
        <p:spPr/>
        <p:txBody>
          <a:bodyPr/>
          <a:lstStyle/>
          <a:p>
            <a:fld id="{C840886F-D678-4B7D-9831-BE738213A530}" type="slidenum">
              <a:rPr lang="en-US" smtClean="0"/>
              <a:pPr/>
              <a:t>12</a:t>
            </a:fld>
            <a:endParaRPr lang="en-US"/>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variant_filter.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8706" y="1600250"/>
            <a:ext cx="2403989" cy="3128267"/>
          </a:xfrm>
          <a:prstGeom prst="rect">
            <a:avLst/>
          </a:prstGeom>
          <a:ln>
            <a:solidFill>
              <a:schemeClr val="tx1"/>
            </a:solidFill>
          </a:ln>
        </p:spPr>
      </p:pic>
      <p:pic>
        <p:nvPicPr>
          <p:cNvPr id="24" name="Picture 23" descr="filter2_real.tiff"/>
          <p:cNvPicPr>
            <a:picLocks noChangeAspect="1"/>
          </p:cNvPicPr>
          <p:nvPr/>
        </p:nvPicPr>
        <p:blipFill rotWithShape="1">
          <a:blip r:embed="rId4">
            <a:extLst>
              <a:ext uri="{28A0092B-C50C-407E-A947-70E740481C1C}">
                <a14:useLocalDpi xmlns:a14="http://schemas.microsoft.com/office/drawing/2010/main" val="0"/>
              </a:ext>
            </a:extLst>
          </a:blip>
          <a:srcRect r="606"/>
          <a:stretch/>
        </p:blipFill>
        <p:spPr>
          <a:xfrm>
            <a:off x="3141907" y="4785721"/>
            <a:ext cx="2377587" cy="3114813"/>
          </a:xfrm>
          <a:prstGeom prst="rect">
            <a:avLst/>
          </a:prstGeom>
          <a:ln>
            <a:solidFill>
              <a:schemeClr val="tx1"/>
            </a:solidFill>
          </a:ln>
        </p:spPr>
      </p:pic>
      <p:grpSp>
        <p:nvGrpSpPr>
          <p:cNvPr id="17" name="Group 1075"/>
          <p:cNvGrpSpPr>
            <a:grpSpLocks/>
          </p:cNvGrpSpPr>
          <p:nvPr/>
        </p:nvGrpSpPr>
        <p:grpSpPr bwMode="auto">
          <a:xfrm>
            <a:off x="478632" y="370453"/>
            <a:ext cx="5900737" cy="1132417"/>
            <a:chOff x="301" y="419"/>
            <a:chExt cx="3717" cy="831"/>
          </a:xfrm>
        </p:grpSpPr>
        <p:sp>
          <p:nvSpPr>
            <p:cNvPr id="18" name="AutoShape 1076"/>
            <p:cNvSpPr>
              <a:spLocks noChangeArrowheads="1"/>
            </p:cNvSpPr>
            <p:nvPr/>
          </p:nvSpPr>
          <p:spPr bwMode="auto">
            <a:xfrm>
              <a:off x="301" y="419"/>
              <a:ext cx="3717" cy="831"/>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19" name="Text Box 1077"/>
            <p:cNvSpPr txBox="1">
              <a:spLocks noChangeArrowheads="1"/>
            </p:cNvSpPr>
            <p:nvPr/>
          </p:nvSpPr>
          <p:spPr bwMode="auto">
            <a:xfrm>
              <a:off x="342" y="460"/>
              <a:ext cx="3632" cy="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latin typeface="Times New Roman" charset="0"/>
                  <a:cs typeface="Arial" charset="0"/>
                </a:rPr>
                <a:t>As </a:t>
              </a:r>
              <a:r>
                <a:rPr lang="en-US" sz="1200" dirty="0">
                  <a:latin typeface="Times New Roman" charset="0"/>
                  <a:cs typeface="Arial" charset="0"/>
                </a:rPr>
                <a:t>you saw in the mapping module, </a:t>
              </a:r>
              <a:r>
                <a:rPr lang="en-US" sz="1200" dirty="0" err="1">
                  <a:latin typeface="Times New Roman" charset="0"/>
                  <a:cs typeface="Arial" charset="0"/>
                </a:rPr>
                <a:t>bcf</a:t>
              </a:r>
              <a:r>
                <a:rPr lang="en-US" sz="1200" dirty="0">
                  <a:latin typeface="Times New Roman" charset="0"/>
                  <a:cs typeface="Arial" charset="0"/>
                </a:rPr>
                <a:t> files contain support values for each variant. Before writing out the alignment of the </a:t>
              </a:r>
              <a:r>
                <a:rPr lang="en-US" sz="1200" dirty="0" smtClean="0">
                  <a:latin typeface="Times New Roman" charset="0"/>
                  <a:cs typeface="Arial" charset="0"/>
                </a:rPr>
                <a:t>MLST genes </a:t>
              </a:r>
              <a:r>
                <a:rPr lang="en-US" sz="1200" dirty="0">
                  <a:latin typeface="Times New Roman" charset="0"/>
                  <a:cs typeface="Arial" charset="0"/>
                </a:rPr>
                <a:t>it is crucial to filter the variants so that only strongly supported variants are included in the alignment.</a:t>
              </a:r>
            </a:p>
            <a:p>
              <a:pPr algn="l">
                <a:defRPr/>
              </a:pPr>
              <a:r>
                <a:rPr lang="en-US" sz="1200" dirty="0">
                  <a:latin typeface="Times New Roman" charset="0"/>
                  <a:cs typeface="Arial" charset="0"/>
                </a:rPr>
                <a:t>Right click on the </a:t>
              </a:r>
              <a:r>
                <a:rPr lang="en-US" sz="1200" dirty="0" err="1">
                  <a:latin typeface="Times New Roman" charset="0"/>
                  <a:cs typeface="Arial" charset="0"/>
                </a:rPr>
                <a:t>bcfview</a:t>
              </a:r>
              <a:r>
                <a:rPr lang="en-US" sz="1200" dirty="0">
                  <a:latin typeface="Times New Roman" charset="0"/>
                  <a:cs typeface="Arial" charset="0"/>
                </a:rPr>
                <a:t> panel and select the Filters option. You can choose your own filters, but we would suggest something similar to the following:</a:t>
              </a:r>
              <a:endParaRPr lang="en-GB" sz="1200" dirty="0">
                <a:latin typeface="Times New Roman" charset="0"/>
                <a:cs typeface="Arial" charset="0"/>
              </a:endParaRPr>
            </a:p>
          </p:txBody>
        </p:sp>
      </p:grpSp>
      <p:grpSp>
        <p:nvGrpSpPr>
          <p:cNvPr id="20" name="Group 1079"/>
          <p:cNvGrpSpPr>
            <a:grpSpLocks/>
          </p:cNvGrpSpPr>
          <p:nvPr/>
        </p:nvGrpSpPr>
        <p:grpSpPr bwMode="auto">
          <a:xfrm>
            <a:off x="478368" y="7969831"/>
            <a:ext cx="5900737" cy="1520825"/>
            <a:chOff x="350" y="419"/>
            <a:chExt cx="3717" cy="831"/>
          </a:xfrm>
        </p:grpSpPr>
        <p:sp>
          <p:nvSpPr>
            <p:cNvPr id="21" name="AutoShape 1080"/>
            <p:cNvSpPr>
              <a:spLocks noChangeArrowheads="1"/>
            </p:cNvSpPr>
            <p:nvPr/>
          </p:nvSpPr>
          <p:spPr bwMode="auto">
            <a:xfrm>
              <a:off x="350" y="419"/>
              <a:ext cx="3717" cy="831"/>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2" name="Text Box 1081"/>
            <p:cNvSpPr txBox="1">
              <a:spLocks noChangeArrowheads="1"/>
            </p:cNvSpPr>
            <p:nvPr/>
          </p:nvSpPr>
          <p:spPr bwMode="auto">
            <a:xfrm>
              <a:off x="393" y="460"/>
              <a:ext cx="3632" cy="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a:latin typeface="Times New Roman" charset="0"/>
                  <a:cs typeface="Arial" charset="0"/>
                </a:rPr>
                <a:t>Importantly, note that we have also selected the</a:t>
              </a:r>
              <a:r>
                <a:rPr lang="en-US" sz="1200" b="1" dirty="0">
                  <a:latin typeface="Times New Roman" charset="0"/>
                  <a:cs typeface="Arial" charset="0"/>
                </a:rPr>
                <a:t> </a:t>
              </a:r>
              <a:r>
                <a:rPr lang="en-US" sz="1200" dirty="0">
                  <a:latin typeface="Times New Roman" charset="0"/>
                  <a:cs typeface="Arial" charset="0"/>
                </a:rPr>
                <a:t>‘</a:t>
              </a:r>
              <a:r>
                <a:rPr lang="en-US" sz="1200" b="1" dirty="0">
                  <a:latin typeface="Times New Roman" charset="0"/>
                  <a:cs typeface="Arial" charset="0"/>
                </a:rPr>
                <a:t>non-variants</a:t>
              </a:r>
              <a:r>
                <a:rPr lang="en-US" sz="1200" dirty="0">
                  <a:latin typeface="Times New Roman" charset="0"/>
                  <a:cs typeface="Arial" charset="0"/>
                </a:rPr>
                <a:t>’ tick box. This option tells Artemis to also show sites which match the reference, rather than just variant sites, provided, of course, that they pass the filters. This information is necessary when saving an alignment, as it allows differentiation between regions that show no variation because they are the same as the reference from those that show no variation due to a lack of mapping. To apply the filters click on the ‘</a:t>
              </a:r>
              <a:r>
                <a:rPr lang="en-US" sz="1200" b="1" dirty="0">
                  <a:latin typeface="Times New Roman" charset="0"/>
                  <a:cs typeface="Arial" charset="0"/>
                </a:rPr>
                <a:t>Apply</a:t>
              </a:r>
              <a:r>
                <a:rPr lang="en-US" sz="1200" dirty="0">
                  <a:latin typeface="Times New Roman" charset="0"/>
                  <a:cs typeface="Arial" charset="0"/>
                </a:rPr>
                <a:t>’ button. Note what happens to the </a:t>
              </a:r>
              <a:r>
                <a:rPr lang="en-US" sz="1200" dirty="0" err="1">
                  <a:latin typeface="Times New Roman" charset="0"/>
                  <a:cs typeface="Arial" charset="0"/>
                </a:rPr>
                <a:t>bcfview</a:t>
              </a:r>
              <a:r>
                <a:rPr lang="en-US" sz="1200" dirty="0">
                  <a:latin typeface="Times New Roman" charset="0"/>
                  <a:cs typeface="Arial" charset="0"/>
                </a:rPr>
                <a:t> in the </a:t>
              </a:r>
              <a:r>
                <a:rPr lang="en-US" sz="1200" dirty="0" smtClean="0">
                  <a:latin typeface="Times New Roman" charset="0"/>
                  <a:cs typeface="Arial" charset="0"/>
                </a:rPr>
                <a:t>MLST gene regions. </a:t>
              </a:r>
              <a:r>
                <a:rPr lang="en-US" sz="1200" dirty="0">
                  <a:latin typeface="Times New Roman" charset="0"/>
                  <a:cs typeface="Arial" charset="0"/>
                </a:rPr>
                <a:t>Once you are happy with your filters, close the Variant filter box.</a:t>
              </a:r>
              <a:endParaRPr lang="en-GB" sz="1200" dirty="0">
                <a:latin typeface="Times New Roman" charset="0"/>
                <a:cs typeface="Arial" charset="0"/>
              </a:endParaRPr>
            </a:p>
          </p:txBody>
        </p:sp>
      </p:grpSp>
      <p:grpSp>
        <p:nvGrpSpPr>
          <p:cNvPr id="25" name="Group 6"/>
          <p:cNvGrpSpPr>
            <a:grpSpLocks/>
          </p:cNvGrpSpPr>
          <p:nvPr/>
        </p:nvGrpSpPr>
        <p:grpSpPr bwMode="auto">
          <a:xfrm>
            <a:off x="1128713" y="1975374"/>
            <a:ext cx="1677987" cy="691626"/>
            <a:chOff x="301" y="763"/>
            <a:chExt cx="3700" cy="1157"/>
          </a:xfrm>
        </p:grpSpPr>
        <p:sp>
          <p:nvSpPr>
            <p:cNvPr id="26" name="AutoShape 7"/>
            <p:cNvSpPr>
              <a:spLocks noChangeArrowheads="1"/>
            </p:cNvSpPr>
            <p:nvPr/>
          </p:nvSpPr>
          <p:spPr bwMode="auto">
            <a:xfrm>
              <a:off x="301" y="763"/>
              <a:ext cx="3700" cy="1157"/>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7" name="Text Box 8"/>
            <p:cNvSpPr txBox="1">
              <a:spLocks noChangeArrowheads="1"/>
            </p:cNvSpPr>
            <p:nvPr/>
          </p:nvSpPr>
          <p:spPr bwMode="auto">
            <a:xfrm>
              <a:off x="352" y="794"/>
              <a:ext cx="3629"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latin typeface="Times New Roman" charset="0"/>
                  <a:cs typeface="Arial" charset="0"/>
                </a:rPr>
                <a:t>Click these buttons to turn on and off types of variant.</a:t>
              </a:r>
              <a:endParaRPr lang="en-US" sz="1200" dirty="0">
                <a:latin typeface="Times New Roman" charset="0"/>
                <a:cs typeface="Arial" charset="0"/>
              </a:endParaRPr>
            </a:p>
            <a:p>
              <a:pPr algn="l">
                <a:defRPr/>
              </a:pPr>
              <a:endParaRPr lang="en-GB" sz="1200" dirty="0">
                <a:latin typeface="Times New Roman" charset="0"/>
                <a:cs typeface="Arial" charset="0"/>
              </a:endParaRPr>
            </a:p>
          </p:txBody>
        </p:sp>
      </p:grpSp>
      <p:sp>
        <p:nvSpPr>
          <p:cNvPr id="28" name="AutoShape 79"/>
          <p:cNvSpPr>
            <a:spLocks/>
          </p:cNvSpPr>
          <p:nvPr/>
        </p:nvSpPr>
        <p:spPr bwMode="auto">
          <a:xfrm flipH="1">
            <a:off x="2908300" y="1917700"/>
            <a:ext cx="165100" cy="825500"/>
          </a:xfrm>
          <a:prstGeom prst="rightBrace">
            <a:avLst>
              <a:gd name="adj1" fmla="val 84333"/>
              <a:gd name="adj2" fmla="val 50000"/>
            </a:avLst>
          </a:prstGeom>
          <a:noFill/>
          <a:ln w="9525">
            <a:solidFill>
              <a:schemeClr val="tx1"/>
            </a:solidFill>
            <a:round/>
            <a:headEnd/>
            <a:tailEnd/>
          </a:ln>
          <a:effectLst/>
          <a:extLst>
            <a:ext uri="{909E8E84-426E-40dd-AFC4-6F175D3DCCD1}">
              <a14:hiddenFill xmlns:a14="http://schemas.microsoft.com/office/drawing/2010/main">
                <a:solidFill>
                  <a:srgbClr val="FFFF99"/>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grpSp>
        <p:nvGrpSpPr>
          <p:cNvPr id="29" name="Group 6"/>
          <p:cNvGrpSpPr>
            <a:grpSpLocks/>
          </p:cNvGrpSpPr>
          <p:nvPr/>
        </p:nvGrpSpPr>
        <p:grpSpPr bwMode="auto">
          <a:xfrm>
            <a:off x="1128713" y="5455174"/>
            <a:ext cx="1677987" cy="2012426"/>
            <a:chOff x="301" y="763"/>
            <a:chExt cx="3700" cy="2039"/>
          </a:xfrm>
        </p:grpSpPr>
        <p:sp>
          <p:nvSpPr>
            <p:cNvPr id="30" name="AutoShape 7"/>
            <p:cNvSpPr>
              <a:spLocks noChangeArrowheads="1"/>
            </p:cNvSpPr>
            <p:nvPr/>
          </p:nvSpPr>
          <p:spPr bwMode="auto">
            <a:xfrm>
              <a:off x="301" y="763"/>
              <a:ext cx="3700" cy="1157"/>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1" name="Text Box 8"/>
            <p:cNvSpPr txBox="1">
              <a:spLocks noChangeArrowheads="1"/>
            </p:cNvSpPr>
            <p:nvPr/>
          </p:nvSpPr>
          <p:spPr bwMode="auto">
            <a:xfrm>
              <a:off x="352" y="794"/>
              <a:ext cx="3629" cy="2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latin typeface="Times New Roman" charset="0"/>
                  <a:cs typeface="Arial" charset="0"/>
                </a:rPr>
                <a:t>Enter values in these boxes to filter values below a minimum value or above a maximum value</a:t>
              </a:r>
              <a:endParaRPr lang="en-US" sz="1200" dirty="0">
                <a:latin typeface="Times New Roman" charset="0"/>
                <a:cs typeface="Arial" charset="0"/>
              </a:endParaRPr>
            </a:p>
            <a:p>
              <a:pPr algn="l">
                <a:defRPr/>
              </a:pPr>
              <a:endParaRPr lang="en-GB" sz="1200" dirty="0">
                <a:latin typeface="Times New Roman" charset="0"/>
                <a:cs typeface="Arial" charset="0"/>
              </a:endParaRPr>
            </a:p>
          </p:txBody>
        </p:sp>
      </p:grpSp>
      <p:sp>
        <p:nvSpPr>
          <p:cNvPr id="32" name="AutoShape 79"/>
          <p:cNvSpPr>
            <a:spLocks/>
          </p:cNvSpPr>
          <p:nvPr/>
        </p:nvSpPr>
        <p:spPr bwMode="auto">
          <a:xfrm flipH="1">
            <a:off x="2895600" y="5257800"/>
            <a:ext cx="177800" cy="1562100"/>
          </a:xfrm>
          <a:prstGeom prst="rightBrace">
            <a:avLst>
              <a:gd name="adj1" fmla="val 84333"/>
              <a:gd name="adj2" fmla="val 50000"/>
            </a:avLst>
          </a:prstGeom>
          <a:noFill/>
          <a:ln w="9525">
            <a:solidFill>
              <a:schemeClr val="tx1"/>
            </a:solidFill>
            <a:round/>
            <a:headEnd/>
            <a:tailEnd/>
          </a:ln>
          <a:effectLst/>
          <a:extLst>
            <a:ext uri="{909E8E84-426E-40dd-AFC4-6F175D3DCCD1}">
              <a14:hiddenFill xmlns:a14="http://schemas.microsoft.com/office/drawing/2010/main">
                <a:solidFill>
                  <a:srgbClr val="FFFF99"/>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4" name="Slide Number Placeholder 3"/>
          <p:cNvSpPr>
            <a:spLocks noGrp="1"/>
          </p:cNvSpPr>
          <p:nvPr>
            <p:ph type="sldNum" sz="quarter" idx="12"/>
          </p:nvPr>
        </p:nvSpPr>
        <p:spPr/>
        <p:txBody>
          <a:bodyPr/>
          <a:lstStyle/>
          <a:p>
            <a:fld id="{C840886F-D678-4B7D-9831-BE738213A530}" type="slidenum">
              <a:rPr lang="en-US" smtClean="0"/>
              <a:pPr/>
              <a:t>13</a:t>
            </a:fld>
            <a:endParaRPr lang="en-US"/>
          </a:p>
        </p:txBody>
      </p:sp>
    </p:spTree>
    <p:extLst>
      <p:ext uri="{BB962C8B-B14F-4D97-AF65-F5344CB8AC3E}">
        <p14:creationId xmlns:p14="http://schemas.microsoft.com/office/powerpoint/2010/main" val="151753156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49" descr="MLST_selec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475" y="565152"/>
            <a:ext cx="2698750" cy="37830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27652" name="Group 6"/>
          <p:cNvGrpSpPr>
            <a:grpSpLocks/>
          </p:cNvGrpSpPr>
          <p:nvPr/>
        </p:nvGrpSpPr>
        <p:grpSpPr bwMode="auto">
          <a:xfrm>
            <a:off x="3313113" y="1264174"/>
            <a:ext cx="2995612" cy="2742866"/>
            <a:chOff x="301" y="763"/>
            <a:chExt cx="3700" cy="1317"/>
          </a:xfrm>
        </p:grpSpPr>
        <p:sp>
          <p:nvSpPr>
            <p:cNvPr id="320519" name="AutoShape 7"/>
            <p:cNvSpPr>
              <a:spLocks noChangeArrowheads="1"/>
            </p:cNvSpPr>
            <p:nvPr/>
          </p:nvSpPr>
          <p:spPr bwMode="auto">
            <a:xfrm>
              <a:off x="301" y="763"/>
              <a:ext cx="3700" cy="1157"/>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20520" name="Text Box 8"/>
            <p:cNvSpPr txBox="1">
              <a:spLocks noChangeArrowheads="1"/>
            </p:cNvSpPr>
            <p:nvPr/>
          </p:nvSpPr>
          <p:spPr bwMode="auto">
            <a:xfrm>
              <a:off x="352" y="794"/>
              <a:ext cx="3629" cy="1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latin typeface="Times New Roman" charset="0"/>
                  <a:cs typeface="Arial" charset="0"/>
                </a:rPr>
                <a:t>If you have time, have </a:t>
              </a:r>
              <a:r>
                <a:rPr lang="en-US" sz="1200" dirty="0">
                  <a:latin typeface="Times New Roman" charset="0"/>
                  <a:cs typeface="Arial" charset="0"/>
                </a:rPr>
                <a:t>a look at some of </a:t>
              </a:r>
              <a:r>
                <a:rPr lang="en-US" sz="1200" dirty="0" smtClean="0">
                  <a:latin typeface="Times New Roman" charset="0"/>
                  <a:cs typeface="Arial" charset="0"/>
                </a:rPr>
                <a:t>the MLST </a:t>
              </a:r>
              <a:r>
                <a:rPr lang="en-US" sz="1200" dirty="0">
                  <a:latin typeface="Times New Roman" charset="0"/>
                  <a:cs typeface="Arial" charset="0"/>
                </a:rPr>
                <a:t>genes in Artemis. How does their diversity within the </a:t>
              </a:r>
              <a:r>
                <a:rPr lang="en-US" sz="1200" i="1" dirty="0">
                  <a:latin typeface="Times New Roman" charset="0"/>
                  <a:cs typeface="Arial" charset="0"/>
                </a:rPr>
                <a:t>C. trachomatis</a:t>
              </a:r>
              <a:r>
                <a:rPr lang="en-US" sz="1200" dirty="0">
                  <a:latin typeface="Times New Roman" charset="0"/>
                  <a:cs typeface="Arial" charset="0"/>
                </a:rPr>
                <a:t> strains compare to that of </a:t>
              </a:r>
              <a:r>
                <a:rPr lang="en-US" sz="1200" i="1" dirty="0" err="1">
                  <a:latin typeface="Times New Roman" charset="0"/>
                  <a:cs typeface="Arial" charset="0"/>
                </a:rPr>
                <a:t>ompA</a:t>
              </a:r>
              <a:r>
                <a:rPr lang="en-US" sz="1200" dirty="0">
                  <a:latin typeface="Times New Roman" charset="0"/>
                  <a:cs typeface="Arial" charset="0"/>
                </a:rPr>
                <a:t>? Can you think of a possible reason that the diversity may be different?</a:t>
              </a:r>
            </a:p>
            <a:p>
              <a:pPr algn="l">
                <a:defRPr/>
              </a:pPr>
              <a:endParaRPr lang="en-US" sz="1200" dirty="0">
                <a:latin typeface="Times New Roman" charset="0"/>
                <a:cs typeface="Arial" charset="0"/>
              </a:endParaRPr>
            </a:p>
            <a:p>
              <a:pPr algn="l">
                <a:defRPr/>
              </a:pPr>
              <a:r>
                <a:rPr lang="en-US" sz="1200" dirty="0">
                  <a:latin typeface="Times New Roman" charset="0"/>
                  <a:cs typeface="Arial" charset="0"/>
                </a:rPr>
                <a:t>Rather than use fragments of these loci in a true MLST typing scheme, we will extract the sequences of the seven genes and run a phylogenetic analysis on the concatenated sequence.</a:t>
              </a:r>
            </a:p>
            <a:p>
              <a:pPr algn="l">
                <a:defRPr/>
              </a:pPr>
              <a:endParaRPr lang="en-US" sz="1200" dirty="0">
                <a:latin typeface="Times New Roman" charset="0"/>
                <a:cs typeface="Arial" charset="0"/>
              </a:endParaRPr>
            </a:p>
            <a:p>
              <a:pPr algn="l">
                <a:defRPr/>
              </a:pPr>
              <a:endParaRPr lang="en-GB" sz="1200" dirty="0">
                <a:latin typeface="Times New Roman" charset="0"/>
                <a:cs typeface="Arial" charset="0"/>
              </a:endParaRPr>
            </a:p>
          </p:txBody>
        </p:sp>
      </p:grpSp>
      <p:grpSp>
        <p:nvGrpSpPr>
          <p:cNvPr id="27654" name="Group 10"/>
          <p:cNvGrpSpPr>
            <a:grpSpLocks/>
          </p:cNvGrpSpPr>
          <p:nvPr/>
        </p:nvGrpSpPr>
        <p:grpSpPr bwMode="auto">
          <a:xfrm>
            <a:off x="479953" y="4559304"/>
            <a:ext cx="5894387" cy="1255713"/>
            <a:chOff x="293" y="1847"/>
            <a:chExt cx="3712" cy="226"/>
          </a:xfrm>
        </p:grpSpPr>
        <p:sp>
          <p:nvSpPr>
            <p:cNvPr id="320523" name="AutoShape 11"/>
            <p:cNvSpPr>
              <a:spLocks noChangeArrowheads="1"/>
            </p:cNvSpPr>
            <p:nvPr/>
          </p:nvSpPr>
          <p:spPr bwMode="auto">
            <a:xfrm>
              <a:off x="293" y="1847"/>
              <a:ext cx="3712" cy="226"/>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20524" name="Text Box 12"/>
            <p:cNvSpPr txBox="1">
              <a:spLocks noChangeArrowheads="1"/>
            </p:cNvSpPr>
            <p:nvPr/>
          </p:nvSpPr>
          <p:spPr bwMode="auto">
            <a:xfrm>
              <a:off x="334" y="1858"/>
              <a:ext cx="3632" cy="21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a:latin typeface="Times New Roman" charset="0"/>
                  <a:cs typeface="Arial" charset="0"/>
                </a:rPr>
                <a:t>There are many ways in which you could identify and select the seven MLST </a:t>
              </a:r>
              <a:r>
                <a:rPr lang="en-US" sz="1200" dirty="0" smtClean="0">
                  <a:latin typeface="Times New Roman" charset="0"/>
                  <a:cs typeface="Arial" charset="0"/>
                </a:rPr>
                <a:t>genes in </a:t>
              </a:r>
              <a:r>
                <a:rPr lang="en-US" sz="1200" dirty="0">
                  <a:latin typeface="Times New Roman" charset="0"/>
                  <a:cs typeface="Arial" charset="0"/>
                </a:rPr>
                <a:t>Artemis, but one convenient method is using the ‘</a:t>
              </a:r>
              <a:r>
                <a:rPr lang="en-US" sz="1200" b="1" dirty="0">
                  <a:latin typeface="Times New Roman" charset="0"/>
                  <a:cs typeface="Arial" charset="0"/>
                </a:rPr>
                <a:t>Feature Selector</a:t>
              </a:r>
              <a:r>
                <a:rPr lang="en-US" sz="1200" dirty="0">
                  <a:latin typeface="Times New Roman" charset="0"/>
                  <a:cs typeface="Arial" charset="0"/>
                </a:rPr>
                <a:t>’ in the </a:t>
              </a:r>
              <a:r>
                <a:rPr lang="en-US" sz="1200" dirty="0" smtClean="0">
                  <a:latin typeface="Times New Roman" charset="0"/>
                  <a:cs typeface="Arial" charset="0"/>
                </a:rPr>
                <a:t>‘</a:t>
              </a:r>
              <a:r>
                <a:rPr lang="en-US" sz="1200" b="1" dirty="0" smtClean="0">
                  <a:latin typeface="Times New Roman" charset="0"/>
                  <a:cs typeface="Arial" charset="0"/>
                </a:rPr>
                <a:t>Select</a:t>
              </a:r>
              <a:r>
                <a:rPr lang="en-US" sz="1200" dirty="0">
                  <a:latin typeface="Times New Roman" charset="0"/>
                  <a:cs typeface="Arial" charset="0"/>
                </a:rPr>
                <a:t>’ menu. We want to search for CDSs with the locus tags in the MLST scheme, so in the ‘</a:t>
              </a:r>
              <a:r>
                <a:rPr lang="en-US" sz="1200" b="1" dirty="0">
                  <a:latin typeface="Times New Roman" charset="0"/>
                  <a:cs typeface="Arial" charset="0"/>
                </a:rPr>
                <a:t>Key</a:t>
              </a:r>
              <a:r>
                <a:rPr lang="en-US" sz="1200" dirty="0">
                  <a:latin typeface="Times New Roman" charset="0"/>
                  <a:cs typeface="Arial" charset="0"/>
                </a:rPr>
                <a:t>’ dropdown box select </a:t>
              </a:r>
              <a:r>
                <a:rPr lang="en-US" sz="1200" b="1" dirty="0">
                  <a:latin typeface="Times New Roman" charset="0"/>
                  <a:cs typeface="Arial" charset="0"/>
                </a:rPr>
                <a:t>CDS</a:t>
              </a:r>
              <a:r>
                <a:rPr lang="en-US" sz="1200" dirty="0">
                  <a:latin typeface="Times New Roman" charset="0"/>
                  <a:cs typeface="Arial" charset="0"/>
                </a:rPr>
                <a:t>, and in the ‘</a:t>
              </a:r>
              <a:r>
                <a:rPr lang="en-US" sz="1200" b="1" dirty="0">
                  <a:latin typeface="Times New Roman" charset="0"/>
                  <a:cs typeface="Arial" charset="0"/>
                </a:rPr>
                <a:t>Qualifier</a:t>
              </a:r>
              <a:r>
                <a:rPr lang="en-US" sz="1200" dirty="0">
                  <a:latin typeface="Times New Roman" charset="0"/>
                  <a:cs typeface="Arial" charset="0"/>
                </a:rPr>
                <a:t>’ box </a:t>
              </a:r>
              <a:r>
                <a:rPr lang="en-US" sz="1200" dirty="0" smtClean="0">
                  <a:latin typeface="Times New Roman" charset="0"/>
                  <a:cs typeface="Arial" charset="0"/>
                </a:rPr>
                <a:t>select or type </a:t>
              </a:r>
              <a:r>
                <a:rPr lang="en-US" sz="1200" b="1" dirty="0" err="1" smtClean="0">
                  <a:latin typeface="Times New Roman" charset="0"/>
                  <a:cs typeface="Arial" charset="0"/>
                </a:rPr>
                <a:t>locus_tag</a:t>
              </a:r>
              <a:r>
                <a:rPr lang="en-US" sz="1200" dirty="0">
                  <a:latin typeface="Times New Roman" charset="0"/>
                  <a:cs typeface="Arial" charset="0"/>
                </a:rPr>
                <a:t>. You then now type the locus tags of the seven loci into the ‘</a:t>
              </a:r>
              <a:r>
                <a:rPr lang="en-US" sz="1200" b="1" dirty="0">
                  <a:latin typeface="Times New Roman" charset="0"/>
                  <a:cs typeface="Arial" charset="0"/>
                </a:rPr>
                <a:t>Containing this text</a:t>
              </a:r>
              <a:r>
                <a:rPr lang="en-US" sz="1200" dirty="0">
                  <a:latin typeface="Times New Roman" charset="0"/>
                  <a:cs typeface="Arial" charset="0"/>
                </a:rPr>
                <a:t>’ box, and make sure to tick the ‘</a:t>
              </a:r>
              <a:r>
                <a:rPr lang="en-US" sz="1200" b="1" dirty="0">
                  <a:latin typeface="Times New Roman" charset="0"/>
                  <a:cs typeface="Arial" charset="0"/>
                </a:rPr>
                <a:t>Match Any Word</a:t>
              </a:r>
              <a:r>
                <a:rPr lang="en-US" sz="1200" dirty="0">
                  <a:latin typeface="Times New Roman" charset="0"/>
                  <a:cs typeface="Arial" charset="0"/>
                </a:rPr>
                <a:t>’.</a:t>
              </a:r>
              <a:endParaRPr lang="en-GB" sz="1200" b="1" dirty="0">
                <a:latin typeface="Times New Roman" charset="0"/>
                <a:cs typeface="Arial" charset="0"/>
              </a:endParaRPr>
            </a:p>
          </p:txBody>
        </p:sp>
      </p:grpSp>
      <p:grpSp>
        <p:nvGrpSpPr>
          <p:cNvPr id="25" name="Group 44"/>
          <p:cNvGrpSpPr>
            <a:grpSpLocks/>
          </p:cNvGrpSpPr>
          <p:nvPr/>
        </p:nvGrpSpPr>
        <p:grpSpPr bwMode="auto">
          <a:xfrm>
            <a:off x="486304" y="6003411"/>
            <a:ext cx="5892800" cy="514350"/>
            <a:chOff x="293" y="1847"/>
            <a:chExt cx="3712" cy="226"/>
          </a:xfrm>
        </p:grpSpPr>
        <p:sp>
          <p:nvSpPr>
            <p:cNvPr id="26" name="AutoShape 45"/>
            <p:cNvSpPr>
              <a:spLocks noChangeArrowheads="1"/>
            </p:cNvSpPr>
            <p:nvPr/>
          </p:nvSpPr>
          <p:spPr bwMode="auto">
            <a:xfrm>
              <a:off x="293" y="1847"/>
              <a:ext cx="3712" cy="226"/>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7" name="Text Box 46"/>
            <p:cNvSpPr txBox="1">
              <a:spLocks noChangeArrowheads="1"/>
            </p:cNvSpPr>
            <p:nvPr/>
          </p:nvSpPr>
          <p:spPr bwMode="auto">
            <a:xfrm>
              <a:off x="334" y="1858"/>
              <a:ext cx="3632" cy="201"/>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a:latin typeface="Times New Roman" charset="0"/>
                  <a:cs typeface="Arial" charset="0"/>
                </a:rPr>
                <a:t>To find the genes click on the select button. To check the results of your search, click on the view button. This will list the features that have been selected by your search.</a:t>
              </a:r>
              <a:endParaRPr lang="en-GB" sz="1200">
                <a:latin typeface="Times New Roman" charset="0"/>
                <a:cs typeface="Arial" charset="0"/>
              </a:endParaRPr>
            </a:p>
          </p:txBody>
        </p:sp>
      </p:grpSp>
      <p:pic>
        <p:nvPicPr>
          <p:cNvPr id="28" name="Picture 47" descr="MLST_view_selecte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8425" y="6685489"/>
            <a:ext cx="4119563" cy="18081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30" name="Group 1075"/>
          <p:cNvGrpSpPr>
            <a:grpSpLocks/>
          </p:cNvGrpSpPr>
          <p:nvPr/>
        </p:nvGrpSpPr>
        <p:grpSpPr bwMode="auto">
          <a:xfrm>
            <a:off x="468313" y="8671968"/>
            <a:ext cx="5900737" cy="573632"/>
            <a:chOff x="301" y="419"/>
            <a:chExt cx="3717" cy="831"/>
          </a:xfrm>
        </p:grpSpPr>
        <p:sp>
          <p:nvSpPr>
            <p:cNvPr id="31" name="AutoShape 1076"/>
            <p:cNvSpPr>
              <a:spLocks noChangeArrowheads="1"/>
            </p:cNvSpPr>
            <p:nvPr/>
          </p:nvSpPr>
          <p:spPr bwMode="auto">
            <a:xfrm>
              <a:off x="301" y="419"/>
              <a:ext cx="3717" cy="831"/>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2" name="Text Box 1077"/>
            <p:cNvSpPr txBox="1">
              <a:spLocks noChangeArrowheads="1"/>
            </p:cNvSpPr>
            <p:nvPr/>
          </p:nvSpPr>
          <p:spPr bwMode="auto">
            <a:xfrm>
              <a:off x="342" y="460"/>
              <a:ext cx="3632" cy="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defRPr/>
              </a:pPr>
              <a:r>
                <a:rPr lang="en-US" sz="1200" dirty="0">
                  <a:latin typeface="Times New Roman" charset="0"/>
                  <a:cs typeface="Arial" charset="0"/>
                </a:rPr>
                <a:t>Check that you have selected the correct seven </a:t>
              </a:r>
              <a:r>
                <a:rPr lang="en-US" sz="1200" dirty="0" smtClean="0">
                  <a:latin typeface="Times New Roman" charset="0"/>
                  <a:cs typeface="Arial" charset="0"/>
                </a:rPr>
                <a:t>genes. </a:t>
              </a:r>
              <a:r>
                <a:rPr lang="en-US" sz="1200" dirty="0">
                  <a:latin typeface="Times New Roman" charset="0"/>
                  <a:cs typeface="Arial" charset="0"/>
                </a:rPr>
                <a:t>Next </a:t>
              </a:r>
              <a:r>
                <a:rPr lang="en-US" sz="1200" dirty="0" smtClean="0">
                  <a:latin typeface="Times New Roman" charset="0"/>
                  <a:cs typeface="Arial" charset="0"/>
                </a:rPr>
                <a:t>we </a:t>
              </a:r>
              <a:r>
                <a:rPr lang="en-US" sz="1200" dirty="0">
                  <a:latin typeface="Times New Roman" charset="0"/>
                  <a:cs typeface="Arial" charset="0"/>
                </a:rPr>
                <a:t>will write out their sequences into a </a:t>
              </a:r>
              <a:r>
                <a:rPr lang="en-US" sz="1200" dirty="0" err="1">
                  <a:latin typeface="Times New Roman" charset="0"/>
                  <a:cs typeface="Arial" charset="0"/>
                </a:rPr>
                <a:t>fasta</a:t>
              </a:r>
              <a:r>
                <a:rPr lang="en-US" sz="1200" dirty="0">
                  <a:latin typeface="Times New Roman" charset="0"/>
                  <a:cs typeface="Arial" charset="0"/>
                </a:rPr>
                <a:t> file.</a:t>
              </a:r>
              <a:endParaRPr lang="en-GB" sz="1200" dirty="0">
                <a:latin typeface="Times New Roman" charset="0"/>
                <a:cs typeface="Arial" charset="0"/>
              </a:endParaRPr>
            </a:p>
          </p:txBody>
        </p:sp>
      </p:grpSp>
      <p:sp>
        <p:nvSpPr>
          <p:cNvPr id="4" name="Slide Number Placeholder 3"/>
          <p:cNvSpPr>
            <a:spLocks noGrp="1"/>
          </p:cNvSpPr>
          <p:nvPr>
            <p:ph type="sldNum" sz="quarter" idx="12"/>
          </p:nvPr>
        </p:nvSpPr>
        <p:spPr/>
        <p:txBody>
          <a:bodyPr/>
          <a:lstStyle/>
          <a:p>
            <a:fld id="{C840886F-D678-4B7D-9831-BE738213A530}" type="slidenum">
              <a:rPr lang="en-US" smtClean="0"/>
              <a:pPr/>
              <a:t>14</a:t>
            </a:fld>
            <a:endParaRPr lang="en-US"/>
          </a:p>
        </p:txBody>
      </p:sp>
    </p:spTree>
    <p:extLst>
      <p:ext uri="{BB962C8B-B14F-4D97-AF65-F5344CB8AC3E}">
        <p14:creationId xmlns:p14="http://schemas.microsoft.com/office/powerpoint/2010/main" val="354358559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rite1.tiff"/>
          <p:cNvPicPr>
            <a:picLocks noChangeAspect="1"/>
          </p:cNvPicPr>
          <p:nvPr/>
        </p:nvPicPr>
        <p:blipFill rotWithShape="1">
          <a:blip r:embed="rId3">
            <a:extLst>
              <a:ext uri="{28A0092B-C50C-407E-A947-70E740481C1C}">
                <a14:useLocalDpi xmlns:a14="http://schemas.microsoft.com/office/drawing/2010/main" val="0"/>
              </a:ext>
            </a:extLst>
          </a:blip>
          <a:srcRect l="976" r="-43" b="1038"/>
          <a:stretch/>
        </p:blipFill>
        <p:spPr>
          <a:xfrm>
            <a:off x="973587" y="3818467"/>
            <a:ext cx="1737483" cy="1676400"/>
          </a:xfrm>
          <a:prstGeom prst="rect">
            <a:avLst/>
          </a:prstGeom>
          <a:ln>
            <a:solidFill>
              <a:srgbClr val="000000"/>
            </a:solidFill>
          </a:ln>
        </p:spPr>
      </p:pic>
      <p:pic>
        <p:nvPicPr>
          <p:cNvPr id="3" name="Picture 2" descr="write2.tiff"/>
          <p:cNvPicPr>
            <a:picLocks noChangeAspect="1"/>
          </p:cNvPicPr>
          <p:nvPr/>
        </p:nvPicPr>
        <p:blipFill rotWithShape="1">
          <a:blip r:embed="rId4">
            <a:extLst>
              <a:ext uri="{28A0092B-C50C-407E-A947-70E740481C1C}">
                <a14:useLocalDpi xmlns:a14="http://schemas.microsoft.com/office/drawing/2010/main" val="0"/>
              </a:ext>
            </a:extLst>
          </a:blip>
          <a:srcRect l="1130" t="3123" r="1183" b="3018"/>
          <a:stretch/>
        </p:blipFill>
        <p:spPr>
          <a:xfrm>
            <a:off x="2669134" y="4664669"/>
            <a:ext cx="1475906" cy="508463"/>
          </a:xfrm>
          <a:prstGeom prst="rect">
            <a:avLst/>
          </a:prstGeom>
          <a:ln>
            <a:solidFill>
              <a:srgbClr val="000000"/>
            </a:solidFill>
          </a:ln>
        </p:spPr>
      </p:pic>
      <p:grpSp>
        <p:nvGrpSpPr>
          <p:cNvPr id="11268" name="Group 27"/>
          <p:cNvGrpSpPr>
            <a:grpSpLocks/>
          </p:cNvGrpSpPr>
          <p:nvPr/>
        </p:nvGrpSpPr>
        <p:grpSpPr bwMode="auto">
          <a:xfrm>
            <a:off x="3021013" y="3897313"/>
            <a:ext cx="3602037" cy="1517650"/>
            <a:chOff x="1903" y="2663"/>
            <a:chExt cx="2269" cy="956"/>
          </a:xfrm>
        </p:grpSpPr>
        <p:grpSp>
          <p:nvGrpSpPr>
            <p:cNvPr id="11273" name="Group 15"/>
            <p:cNvGrpSpPr>
              <a:grpSpLocks/>
            </p:cNvGrpSpPr>
            <p:nvPr/>
          </p:nvGrpSpPr>
          <p:grpSpPr bwMode="auto">
            <a:xfrm>
              <a:off x="1903" y="2663"/>
              <a:ext cx="1733" cy="428"/>
              <a:chOff x="301" y="419"/>
              <a:chExt cx="3717" cy="831"/>
            </a:xfrm>
          </p:grpSpPr>
          <p:sp>
            <p:nvSpPr>
              <p:cNvPr id="314384" name="AutoShape 16"/>
              <p:cNvSpPr>
                <a:spLocks noChangeArrowheads="1"/>
              </p:cNvSpPr>
              <p:nvPr/>
            </p:nvSpPr>
            <p:spPr bwMode="auto">
              <a:xfrm>
                <a:off x="301" y="419"/>
                <a:ext cx="3717" cy="831"/>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14385" name="Text Box 17"/>
              <p:cNvSpPr txBox="1">
                <a:spLocks noChangeArrowheads="1"/>
              </p:cNvSpPr>
              <p:nvPr/>
            </p:nvSpPr>
            <p:spPr bwMode="auto">
              <a:xfrm>
                <a:off x="344" y="462"/>
                <a:ext cx="3629" cy="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a:latin typeface="Times New Roman" charset="0"/>
                    <a:cs typeface="Arial" charset="0"/>
                  </a:rPr>
                  <a:t>Choose this option to write the sequence of one or more feature in the (e.g. CDSs) correct orientation</a:t>
                </a:r>
                <a:endParaRPr lang="en-GB" sz="1200">
                  <a:latin typeface="Times New Roman" charset="0"/>
                  <a:cs typeface="Arial" charset="0"/>
                </a:endParaRPr>
              </a:p>
            </p:txBody>
          </p:sp>
        </p:grpSp>
        <p:grpSp>
          <p:nvGrpSpPr>
            <p:cNvPr id="11274" name="Group 18"/>
            <p:cNvGrpSpPr>
              <a:grpSpLocks/>
            </p:cNvGrpSpPr>
            <p:nvPr/>
          </p:nvGrpSpPr>
          <p:grpSpPr bwMode="auto">
            <a:xfrm>
              <a:off x="2767" y="3191"/>
              <a:ext cx="1405" cy="428"/>
              <a:chOff x="301" y="419"/>
              <a:chExt cx="3717" cy="831"/>
            </a:xfrm>
          </p:grpSpPr>
          <p:sp>
            <p:nvSpPr>
              <p:cNvPr id="314387" name="AutoShape 19"/>
              <p:cNvSpPr>
                <a:spLocks noChangeArrowheads="1"/>
              </p:cNvSpPr>
              <p:nvPr/>
            </p:nvSpPr>
            <p:spPr bwMode="auto">
              <a:xfrm>
                <a:off x="301" y="419"/>
                <a:ext cx="3717" cy="831"/>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14388" name="Text Box 20"/>
              <p:cNvSpPr txBox="1">
                <a:spLocks noChangeArrowheads="1"/>
              </p:cNvSpPr>
              <p:nvPr/>
            </p:nvSpPr>
            <p:spPr bwMode="auto">
              <a:xfrm>
                <a:off x="343" y="462"/>
                <a:ext cx="3630" cy="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a:latin typeface="Times New Roman" charset="0"/>
                    <a:cs typeface="Arial" charset="0"/>
                  </a:rPr>
                  <a:t>Choose this option to write the sequence of any selected region of the genome</a:t>
                </a:r>
                <a:endParaRPr lang="en-GB" sz="1200">
                  <a:latin typeface="Times New Roman" charset="0"/>
                  <a:cs typeface="Arial" charset="0"/>
                </a:endParaRPr>
              </a:p>
            </p:txBody>
          </p:sp>
        </p:grpSp>
        <p:sp>
          <p:nvSpPr>
            <p:cNvPr id="314389" name="Line 21"/>
            <p:cNvSpPr>
              <a:spLocks noChangeShapeType="1"/>
            </p:cNvSpPr>
            <p:nvPr/>
          </p:nvSpPr>
          <p:spPr bwMode="auto">
            <a:xfrm flipH="1">
              <a:off x="2469" y="3088"/>
              <a:ext cx="139" cy="18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314390" name="Line 22"/>
            <p:cNvSpPr>
              <a:spLocks noChangeShapeType="1"/>
            </p:cNvSpPr>
            <p:nvPr/>
          </p:nvSpPr>
          <p:spPr bwMode="auto">
            <a:xfrm flipH="1">
              <a:off x="2563" y="3349"/>
              <a:ext cx="194" cy="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grpSp>
      <p:grpSp>
        <p:nvGrpSpPr>
          <p:cNvPr id="11266" name="Group 2"/>
          <p:cNvGrpSpPr>
            <a:grpSpLocks/>
          </p:cNvGrpSpPr>
          <p:nvPr/>
        </p:nvGrpSpPr>
        <p:grpSpPr bwMode="auto">
          <a:xfrm>
            <a:off x="169333" y="7085542"/>
            <a:ext cx="6604000" cy="2513137"/>
            <a:chOff x="301" y="419"/>
            <a:chExt cx="3717" cy="875"/>
          </a:xfrm>
        </p:grpSpPr>
        <p:sp>
          <p:nvSpPr>
            <p:cNvPr id="314371" name="AutoShape 3"/>
            <p:cNvSpPr>
              <a:spLocks noChangeArrowheads="1"/>
            </p:cNvSpPr>
            <p:nvPr/>
          </p:nvSpPr>
          <p:spPr bwMode="auto">
            <a:xfrm>
              <a:off x="301" y="419"/>
              <a:ext cx="3717" cy="831"/>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14372" name="Text Box 4"/>
            <p:cNvSpPr txBox="1">
              <a:spLocks noChangeArrowheads="1"/>
            </p:cNvSpPr>
            <p:nvPr/>
          </p:nvSpPr>
          <p:spPr bwMode="auto">
            <a:xfrm>
              <a:off x="358" y="426"/>
              <a:ext cx="3632" cy="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latin typeface="Times New Roman" charset="0"/>
                  <a:cs typeface="Arial" charset="0"/>
                </a:rPr>
                <a:t>The ‘</a:t>
              </a:r>
              <a:r>
                <a:rPr lang="en-US" sz="1200" b="1" dirty="0" smtClean="0">
                  <a:latin typeface="Times New Roman" charset="0"/>
                  <a:cs typeface="Arial" charset="0"/>
                </a:rPr>
                <a:t>Combine </a:t>
              </a:r>
              <a:r>
                <a:rPr lang="en-US" sz="1200" b="1" dirty="0">
                  <a:latin typeface="Times New Roman" charset="0"/>
                  <a:cs typeface="Arial" charset="0"/>
                </a:rPr>
                <a:t>feature sequences</a:t>
              </a:r>
              <a:r>
                <a:rPr lang="en-US" sz="1200" dirty="0">
                  <a:latin typeface="Times New Roman" charset="0"/>
                  <a:cs typeface="Arial" charset="0"/>
                </a:rPr>
                <a:t>’ option is useful </a:t>
              </a:r>
              <a:r>
                <a:rPr lang="en-US" sz="1200" dirty="0" smtClean="0">
                  <a:latin typeface="Times New Roman" charset="0"/>
                  <a:cs typeface="Arial" charset="0"/>
                </a:rPr>
                <a:t>if you have </a:t>
              </a:r>
              <a:r>
                <a:rPr lang="en-US" sz="1200" dirty="0">
                  <a:latin typeface="Times New Roman" charset="0"/>
                  <a:cs typeface="Arial" charset="0"/>
                </a:rPr>
                <a:t>selected more than one feature in the reference when choosing to write the </a:t>
              </a:r>
              <a:r>
                <a:rPr lang="en-US" sz="1200" dirty="0" err="1">
                  <a:latin typeface="Times New Roman" charset="0"/>
                  <a:cs typeface="Arial" charset="0"/>
                </a:rPr>
                <a:t>bcf</a:t>
              </a:r>
              <a:r>
                <a:rPr lang="en-US" sz="1200" dirty="0">
                  <a:latin typeface="Times New Roman" charset="0"/>
                  <a:cs typeface="Arial" charset="0"/>
                </a:rPr>
                <a:t> sequences. With this option selected, the sequences of each feature will be concatenated together in one file. If you deselect this option you will save one </a:t>
              </a:r>
              <a:r>
                <a:rPr lang="en-US" sz="1200" dirty="0" err="1">
                  <a:latin typeface="Times New Roman" charset="0"/>
                  <a:cs typeface="Arial" charset="0"/>
                </a:rPr>
                <a:t>fasta</a:t>
              </a:r>
              <a:r>
                <a:rPr lang="en-US" sz="1200" dirty="0">
                  <a:latin typeface="Times New Roman" charset="0"/>
                  <a:cs typeface="Arial" charset="0"/>
                </a:rPr>
                <a:t> per feature selected</a:t>
              </a:r>
              <a:r>
                <a:rPr lang="en-US" sz="1200" dirty="0" smtClean="0">
                  <a:latin typeface="Times New Roman" charset="0"/>
                  <a:cs typeface="Arial" charset="0"/>
                </a:rPr>
                <a:t>. We need to make sure this option is selected</a:t>
              </a:r>
              <a:endParaRPr lang="en-US" sz="1200" dirty="0">
                <a:latin typeface="Times New Roman" charset="0"/>
                <a:cs typeface="Arial" charset="0"/>
              </a:endParaRPr>
            </a:p>
            <a:p>
              <a:pPr algn="l">
                <a:defRPr/>
              </a:pPr>
              <a:r>
                <a:rPr lang="en-US" sz="1200" dirty="0">
                  <a:latin typeface="Times New Roman" charset="0"/>
                  <a:cs typeface="Arial" charset="0"/>
                </a:rPr>
                <a:t>The </a:t>
              </a:r>
              <a:r>
                <a:rPr lang="en-US" sz="1200" dirty="0" smtClean="0">
                  <a:latin typeface="Times New Roman" charset="0"/>
                  <a:cs typeface="Arial" charset="0"/>
                </a:rPr>
                <a:t>‘</a:t>
              </a:r>
              <a:r>
                <a:rPr lang="en-US" sz="1200" b="1" dirty="0" smtClean="0">
                  <a:latin typeface="Times New Roman" charset="0"/>
                  <a:cs typeface="Arial" charset="0"/>
                </a:rPr>
                <a:t>Use </a:t>
              </a:r>
              <a:r>
                <a:rPr lang="en-US" sz="1200" b="1" dirty="0">
                  <a:latin typeface="Times New Roman" charset="0"/>
                  <a:cs typeface="Arial" charset="0"/>
                </a:rPr>
                <a:t>N for filtered out sites</a:t>
              </a:r>
              <a:r>
                <a:rPr lang="en-US" sz="1200" dirty="0">
                  <a:latin typeface="Times New Roman" charset="0"/>
                  <a:cs typeface="Arial" charset="0"/>
                </a:rPr>
                <a:t>’ tells Artemis that when a site fails the chosen filters, that base should be written as an N (unknown) in the alignment. If you deselect this box any site that fails any of the filters will be saved in the alignment as the reference base. Why might it be a bad </a:t>
              </a:r>
              <a:r>
                <a:rPr lang="en-US" sz="1200" dirty="0" smtClean="0">
                  <a:latin typeface="Times New Roman" charset="0"/>
                  <a:cs typeface="Arial" charset="0"/>
                </a:rPr>
                <a:t>idea?</a:t>
              </a:r>
            </a:p>
            <a:p>
              <a:pPr algn="l">
                <a:defRPr/>
              </a:pPr>
              <a:r>
                <a:rPr lang="en-US" sz="1200" dirty="0" smtClean="0">
                  <a:latin typeface="Times New Roman" charset="0"/>
                  <a:cs typeface="Arial" charset="0"/>
                </a:rPr>
                <a:t>The ‘</a:t>
              </a:r>
              <a:r>
                <a:rPr lang="en-US" sz="1200" b="1" dirty="0" smtClean="0">
                  <a:latin typeface="Times New Roman" charset="0"/>
                  <a:cs typeface="Arial" charset="0"/>
                </a:rPr>
                <a:t>Use N for sites without non-variant</a:t>
              </a:r>
              <a:r>
                <a:rPr lang="en-US" sz="1200" dirty="0" smtClean="0">
                  <a:latin typeface="Times New Roman" charset="0"/>
                  <a:cs typeface="Arial" charset="0"/>
                </a:rPr>
                <a:t>’ option is useful when there are non-variant sites confirming the reference sequence as this will then write out ‘N’ for each of the non-confirmed sites.</a:t>
              </a:r>
            </a:p>
            <a:p>
              <a:pPr>
                <a:defRPr/>
              </a:pPr>
              <a:r>
                <a:rPr lang="en-US" sz="1200" dirty="0" smtClean="0">
                  <a:latin typeface="Times New Roman" charset="0"/>
                  <a:cs typeface="Arial" charset="0"/>
                </a:rPr>
                <a:t>If you have multiple </a:t>
              </a:r>
              <a:r>
                <a:rPr lang="en-US" sz="1200" dirty="0" err="1" smtClean="0">
                  <a:latin typeface="Times New Roman" charset="0"/>
                  <a:cs typeface="Arial" charset="0"/>
                </a:rPr>
                <a:t>bcf</a:t>
              </a:r>
              <a:r>
                <a:rPr lang="en-US" sz="1200" dirty="0" smtClean="0">
                  <a:latin typeface="Times New Roman" charset="0"/>
                  <a:cs typeface="Arial" charset="0"/>
                </a:rPr>
                <a:t> files open, a fourth option will appear. The </a:t>
              </a:r>
              <a:r>
                <a:rPr lang="en-US" sz="1200" dirty="0">
                  <a:latin typeface="Times New Roman" charset="0"/>
                  <a:cs typeface="Arial" charset="0"/>
                </a:rPr>
                <a:t>‘</a:t>
              </a:r>
              <a:r>
                <a:rPr lang="en-US" sz="1200" b="1" dirty="0">
                  <a:latin typeface="Times New Roman" charset="0"/>
                  <a:cs typeface="Arial" charset="0"/>
                </a:rPr>
                <a:t>Single </a:t>
              </a:r>
              <a:r>
                <a:rPr lang="en-US" sz="1200" b="1" dirty="0" err="1">
                  <a:latin typeface="Times New Roman" charset="0"/>
                  <a:cs typeface="Arial" charset="0"/>
                </a:rPr>
                <a:t>fasta</a:t>
              </a:r>
              <a:r>
                <a:rPr lang="en-US" sz="1200" dirty="0">
                  <a:latin typeface="Times New Roman" charset="0"/>
                  <a:cs typeface="Arial" charset="0"/>
                </a:rPr>
                <a:t>’ option tells Artemis to save the sequences of multiple </a:t>
              </a:r>
              <a:r>
                <a:rPr lang="en-US" sz="1200" dirty="0" err="1">
                  <a:latin typeface="Times New Roman" charset="0"/>
                  <a:cs typeface="Arial" charset="0"/>
                </a:rPr>
                <a:t>bcf</a:t>
              </a:r>
              <a:r>
                <a:rPr lang="en-US" sz="1200" dirty="0">
                  <a:latin typeface="Times New Roman" charset="0"/>
                  <a:cs typeface="Arial" charset="0"/>
                </a:rPr>
                <a:t> files into a single </a:t>
              </a:r>
              <a:r>
                <a:rPr lang="en-US" sz="1200" dirty="0" err="1">
                  <a:latin typeface="Times New Roman" charset="0"/>
                  <a:cs typeface="Arial" charset="0"/>
                </a:rPr>
                <a:t>fasta</a:t>
              </a:r>
              <a:r>
                <a:rPr lang="en-US" sz="1200" dirty="0">
                  <a:latin typeface="Times New Roman" charset="0"/>
                  <a:cs typeface="Arial" charset="0"/>
                </a:rPr>
                <a:t> file. If you deselect this option, one </a:t>
              </a:r>
              <a:r>
                <a:rPr lang="en-US" sz="1200" dirty="0" err="1">
                  <a:latin typeface="Times New Roman" charset="0"/>
                  <a:cs typeface="Arial" charset="0"/>
                </a:rPr>
                <a:t>fasta</a:t>
              </a:r>
              <a:r>
                <a:rPr lang="en-US" sz="1200" dirty="0">
                  <a:latin typeface="Times New Roman" charset="0"/>
                  <a:cs typeface="Arial" charset="0"/>
                </a:rPr>
                <a:t> file will be saved for each individual </a:t>
              </a:r>
              <a:r>
                <a:rPr lang="en-US" sz="1200" dirty="0" err="1">
                  <a:latin typeface="Times New Roman" charset="0"/>
                  <a:cs typeface="Arial" charset="0"/>
                </a:rPr>
                <a:t>bcf</a:t>
              </a:r>
              <a:r>
                <a:rPr lang="en-US" sz="1200" dirty="0">
                  <a:latin typeface="Times New Roman" charset="0"/>
                  <a:cs typeface="Arial" charset="0"/>
                </a:rPr>
                <a:t>. This does not apply here.</a:t>
              </a:r>
            </a:p>
            <a:p>
              <a:pPr algn="l">
                <a:defRPr/>
              </a:pPr>
              <a:endParaRPr lang="en-GB" sz="1200" dirty="0">
                <a:latin typeface="Times New Roman" charset="0"/>
                <a:cs typeface="Arial" charset="0"/>
              </a:endParaRPr>
            </a:p>
          </p:txBody>
        </p:sp>
      </p:grpSp>
      <p:sp>
        <p:nvSpPr>
          <p:cNvPr id="314398" name="Text Box 30"/>
          <p:cNvSpPr txBox="1">
            <a:spLocks noChangeArrowheads="1"/>
          </p:cNvSpPr>
          <p:nvPr/>
        </p:nvSpPr>
        <p:spPr bwMode="auto">
          <a:xfrm>
            <a:off x="517526" y="5553334"/>
            <a:ext cx="5765800" cy="10151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defRPr/>
            </a:pPr>
            <a:r>
              <a:rPr lang="en-US" sz="1200" dirty="0">
                <a:latin typeface="Times New Roman" charset="0"/>
                <a:cs typeface="Arial" charset="0"/>
              </a:rPr>
              <a:t>We are now ready to write out the alignment of the </a:t>
            </a:r>
            <a:r>
              <a:rPr lang="en-US" sz="1200" dirty="0" smtClean="0">
                <a:latin typeface="Times New Roman" charset="0"/>
                <a:cs typeface="Arial" charset="0"/>
              </a:rPr>
              <a:t>NV MLST genes. </a:t>
            </a:r>
            <a:r>
              <a:rPr lang="en-US" sz="1200" dirty="0">
                <a:latin typeface="Times New Roman" charset="0"/>
                <a:cs typeface="Arial" charset="0"/>
              </a:rPr>
              <a:t>To do this, make sure the </a:t>
            </a:r>
            <a:r>
              <a:rPr lang="en-US" sz="1200" dirty="0" smtClean="0">
                <a:latin typeface="Times New Roman" charset="0"/>
                <a:cs typeface="Arial" charset="0"/>
              </a:rPr>
              <a:t>correct genes are </a:t>
            </a:r>
            <a:r>
              <a:rPr lang="en-US" sz="1200" dirty="0">
                <a:latin typeface="Times New Roman" charset="0"/>
                <a:cs typeface="Arial" charset="0"/>
              </a:rPr>
              <a:t>selected in the </a:t>
            </a:r>
            <a:r>
              <a:rPr lang="en-US" sz="1200" dirty="0" err="1">
                <a:latin typeface="Times New Roman" charset="0"/>
                <a:cs typeface="Arial" charset="0"/>
              </a:rPr>
              <a:t>embl</a:t>
            </a:r>
            <a:r>
              <a:rPr lang="en-US" sz="1200" dirty="0">
                <a:latin typeface="Times New Roman" charset="0"/>
                <a:cs typeface="Arial" charset="0"/>
              </a:rPr>
              <a:t> file and right click on the </a:t>
            </a:r>
            <a:r>
              <a:rPr lang="en-US" sz="1200" dirty="0" err="1">
                <a:latin typeface="Times New Roman" charset="0"/>
                <a:cs typeface="Arial" charset="0"/>
              </a:rPr>
              <a:t>bcfview</a:t>
            </a:r>
            <a:r>
              <a:rPr lang="en-US" sz="1200" dirty="0">
                <a:latin typeface="Times New Roman" charset="0"/>
                <a:cs typeface="Arial" charset="0"/>
              </a:rPr>
              <a:t> panel. From the menu choose ‘</a:t>
            </a:r>
            <a:r>
              <a:rPr lang="en-US" sz="1200" b="1" dirty="0">
                <a:latin typeface="Times New Roman" charset="0"/>
                <a:cs typeface="Arial" charset="0"/>
              </a:rPr>
              <a:t>Write</a:t>
            </a:r>
            <a:r>
              <a:rPr lang="en-US" sz="1200" dirty="0">
                <a:latin typeface="Times New Roman" charset="0"/>
                <a:cs typeface="Arial" charset="0"/>
              </a:rPr>
              <a:t>’ </a:t>
            </a:r>
            <a:r>
              <a:rPr lang="en-US" sz="1200" b="1" dirty="0">
                <a:latin typeface="Times New Roman" charset="0"/>
                <a:cs typeface="Arial" charset="0"/>
              </a:rPr>
              <a:t>-</a:t>
            </a:r>
            <a:r>
              <a:rPr lang="en-US" sz="1200" dirty="0">
                <a:latin typeface="Times New Roman" charset="0"/>
                <a:cs typeface="Arial" charset="0"/>
              </a:rPr>
              <a:t>&gt; ‘</a:t>
            </a:r>
            <a:r>
              <a:rPr lang="en-US" sz="1200" b="1" dirty="0" err="1">
                <a:latin typeface="Times New Roman" charset="0"/>
                <a:cs typeface="Arial" charset="0"/>
              </a:rPr>
              <a:t>Fasta</a:t>
            </a:r>
            <a:r>
              <a:rPr lang="en-US" sz="1200" b="1" dirty="0">
                <a:latin typeface="Times New Roman" charset="0"/>
                <a:cs typeface="Arial" charset="0"/>
              </a:rPr>
              <a:t> of selected features</a:t>
            </a:r>
            <a:r>
              <a:rPr lang="en-US" sz="1200" dirty="0">
                <a:latin typeface="Times New Roman" charset="0"/>
                <a:cs typeface="Arial" charset="0"/>
              </a:rPr>
              <a:t>’. You will be asked for a filename for the alignment file. </a:t>
            </a:r>
            <a:r>
              <a:rPr lang="en-US" sz="1200" dirty="0" smtClean="0">
                <a:latin typeface="Times New Roman" charset="0"/>
                <a:cs typeface="Arial" charset="0"/>
              </a:rPr>
              <a:t>Call it </a:t>
            </a:r>
            <a:r>
              <a:rPr lang="en-US" sz="1200" dirty="0" err="1" smtClean="0">
                <a:latin typeface="Times New Roman" charset="0"/>
                <a:cs typeface="Arial" charset="0"/>
              </a:rPr>
              <a:t>NV_MLST.fasta</a:t>
            </a:r>
            <a:r>
              <a:rPr lang="en-US" sz="1200" dirty="0" smtClean="0">
                <a:latin typeface="Times New Roman" charset="0"/>
                <a:cs typeface="Arial" charset="0"/>
              </a:rPr>
              <a:t>. Note </a:t>
            </a:r>
            <a:r>
              <a:rPr lang="en-US" sz="1200" dirty="0">
                <a:latin typeface="Times New Roman" charset="0"/>
                <a:cs typeface="Arial" charset="0"/>
              </a:rPr>
              <a:t>the </a:t>
            </a:r>
            <a:r>
              <a:rPr lang="en-US" sz="1200" dirty="0" smtClean="0">
                <a:latin typeface="Times New Roman" charset="0"/>
                <a:cs typeface="Arial" charset="0"/>
              </a:rPr>
              <a:t>three options </a:t>
            </a:r>
            <a:r>
              <a:rPr lang="en-US" sz="1200" dirty="0">
                <a:latin typeface="Times New Roman" charset="0"/>
                <a:cs typeface="Arial" charset="0"/>
              </a:rPr>
              <a:t>on the right hand side of the save dialogue box.</a:t>
            </a:r>
            <a:endParaRPr lang="en-GB" sz="1200" dirty="0">
              <a:latin typeface="Times New Roman" charset="0"/>
              <a:cs typeface="Arial" charset="0"/>
            </a:endParaRPr>
          </a:p>
        </p:txBody>
      </p:sp>
      <p:pic>
        <p:nvPicPr>
          <p:cNvPr id="4" name="Picture 3" descr="save_options.tiff"/>
          <p:cNvPicPr>
            <a:picLocks noChangeAspect="1"/>
          </p:cNvPicPr>
          <p:nvPr/>
        </p:nvPicPr>
        <p:blipFill rotWithShape="1">
          <a:blip r:embed="rId5">
            <a:extLst>
              <a:ext uri="{28A0092B-C50C-407E-A947-70E740481C1C}">
                <a14:useLocalDpi xmlns:a14="http://schemas.microsoft.com/office/drawing/2010/main" val="0"/>
              </a:ext>
            </a:extLst>
          </a:blip>
          <a:srcRect t="29071" b="4180"/>
          <a:stretch/>
        </p:blipFill>
        <p:spPr>
          <a:xfrm>
            <a:off x="2489200" y="6590021"/>
            <a:ext cx="1921933" cy="466498"/>
          </a:xfrm>
          <a:prstGeom prst="rect">
            <a:avLst/>
          </a:prstGeom>
          <a:ln>
            <a:solidFill>
              <a:schemeClr val="tx1"/>
            </a:solidFill>
          </a:ln>
        </p:spPr>
      </p:pic>
      <p:pic>
        <p:nvPicPr>
          <p:cNvPr id="6" name="Picture 5" descr="P15.tif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78096" y="316807"/>
            <a:ext cx="3901809" cy="3467792"/>
          </a:xfrm>
          <a:prstGeom prst="rect">
            <a:avLst/>
          </a:prstGeom>
          <a:ln>
            <a:solidFill>
              <a:schemeClr val="tx1"/>
            </a:solidFill>
          </a:ln>
        </p:spPr>
      </p:pic>
      <p:sp>
        <p:nvSpPr>
          <p:cNvPr id="8" name="Slide Number Placeholder 7"/>
          <p:cNvSpPr>
            <a:spLocks noGrp="1"/>
          </p:cNvSpPr>
          <p:nvPr>
            <p:ph type="sldNum" sz="quarter" idx="12"/>
          </p:nvPr>
        </p:nvSpPr>
        <p:spPr/>
        <p:txBody>
          <a:bodyPr/>
          <a:lstStyle/>
          <a:p>
            <a:fld id="{C840886F-D678-4B7D-9831-BE738213A530}" type="slidenum">
              <a:rPr lang="en-US" smtClean="0"/>
              <a:pPr/>
              <a:t>15</a:t>
            </a:fld>
            <a:endParaRPr lang="en-US"/>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697" name="Group 41"/>
          <p:cNvGrpSpPr>
            <a:grpSpLocks/>
          </p:cNvGrpSpPr>
          <p:nvPr/>
        </p:nvGrpSpPr>
        <p:grpSpPr bwMode="auto">
          <a:xfrm>
            <a:off x="482600" y="2388451"/>
            <a:ext cx="5892800" cy="1733308"/>
            <a:chOff x="293" y="1847"/>
            <a:chExt cx="3712" cy="272"/>
          </a:xfrm>
        </p:grpSpPr>
        <p:sp>
          <p:nvSpPr>
            <p:cNvPr id="322602" name="AutoShape 42"/>
            <p:cNvSpPr>
              <a:spLocks noChangeArrowheads="1"/>
            </p:cNvSpPr>
            <p:nvPr/>
          </p:nvSpPr>
          <p:spPr bwMode="auto">
            <a:xfrm>
              <a:off x="293" y="1847"/>
              <a:ext cx="3712" cy="272"/>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22603" name="Text Box 43"/>
            <p:cNvSpPr txBox="1">
              <a:spLocks noChangeArrowheads="1"/>
            </p:cNvSpPr>
            <p:nvPr/>
          </p:nvSpPr>
          <p:spPr bwMode="auto">
            <a:xfrm>
              <a:off x="334" y="1858"/>
              <a:ext cx="3632" cy="246"/>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defRPr/>
              </a:pPr>
              <a:r>
                <a:rPr lang="en-US" sz="1200" dirty="0" smtClean="0">
                  <a:latin typeface="Times New Roman" charset="0"/>
                  <a:cs typeface="Arial" charset="0"/>
                </a:rPr>
                <a:t>For speed we have provided you with an alignment of the MLST genes from the 15 other </a:t>
              </a:r>
              <a:r>
                <a:rPr lang="en-US" sz="1200" i="1" dirty="0" smtClean="0">
                  <a:latin typeface="Times New Roman" charset="0"/>
                  <a:cs typeface="Arial" charset="0"/>
                </a:rPr>
                <a:t>C. trachomatis</a:t>
              </a:r>
              <a:r>
                <a:rPr lang="en-US" sz="1200" dirty="0" smtClean="0">
                  <a:latin typeface="Times New Roman" charset="0"/>
                  <a:cs typeface="Arial" charset="0"/>
                </a:rPr>
                <a:t> isolates you included in the </a:t>
              </a:r>
              <a:r>
                <a:rPr lang="en-US" sz="1200" i="1" dirty="0" err="1" smtClean="0">
                  <a:latin typeface="Times New Roman" charset="0"/>
                  <a:cs typeface="Arial" charset="0"/>
                </a:rPr>
                <a:t>ompA</a:t>
              </a:r>
              <a:r>
                <a:rPr lang="en-US" sz="1200" dirty="0" smtClean="0">
                  <a:latin typeface="Times New Roman" charset="0"/>
                  <a:cs typeface="Arial" charset="0"/>
                </a:rPr>
                <a:t> tree. These were produced in exactly the same way as the </a:t>
              </a:r>
              <a:r>
                <a:rPr lang="en-US" sz="1200" dirty="0" err="1" smtClean="0">
                  <a:latin typeface="Times New Roman" charset="0"/>
                  <a:cs typeface="Arial" charset="0"/>
                </a:rPr>
                <a:t>NV_MLST.fasta</a:t>
              </a:r>
              <a:r>
                <a:rPr lang="en-US" sz="1200" dirty="0" smtClean="0">
                  <a:latin typeface="Times New Roman" charset="0"/>
                  <a:cs typeface="Arial" charset="0"/>
                </a:rPr>
                <a:t> file you just created. We will use </a:t>
              </a:r>
              <a:r>
                <a:rPr lang="en-US" sz="1200" b="1" dirty="0" smtClean="0">
                  <a:latin typeface="Times New Roman" charset="0"/>
                  <a:cs typeface="Arial" charset="0"/>
                </a:rPr>
                <a:t>cat</a:t>
              </a:r>
              <a:r>
                <a:rPr lang="en-US" sz="1200" dirty="0" smtClean="0">
                  <a:latin typeface="Times New Roman" charset="0"/>
                  <a:cs typeface="Arial" charset="0"/>
                </a:rPr>
                <a:t> to add the reference and NV sequences and make a file containing all 17 isolates by typing:</a:t>
              </a:r>
            </a:p>
            <a:p>
              <a:pPr algn="l" eaLnBrk="0" hangingPunct="0">
                <a:defRPr/>
              </a:pPr>
              <a:endParaRPr lang="en-US" sz="1200" dirty="0" smtClean="0">
                <a:latin typeface="Times New Roman" charset="0"/>
                <a:cs typeface="Arial" charset="0"/>
              </a:endParaRPr>
            </a:p>
            <a:p>
              <a:pPr algn="l" eaLnBrk="0" hangingPunct="0">
                <a:defRPr/>
              </a:pPr>
              <a:r>
                <a:rPr lang="en-US" sz="1200" b="1" dirty="0">
                  <a:latin typeface="Times New Roman" charset="0"/>
                  <a:cs typeface="Arial" charset="0"/>
                </a:rPr>
                <a:t>c</a:t>
              </a:r>
              <a:r>
                <a:rPr lang="en-US" sz="1200" b="1" dirty="0" smtClean="0">
                  <a:latin typeface="Times New Roman" charset="0"/>
                  <a:cs typeface="Arial" charset="0"/>
                </a:rPr>
                <a:t>at </a:t>
              </a:r>
              <a:r>
                <a:rPr lang="en-US" sz="1200" b="1" dirty="0" err="1" smtClean="0">
                  <a:latin typeface="Times New Roman" charset="0"/>
                  <a:cs typeface="Arial" charset="0"/>
                </a:rPr>
                <a:t>Others_MLST.fasta</a:t>
              </a:r>
              <a:r>
                <a:rPr lang="en-US" sz="1200" b="1" dirty="0" smtClean="0">
                  <a:latin typeface="Times New Roman" charset="0"/>
                  <a:cs typeface="Arial" charset="0"/>
                </a:rPr>
                <a:t> </a:t>
              </a:r>
              <a:r>
                <a:rPr lang="en-US" sz="1200" b="1" dirty="0" err="1" smtClean="0">
                  <a:latin typeface="Times New Roman" charset="0"/>
                  <a:cs typeface="Arial" charset="0"/>
                </a:rPr>
                <a:t>NV_MLST.fasta</a:t>
              </a:r>
              <a:r>
                <a:rPr lang="en-US" sz="1200" b="1" dirty="0" smtClean="0">
                  <a:latin typeface="Times New Roman" charset="0"/>
                  <a:cs typeface="Arial" charset="0"/>
                </a:rPr>
                <a:t> &gt; </a:t>
              </a:r>
              <a:r>
                <a:rPr lang="en-US" sz="1200" b="1" dirty="0" err="1" smtClean="0">
                  <a:latin typeface="Times New Roman" charset="0"/>
                  <a:cs typeface="Arial" charset="0"/>
                </a:rPr>
                <a:t>Ct_MLST.fasta</a:t>
              </a:r>
              <a:endParaRPr lang="en-US" sz="1200" b="1" dirty="0" smtClean="0">
                <a:latin typeface="Times New Roman" charset="0"/>
                <a:cs typeface="Arial" charset="0"/>
              </a:endParaRPr>
            </a:p>
            <a:p>
              <a:pPr algn="l" eaLnBrk="0" hangingPunct="0">
                <a:defRPr/>
              </a:pPr>
              <a:endParaRPr lang="en-US" sz="1200" dirty="0">
                <a:latin typeface="Times New Roman" charset="0"/>
                <a:cs typeface="Arial" charset="0"/>
              </a:endParaRPr>
            </a:p>
            <a:p>
              <a:pPr algn="l" eaLnBrk="0" hangingPunct="0">
                <a:defRPr/>
              </a:pPr>
              <a:r>
                <a:rPr lang="en-US" sz="1200" dirty="0" smtClean="0">
                  <a:latin typeface="Times New Roman" charset="0"/>
                  <a:cs typeface="Arial" charset="0"/>
                </a:rPr>
                <a:t>Open </a:t>
              </a:r>
              <a:r>
                <a:rPr lang="en-US" sz="1200" dirty="0" err="1" smtClean="0">
                  <a:latin typeface="Times New Roman" charset="0"/>
                  <a:cs typeface="Arial" charset="0"/>
                </a:rPr>
                <a:t>Ct_MLST.fasta</a:t>
              </a:r>
              <a:r>
                <a:rPr lang="en-US" sz="1200" dirty="0" smtClean="0">
                  <a:latin typeface="Times New Roman" charset="0"/>
                  <a:cs typeface="Arial" charset="0"/>
                </a:rPr>
                <a:t> in </a:t>
              </a:r>
              <a:r>
                <a:rPr lang="en-US" sz="1200" b="1" dirty="0" err="1">
                  <a:latin typeface="Times New Roman" charset="0"/>
                  <a:cs typeface="Arial" charset="0"/>
                </a:rPr>
                <a:t>S</a:t>
              </a:r>
              <a:r>
                <a:rPr lang="en-US" sz="1200" b="1" dirty="0" err="1" smtClean="0">
                  <a:latin typeface="Times New Roman" charset="0"/>
                  <a:cs typeface="Arial" charset="0"/>
                </a:rPr>
                <a:t>eaview</a:t>
              </a:r>
              <a:r>
                <a:rPr lang="en-US" sz="1200" dirty="0" smtClean="0">
                  <a:latin typeface="Times New Roman" charset="0"/>
                  <a:cs typeface="Arial" charset="0"/>
                </a:rPr>
                <a:t>.</a:t>
              </a:r>
            </a:p>
          </p:txBody>
        </p:sp>
      </p:grpSp>
      <p:grpSp>
        <p:nvGrpSpPr>
          <p:cNvPr id="29700" name="Group 50"/>
          <p:cNvGrpSpPr>
            <a:grpSpLocks/>
          </p:cNvGrpSpPr>
          <p:nvPr/>
        </p:nvGrpSpPr>
        <p:grpSpPr bwMode="auto">
          <a:xfrm>
            <a:off x="473075" y="7869732"/>
            <a:ext cx="5915025" cy="515937"/>
            <a:chOff x="298" y="1869"/>
            <a:chExt cx="3726" cy="912"/>
          </a:xfrm>
        </p:grpSpPr>
        <p:sp>
          <p:nvSpPr>
            <p:cNvPr id="322608" name="AutoShape 48"/>
            <p:cNvSpPr>
              <a:spLocks noChangeArrowheads="1"/>
            </p:cNvSpPr>
            <p:nvPr/>
          </p:nvSpPr>
          <p:spPr bwMode="auto">
            <a:xfrm>
              <a:off x="298" y="1869"/>
              <a:ext cx="3713" cy="912"/>
            </a:xfrm>
            <a:prstGeom prst="roundRect">
              <a:avLst>
                <a:gd name="adj" fmla="val 12148"/>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22609" name="Rectangle 49"/>
            <p:cNvSpPr>
              <a:spLocks noChangeArrowheads="1"/>
            </p:cNvSpPr>
            <p:nvPr/>
          </p:nvSpPr>
          <p:spPr bwMode="auto">
            <a:xfrm>
              <a:off x="348" y="1897"/>
              <a:ext cx="3676" cy="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a:latin typeface="Times New Roman" charset="0"/>
                  <a:cs typeface="Arial" charset="0"/>
                </a:rPr>
                <a:t>Notice that there is only one sequence for each strain. This is because Artemis has concatenated the sequences of the seven loci into one long sequence.</a:t>
              </a:r>
              <a:endParaRPr lang="en-GB" sz="1200" dirty="0">
                <a:latin typeface="Times New Roman" charset="0"/>
                <a:cs typeface="Arial" charset="0"/>
              </a:endParaRPr>
            </a:p>
          </p:txBody>
        </p:sp>
      </p:grpSp>
      <p:sp>
        <p:nvSpPr>
          <p:cNvPr id="15" name="AutoShape 48"/>
          <p:cNvSpPr>
            <a:spLocks noChangeArrowheads="1"/>
          </p:cNvSpPr>
          <p:nvPr/>
        </p:nvSpPr>
        <p:spPr bwMode="auto">
          <a:xfrm>
            <a:off x="481542" y="634471"/>
            <a:ext cx="5894388" cy="1541094"/>
          </a:xfrm>
          <a:prstGeom prst="roundRect">
            <a:avLst>
              <a:gd name="adj" fmla="val 12148"/>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16" name="Rectangle 49"/>
          <p:cNvSpPr>
            <a:spLocks noChangeArrowheads="1"/>
          </p:cNvSpPr>
          <p:nvPr/>
        </p:nvSpPr>
        <p:spPr bwMode="auto">
          <a:xfrm>
            <a:off x="560917" y="650311"/>
            <a:ext cx="5835650" cy="1569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latin typeface="Times New Roman" charset="0"/>
                <a:cs typeface="Arial" charset="0"/>
              </a:rPr>
              <a:t>We have only output the MLST gene sequences for one </a:t>
            </a:r>
            <a:r>
              <a:rPr lang="en-US" sz="1200" i="1" dirty="0" smtClean="0">
                <a:latin typeface="Times New Roman" charset="0"/>
                <a:cs typeface="Arial" charset="0"/>
              </a:rPr>
              <a:t>Chlamydia</a:t>
            </a:r>
            <a:r>
              <a:rPr lang="en-US" sz="1200" dirty="0" smtClean="0">
                <a:latin typeface="Times New Roman" charset="0"/>
                <a:cs typeface="Arial" charset="0"/>
              </a:rPr>
              <a:t> isolate. If we had opened more than one </a:t>
            </a:r>
            <a:r>
              <a:rPr lang="en-US" sz="1200" dirty="0" err="1" smtClean="0">
                <a:latin typeface="Times New Roman" charset="0"/>
                <a:cs typeface="Arial" charset="0"/>
              </a:rPr>
              <a:t>bcf</a:t>
            </a:r>
            <a:r>
              <a:rPr lang="en-US" sz="1200" dirty="0" smtClean="0">
                <a:latin typeface="Times New Roman" charset="0"/>
                <a:cs typeface="Arial" charset="0"/>
              </a:rPr>
              <a:t> file in Artemis, we could have output the sequences for all of those isolates in one go to create an alignment of MLST gene sequences. However, running Artemis with many </a:t>
            </a:r>
            <a:r>
              <a:rPr lang="en-US" sz="1200" dirty="0" err="1" smtClean="0">
                <a:latin typeface="Times New Roman" charset="0"/>
                <a:cs typeface="Arial" charset="0"/>
              </a:rPr>
              <a:t>bcf</a:t>
            </a:r>
            <a:r>
              <a:rPr lang="en-US" sz="1200" dirty="0" smtClean="0">
                <a:latin typeface="Times New Roman" charset="0"/>
                <a:cs typeface="Arial" charset="0"/>
              </a:rPr>
              <a:t> files open can be slow, especially on the USB stick. An alternative is to output the sequence for each strain into a separate file in exactly the same way as we have for NV. You can then concatenate the separate files into one alignment file using the ‘</a:t>
            </a:r>
            <a:r>
              <a:rPr lang="en-US" sz="1200" b="1" dirty="0" smtClean="0">
                <a:latin typeface="Times New Roman" charset="0"/>
                <a:cs typeface="Arial" charset="0"/>
              </a:rPr>
              <a:t>cat’</a:t>
            </a:r>
            <a:r>
              <a:rPr lang="en-US" sz="1200" dirty="0" smtClean="0">
                <a:latin typeface="Times New Roman" charset="0"/>
                <a:cs typeface="Arial" charset="0"/>
              </a:rPr>
              <a:t> command. Remember, though that the reference will be included in each file created in Artemis.</a:t>
            </a:r>
            <a:endParaRPr lang="en-GB" sz="1200" dirty="0">
              <a:latin typeface="Times New Roman" charset="0"/>
              <a:cs typeface="Arial" charset="0"/>
            </a:endParaRPr>
          </a:p>
        </p:txBody>
      </p:sp>
      <p:pic>
        <p:nvPicPr>
          <p:cNvPr id="5" name="Picture 4" descr="P18.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360" y="4357088"/>
            <a:ext cx="5895340" cy="3190777"/>
          </a:xfrm>
          <a:prstGeom prst="rect">
            <a:avLst/>
          </a:prstGeom>
          <a:ln>
            <a:solidFill>
              <a:schemeClr val="tx1"/>
            </a:solidFill>
          </a:ln>
        </p:spPr>
      </p:pic>
      <p:sp>
        <p:nvSpPr>
          <p:cNvPr id="4" name="Slide Number Placeholder 3"/>
          <p:cNvSpPr>
            <a:spLocks noGrp="1"/>
          </p:cNvSpPr>
          <p:nvPr>
            <p:ph type="sldNum" sz="quarter" idx="12"/>
          </p:nvPr>
        </p:nvSpPr>
        <p:spPr/>
        <p:txBody>
          <a:bodyPr/>
          <a:lstStyle/>
          <a:p>
            <a:fld id="{C840886F-D678-4B7D-9831-BE738213A530}" type="slidenum">
              <a:rPr lang="en-US" smtClean="0"/>
              <a:pPr/>
              <a:t>16</a:t>
            </a:fld>
            <a:endParaRPr lang="en-US"/>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P18b.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500" y="1308100"/>
            <a:ext cx="5905500" cy="3199129"/>
          </a:xfrm>
          <a:prstGeom prst="rect">
            <a:avLst/>
          </a:prstGeom>
          <a:ln>
            <a:solidFill>
              <a:srgbClr val="000000"/>
            </a:solidFill>
          </a:ln>
        </p:spPr>
      </p:pic>
      <p:grpSp>
        <p:nvGrpSpPr>
          <p:cNvPr id="31745" name="Group 2"/>
          <p:cNvGrpSpPr>
            <a:grpSpLocks/>
          </p:cNvGrpSpPr>
          <p:nvPr/>
        </p:nvGrpSpPr>
        <p:grpSpPr bwMode="auto">
          <a:xfrm>
            <a:off x="452438" y="478366"/>
            <a:ext cx="5892800" cy="714796"/>
            <a:chOff x="293" y="1847"/>
            <a:chExt cx="3712" cy="240"/>
          </a:xfrm>
        </p:grpSpPr>
        <p:sp>
          <p:nvSpPr>
            <p:cNvPr id="324611" name="AutoShape 3"/>
            <p:cNvSpPr>
              <a:spLocks noChangeArrowheads="1"/>
            </p:cNvSpPr>
            <p:nvPr/>
          </p:nvSpPr>
          <p:spPr bwMode="auto">
            <a:xfrm>
              <a:off x="293" y="1847"/>
              <a:ext cx="3712" cy="240"/>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24612" name="Text Box 4"/>
            <p:cNvSpPr txBox="1">
              <a:spLocks noChangeArrowheads="1"/>
            </p:cNvSpPr>
            <p:nvPr/>
          </p:nvSpPr>
          <p:spPr bwMode="auto">
            <a:xfrm>
              <a:off x="334" y="1858"/>
              <a:ext cx="3632" cy="2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defRPr/>
              </a:pPr>
              <a:r>
                <a:rPr lang="en-US" sz="1200" dirty="0">
                  <a:latin typeface="Times New Roman" charset="0"/>
                  <a:cs typeface="Arial" charset="0"/>
                </a:rPr>
                <a:t>To check all seven genes are in the alignment you can use </a:t>
              </a:r>
              <a:r>
                <a:rPr lang="en-US" sz="1200" dirty="0" err="1">
                  <a:latin typeface="Times New Roman" charset="0"/>
                  <a:cs typeface="Arial" charset="0"/>
                </a:rPr>
                <a:t>Seaview</a:t>
              </a:r>
              <a:r>
                <a:rPr lang="en-US" sz="1200" dirty="0">
                  <a:latin typeface="Times New Roman" charset="0"/>
                  <a:cs typeface="Arial" charset="0"/>
                </a:rPr>
                <a:t> to translate the nucleotides into their corresponding amino acids. To do this, select ‘</a:t>
              </a:r>
              <a:r>
                <a:rPr lang="en-US" sz="1200" b="1" dirty="0">
                  <a:latin typeface="Times New Roman" charset="0"/>
                  <a:cs typeface="Arial" charset="0"/>
                </a:rPr>
                <a:t>Props</a:t>
              </a:r>
              <a:r>
                <a:rPr lang="en-US" sz="1200" dirty="0">
                  <a:latin typeface="Times New Roman" charset="0"/>
                  <a:cs typeface="Arial" charset="0"/>
                </a:rPr>
                <a:t>’ and then ‘</a:t>
              </a:r>
              <a:r>
                <a:rPr lang="en-US" sz="1200" b="1" dirty="0">
                  <a:latin typeface="Times New Roman" charset="0"/>
                  <a:cs typeface="Arial" charset="0"/>
                </a:rPr>
                <a:t>View as proteins</a:t>
              </a:r>
              <a:r>
                <a:rPr lang="en-US" sz="1200" dirty="0">
                  <a:latin typeface="Times New Roman" charset="0"/>
                  <a:cs typeface="Arial" charset="0"/>
                </a:rPr>
                <a:t>’</a:t>
              </a:r>
              <a:endParaRPr lang="en-GB" sz="1200" dirty="0">
                <a:latin typeface="Times New Roman" charset="0"/>
                <a:cs typeface="Arial" charset="0"/>
              </a:endParaRPr>
            </a:p>
          </p:txBody>
        </p:sp>
      </p:grpSp>
      <p:grpSp>
        <p:nvGrpSpPr>
          <p:cNvPr id="31746" name="Group 9"/>
          <p:cNvGrpSpPr>
            <a:grpSpLocks/>
          </p:cNvGrpSpPr>
          <p:nvPr/>
        </p:nvGrpSpPr>
        <p:grpSpPr bwMode="auto">
          <a:xfrm>
            <a:off x="473075" y="4784198"/>
            <a:ext cx="5915025" cy="870439"/>
            <a:chOff x="298" y="1869"/>
            <a:chExt cx="3726" cy="594"/>
          </a:xfrm>
        </p:grpSpPr>
        <p:sp>
          <p:nvSpPr>
            <p:cNvPr id="324618" name="AutoShape 10"/>
            <p:cNvSpPr>
              <a:spLocks noChangeArrowheads="1"/>
            </p:cNvSpPr>
            <p:nvPr/>
          </p:nvSpPr>
          <p:spPr bwMode="auto">
            <a:xfrm>
              <a:off x="298" y="1869"/>
              <a:ext cx="3713" cy="497"/>
            </a:xfrm>
            <a:prstGeom prst="roundRect">
              <a:avLst>
                <a:gd name="adj" fmla="val 12148"/>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24619" name="Rectangle 11"/>
            <p:cNvSpPr>
              <a:spLocks noChangeArrowheads="1"/>
            </p:cNvSpPr>
            <p:nvPr/>
          </p:nvSpPr>
          <p:spPr bwMode="auto">
            <a:xfrm>
              <a:off x="348" y="1896"/>
              <a:ext cx="3676" cy="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latin typeface="Times New Roman" charset="0"/>
                  <a:cs typeface="Arial" charset="0"/>
                </a:rPr>
                <a:t>To </a:t>
              </a:r>
              <a:r>
                <a:rPr lang="en-US" sz="1200" dirty="0">
                  <a:latin typeface="Times New Roman" charset="0"/>
                  <a:cs typeface="Arial" charset="0"/>
                </a:rPr>
                <a:t>check you have seven genes in your alignment you can count the number of stop codons, which are represented as asterisks (</a:t>
              </a:r>
              <a:r>
                <a:rPr lang="en-US" sz="1200" dirty="0">
                  <a:latin typeface="Times New Roman" charset="0"/>
                  <a:cs typeface="Arial" charset="0"/>
                  <a:sym typeface="Symbol" charset="0"/>
                </a:rPr>
                <a:t></a:t>
              </a:r>
              <a:r>
                <a:rPr lang="en-US" sz="1200" dirty="0">
                  <a:latin typeface="Times New Roman" charset="0"/>
                  <a:cs typeface="Arial" charset="0"/>
                </a:rPr>
                <a:t>) in the protein view. To do this you can either scroll along the sequence or use the search box.</a:t>
              </a:r>
            </a:p>
            <a:p>
              <a:pPr algn="l">
                <a:defRPr/>
              </a:pPr>
              <a:endParaRPr lang="en-GB" sz="1200" dirty="0">
                <a:latin typeface="Times New Roman" charset="0"/>
                <a:cs typeface="Arial" charset="0"/>
              </a:endParaRPr>
            </a:p>
          </p:txBody>
        </p:sp>
      </p:grpSp>
      <p:grpSp>
        <p:nvGrpSpPr>
          <p:cNvPr id="31748" name="Group 14"/>
          <p:cNvGrpSpPr>
            <a:grpSpLocks/>
          </p:cNvGrpSpPr>
          <p:nvPr/>
        </p:nvGrpSpPr>
        <p:grpSpPr bwMode="auto">
          <a:xfrm>
            <a:off x="465138" y="5714998"/>
            <a:ext cx="5892800" cy="317508"/>
            <a:chOff x="293" y="1847"/>
            <a:chExt cx="3712" cy="247"/>
          </a:xfrm>
        </p:grpSpPr>
        <p:sp>
          <p:nvSpPr>
            <p:cNvPr id="324623" name="AutoShape 15"/>
            <p:cNvSpPr>
              <a:spLocks noChangeArrowheads="1"/>
            </p:cNvSpPr>
            <p:nvPr/>
          </p:nvSpPr>
          <p:spPr bwMode="auto">
            <a:xfrm>
              <a:off x="293" y="1847"/>
              <a:ext cx="3712" cy="247"/>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24624" name="Text Box 16"/>
            <p:cNvSpPr txBox="1">
              <a:spLocks noChangeArrowheads="1"/>
            </p:cNvSpPr>
            <p:nvPr/>
          </p:nvSpPr>
          <p:spPr bwMode="auto">
            <a:xfrm>
              <a:off x="334" y="1858"/>
              <a:ext cx="3632" cy="21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defRPr/>
              </a:pPr>
              <a:r>
                <a:rPr lang="en-US" sz="1200" dirty="0">
                  <a:latin typeface="Times New Roman" charset="0"/>
                  <a:cs typeface="Arial" charset="0"/>
                </a:rPr>
                <a:t>Construct a maximum likelihood tree of the MLST </a:t>
              </a:r>
              <a:r>
                <a:rPr lang="en-US" sz="1200" dirty="0" smtClean="0">
                  <a:latin typeface="Times New Roman" charset="0"/>
                  <a:cs typeface="Arial" charset="0"/>
                </a:rPr>
                <a:t>alignment.</a:t>
              </a:r>
              <a:endParaRPr lang="en-GB" sz="1200" dirty="0">
                <a:latin typeface="Times New Roman" charset="0"/>
                <a:cs typeface="Arial" charset="0"/>
              </a:endParaRPr>
            </a:p>
          </p:txBody>
        </p:sp>
      </p:grpSp>
      <p:grpSp>
        <p:nvGrpSpPr>
          <p:cNvPr id="31750" name="Group 18"/>
          <p:cNvGrpSpPr>
            <a:grpSpLocks/>
          </p:cNvGrpSpPr>
          <p:nvPr/>
        </p:nvGrpSpPr>
        <p:grpSpPr bwMode="auto">
          <a:xfrm>
            <a:off x="3699932" y="6671733"/>
            <a:ext cx="2675469" cy="2351088"/>
            <a:chOff x="298" y="1869"/>
            <a:chExt cx="3726" cy="937"/>
          </a:xfrm>
        </p:grpSpPr>
        <p:sp>
          <p:nvSpPr>
            <p:cNvPr id="324627" name="AutoShape 19"/>
            <p:cNvSpPr>
              <a:spLocks noChangeArrowheads="1"/>
            </p:cNvSpPr>
            <p:nvPr/>
          </p:nvSpPr>
          <p:spPr bwMode="auto">
            <a:xfrm>
              <a:off x="298" y="1869"/>
              <a:ext cx="3713" cy="912"/>
            </a:xfrm>
            <a:prstGeom prst="roundRect">
              <a:avLst>
                <a:gd name="adj" fmla="val 12148"/>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24628" name="Rectangle 20"/>
            <p:cNvSpPr>
              <a:spLocks noChangeArrowheads="1"/>
            </p:cNvSpPr>
            <p:nvPr/>
          </p:nvSpPr>
          <p:spPr bwMode="auto">
            <a:xfrm>
              <a:off x="347" y="1896"/>
              <a:ext cx="3677" cy="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a:latin typeface="Times New Roman" charset="0"/>
                  <a:cs typeface="Arial" charset="0"/>
                </a:rPr>
                <a:t>How does the tree compare with the </a:t>
              </a:r>
              <a:r>
                <a:rPr lang="en-US" sz="1200" i="1">
                  <a:latin typeface="Times New Roman" charset="0"/>
                  <a:cs typeface="Arial" charset="0"/>
                </a:rPr>
                <a:t>ompA</a:t>
              </a:r>
              <a:r>
                <a:rPr lang="en-US" sz="1200">
                  <a:latin typeface="Times New Roman" charset="0"/>
                  <a:cs typeface="Arial" charset="0"/>
                </a:rPr>
                <a:t> tree you made earlier?</a:t>
              </a:r>
            </a:p>
            <a:p>
              <a:pPr algn="l">
                <a:defRPr/>
              </a:pPr>
              <a:r>
                <a:rPr lang="en-US" sz="1200">
                  <a:latin typeface="Times New Roman" charset="0"/>
                  <a:cs typeface="Arial" charset="0"/>
                </a:rPr>
                <a:t>Does the MLST gene tree support the splitting of </a:t>
              </a:r>
              <a:r>
                <a:rPr lang="en-US" sz="1200" i="1">
                  <a:latin typeface="Times New Roman" charset="0"/>
                  <a:cs typeface="Arial" charset="0"/>
                </a:rPr>
                <a:t>C. trachomatis</a:t>
              </a:r>
              <a:r>
                <a:rPr lang="en-US" sz="1200">
                  <a:latin typeface="Times New Roman" charset="0"/>
                  <a:cs typeface="Arial" charset="0"/>
                </a:rPr>
                <a:t> into trachoma and LGV biovars?</a:t>
              </a:r>
            </a:p>
            <a:p>
              <a:pPr algn="l">
                <a:defRPr/>
              </a:pPr>
              <a:r>
                <a:rPr lang="en-US" sz="1200">
                  <a:latin typeface="Times New Roman" charset="0"/>
                  <a:cs typeface="Arial" charset="0"/>
                </a:rPr>
                <a:t>Do the strains cluster by serotype in the MLST tree?</a:t>
              </a:r>
            </a:p>
            <a:p>
              <a:pPr algn="l">
                <a:defRPr/>
              </a:pPr>
              <a:r>
                <a:rPr lang="en-US" sz="1200">
                  <a:latin typeface="Times New Roman" charset="0"/>
                  <a:cs typeface="Arial" charset="0"/>
                </a:rPr>
                <a:t>What biological processes could account for these discrepancies?</a:t>
              </a:r>
            </a:p>
            <a:p>
              <a:pPr algn="l">
                <a:defRPr/>
              </a:pPr>
              <a:r>
                <a:rPr lang="en-US" sz="1200">
                  <a:latin typeface="Times New Roman" charset="0"/>
                  <a:cs typeface="Arial" charset="0"/>
                </a:rPr>
                <a:t>Do you think </a:t>
              </a:r>
              <a:r>
                <a:rPr lang="en-US" sz="1200" i="1">
                  <a:latin typeface="Times New Roman" charset="0"/>
                  <a:cs typeface="Arial" charset="0"/>
                </a:rPr>
                <a:t>ompA</a:t>
              </a:r>
              <a:r>
                <a:rPr lang="en-US" sz="1200">
                  <a:latin typeface="Times New Roman" charset="0"/>
                  <a:cs typeface="Arial" charset="0"/>
                </a:rPr>
                <a:t> is a good gene for typing </a:t>
              </a:r>
              <a:r>
                <a:rPr lang="en-US" sz="1200" i="1">
                  <a:latin typeface="Times New Roman" charset="0"/>
                  <a:cs typeface="Arial" charset="0"/>
                </a:rPr>
                <a:t>C. trachomatis</a:t>
              </a:r>
              <a:r>
                <a:rPr lang="en-US" sz="1200">
                  <a:latin typeface="Times New Roman" charset="0"/>
                  <a:cs typeface="Arial" charset="0"/>
                </a:rPr>
                <a:t> isolates?</a:t>
              </a:r>
            </a:p>
            <a:p>
              <a:pPr algn="l">
                <a:defRPr/>
              </a:pPr>
              <a:endParaRPr lang="en-GB" sz="1200">
                <a:latin typeface="Times New Roman" charset="0"/>
                <a:cs typeface="Arial" charset="0"/>
              </a:endParaRPr>
            </a:p>
          </p:txBody>
        </p:sp>
      </p:grpSp>
      <p:pic>
        <p:nvPicPr>
          <p:cNvPr id="2" name="Picture 1" descr="mlst_phy_no_bootstrap.tif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111" y="6195787"/>
            <a:ext cx="3174089" cy="3329214"/>
          </a:xfrm>
          <a:prstGeom prst="rect">
            <a:avLst/>
          </a:prstGeom>
          <a:ln>
            <a:solidFill>
              <a:srgbClr val="000000"/>
            </a:solidFill>
          </a:ln>
        </p:spPr>
      </p:pic>
      <p:grpSp>
        <p:nvGrpSpPr>
          <p:cNvPr id="17" name="Group 9"/>
          <p:cNvGrpSpPr>
            <a:grpSpLocks/>
          </p:cNvGrpSpPr>
          <p:nvPr/>
        </p:nvGrpSpPr>
        <p:grpSpPr bwMode="auto">
          <a:xfrm>
            <a:off x="3394073" y="3446467"/>
            <a:ext cx="915459" cy="321200"/>
            <a:chOff x="298" y="1869"/>
            <a:chExt cx="3726" cy="497"/>
          </a:xfrm>
        </p:grpSpPr>
        <p:sp>
          <p:nvSpPr>
            <p:cNvPr id="18" name="AutoShape 10"/>
            <p:cNvSpPr>
              <a:spLocks noChangeArrowheads="1"/>
            </p:cNvSpPr>
            <p:nvPr/>
          </p:nvSpPr>
          <p:spPr bwMode="auto">
            <a:xfrm>
              <a:off x="298" y="1869"/>
              <a:ext cx="3713" cy="497"/>
            </a:xfrm>
            <a:prstGeom prst="roundRect">
              <a:avLst>
                <a:gd name="adj" fmla="val 12148"/>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19" name="Rectangle 11"/>
            <p:cNvSpPr>
              <a:spLocks noChangeArrowheads="1"/>
            </p:cNvSpPr>
            <p:nvPr/>
          </p:nvSpPr>
          <p:spPr bwMode="auto">
            <a:xfrm>
              <a:off x="348" y="1896"/>
              <a:ext cx="3676" cy="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latin typeface="Times New Roman" charset="0"/>
                  <a:cs typeface="Arial" charset="0"/>
                </a:rPr>
                <a:t>stop codons</a:t>
              </a:r>
              <a:endParaRPr lang="en-US" sz="1200" dirty="0">
                <a:latin typeface="Times New Roman" charset="0"/>
                <a:cs typeface="Arial" charset="0"/>
              </a:endParaRPr>
            </a:p>
            <a:p>
              <a:pPr algn="l">
                <a:defRPr/>
              </a:pPr>
              <a:endParaRPr lang="en-GB" sz="1200" dirty="0">
                <a:latin typeface="Times New Roman" charset="0"/>
                <a:cs typeface="Arial" charset="0"/>
              </a:endParaRPr>
            </a:p>
          </p:txBody>
        </p:sp>
      </p:grpSp>
      <p:cxnSp>
        <p:nvCxnSpPr>
          <p:cNvPr id="5" name="Straight Arrow Connector 4"/>
          <p:cNvCxnSpPr>
            <a:stCxn id="18" idx="0"/>
          </p:cNvCxnSpPr>
          <p:nvPr/>
        </p:nvCxnSpPr>
        <p:spPr bwMode="auto">
          <a:xfrm flipV="1">
            <a:off x="3850206" y="2802467"/>
            <a:ext cx="27527" cy="644000"/>
          </a:xfrm>
          <a:prstGeom prst="straightConnector1">
            <a:avLst/>
          </a:prstGeom>
          <a:solidFill>
            <a:srgbClr val="FFFF99"/>
          </a:solidFill>
          <a:ln w="190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6" name="Slide Number Placeholder 5"/>
          <p:cNvSpPr>
            <a:spLocks noGrp="1"/>
          </p:cNvSpPr>
          <p:nvPr>
            <p:ph type="sldNum" sz="quarter" idx="12"/>
          </p:nvPr>
        </p:nvSpPr>
        <p:spPr/>
        <p:txBody>
          <a:bodyPr/>
          <a:lstStyle/>
          <a:p>
            <a:fld id="{C840886F-D678-4B7D-9831-BE738213A530}" type="slidenum">
              <a:rPr lang="en-US" smtClean="0"/>
              <a:pPr/>
              <a:t>17</a:t>
            </a:fld>
            <a:endParaRPr lang="en-US"/>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6" name="AutoShape 4"/>
          <p:cNvSpPr>
            <a:spLocks noChangeArrowheads="1"/>
          </p:cNvSpPr>
          <p:nvPr/>
        </p:nvSpPr>
        <p:spPr bwMode="auto">
          <a:xfrm>
            <a:off x="473075" y="850901"/>
            <a:ext cx="5894388" cy="2019300"/>
          </a:xfrm>
          <a:prstGeom prst="roundRect">
            <a:avLst>
              <a:gd name="adj" fmla="val 897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20517" name="Rectangle 5"/>
          <p:cNvSpPr>
            <a:spLocks noChangeArrowheads="1"/>
          </p:cNvSpPr>
          <p:nvPr/>
        </p:nvSpPr>
        <p:spPr bwMode="auto">
          <a:xfrm>
            <a:off x="552450" y="944563"/>
            <a:ext cx="5835650" cy="1754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latin typeface="Times New Roman" charset="0"/>
                <a:cs typeface="Arial" charset="0"/>
              </a:rPr>
              <a:t>In the past few years, with whole genome data being produced for large numbers of bacterial isolates, it has become possible to use variation from whole genomes for phylogenetic reconstruction.</a:t>
            </a:r>
          </a:p>
          <a:p>
            <a:pPr algn="l">
              <a:defRPr/>
            </a:pPr>
            <a:endParaRPr lang="en-US" sz="1200" dirty="0">
              <a:latin typeface="Times New Roman" charset="0"/>
              <a:cs typeface="Arial" charset="0"/>
            </a:endParaRPr>
          </a:p>
          <a:p>
            <a:pPr algn="l">
              <a:defRPr/>
            </a:pPr>
            <a:r>
              <a:rPr lang="en-US" sz="1200" dirty="0" smtClean="0">
                <a:latin typeface="Times New Roman" charset="0"/>
                <a:cs typeface="Arial" charset="0"/>
              </a:rPr>
              <a:t>Although it is possible to extract whole genome variation from Artemis in the same </a:t>
            </a:r>
            <a:r>
              <a:rPr lang="en-US" sz="1200" dirty="0" smtClean="0">
                <a:latin typeface="Times New Roman" charset="0"/>
                <a:cs typeface="Arial" charset="0"/>
              </a:rPr>
              <a:t>way </a:t>
            </a:r>
            <a:r>
              <a:rPr lang="en-US" sz="1200" dirty="0" smtClean="0">
                <a:latin typeface="Times New Roman" charset="0"/>
                <a:cs typeface="Arial" charset="0"/>
              </a:rPr>
              <a:t>as we did for the MLST genes, this is not what Artemis was designed to do, making the process slow. However, there are ways we can extract SNPs from </a:t>
            </a:r>
            <a:r>
              <a:rPr lang="en-US" sz="1200" dirty="0" err="1" smtClean="0">
                <a:latin typeface="Times New Roman" charset="0"/>
                <a:cs typeface="Arial" charset="0"/>
              </a:rPr>
              <a:t>bcf</a:t>
            </a:r>
            <a:r>
              <a:rPr lang="en-US" sz="1200" dirty="0" smtClean="0">
                <a:latin typeface="Times New Roman" charset="0"/>
                <a:cs typeface="Arial" charset="0"/>
              </a:rPr>
              <a:t> variation files at the command line. Here we will use an edited version of the </a:t>
            </a:r>
            <a:r>
              <a:rPr lang="en-US" sz="1200" dirty="0" err="1" smtClean="0">
                <a:latin typeface="Times New Roman" charset="0"/>
                <a:cs typeface="Arial" charset="0"/>
              </a:rPr>
              <a:t>vcfutils.pl</a:t>
            </a:r>
            <a:r>
              <a:rPr lang="en-US" sz="1200" dirty="0" smtClean="0">
                <a:latin typeface="Times New Roman" charset="0"/>
                <a:cs typeface="Arial" charset="0"/>
              </a:rPr>
              <a:t> script that is included with </a:t>
            </a:r>
            <a:r>
              <a:rPr lang="en-US" sz="1200" dirty="0" err="1" smtClean="0">
                <a:latin typeface="Times New Roman" charset="0"/>
                <a:cs typeface="Arial" charset="0"/>
              </a:rPr>
              <a:t>samtools</a:t>
            </a:r>
            <a:r>
              <a:rPr lang="en-US" sz="1200" dirty="0" smtClean="0">
                <a:latin typeface="Times New Roman" charset="0"/>
                <a:cs typeface="Arial" charset="0"/>
              </a:rPr>
              <a:t>. The edits we have made simply change the output format slightly to fit our needs.</a:t>
            </a:r>
            <a:endParaRPr lang="en-GB" sz="1200" dirty="0">
              <a:latin typeface="Times New Roman" charset="0"/>
              <a:cs typeface="Arial" charset="0"/>
            </a:endParaRPr>
          </a:p>
        </p:txBody>
      </p:sp>
      <p:sp>
        <p:nvSpPr>
          <p:cNvPr id="320521" name="Text Box 9"/>
          <p:cNvSpPr txBox="1">
            <a:spLocks noChangeArrowheads="1"/>
          </p:cNvSpPr>
          <p:nvPr/>
        </p:nvSpPr>
        <p:spPr bwMode="auto">
          <a:xfrm>
            <a:off x="395288" y="460375"/>
            <a:ext cx="5689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tabLst>
                <a:tab pos="2692400" algn="l"/>
              </a:tabLst>
              <a:defRPr>
                <a:solidFill>
                  <a:schemeClr val="tx1"/>
                </a:solidFill>
                <a:latin typeface="Arial" charset="0"/>
                <a:ea typeface="ＭＳ Ｐゴシック" charset="0"/>
                <a:cs typeface="Arial" charset="0"/>
              </a:defRPr>
            </a:lvl1pPr>
            <a:lvl2pPr marL="800100" indent="-342900" algn="l">
              <a:tabLst>
                <a:tab pos="2692400" algn="l"/>
              </a:tabLst>
              <a:defRPr>
                <a:solidFill>
                  <a:schemeClr val="tx1"/>
                </a:solidFill>
                <a:latin typeface="Arial" charset="0"/>
                <a:ea typeface="Arial" charset="0"/>
                <a:cs typeface="Arial" charset="0"/>
              </a:defRPr>
            </a:lvl2pPr>
            <a:lvl3pPr marL="1257300" indent="-342900" algn="l">
              <a:tabLst>
                <a:tab pos="2692400" algn="l"/>
              </a:tabLst>
              <a:defRPr>
                <a:solidFill>
                  <a:schemeClr val="tx1"/>
                </a:solidFill>
                <a:latin typeface="Arial" charset="0"/>
                <a:ea typeface="Arial" charset="0"/>
                <a:cs typeface="Arial" charset="0"/>
              </a:defRPr>
            </a:lvl3pPr>
            <a:lvl4pPr marL="1714500" indent="-342900" algn="l">
              <a:tabLst>
                <a:tab pos="2692400" algn="l"/>
              </a:tabLst>
              <a:defRPr>
                <a:solidFill>
                  <a:schemeClr val="tx1"/>
                </a:solidFill>
                <a:latin typeface="Arial" charset="0"/>
                <a:ea typeface="Arial" charset="0"/>
                <a:cs typeface="Arial" charset="0"/>
              </a:defRPr>
            </a:lvl4pPr>
            <a:lvl5pPr marL="2171700" indent="-342900" algn="l">
              <a:tabLst>
                <a:tab pos="2692400" algn="l"/>
              </a:tabLst>
              <a:defRPr>
                <a:solidFill>
                  <a:schemeClr val="tx1"/>
                </a:solidFill>
                <a:latin typeface="Arial" charset="0"/>
                <a:ea typeface="Arial" charset="0"/>
                <a:cs typeface="Arial" charset="0"/>
              </a:defRPr>
            </a:lvl5pPr>
            <a:lvl6pPr marL="2628900" indent="-342900" fontAlgn="base">
              <a:spcBef>
                <a:spcPct val="0"/>
              </a:spcBef>
              <a:spcAft>
                <a:spcPct val="0"/>
              </a:spcAft>
              <a:tabLst>
                <a:tab pos="2692400" algn="l"/>
              </a:tabLst>
              <a:defRPr>
                <a:solidFill>
                  <a:schemeClr val="tx1"/>
                </a:solidFill>
                <a:latin typeface="Arial" charset="0"/>
                <a:ea typeface="Arial" charset="0"/>
                <a:cs typeface="Arial" charset="0"/>
              </a:defRPr>
            </a:lvl6pPr>
            <a:lvl7pPr marL="3086100" indent="-342900" fontAlgn="base">
              <a:spcBef>
                <a:spcPct val="0"/>
              </a:spcBef>
              <a:spcAft>
                <a:spcPct val="0"/>
              </a:spcAft>
              <a:tabLst>
                <a:tab pos="2692400" algn="l"/>
              </a:tabLst>
              <a:defRPr>
                <a:solidFill>
                  <a:schemeClr val="tx1"/>
                </a:solidFill>
                <a:latin typeface="Arial" charset="0"/>
                <a:ea typeface="Arial" charset="0"/>
                <a:cs typeface="Arial" charset="0"/>
              </a:defRPr>
            </a:lvl7pPr>
            <a:lvl8pPr marL="3543300" indent="-342900" fontAlgn="base">
              <a:spcBef>
                <a:spcPct val="0"/>
              </a:spcBef>
              <a:spcAft>
                <a:spcPct val="0"/>
              </a:spcAft>
              <a:tabLst>
                <a:tab pos="2692400" algn="l"/>
              </a:tabLst>
              <a:defRPr>
                <a:solidFill>
                  <a:schemeClr val="tx1"/>
                </a:solidFill>
                <a:latin typeface="Arial" charset="0"/>
                <a:ea typeface="Arial" charset="0"/>
                <a:cs typeface="Arial" charset="0"/>
              </a:defRPr>
            </a:lvl8pPr>
            <a:lvl9pPr marL="4000500" indent="-342900" fontAlgn="base">
              <a:spcBef>
                <a:spcPct val="0"/>
              </a:spcBef>
              <a:spcAft>
                <a:spcPct val="0"/>
              </a:spcAft>
              <a:tabLst>
                <a:tab pos="2692400" algn="l"/>
              </a:tabLst>
              <a:defRPr>
                <a:solidFill>
                  <a:schemeClr val="tx1"/>
                </a:solidFill>
                <a:latin typeface="Arial" charset="0"/>
                <a:ea typeface="Arial" charset="0"/>
                <a:cs typeface="Arial" charset="0"/>
              </a:defRPr>
            </a:lvl9pPr>
          </a:lstStyle>
          <a:p>
            <a:pPr>
              <a:defRPr/>
            </a:pPr>
            <a:r>
              <a:rPr lang="en-GB" sz="1800" b="1" dirty="0" smtClean="0">
                <a:latin typeface="Times New Roman" charset="0"/>
              </a:rPr>
              <a:t>iii) Phylogeny from whole genome SNPs</a:t>
            </a:r>
          </a:p>
        </p:txBody>
      </p:sp>
      <p:grpSp>
        <p:nvGrpSpPr>
          <p:cNvPr id="13" name="Group 6"/>
          <p:cNvGrpSpPr>
            <a:grpSpLocks/>
          </p:cNvGrpSpPr>
          <p:nvPr/>
        </p:nvGrpSpPr>
        <p:grpSpPr bwMode="auto">
          <a:xfrm>
            <a:off x="476780" y="2970214"/>
            <a:ext cx="5898620" cy="738286"/>
            <a:chOff x="301" y="763"/>
            <a:chExt cx="3700" cy="1523"/>
          </a:xfrm>
          <a:solidFill>
            <a:schemeClr val="accent1"/>
          </a:solidFill>
        </p:grpSpPr>
        <p:sp>
          <p:nvSpPr>
            <p:cNvPr id="14" name="AutoShape 7"/>
            <p:cNvSpPr>
              <a:spLocks noChangeArrowheads="1"/>
            </p:cNvSpPr>
            <p:nvPr/>
          </p:nvSpPr>
          <p:spPr bwMode="auto">
            <a:xfrm>
              <a:off x="301" y="763"/>
              <a:ext cx="3700" cy="1523"/>
            </a:xfrm>
            <a:prstGeom prst="roundRect">
              <a:avLst>
                <a:gd name="adj" fmla="val 0"/>
              </a:avLst>
            </a:prstGeom>
            <a:grp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15" name="Text Box 8"/>
            <p:cNvSpPr txBox="1">
              <a:spLocks noChangeArrowheads="1"/>
            </p:cNvSpPr>
            <p:nvPr/>
          </p:nvSpPr>
          <p:spPr bwMode="auto">
            <a:xfrm>
              <a:off x="352" y="794"/>
              <a:ext cx="3629" cy="1333"/>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t>At the command prompt type the following command</a:t>
              </a:r>
              <a:endParaRPr lang="en-US" sz="1200" dirty="0"/>
            </a:p>
            <a:p>
              <a:pPr algn="l">
                <a:defRPr/>
              </a:pPr>
              <a:r>
                <a:rPr lang="en-US" sz="1200" b="1" dirty="0" err="1" smtClean="0"/>
                <a:t>bcftools</a:t>
              </a:r>
              <a:r>
                <a:rPr lang="en-US" sz="1200" b="1" dirty="0" smtClean="0"/>
                <a:t> </a:t>
              </a:r>
              <a:r>
                <a:rPr lang="en-US" sz="1200" b="1" dirty="0"/>
                <a:t>view -</a:t>
              </a:r>
              <a:r>
                <a:rPr lang="en-US" sz="1200" b="1" dirty="0" smtClean="0"/>
                <a:t>cg </a:t>
              </a:r>
              <a:r>
                <a:rPr lang="en-US" sz="1200" b="1" dirty="0" err="1" smtClean="0"/>
                <a:t>NV.bcf</a:t>
              </a:r>
              <a:r>
                <a:rPr lang="en-US" sz="1200" b="1" dirty="0" smtClean="0"/>
                <a:t> </a:t>
              </a:r>
              <a:r>
                <a:rPr lang="en-US" sz="1200" b="1" dirty="0"/>
                <a:t>"AM884176.1" | </a:t>
              </a:r>
              <a:r>
                <a:rPr lang="en-US" sz="1200" b="1" dirty="0" err="1"/>
                <a:t>vcfutils.pl</a:t>
              </a:r>
              <a:r>
                <a:rPr lang="en-US" sz="1200" b="1" dirty="0"/>
                <a:t> </a:t>
              </a:r>
              <a:r>
                <a:rPr lang="en-US" sz="1200" b="1" dirty="0" smtClean="0"/>
                <a:t>vcf2fa </a:t>
              </a:r>
              <a:r>
                <a:rPr lang="en-US" sz="1200" b="1" dirty="0"/>
                <a:t>-d 5 -</a:t>
              </a:r>
              <a:r>
                <a:rPr lang="en-US" sz="1200" b="1" dirty="0" smtClean="0"/>
                <a:t>o NV </a:t>
              </a:r>
              <a:r>
                <a:rPr lang="en-US" sz="1200" b="1" dirty="0"/>
                <a:t>- &gt; </a:t>
              </a:r>
              <a:r>
                <a:rPr lang="en-US" sz="1200" b="1" dirty="0" err="1" smtClean="0"/>
                <a:t>NV_WGS.fasta</a:t>
              </a:r>
              <a:endParaRPr lang="en-US" sz="1200" b="1" dirty="0">
                <a:latin typeface="Times New Roman" charset="0"/>
                <a:cs typeface="Arial" charset="0"/>
              </a:endParaRPr>
            </a:p>
          </p:txBody>
        </p:sp>
      </p:grpSp>
      <p:sp>
        <p:nvSpPr>
          <p:cNvPr id="33" name="Line 87"/>
          <p:cNvSpPr>
            <a:spLocks noChangeShapeType="1"/>
          </p:cNvSpPr>
          <p:nvPr/>
        </p:nvSpPr>
        <p:spPr bwMode="auto">
          <a:xfrm flipH="1">
            <a:off x="1282699" y="6070600"/>
            <a:ext cx="779463" cy="88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38" name="AutoShape 4"/>
          <p:cNvSpPr>
            <a:spLocks noChangeArrowheads="1"/>
          </p:cNvSpPr>
          <p:nvPr/>
        </p:nvSpPr>
        <p:spPr bwMode="auto">
          <a:xfrm>
            <a:off x="473075" y="3797300"/>
            <a:ext cx="5894388" cy="2997199"/>
          </a:xfrm>
          <a:prstGeom prst="roundRect">
            <a:avLst>
              <a:gd name="adj" fmla="val 897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9" name="Rectangle 5"/>
          <p:cNvSpPr>
            <a:spLocks noChangeArrowheads="1"/>
          </p:cNvSpPr>
          <p:nvPr/>
        </p:nvSpPr>
        <p:spPr bwMode="auto">
          <a:xfrm>
            <a:off x="552450" y="3890963"/>
            <a:ext cx="583565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latin typeface="Times New Roman" charset="0"/>
                <a:cs typeface="Arial" charset="0"/>
              </a:rPr>
              <a:t>Although this command line looks complex, it is just things you’ve seen before put together.</a:t>
            </a:r>
          </a:p>
          <a:p>
            <a:pPr algn="l">
              <a:defRPr/>
            </a:pPr>
            <a:r>
              <a:rPr lang="en-US" sz="1200" dirty="0" smtClean="0">
                <a:latin typeface="Times New Roman" charset="0"/>
                <a:cs typeface="Arial" charset="0"/>
              </a:rPr>
              <a:t>The command is in two parts separated by a pipe ‘|’, which simply tells the command line to take the output from the first command and use it as the input for the second command.</a:t>
            </a:r>
          </a:p>
          <a:p>
            <a:pPr algn="l">
              <a:defRPr/>
            </a:pPr>
            <a:r>
              <a:rPr lang="en-US" sz="1200" dirty="0" smtClean="0">
                <a:latin typeface="Times New Roman" charset="0"/>
                <a:cs typeface="Arial" charset="0"/>
              </a:rPr>
              <a:t>The first command here is to use </a:t>
            </a:r>
            <a:r>
              <a:rPr lang="en-US" sz="1200" b="1" dirty="0" err="1" smtClean="0">
                <a:latin typeface="Times New Roman" charset="0"/>
                <a:cs typeface="Arial" charset="0"/>
              </a:rPr>
              <a:t>bcftools</a:t>
            </a:r>
            <a:r>
              <a:rPr lang="en-US" sz="1200" b="1" dirty="0" smtClean="0">
                <a:latin typeface="Times New Roman" charset="0"/>
                <a:cs typeface="Arial" charset="0"/>
              </a:rPr>
              <a:t> view </a:t>
            </a:r>
            <a:r>
              <a:rPr lang="en-US" sz="1200" dirty="0" smtClean="0">
                <a:latin typeface="Times New Roman" charset="0"/>
                <a:cs typeface="Arial" charset="0"/>
              </a:rPr>
              <a:t>to change the compressed </a:t>
            </a:r>
            <a:r>
              <a:rPr lang="en-US" sz="1200" dirty="0" err="1" smtClean="0">
                <a:latin typeface="Times New Roman" charset="0"/>
                <a:cs typeface="Arial" charset="0"/>
              </a:rPr>
              <a:t>bcf</a:t>
            </a:r>
            <a:r>
              <a:rPr lang="en-US" sz="1200" dirty="0" smtClean="0">
                <a:latin typeface="Times New Roman" charset="0"/>
                <a:cs typeface="Arial" charset="0"/>
              </a:rPr>
              <a:t> file into a text file that is readable, which is then used as the input for </a:t>
            </a:r>
            <a:r>
              <a:rPr lang="en-US" sz="1200" dirty="0" err="1" smtClean="0">
                <a:latin typeface="Times New Roman" charset="0"/>
                <a:cs typeface="Arial" charset="0"/>
              </a:rPr>
              <a:t>vcfutils.pl</a:t>
            </a:r>
            <a:r>
              <a:rPr lang="en-US" sz="1200" dirty="0" smtClean="0">
                <a:latin typeface="Times New Roman" charset="0"/>
                <a:cs typeface="Arial" charset="0"/>
              </a:rPr>
              <a:t>. The </a:t>
            </a:r>
            <a:r>
              <a:rPr lang="en-US" sz="1200" b="1" dirty="0" smtClean="0">
                <a:latin typeface="Times New Roman" charset="0"/>
                <a:cs typeface="Arial" charset="0"/>
              </a:rPr>
              <a:t>–cg </a:t>
            </a:r>
            <a:r>
              <a:rPr lang="en-US" sz="1200" dirty="0" smtClean="0">
                <a:latin typeface="Times New Roman" charset="0"/>
                <a:cs typeface="Arial" charset="0"/>
              </a:rPr>
              <a:t>tells </a:t>
            </a:r>
            <a:r>
              <a:rPr lang="en-US" sz="1200" dirty="0" err="1" smtClean="0">
                <a:latin typeface="Times New Roman" charset="0"/>
                <a:cs typeface="Arial" charset="0"/>
              </a:rPr>
              <a:t>bcftools</a:t>
            </a:r>
            <a:r>
              <a:rPr lang="en-US" sz="1200" dirty="0" smtClean="0">
                <a:latin typeface="Times New Roman" charset="0"/>
                <a:cs typeface="Arial" charset="0"/>
              </a:rPr>
              <a:t> view to call SNPs. After the </a:t>
            </a:r>
            <a:r>
              <a:rPr lang="en-US" sz="1200" dirty="0" err="1" smtClean="0">
                <a:latin typeface="Times New Roman" charset="0"/>
                <a:cs typeface="Arial" charset="0"/>
              </a:rPr>
              <a:t>bcf</a:t>
            </a:r>
            <a:r>
              <a:rPr lang="en-US" sz="1200" dirty="0" smtClean="0">
                <a:latin typeface="Times New Roman" charset="0"/>
                <a:cs typeface="Arial" charset="0"/>
              </a:rPr>
              <a:t> file name you will notice we have included ‘</a:t>
            </a:r>
            <a:r>
              <a:rPr lang="en-US" sz="1200" b="1" dirty="0" smtClean="0">
                <a:latin typeface="Times New Roman" charset="0"/>
                <a:cs typeface="Arial" charset="0"/>
              </a:rPr>
              <a:t>AM884176.1</a:t>
            </a:r>
            <a:r>
              <a:rPr lang="en-US" sz="1200" dirty="0" smtClean="0">
                <a:latin typeface="Times New Roman" charset="0"/>
                <a:cs typeface="Arial" charset="0"/>
              </a:rPr>
              <a:t>’. This is the name of the chromosome in the reference file (named using its </a:t>
            </a:r>
            <a:r>
              <a:rPr lang="en-US" sz="1200" dirty="0" err="1" smtClean="0">
                <a:latin typeface="Times New Roman" charset="0"/>
                <a:cs typeface="Arial" charset="0"/>
              </a:rPr>
              <a:t>embl</a:t>
            </a:r>
            <a:r>
              <a:rPr lang="en-US" sz="1200" dirty="0" smtClean="0">
                <a:latin typeface="Times New Roman" charset="0"/>
                <a:cs typeface="Arial" charset="0"/>
              </a:rPr>
              <a:t> accession number), and tells </a:t>
            </a:r>
            <a:r>
              <a:rPr lang="en-US" sz="1200" dirty="0" err="1" smtClean="0">
                <a:latin typeface="Times New Roman" charset="0"/>
                <a:cs typeface="Arial" charset="0"/>
              </a:rPr>
              <a:t>bcftools</a:t>
            </a:r>
            <a:r>
              <a:rPr lang="en-US" sz="1200" dirty="0" smtClean="0">
                <a:latin typeface="Times New Roman" charset="0"/>
                <a:cs typeface="Arial" charset="0"/>
              </a:rPr>
              <a:t> to only output variants on this </a:t>
            </a:r>
            <a:r>
              <a:rPr lang="en-US" sz="1200" dirty="0" err="1" smtClean="0">
                <a:latin typeface="Times New Roman" charset="0"/>
                <a:cs typeface="Arial" charset="0"/>
              </a:rPr>
              <a:t>contig</a:t>
            </a:r>
            <a:r>
              <a:rPr lang="en-US" sz="1200" dirty="0" smtClean="0">
                <a:latin typeface="Times New Roman" charset="0"/>
                <a:cs typeface="Arial" charset="0"/>
              </a:rPr>
              <a:t>.</a:t>
            </a:r>
          </a:p>
          <a:p>
            <a:pPr algn="l">
              <a:defRPr/>
            </a:pPr>
            <a:r>
              <a:rPr lang="en-US" sz="1200" dirty="0" smtClean="0">
                <a:latin typeface="Times New Roman" charset="0"/>
                <a:cs typeface="Arial" charset="0"/>
              </a:rPr>
              <a:t>The second command uses </a:t>
            </a:r>
            <a:r>
              <a:rPr lang="en-US" sz="1200" b="1" dirty="0" err="1" smtClean="0">
                <a:latin typeface="Times New Roman" charset="0"/>
                <a:cs typeface="Arial" charset="0"/>
              </a:rPr>
              <a:t>vcfutils</a:t>
            </a:r>
            <a:r>
              <a:rPr lang="en-US" sz="1200" b="1" dirty="0" smtClean="0">
                <a:latin typeface="Times New Roman" charset="0"/>
                <a:cs typeface="Arial" charset="0"/>
              </a:rPr>
              <a:t> vcf2fa</a:t>
            </a:r>
            <a:r>
              <a:rPr lang="en-US" sz="1200" dirty="0" smtClean="0">
                <a:latin typeface="Times New Roman" charset="0"/>
                <a:cs typeface="Arial" charset="0"/>
              </a:rPr>
              <a:t> to filter the base calls and change the output into </a:t>
            </a:r>
            <a:r>
              <a:rPr lang="en-US" sz="1200" dirty="0" err="1" smtClean="0">
                <a:latin typeface="Times New Roman" charset="0"/>
                <a:cs typeface="Arial" charset="0"/>
              </a:rPr>
              <a:t>fasta</a:t>
            </a:r>
            <a:r>
              <a:rPr lang="en-US" sz="1200" dirty="0" smtClean="0">
                <a:latin typeface="Times New Roman" charset="0"/>
                <a:cs typeface="Arial" charset="0"/>
              </a:rPr>
              <a:t> format (this is where we have edited the script, which originally only outputs the results in </a:t>
            </a:r>
            <a:r>
              <a:rPr lang="en-US" sz="1200" dirty="0" err="1" smtClean="0">
                <a:latin typeface="Times New Roman" charset="0"/>
                <a:cs typeface="Arial" charset="0"/>
              </a:rPr>
              <a:t>fastq</a:t>
            </a:r>
            <a:r>
              <a:rPr lang="en-US" sz="1200" dirty="0" smtClean="0">
                <a:latin typeface="Times New Roman" charset="0"/>
                <a:cs typeface="Arial" charset="0"/>
              </a:rPr>
              <a:t> format). </a:t>
            </a:r>
            <a:r>
              <a:rPr lang="en-US" sz="1200" b="1" dirty="0" smtClean="0">
                <a:latin typeface="Times New Roman" charset="0"/>
                <a:cs typeface="Arial" charset="0"/>
              </a:rPr>
              <a:t>–d </a:t>
            </a:r>
            <a:r>
              <a:rPr lang="en-US" sz="1200" dirty="0" smtClean="0">
                <a:latin typeface="Times New Roman" charset="0"/>
                <a:cs typeface="Arial" charset="0"/>
              </a:rPr>
              <a:t>is a minimum depth cutoff, similar to that you have seen in Artemis. </a:t>
            </a:r>
            <a:r>
              <a:rPr lang="en-US" sz="1200" b="1" dirty="0" smtClean="0">
                <a:latin typeface="Times New Roman" charset="0"/>
                <a:cs typeface="Arial" charset="0"/>
              </a:rPr>
              <a:t>–o </a:t>
            </a:r>
            <a:r>
              <a:rPr lang="en-US" sz="1200" dirty="0" smtClean="0">
                <a:latin typeface="Times New Roman" charset="0"/>
                <a:cs typeface="Arial" charset="0"/>
              </a:rPr>
              <a:t>provides the name for the sequence in the output file. The final ‘</a:t>
            </a:r>
            <a:r>
              <a:rPr lang="en-US" sz="1200" b="1" dirty="0" smtClean="0">
                <a:latin typeface="Times New Roman" charset="0"/>
                <a:cs typeface="Arial" charset="0"/>
              </a:rPr>
              <a:t>-</a:t>
            </a:r>
            <a:r>
              <a:rPr lang="en-US" sz="1200" dirty="0" smtClean="0">
                <a:latin typeface="Times New Roman" charset="0"/>
                <a:cs typeface="Arial" charset="0"/>
              </a:rPr>
              <a:t>’ in the command line tells it that the input is coming from the pipe rather than a file.</a:t>
            </a:r>
          </a:p>
          <a:p>
            <a:pPr algn="l">
              <a:defRPr/>
            </a:pPr>
            <a:r>
              <a:rPr lang="en-US" sz="1200" dirty="0" smtClean="0">
                <a:latin typeface="Times New Roman" charset="0"/>
                <a:cs typeface="Arial" charset="0"/>
              </a:rPr>
              <a:t>Finally the result is redirected into a file called</a:t>
            </a:r>
            <a:r>
              <a:rPr lang="en-US" sz="1200" b="1" dirty="0" smtClean="0">
                <a:latin typeface="Times New Roman" charset="0"/>
                <a:cs typeface="Arial" charset="0"/>
              </a:rPr>
              <a:t> </a:t>
            </a:r>
            <a:r>
              <a:rPr lang="en-US" sz="1200" b="1" dirty="0" err="1" smtClean="0">
                <a:latin typeface="Times New Roman" charset="0"/>
                <a:cs typeface="Arial" charset="0"/>
              </a:rPr>
              <a:t>NV_WGS.fasta</a:t>
            </a:r>
            <a:r>
              <a:rPr lang="en-US" sz="1200" dirty="0" smtClean="0">
                <a:latin typeface="Times New Roman" charset="0"/>
                <a:cs typeface="Arial" charset="0"/>
              </a:rPr>
              <a:t>.</a:t>
            </a:r>
            <a:endParaRPr lang="en-GB" sz="1200" dirty="0">
              <a:latin typeface="Times New Roman" charset="0"/>
              <a:cs typeface="Arial" charset="0"/>
            </a:endParaRPr>
          </a:p>
        </p:txBody>
      </p:sp>
      <p:sp>
        <p:nvSpPr>
          <p:cNvPr id="40" name="AutoShape 4"/>
          <p:cNvSpPr>
            <a:spLocks noChangeArrowheads="1"/>
          </p:cNvSpPr>
          <p:nvPr/>
        </p:nvSpPr>
        <p:spPr bwMode="auto">
          <a:xfrm>
            <a:off x="473075" y="6896101"/>
            <a:ext cx="5894388" cy="1358899"/>
          </a:xfrm>
          <a:prstGeom prst="roundRect">
            <a:avLst>
              <a:gd name="adj" fmla="val 897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41" name="Rectangle 5"/>
          <p:cNvSpPr>
            <a:spLocks noChangeArrowheads="1"/>
          </p:cNvSpPr>
          <p:nvPr/>
        </p:nvSpPr>
        <p:spPr bwMode="auto">
          <a:xfrm>
            <a:off x="552450" y="6989763"/>
            <a:ext cx="583565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latin typeface="Times New Roman" charset="0"/>
                <a:cs typeface="Arial" charset="0"/>
              </a:rPr>
              <a:t>The sequence produced is not the complete genome of the NV isolate, as mapping only allows variants to be called in regions present in the reference genome, as where the amount of variation is not too great. Instead, the sequence produced is a </a:t>
            </a:r>
            <a:r>
              <a:rPr lang="en-US" sz="1200" dirty="0" err="1" smtClean="0">
                <a:latin typeface="Times New Roman" charset="0"/>
                <a:cs typeface="Arial" charset="0"/>
              </a:rPr>
              <a:t>pseudosequence</a:t>
            </a:r>
            <a:r>
              <a:rPr lang="en-US" sz="1200" dirty="0" smtClean="0">
                <a:latin typeface="Times New Roman" charset="0"/>
                <a:cs typeface="Arial" charset="0"/>
              </a:rPr>
              <a:t> of the bases mapped against each base of the reference genome.</a:t>
            </a:r>
          </a:p>
          <a:p>
            <a:pPr algn="l">
              <a:defRPr/>
            </a:pPr>
            <a:r>
              <a:rPr lang="en-US" sz="1200" dirty="0" smtClean="0">
                <a:latin typeface="Times New Roman" charset="0"/>
                <a:cs typeface="Arial" charset="0"/>
              </a:rPr>
              <a:t>We have created </a:t>
            </a:r>
            <a:r>
              <a:rPr lang="en-US" sz="1200" dirty="0" err="1" smtClean="0">
                <a:latin typeface="Times New Roman" charset="0"/>
                <a:cs typeface="Arial" charset="0"/>
              </a:rPr>
              <a:t>pseudosequences</a:t>
            </a:r>
            <a:r>
              <a:rPr lang="en-US" sz="1200" dirty="0" smtClean="0">
                <a:latin typeface="Times New Roman" charset="0"/>
                <a:cs typeface="Arial" charset="0"/>
              </a:rPr>
              <a:t> for the other 15 isolates, and included these, along with the reference chromosome sequence in a file called </a:t>
            </a:r>
            <a:r>
              <a:rPr lang="en-US" sz="1200" dirty="0" err="1" smtClean="0">
                <a:latin typeface="Times New Roman" charset="0"/>
                <a:cs typeface="Arial" charset="0"/>
              </a:rPr>
              <a:t>Others_WGS.fasta</a:t>
            </a:r>
            <a:endParaRPr lang="en-GB" sz="1200" dirty="0">
              <a:latin typeface="Times New Roman" charset="0"/>
              <a:cs typeface="Arial" charset="0"/>
            </a:endParaRPr>
          </a:p>
        </p:txBody>
      </p:sp>
      <p:grpSp>
        <p:nvGrpSpPr>
          <p:cNvPr id="42" name="Group 6"/>
          <p:cNvGrpSpPr>
            <a:grpSpLocks/>
          </p:cNvGrpSpPr>
          <p:nvPr/>
        </p:nvGrpSpPr>
        <p:grpSpPr bwMode="auto">
          <a:xfrm>
            <a:off x="476780" y="8380414"/>
            <a:ext cx="5898620" cy="547686"/>
            <a:chOff x="301" y="763"/>
            <a:chExt cx="3700" cy="1523"/>
          </a:xfrm>
          <a:solidFill>
            <a:schemeClr val="accent1"/>
          </a:solidFill>
        </p:grpSpPr>
        <p:sp>
          <p:nvSpPr>
            <p:cNvPr id="43" name="AutoShape 7"/>
            <p:cNvSpPr>
              <a:spLocks noChangeArrowheads="1"/>
            </p:cNvSpPr>
            <p:nvPr/>
          </p:nvSpPr>
          <p:spPr bwMode="auto">
            <a:xfrm>
              <a:off x="301" y="763"/>
              <a:ext cx="3700" cy="1523"/>
            </a:xfrm>
            <a:prstGeom prst="roundRect">
              <a:avLst>
                <a:gd name="adj" fmla="val 0"/>
              </a:avLst>
            </a:prstGeom>
            <a:grp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44" name="Text Box 8"/>
            <p:cNvSpPr txBox="1">
              <a:spLocks noChangeArrowheads="1"/>
            </p:cNvSpPr>
            <p:nvPr/>
          </p:nvSpPr>
          <p:spPr bwMode="auto">
            <a:xfrm>
              <a:off x="352" y="794"/>
              <a:ext cx="3629" cy="1284"/>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t>Using </a:t>
              </a:r>
              <a:r>
                <a:rPr lang="en-US" sz="1200" b="1" dirty="0" smtClean="0"/>
                <a:t>cat</a:t>
              </a:r>
              <a:r>
                <a:rPr lang="en-US" sz="1200" dirty="0" smtClean="0"/>
                <a:t>, concatenate the </a:t>
              </a:r>
              <a:r>
                <a:rPr lang="en-US" sz="1200" dirty="0" err="1" smtClean="0"/>
                <a:t>Others_WGS.fasta</a:t>
              </a:r>
              <a:r>
                <a:rPr lang="en-US" sz="1200" dirty="0" smtClean="0"/>
                <a:t> and </a:t>
              </a:r>
              <a:r>
                <a:rPr lang="en-US" sz="1200" dirty="0" err="1" smtClean="0"/>
                <a:t>NV_WGS.fasta</a:t>
              </a:r>
              <a:r>
                <a:rPr lang="en-US" sz="1200" dirty="0" smtClean="0"/>
                <a:t> files into a single alignment called </a:t>
              </a:r>
              <a:r>
                <a:rPr lang="en-US" sz="1200" dirty="0" err="1" smtClean="0"/>
                <a:t>Ct_WGS.fasta</a:t>
              </a:r>
              <a:endParaRPr lang="en-US" sz="1200" dirty="0">
                <a:latin typeface="Times New Roman" charset="0"/>
                <a:cs typeface="Arial" charset="0"/>
              </a:endParaRPr>
            </a:p>
          </p:txBody>
        </p:sp>
      </p:grpSp>
      <p:sp>
        <p:nvSpPr>
          <p:cNvPr id="4" name="Slide Number Placeholder 3"/>
          <p:cNvSpPr>
            <a:spLocks noGrp="1"/>
          </p:cNvSpPr>
          <p:nvPr>
            <p:ph type="sldNum" sz="quarter" idx="12"/>
          </p:nvPr>
        </p:nvSpPr>
        <p:spPr/>
        <p:txBody>
          <a:bodyPr/>
          <a:lstStyle/>
          <a:p>
            <a:fld id="{C840886F-D678-4B7D-9831-BE738213A530}" type="slidenum">
              <a:rPr lang="en-US" smtClean="0"/>
              <a:pPr/>
              <a:t>18</a:t>
            </a:fld>
            <a:endParaRPr lang="en-US"/>
          </a:p>
        </p:txBody>
      </p:sp>
    </p:spTree>
    <p:extLst>
      <p:ext uri="{BB962C8B-B14F-4D97-AF65-F5344CB8AC3E}">
        <p14:creationId xmlns:p14="http://schemas.microsoft.com/office/powerpoint/2010/main" val="332308097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19.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900" y="1168401"/>
            <a:ext cx="5918200" cy="3101436"/>
          </a:xfrm>
          <a:prstGeom prst="rect">
            <a:avLst/>
          </a:prstGeom>
          <a:ln>
            <a:solidFill>
              <a:srgbClr val="000000"/>
            </a:solidFill>
          </a:ln>
        </p:spPr>
      </p:pic>
      <p:grpSp>
        <p:nvGrpSpPr>
          <p:cNvPr id="13" name="Group 6"/>
          <p:cNvGrpSpPr>
            <a:grpSpLocks/>
          </p:cNvGrpSpPr>
          <p:nvPr/>
        </p:nvGrpSpPr>
        <p:grpSpPr bwMode="auto">
          <a:xfrm>
            <a:off x="476780" y="493714"/>
            <a:ext cx="5898620" cy="547686"/>
            <a:chOff x="301" y="763"/>
            <a:chExt cx="3700" cy="1523"/>
          </a:xfrm>
          <a:solidFill>
            <a:schemeClr val="accent1"/>
          </a:solidFill>
        </p:grpSpPr>
        <p:sp>
          <p:nvSpPr>
            <p:cNvPr id="14" name="AutoShape 7"/>
            <p:cNvSpPr>
              <a:spLocks noChangeArrowheads="1"/>
            </p:cNvSpPr>
            <p:nvPr/>
          </p:nvSpPr>
          <p:spPr bwMode="auto">
            <a:xfrm>
              <a:off x="301" y="763"/>
              <a:ext cx="3700" cy="1523"/>
            </a:xfrm>
            <a:prstGeom prst="roundRect">
              <a:avLst>
                <a:gd name="adj" fmla="val 0"/>
              </a:avLst>
            </a:prstGeom>
            <a:grp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15" name="Text Box 8"/>
            <p:cNvSpPr txBox="1">
              <a:spLocks noChangeArrowheads="1"/>
            </p:cNvSpPr>
            <p:nvPr/>
          </p:nvSpPr>
          <p:spPr bwMode="auto">
            <a:xfrm>
              <a:off x="352" y="794"/>
              <a:ext cx="3629" cy="1284"/>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t>Try to open the alignment in </a:t>
              </a:r>
              <a:r>
                <a:rPr lang="en-US" sz="1200" b="1" dirty="0" err="1" smtClean="0"/>
                <a:t>Seaview</a:t>
              </a:r>
              <a:r>
                <a:rPr lang="en-US" sz="1200" dirty="0" smtClean="0"/>
                <a:t>. You will find it is much larger than the other datasets you have used.</a:t>
              </a:r>
              <a:endParaRPr lang="en-US" sz="1200" dirty="0">
                <a:latin typeface="Times New Roman" charset="0"/>
                <a:cs typeface="Arial" charset="0"/>
              </a:endParaRPr>
            </a:p>
          </p:txBody>
        </p:sp>
      </p:grpSp>
      <p:sp>
        <p:nvSpPr>
          <p:cNvPr id="33" name="Line 87"/>
          <p:cNvSpPr>
            <a:spLocks noChangeShapeType="1"/>
          </p:cNvSpPr>
          <p:nvPr/>
        </p:nvSpPr>
        <p:spPr bwMode="auto">
          <a:xfrm flipV="1">
            <a:off x="1528760" y="3060700"/>
            <a:ext cx="325440" cy="1308100"/>
          </a:xfrm>
          <a:prstGeom prst="line">
            <a:avLst/>
          </a:prstGeom>
          <a:noFill/>
          <a:ln w="19050" cmpd="sng">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38" name="AutoShape 4"/>
          <p:cNvSpPr>
            <a:spLocks noChangeArrowheads="1"/>
          </p:cNvSpPr>
          <p:nvPr/>
        </p:nvSpPr>
        <p:spPr bwMode="auto">
          <a:xfrm>
            <a:off x="473075" y="4381501"/>
            <a:ext cx="5894388" cy="1701799"/>
          </a:xfrm>
          <a:prstGeom prst="roundRect">
            <a:avLst>
              <a:gd name="adj" fmla="val 897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9" name="Rectangle 5"/>
          <p:cNvSpPr>
            <a:spLocks noChangeArrowheads="1"/>
          </p:cNvSpPr>
          <p:nvPr/>
        </p:nvSpPr>
        <p:spPr bwMode="auto">
          <a:xfrm>
            <a:off x="552450" y="4475163"/>
            <a:ext cx="583565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latin typeface="Times New Roman" charset="0"/>
                <a:cs typeface="Arial" charset="0"/>
              </a:rPr>
              <a:t>The Ns in the alignment represent bases that cannot be called from the mapping. This may be because there is no mapping in a region due to a true deletion, or because the mapping of that base fails to meet one of the filters imposed.</a:t>
            </a:r>
          </a:p>
          <a:p>
            <a:pPr algn="l">
              <a:defRPr/>
            </a:pPr>
            <a:endParaRPr lang="en-US" sz="1200" dirty="0">
              <a:latin typeface="Times New Roman" charset="0"/>
              <a:cs typeface="Arial" charset="0"/>
            </a:endParaRPr>
          </a:p>
          <a:p>
            <a:pPr algn="l">
              <a:defRPr/>
            </a:pPr>
            <a:r>
              <a:rPr lang="en-US" sz="1200" dirty="0" smtClean="0">
                <a:latin typeface="Times New Roman" charset="0"/>
                <a:cs typeface="Arial" charset="0"/>
              </a:rPr>
              <a:t>Although it is possible to run a tree on such a large dataset because phylogenetic methods reduce the complexity by only </a:t>
            </a:r>
            <a:r>
              <a:rPr lang="en-US" sz="1200" dirty="0" err="1" smtClean="0">
                <a:latin typeface="Times New Roman" charset="0"/>
                <a:cs typeface="Arial" charset="0"/>
              </a:rPr>
              <a:t>analysing</a:t>
            </a:r>
            <a:r>
              <a:rPr lang="en-US" sz="1200" dirty="0" smtClean="0">
                <a:latin typeface="Times New Roman" charset="0"/>
                <a:cs typeface="Arial" charset="0"/>
              </a:rPr>
              <a:t> identical site patterns once, this may still be very slow. Instead, we will extract only those sites which contain variation and run a tree on those using a C script called </a:t>
            </a:r>
            <a:r>
              <a:rPr lang="en-US" sz="1200" b="1" dirty="0" err="1" smtClean="0">
                <a:latin typeface="Times New Roman" charset="0"/>
                <a:cs typeface="Arial" charset="0"/>
              </a:rPr>
              <a:t>snp_sites</a:t>
            </a:r>
            <a:r>
              <a:rPr lang="en-US" sz="1200" dirty="0" smtClean="0">
                <a:latin typeface="Times New Roman" charset="0"/>
                <a:cs typeface="Arial" charset="0"/>
              </a:rPr>
              <a:t>.</a:t>
            </a:r>
            <a:endParaRPr lang="en-GB" sz="1200" dirty="0">
              <a:latin typeface="Times New Roman" charset="0"/>
              <a:cs typeface="Arial" charset="0"/>
            </a:endParaRPr>
          </a:p>
        </p:txBody>
      </p:sp>
      <p:grpSp>
        <p:nvGrpSpPr>
          <p:cNvPr id="42" name="Group 6"/>
          <p:cNvGrpSpPr>
            <a:grpSpLocks/>
          </p:cNvGrpSpPr>
          <p:nvPr/>
        </p:nvGrpSpPr>
        <p:grpSpPr bwMode="auto">
          <a:xfrm>
            <a:off x="476780" y="6869114"/>
            <a:ext cx="5898620" cy="662042"/>
            <a:chOff x="301" y="763"/>
            <a:chExt cx="3700" cy="1841"/>
          </a:xfrm>
          <a:solidFill>
            <a:schemeClr val="accent1"/>
          </a:solidFill>
        </p:grpSpPr>
        <p:sp>
          <p:nvSpPr>
            <p:cNvPr id="43" name="AutoShape 7"/>
            <p:cNvSpPr>
              <a:spLocks noChangeArrowheads="1"/>
            </p:cNvSpPr>
            <p:nvPr/>
          </p:nvSpPr>
          <p:spPr bwMode="auto">
            <a:xfrm>
              <a:off x="301" y="763"/>
              <a:ext cx="3700" cy="1841"/>
            </a:xfrm>
            <a:prstGeom prst="roundRect">
              <a:avLst>
                <a:gd name="adj" fmla="val 0"/>
              </a:avLst>
            </a:prstGeom>
            <a:grp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44" name="Text Box 8"/>
            <p:cNvSpPr txBox="1">
              <a:spLocks noChangeArrowheads="1"/>
            </p:cNvSpPr>
            <p:nvPr/>
          </p:nvSpPr>
          <p:spPr bwMode="auto">
            <a:xfrm>
              <a:off x="352" y="794"/>
              <a:ext cx="3629" cy="1797"/>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t>Open the SNP alignment in </a:t>
              </a:r>
              <a:r>
                <a:rPr lang="en-US" sz="1200" b="1" dirty="0" err="1" smtClean="0"/>
                <a:t>Seaview</a:t>
              </a:r>
              <a:r>
                <a:rPr lang="en-US" sz="1200" dirty="0" smtClean="0"/>
                <a:t> and make a tree as before. Do not include the invariant sites parameter, as this would not makes sense – we have just removed all invariant sites from the dataset.</a:t>
              </a:r>
              <a:endParaRPr lang="en-US" sz="1200" dirty="0">
                <a:latin typeface="Times New Roman" charset="0"/>
                <a:cs typeface="Arial" charset="0"/>
              </a:endParaRPr>
            </a:p>
          </p:txBody>
        </p:sp>
      </p:grpSp>
      <p:grpSp>
        <p:nvGrpSpPr>
          <p:cNvPr id="17" name="Group 6"/>
          <p:cNvGrpSpPr>
            <a:grpSpLocks/>
          </p:cNvGrpSpPr>
          <p:nvPr/>
        </p:nvGrpSpPr>
        <p:grpSpPr bwMode="auto">
          <a:xfrm>
            <a:off x="476780" y="6208714"/>
            <a:ext cx="5898620" cy="547686"/>
            <a:chOff x="301" y="763"/>
            <a:chExt cx="3700" cy="1523"/>
          </a:xfrm>
          <a:solidFill>
            <a:schemeClr val="accent1"/>
          </a:solidFill>
        </p:grpSpPr>
        <p:sp>
          <p:nvSpPr>
            <p:cNvPr id="18" name="AutoShape 7"/>
            <p:cNvSpPr>
              <a:spLocks noChangeArrowheads="1"/>
            </p:cNvSpPr>
            <p:nvPr/>
          </p:nvSpPr>
          <p:spPr bwMode="auto">
            <a:xfrm>
              <a:off x="301" y="763"/>
              <a:ext cx="3700" cy="1523"/>
            </a:xfrm>
            <a:prstGeom prst="roundRect">
              <a:avLst>
                <a:gd name="adj" fmla="val 0"/>
              </a:avLst>
            </a:prstGeom>
            <a:grp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19" name="Text Box 8"/>
            <p:cNvSpPr txBox="1">
              <a:spLocks noChangeArrowheads="1"/>
            </p:cNvSpPr>
            <p:nvPr/>
          </p:nvSpPr>
          <p:spPr bwMode="auto">
            <a:xfrm>
              <a:off x="352" y="794"/>
              <a:ext cx="3629" cy="1284"/>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t>At the command line, run this command:</a:t>
              </a:r>
            </a:p>
            <a:p>
              <a:pPr algn="l">
                <a:defRPr/>
              </a:pPr>
              <a:r>
                <a:rPr lang="en-US" sz="1200" b="1" dirty="0" err="1" smtClean="0">
                  <a:latin typeface="Arial"/>
                  <a:cs typeface="Arial"/>
                </a:rPr>
                <a:t>snp_sites</a:t>
              </a:r>
              <a:r>
                <a:rPr lang="en-US" sz="1200" b="1" dirty="0" smtClean="0">
                  <a:latin typeface="Arial"/>
                  <a:cs typeface="Arial"/>
                </a:rPr>
                <a:t> -o </a:t>
              </a:r>
              <a:r>
                <a:rPr lang="en-US" sz="1200" b="1" dirty="0" err="1" smtClean="0"/>
                <a:t>Ct_WGS_SNPs.fasta</a:t>
              </a:r>
              <a:r>
                <a:rPr lang="en-US" sz="1200" b="1" dirty="0" smtClean="0">
                  <a:latin typeface="Times New Roman" charset="0"/>
                  <a:cs typeface="Arial" charset="0"/>
                </a:rPr>
                <a:t> </a:t>
              </a:r>
              <a:r>
                <a:rPr lang="en-US" sz="1200" b="1" dirty="0" err="1" smtClean="0"/>
                <a:t>Ct_WGS.fasta</a:t>
              </a:r>
              <a:endParaRPr lang="en-US" sz="1200" b="1" dirty="0">
                <a:latin typeface="Times New Roman" charset="0"/>
                <a:cs typeface="Arial" charset="0"/>
              </a:endParaRPr>
            </a:p>
          </p:txBody>
        </p:sp>
      </p:grpSp>
      <p:sp>
        <p:nvSpPr>
          <p:cNvPr id="20" name="AutoShape 4"/>
          <p:cNvSpPr>
            <a:spLocks noChangeArrowheads="1"/>
          </p:cNvSpPr>
          <p:nvPr/>
        </p:nvSpPr>
        <p:spPr bwMode="auto">
          <a:xfrm>
            <a:off x="473075" y="7658101"/>
            <a:ext cx="5894388" cy="1701799"/>
          </a:xfrm>
          <a:prstGeom prst="roundRect">
            <a:avLst>
              <a:gd name="adj" fmla="val 897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1" name="Rectangle 5"/>
          <p:cNvSpPr>
            <a:spLocks noChangeArrowheads="1"/>
          </p:cNvSpPr>
          <p:nvPr/>
        </p:nvSpPr>
        <p:spPr bwMode="auto">
          <a:xfrm>
            <a:off x="552450" y="7751763"/>
            <a:ext cx="583565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latin typeface="Times New Roman" charset="0"/>
                <a:cs typeface="Arial" charset="0"/>
              </a:rPr>
              <a:t>How does the tree of whole genome SNPs compare to the other trees you have made?</a:t>
            </a:r>
          </a:p>
          <a:p>
            <a:pPr algn="l">
              <a:defRPr/>
            </a:pPr>
            <a:endParaRPr lang="en-US" sz="1200" dirty="0">
              <a:latin typeface="Times New Roman" charset="0"/>
              <a:cs typeface="Arial" charset="0"/>
            </a:endParaRPr>
          </a:p>
          <a:p>
            <a:pPr algn="l">
              <a:defRPr/>
            </a:pPr>
            <a:r>
              <a:rPr lang="en-US" sz="1200" dirty="0" smtClean="0">
                <a:latin typeface="Times New Roman" charset="0"/>
                <a:cs typeface="Arial" charset="0"/>
              </a:rPr>
              <a:t>What could cause analyses of different parts of the genome to produce different phylogenies?</a:t>
            </a:r>
          </a:p>
          <a:p>
            <a:pPr algn="l">
              <a:defRPr/>
            </a:pPr>
            <a:endParaRPr lang="en-US" sz="1200" dirty="0">
              <a:latin typeface="Times New Roman" charset="0"/>
              <a:cs typeface="Arial" charset="0"/>
            </a:endParaRPr>
          </a:p>
          <a:p>
            <a:pPr algn="l">
              <a:defRPr/>
            </a:pPr>
            <a:r>
              <a:rPr lang="en-US" sz="1200" dirty="0" smtClean="0">
                <a:latin typeface="Times New Roman" charset="0"/>
                <a:cs typeface="Arial" charset="0"/>
              </a:rPr>
              <a:t>What does this tell you about </a:t>
            </a:r>
            <a:r>
              <a:rPr lang="en-US" sz="1200" i="1" dirty="0" err="1" smtClean="0">
                <a:latin typeface="Times New Roman" charset="0"/>
                <a:cs typeface="Arial" charset="0"/>
              </a:rPr>
              <a:t>ompA</a:t>
            </a:r>
            <a:r>
              <a:rPr lang="en-US" sz="1200" dirty="0" smtClean="0">
                <a:latin typeface="Times New Roman" charset="0"/>
                <a:cs typeface="Arial" charset="0"/>
              </a:rPr>
              <a:t>, MLST and whole genome SNPs for typing and surveillance of </a:t>
            </a:r>
            <a:r>
              <a:rPr lang="en-US" sz="1200" i="1" dirty="0" smtClean="0">
                <a:latin typeface="Times New Roman" charset="0"/>
                <a:cs typeface="Arial" charset="0"/>
              </a:rPr>
              <a:t>C. trachomatis</a:t>
            </a:r>
            <a:r>
              <a:rPr lang="en-US" sz="1200" dirty="0" smtClean="0">
                <a:latin typeface="Times New Roman" charset="0"/>
                <a:cs typeface="Arial" charset="0"/>
              </a:rPr>
              <a:t>?</a:t>
            </a:r>
            <a:endParaRPr lang="en-GB" sz="1200" dirty="0">
              <a:latin typeface="Times New Roman" charset="0"/>
              <a:cs typeface="Arial" charset="0"/>
            </a:endParaRPr>
          </a:p>
        </p:txBody>
      </p:sp>
      <p:sp>
        <p:nvSpPr>
          <p:cNvPr id="5" name="Slide Number Placeholder 4"/>
          <p:cNvSpPr>
            <a:spLocks noGrp="1"/>
          </p:cNvSpPr>
          <p:nvPr>
            <p:ph type="sldNum" sz="quarter" idx="12"/>
          </p:nvPr>
        </p:nvSpPr>
        <p:spPr/>
        <p:txBody>
          <a:bodyPr/>
          <a:lstStyle/>
          <a:p>
            <a:fld id="{C840886F-D678-4B7D-9831-BE738213A530}" type="slidenum">
              <a:rPr lang="en-US" smtClean="0"/>
              <a:pPr/>
              <a:t>19</a:t>
            </a:fld>
            <a:endParaRPr lang="en-US"/>
          </a:p>
        </p:txBody>
      </p:sp>
    </p:spTree>
    <p:extLst>
      <p:ext uri="{BB962C8B-B14F-4D97-AF65-F5344CB8AC3E}">
        <p14:creationId xmlns:p14="http://schemas.microsoft.com/office/powerpoint/2010/main" val="322436545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9" name="Text Box 5"/>
          <p:cNvSpPr txBox="1">
            <a:spLocks noChangeArrowheads="1"/>
          </p:cNvSpPr>
          <p:nvPr/>
        </p:nvSpPr>
        <p:spPr bwMode="auto">
          <a:xfrm>
            <a:off x="496888" y="465138"/>
            <a:ext cx="5689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tabLst>
                <a:tab pos="2692400" algn="l"/>
              </a:tabLst>
              <a:defRPr>
                <a:solidFill>
                  <a:schemeClr val="tx1"/>
                </a:solidFill>
                <a:latin typeface="Arial" charset="0"/>
                <a:ea typeface="ＭＳ Ｐゴシック" charset="0"/>
                <a:cs typeface="Arial" charset="0"/>
              </a:defRPr>
            </a:lvl1pPr>
            <a:lvl2pPr marL="800100" indent="-342900" algn="l">
              <a:tabLst>
                <a:tab pos="2692400" algn="l"/>
              </a:tabLst>
              <a:defRPr>
                <a:solidFill>
                  <a:schemeClr val="tx1"/>
                </a:solidFill>
                <a:latin typeface="Arial" charset="0"/>
                <a:ea typeface="Arial" charset="0"/>
                <a:cs typeface="Arial" charset="0"/>
              </a:defRPr>
            </a:lvl2pPr>
            <a:lvl3pPr marL="1257300" indent="-342900" algn="l">
              <a:tabLst>
                <a:tab pos="2692400" algn="l"/>
              </a:tabLst>
              <a:defRPr>
                <a:solidFill>
                  <a:schemeClr val="tx1"/>
                </a:solidFill>
                <a:latin typeface="Arial" charset="0"/>
                <a:ea typeface="Arial" charset="0"/>
                <a:cs typeface="Arial" charset="0"/>
              </a:defRPr>
            </a:lvl3pPr>
            <a:lvl4pPr marL="1714500" indent="-342900" algn="l">
              <a:tabLst>
                <a:tab pos="2692400" algn="l"/>
              </a:tabLst>
              <a:defRPr>
                <a:solidFill>
                  <a:schemeClr val="tx1"/>
                </a:solidFill>
                <a:latin typeface="Arial" charset="0"/>
                <a:ea typeface="Arial" charset="0"/>
                <a:cs typeface="Arial" charset="0"/>
              </a:defRPr>
            </a:lvl4pPr>
            <a:lvl5pPr marL="2171700" indent="-342900" algn="l">
              <a:tabLst>
                <a:tab pos="2692400" algn="l"/>
              </a:tabLst>
              <a:defRPr>
                <a:solidFill>
                  <a:schemeClr val="tx1"/>
                </a:solidFill>
                <a:latin typeface="Arial" charset="0"/>
                <a:ea typeface="Arial" charset="0"/>
                <a:cs typeface="Arial" charset="0"/>
              </a:defRPr>
            </a:lvl5pPr>
            <a:lvl6pPr marL="2628900" indent="-342900" fontAlgn="base">
              <a:spcBef>
                <a:spcPct val="0"/>
              </a:spcBef>
              <a:spcAft>
                <a:spcPct val="0"/>
              </a:spcAft>
              <a:tabLst>
                <a:tab pos="2692400" algn="l"/>
              </a:tabLst>
              <a:defRPr>
                <a:solidFill>
                  <a:schemeClr val="tx1"/>
                </a:solidFill>
                <a:latin typeface="Arial" charset="0"/>
                <a:ea typeface="Arial" charset="0"/>
                <a:cs typeface="Arial" charset="0"/>
              </a:defRPr>
            </a:lvl6pPr>
            <a:lvl7pPr marL="3086100" indent="-342900" fontAlgn="base">
              <a:spcBef>
                <a:spcPct val="0"/>
              </a:spcBef>
              <a:spcAft>
                <a:spcPct val="0"/>
              </a:spcAft>
              <a:tabLst>
                <a:tab pos="2692400" algn="l"/>
              </a:tabLst>
              <a:defRPr>
                <a:solidFill>
                  <a:schemeClr val="tx1"/>
                </a:solidFill>
                <a:latin typeface="Arial" charset="0"/>
                <a:ea typeface="Arial" charset="0"/>
                <a:cs typeface="Arial" charset="0"/>
              </a:defRPr>
            </a:lvl7pPr>
            <a:lvl8pPr marL="3543300" indent="-342900" fontAlgn="base">
              <a:spcBef>
                <a:spcPct val="0"/>
              </a:spcBef>
              <a:spcAft>
                <a:spcPct val="0"/>
              </a:spcAft>
              <a:tabLst>
                <a:tab pos="2692400" algn="l"/>
              </a:tabLst>
              <a:defRPr>
                <a:solidFill>
                  <a:schemeClr val="tx1"/>
                </a:solidFill>
                <a:latin typeface="Arial" charset="0"/>
                <a:ea typeface="Arial" charset="0"/>
                <a:cs typeface="Arial" charset="0"/>
              </a:defRPr>
            </a:lvl8pPr>
            <a:lvl9pPr marL="4000500" indent="-342900" fontAlgn="base">
              <a:spcBef>
                <a:spcPct val="0"/>
              </a:spcBef>
              <a:spcAft>
                <a:spcPct val="0"/>
              </a:spcAft>
              <a:tabLst>
                <a:tab pos="2692400" algn="l"/>
              </a:tabLst>
              <a:defRPr>
                <a:solidFill>
                  <a:schemeClr val="tx1"/>
                </a:solidFill>
                <a:latin typeface="Arial" charset="0"/>
                <a:ea typeface="Arial" charset="0"/>
                <a:cs typeface="Arial" charset="0"/>
              </a:defRPr>
            </a:lvl9pPr>
          </a:lstStyle>
          <a:p>
            <a:pPr algn="ctr">
              <a:defRPr/>
            </a:pPr>
            <a:endParaRPr lang="en-US" sz="1800" b="1" smtClean="0">
              <a:latin typeface="Times New Roman" charset="0"/>
            </a:endParaRPr>
          </a:p>
        </p:txBody>
      </p:sp>
      <p:grpSp>
        <p:nvGrpSpPr>
          <p:cNvPr id="5122" name="Group 36"/>
          <p:cNvGrpSpPr>
            <a:grpSpLocks/>
          </p:cNvGrpSpPr>
          <p:nvPr/>
        </p:nvGrpSpPr>
        <p:grpSpPr bwMode="auto">
          <a:xfrm>
            <a:off x="473075" y="973138"/>
            <a:ext cx="5915025" cy="2946785"/>
            <a:chOff x="298" y="613"/>
            <a:chExt cx="3726" cy="1316"/>
          </a:xfrm>
        </p:grpSpPr>
        <p:sp>
          <p:nvSpPr>
            <p:cNvPr id="277514" name="AutoShape 10"/>
            <p:cNvSpPr>
              <a:spLocks noChangeArrowheads="1"/>
            </p:cNvSpPr>
            <p:nvPr/>
          </p:nvSpPr>
          <p:spPr bwMode="auto">
            <a:xfrm>
              <a:off x="298" y="613"/>
              <a:ext cx="3713" cy="1316"/>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77515" name="Rectangle 11"/>
            <p:cNvSpPr>
              <a:spLocks noChangeArrowheads="1"/>
            </p:cNvSpPr>
            <p:nvPr/>
          </p:nvSpPr>
          <p:spPr bwMode="auto">
            <a:xfrm>
              <a:off x="348" y="671"/>
              <a:ext cx="3676" cy="1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latin typeface="Times New Roman" charset="0"/>
                  <a:cs typeface="Arial" charset="0"/>
                </a:rPr>
                <a:t>In </a:t>
              </a:r>
              <a:r>
                <a:rPr lang="en-US" sz="1200" dirty="0">
                  <a:latin typeface="Times New Roman" charset="0"/>
                  <a:cs typeface="Arial" charset="0"/>
                </a:rPr>
                <a:t>this module we will use phylogenetic techniques to assess the utility of some of the molecular typing </a:t>
              </a:r>
              <a:r>
                <a:rPr lang="en-US" sz="1200" dirty="0" smtClean="0">
                  <a:latin typeface="Times New Roman" charset="0"/>
                  <a:cs typeface="Arial" charset="0"/>
                </a:rPr>
                <a:t>tools available for </a:t>
              </a:r>
              <a:r>
                <a:rPr lang="en-US" sz="1200" i="1" dirty="0">
                  <a:latin typeface="Times New Roman" charset="0"/>
                  <a:cs typeface="Arial" charset="0"/>
                </a:rPr>
                <a:t>C. trachomatis</a:t>
              </a:r>
              <a:r>
                <a:rPr lang="en-US" sz="1200" dirty="0">
                  <a:latin typeface="Times New Roman" charset="0"/>
                  <a:cs typeface="Arial" charset="0"/>
                </a:rPr>
                <a:t>. </a:t>
              </a:r>
              <a:endParaRPr lang="en-US" sz="1200" dirty="0" smtClean="0">
                <a:latin typeface="Times New Roman" charset="0"/>
                <a:cs typeface="Arial" charset="0"/>
              </a:endParaRPr>
            </a:p>
            <a:p>
              <a:pPr algn="l">
                <a:defRPr/>
              </a:pPr>
              <a:endParaRPr lang="en-US" sz="1200" dirty="0">
                <a:latin typeface="Times New Roman" charset="0"/>
                <a:cs typeface="Arial" charset="0"/>
              </a:endParaRPr>
            </a:p>
            <a:p>
              <a:pPr algn="l">
                <a:defRPr/>
              </a:pPr>
              <a:r>
                <a:rPr lang="en-US" sz="1200" dirty="0" smtClean="0">
                  <a:latin typeface="Times New Roman" charset="0"/>
                  <a:cs typeface="Arial" charset="0"/>
                </a:rPr>
                <a:t>The exercise will </a:t>
              </a:r>
              <a:r>
                <a:rPr lang="en-US" sz="1200" dirty="0">
                  <a:latin typeface="Times New Roman" charset="0"/>
                  <a:cs typeface="Arial" charset="0"/>
                </a:rPr>
                <a:t>begin </a:t>
              </a:r>
              <a:r>
                <a:rPr lang="en-US" sz="1200" dirty="0" smtClean="0">
                  <a:latin typeface="Times New Roman" charset="0"/>
                  <a:cs typeface="Arial" charset="0"/>
                </a:rPr>
                <a:t>by using assembled sequences. Historically this is the type of data that would have been available for molecular phylogenetic analyses.</a:t>
              </a:r>
              <a:r>
                <a:rPr lang="en-US" sz="1200" dirty="0">
                  <a:latin typeface="Times New Roman" charset="0"/>
                  <a:cs typeface="Arial" charset="0"/>
                </a:rPr>
                <a:t> </a:t>
              </a:r>
              <a:r>
                <a:rPr lang="en-US" sz="1200" dirty="0" smtClean="0">
                  <a:latin typeface="Times New Roman" charset="0"/>
                  <a:cs typeface="Arial" charset="0"/>
                </a:rPr>
                <a:t>We </a:t>
              </a:r>
              <a:r>
                <a:rPr lang="en-US" sz="1200" dirty="0">
                  <a:latin typeface="Times New Roman" charset="0"/>
                  <a:cs typeface="Arial" charset="0"/>
                </a:rPr>
                <a:t>will look at the </a:t>
              </a:r>
              <a:r>
                <a:rPr lang="en-US" sz="1200" i="1" dirty="0" err="1">
                  <a:latin typeface="Times New Roman" charset="0"/>
                  <a:cs typeface="Arial" charset="0"/>
                </a:rPr>
                <a:t>ompA</a:t>
              </a:r>
              <a:r>
                <a:rPr lang="en-US" sz="1200" dirty="0">
                  <a:latin typeface="Times New Roman" charset="0"/>
                  <a:cs typeface="Arial" charset="0"/>
                </a:rPr>
                <a:t> gene, the most commonly used </a:t>
              </a:r>
              <a:r>
                <a:rPr lang="en-US" sz="1200" i="1" dirty="0">
                  <a:latin typeface="Times New Roman" charset="0"/>
                  <a:cs typeface="Arial" charset="0"/>
                </a:rPr>
                <a:t>Chlamydia</a:t>
              </a:r>
              <a:r>
                <a:rPr lang="en-US" sz="1200" dirty="0">
                  <a:latin typeface="Times New Roman" charset="0"/>
                  <a:cs typeface="Arial" charset="0"/>
                </a:rPr>
                <a:t> typing </a:t>
              </a:r>
              <a:r>
                <a:rPr lang="en-US" sz="1200" dirty="0" smtClean="0">
                  <a:latin typeface="Times New Roman" charset="0"/>
                  <a:cs typeface="Arial" charset="0"/>
                </a:rPr>
                <a:t>locus.</a:t>
              </a:r>
            </a:p>
            <a:p>
              <a:pPr algn="l">
                <a:defRPr/>
              </a:pPr>
              <a:endParaRPr lang="en-US" sz="1200" dirty="0">
                <a:latin typeface="Times New Roman" charset="0"/>
                <a:cs typeface="Arial" charset="0"/>
              </a:endParaRPr>
            </a:p>
            <a:p>
              <a:pPr algn="l">
                <a:defRPr/>
              </a:pPr>
              <a:r>
                <a:rPr lang="en-US" sz="1200" dirty="0" smtClean="0">
                  <a:latin typeface="Times New Roman" charset="0"/>
                  <a:cs typeface="Arial" charset="0"/>
                </a:rPr>
                <a:t>In the second part of the exercise, we </a:t>
              </a:r>
              <a:r>
                <a:rPr lang="en-US" sz="1200" dirty="0">
                  <a:latin typeface="Times New Roman" charset="0"/>
                  <a:cs typeface="Arial" charset="0"/>
                </a:rPr>
                <a:t>will see </a:t>
              </a:r>
              <a:r>
                <a:rPr lang="en-US" sz="1200" dirty="0" smtClean="0">
                  <a:latin typeface="Times New Roman" charset="0"/>
                  <a:cs typeface="Arial" charset="0"/>
                </a:rPr>
                <a:t>how Artemis can be used </a:t>
              </a:r>
              <a:r>
                <a:rPr lang="en-US" sz="1200" dirty="0">
                  <a:latin typeface="Times New Roman" charset="0"/>
                  <a:cs typeface="Arial" charset="0"/>
                </a:rPr>
                <a:t>to create sequence alignments from the </a:t>
              </a:r>
              <a:r>
                <a:rPr lang="en-US" sz="1200" i="1" dirty="0">
                  <a:latin typeface="Times New Roman" charset="0"/>
                  <a:cs typeface="Arial" charset="0"/>
                </a:rPr>
                <a:t>C. trachomatis</a:t>
              </a:r>
              <a:r>
                <a:rPr lang="en-US" sz="1200" dirty="0">
                  <a:latin typeface="Times New Roman" charset="0"/>
                  <a:cs typeface="Arial" charset="0"/>
                </a:rPr>
                <a:t> </a:t>
              </a:r>
              <a:r>
                <a:rPr lang="en-US" sz="1200" dirty="0" err="1">
                  <a:latin typeface="Times New Roman" charset="0"/>
                  <a:cs typeface="Arial" charset="0"/>
                </a:rPr>
                <a:t>bcf</a:t>
              </a:r>
              <a:r>
                <a:rPr lang="en-US" sz="1200" dirty="0">
                  <a:latin typeface="Times New Roman" charset="0"/>
                  <a:cs typeface="Arial" charset="0"/>
                </a:rPr>
                <a:t> files used in the mapping </a:t>
              </a:r>
              <a:r>
                <a:rPr lang="en-US" sz="1200" dirty="0" smtClean="0">
                  <a:latin typeface="Times New Roman" charset="0"/>
                  <a:cs typeface="Arial" charset="0"/>
                </a:rPr>
                <a:t>module. We will extract the sequences of genes used in a </a:t>
              </a:r>
              <a:r>
                <a:rPr lang="en-US" sz="1200" i="1" dirty="0" smtClean="0">
                  <a:latin typeface="Times New Roman" charset="0"/>
                  <a:cs typeface="Arial" charset="0"/>
                </a:rPr>
                <a:t>Chlamydia</a:t>
              </a:r>
              <a:r>
                <a:rPr lang="en-US" sz="1200" dirty="0" smtClean="0">
                  <a:latin typeface="Times New Roman" charset="0"/>
                  <a:cs typeface="Arial" charset="0"/>
                </a:rPr>
                <a:t> </a:t>
              </a:r>
              <a:r>
                <a:rPr lang="en-US" sz="1200" dirty="0" err="1" smtClean="0">
                  <a:latin typeface="Times New Roman" charset="0"/>
                  <a:cs typeface="Arial" charset="0"/>
                </a:rPr>
                <a:t>multilocus</a:t>
              </a:r>
              <a:r>
                <a:rPr lang="en-US" sz="1200" dirty="0" smtClean="0">
                  <a:latin typeface="Times New Roman" charset="0"/>
                  <a:cs typeface="Arial" charset="0"/>
                </a:rPr>
                <a:t>-typing scheme and compare the results with those from the </a:t>
              </a:r>
              <a:r>
                <a:rPr lang="en-US" sz="1200" i="1" dirty="0" err="1" smtClean="0">
                  <a:latin typeface="Times New Roman" charset="0"/>
                  <a:cs typeface="Arial" charset="0"/>
                </a:rPr>
                <a:t>ompA</a:t>
              </a:r>
              <a:r>
                <a:rPr lang="en-US" sz="1200" dirty="0" smtClean="0">
                  <a:latin typeface="Times New Roman" charset="0"/>
                  <a:cs typeface="Arial" charset="0"/>
                </a:rPr>
                <a:t> analysis.</a:t>
              </a:r>
              <a:endParaRPr lang="en-US" sz="1800" dirty="0">
                <a:latin typeface="Times New Roman" charset="0"/>
                <a:cs typeface="Arial" charset="0"/>
              </a:endParaRPr>
            </a:p>
            <a:p>
              <a:pPr algn="l">
                <a:defRPr/>
              </a:pPr>
              <a:endParaRPr lang="en-GB" sz="1200" dirty="0" smtClean="0">
                <a:latin typeface="Times New Roman" charset="0"/>
                <a:cs typeface="Arial" charset="0"/>
              </a:endParaRPr>
            </a:p>
            <a:p>
              <a:pPr algn="l">
                <a:defRPr/>
              </a:pPr>
              <a:r>
                <a:rPr lang="en-GB" sz="1200" dirty="0" smtClean="0">
                  <a:latin typeface="Times New Roman" charset="0"/>
                  <a:cs typeface="Arial" charset="0"/>
                </a:rPr>
                <a:t>Finally we will create a tree based on whole-genome SNP data and see which of the other two typing schemes it supports.</a:t>
              </a:r>
              <a:endParaRPr lang="en-GB" sz="1200" dirty="0">
                <a:latin typeface="Times New Roman" charset="0"/>
                <a:cs typeface="Arial" charset="0"/>
              </a:endParaRPr>
            </a:p>
          </p:txBody>
        </p:sp>
      </p:grpSp>
      <p:grpSp>
        <p:nvGrpSpPr>
          <p:cNvPr id="5123" name="Group 17"/>
          <p:cNvGrpSpPr>
            <a:grpSpLocks/>
          </p:cNvGrpSpPr>
          <p:nvPr/>
        </p:nvGrpSpPr>
        <p:grpSpPr bwMode="auto">
          <a:xfrm>
            <a:off x="452438" y="4652962"/>
            <a:ext cx="5873750" cy="4542600"/>
            <a:chOff x="301" y="763"/>
            <a:chExt cx="3700" cy="1275"/>
          </a:xfrm>
        </p:grpSpPr>
        <p:sp>
          <p:nvSpPr>
            <p:cNvPr id="277522" name="AutoShape 18"/>
            <p:cNvSpPr>
              <a:spLocks noChangeArrowheads="1"/>
            </p:cNvSpPr>
            <p:nvPr/>
          </p:nvSpPr>
          <p:spPr bwMode="auto">
            <a:xfrm>
              <a:off x="301" y="763"/>
              <a:ext cx="3700" cy="1157"/>
            </a:xfrm>
            <a:prstGeom prst="roundRect">
              <a:avLst>
                <a:gd name="adj" fmla="val 10711"/>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77523" name="Text Box 19"/>
            <p:cNvSpPr txBox="1">
              <a:spLocks noChangeArrowheads="1"/>
            </p:cNvSpPr>
            <p:nvPr/>
          </p:nvSpPr>
          <p:spPr bwMode="auto">
            <a:xfrm>
              <a:off x="350" y="794"/>
              <a:ext cx="3632" cy="1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latin typeface="Times New Roman" charset="0"/>
                  <a:cs typeface="Arial" charset="0"/>
                </a:rPr>
                <a:t>Later in the week you will learn how short-read sequence reads, such as those produced by the </a:t>
              </a:r>
              <a:r>
                <a:rPr lang="en-US" sz="1200" dirty="0" err="1" smtClean="0">
                  <a:latin typeface="Times New Roman" charset="0"/>
                  <a:cs typeface="Arial" charset="0"/>
                </a:rPr>
                <a:t>Illumina</a:t>
              </a:r>
              <a:r>
                <a:rPr lang="en-US" sz="1200" dirty="0" smtClean="0">
                  <a:latin typeface="Times New Roman" charset="0"/>
                  <a:cs typeface="Arial" charset="0"/>
                </a:rPr>
                <a:t> platform, can be assembled into draft genomes. Assembly of short read data is similar to the methods historically used to create </a:t>
              </a:r>
              <a:r>
                <a:rPr lang="en-US" sz="1200" dirty="0">
                  <a:latin typeface="Times New Roman" charset="0"/>
                  <a:cs typeface="Arial" charset="0"/>
                </a:rPr>
                <a:t>high quality reference genomes</a:t>
              </a:r>
              <a:r>
                <a:rPr lang="en-US" sz="1200" dirty="0" smtClean="0">
                  <a:latin typeface="Times New Roman" charset="0"/>
                  <a:cs typeface="Arial" charset="0"/>
                </a:rPr>
                <a:t> from capillary (Sanger) sequence data. Mapping and assembly both have their advantages and disadvantages, which should become apparent during this course.</a:t>
              </a:r>
            </a:p>
            <a:p>
              <a:pPr algn="l">
                <a:defRPr/>
              </a:pPr>
              <a:endParaRPr lang="en-US" sz="1200" dirty="0">
                <a:latin typeface="Times New Roman" charset="0"/>
                <a:cs typeface="Arial" charset="0"/>
              </a:endParaRPr>
            </a:p>
            <a:p>
              <a:pPr algn="l">
                <a:defRPr/>
              </a:pPr>
              <a:r>
                <a:rPr lang="en-US" sz="1200" dirty="0" smtClean="0">
                  <a:latin typeface="Times New Roman" charset="0"/>
                  <a:cs typeface="Arial" charset="0"/>
                </a:rPr>
                <a:t>For our first phylogeny we will make a tree using the sequences of the </a:t>
              </a:r>
              <a:r>
                <a:rPr lang="en-US" sz="1200" i="1" dirty="0" err="1" smtClean="0">
                  <a:latin typeface="Times New Roman" charset="0"/>
                  <a:cs typeface="Arial" charset="0"/>
                </a:rPr>
                <a:t>ompA</a:t>
              </a:r>
              <a:r>
                <a:rPr lang="en-US" sz="1200" dirty="0" smtClean="0">
                  <a:latin typeface="Times New Roman" charset="0"/>
                  <a:cs typeface="Arial" charset="0"/>
                </a:rPr>
                <a:t> gene from 16 strains of </a:t>
              </a:r>
              <a:r>
                <a:rPr lang="en-US" sz="1200" i="1" dirty="0" smtClean="0">
                  <a:latin typeface="Times New Roman" charset="0"/>
                  <a:cs typeface="Arial" charset="0"/>
                </a:rPr>
                <a:t>C. trachomatis</a:t>
              </a:r>
              <a:r>
                <a:rPr lang="en-US" sz="1200" dirty="0" smtClean="0">
                  <a:latin typeface="Times New Roman" charset="0"/>
                  <a:cs typeface="Arial" charset="0"/>
                </a:rPr>
                <a:t>. These sequences are provided for you in a single file called </a:t>
              </a:r>
              <a:r>
                <a:rPr lang="en-US" sz="1200" dirty="0" err="1" smtClean="0">
                  <a:latin typeface="Times New Roman" charset="0"/>
                  <a:cs typeface="Arial" charset="0"/>
                </a:rPr>
                <a:t>ompA_assembled.mfa</a:t>
              </a:r>
              <a:r>
                <a:rPr lang="en-US" sz="1200" dirty="0" smtClean="0">
                  <a:latin typeface="Times New Roman" charset="0"/>
                  <a:cs typeface="Arial" charset="0"/>
                </a:rPr>
                <a:t> in the Module 5 directory.</a:t>
              </a:r>
            </a:p>
            <a:p>
              <a:pPr algn="l">
                <a:defRPr/>
              </a:pPr>
              <a:endParaRPr lang="en-US" sz="1200" dirty="0">
                <a:latin typeface="Times New Roman" charset="0"/>
                <a:cs typeface="Arial" charset="0"/>
              </a:endParaRPr>
            </a:p>
            <a:p>
              <a:pPr algn="l">
                <a:defRPr/>
              </a:pPr>
              <a:r>
                <a:rPr lang="en-US" sz="1200" dirty="0" smtClean="0">
                  <a:latin typeface="Times New Roman" charset="0"/>
                  <a:cs typeface="Arial" charset="0"/>
                </a:rPr>
                <a:t>Historically, the most commonly used tool for typing </a:t>
              </a:r>
              <a:r>
                <a:rPr lang="en-GB" sz="1200" i="1" dirty="0">
                  <a:latin typeface="Times New Roman" charset="0"/>
                  <a:cs typeface="Arial" charset="0"/>
                </a:rPr>
                <a:t>C. </a:t>
              </a:r>
              <a:r>
                <a:rPr lang="en-GB" sz="1200" i="1" dirty="0" smtClean="0">
                  <a:latin typeface="Times New Roman" charset="0"/>
                  <a:cs typeface="Arial" charset="0"/>
                </a:rPr>
                <a:t>trachomatis</a:t>
              </a:r>
              <a:r>
                <a:rPr lang="en-GB" sz="1200" dirty="0" smtClean="0">
                  <a:latin typeface="Times New Roman" charset="0"/>
                  <a:cs typeface="Arial" charset="0"/>
                </a:rPr>
                <a:t> isolates was serotyping using the</a:t>
              </a:r>
              <a:r>
                <a:rPr lang="en-US" sz="1200" dirty="0" smtClean="0">
                  <a:latin typeface="Times New Roman" charset="0"/>
                  <a:cs typeface="Arial" charset="0"/>
                </a:rPr>
                <a:t> MOMP (major outer membrane protein), which is encoded by the </a:t>
              </a:r>
              <a:r>
                <a:rPr lang="en-US" sz="1200" i="1" dirty="0" err="1" smtClean="0">
                  <a:latin typeface="Times New Roman" charset="0"/>
                  <a:cs typeface="Arial" charset="0"/>
                </a:rPr>
                <a:t>ompA</a:t>
              </a:r>
              <a:r>
                <a:rPr lang="en-US" sz="1200" dirty="0" smtClean="0">
                  <a:latin typeface="Times New Roman" charset="0"/>
                  <a:cs typeface="Arial" charset="0"/>
                </a:rPr>
                <a:t> gene. </a:t>
              </a:r>
              <a:r>
                <a:rPr lang="en-GB" sz="1200" dirty="0">
                  <a:latin typeface="Times New Roman" charset="0"/>
                  <a:cs typeface="Arial" charset="0"/>
                </a:rPr>
                <a:t>There are two </a:t>
              </a:r>
              <a:r>
                <a:rPr lang="en-GB" sz="1200" dirty="0" err="1">
                  <a:latin typeface="Times New Roman" charset="0"/>
                  <a:cs typeface="Arial" charset="0"/>
                </a:rPr>
                <a:t>biovars</a:t>
              </a:r>
              <a:r>
                <a:rPr lang="en-GB" sz="1200" dirty="0">
                  <a:latin typeface="Times New Roman" charset="0"/>
                  <a:cs typeface="Arial" charset="0"/>
                </a:rPr>
                <a:t> of </a:t>
              </a:r>
              <a:r>
                <a:rPr lang="en-GB" sz="1200" i="1" dirty="0">
                  <a:latin typeface="Times New Roman" charset="0"/>
                  <a:cs typeface="Arial" charset="0"/>
                </a:rPr>
                <a:t>C. trachomatis</a:t>
              </a:r>
              <a:r>
                <a:rPr lang="en-GB" sz="1200" dirty="0">
                  <a:latin typeface="Times New Roman" charset="0"/>
                  <a:cs typeface="Arial" charset="0"/>
                </a:rPr>
                <a:t>: </a:t>
              </a:r>
              <a:r>
                <a:rPr lang="en-GB" sz="1200" dirty="0" smtClean="0">
                  <a:latin typeface="Times New Roman" charset="0"/>
                  <a:cs typeface="Arial" charset="0"/>
                </a:rPr>
                <a:t>1) the </a:t>
              </a:r>
              <a:r>
                <a:rPr lang="en-GB" sz="1200" dirty="0">
                  <a:latin typeface="Times New Roman" charset="0"/>
                  <a:cs typeface="Arial" charset="0"/>
                </a:rPr>
                <a:t>trachoma </a:t>
              </a:r>
              <a:r>
                <a:rPr lang="en-GB" sz="1200" dirty="0" err="1">
                  <a:latin typeface="Times New Roman" charset="0"/>
                  <a:cs typeface="Arial" charset="0"/>
                </a:rPr>
                <a:t>biovar</a:t>
              </a:r>
              <a:r>
                <a:rPr lang="en-GB" sz="1200" dirty="0">
                  <a:latin typeface="Times New Roman" charset="0"/>
                  <a:cs typeface="Arial" charset="0"/>
                </a:rPr>
                <a:t> includes ocular and </a:t>
              </a:r>
              <a:r>
                <a:rPr lang="en-US" sz="1200" dirty="0">
                  <a:latin typeface="Times New Roman" charset="0"/>
                  <a:cs typeface="Arial" charset="0"/>
                </a:rPr>
                <a:t>urogenital strains, which cause the majority of </a:t>
              </a:r>
              <a:r>
                <a:rPr lang="en-US" sz="1200" dirty="0" smtClean="0">
                  <a:latin typeface="Times New Roman" charset="0"/>
                  <a:cs typeface="Arial" charset="0"/>
                </a:rPr>
                <a:t>trachoma and </a:t>
              </a:r>
              <a:r>
                <a:rPr lang="en-US" sz="1200" dirty="0">
                  <a:latin typeface="Times New Roman" charset="0"/>
                  <a:cs typeface="Arial" charset="0"/>
                </a:rPr>
                <a:t>STIs, and are </a:t>
              </a:r>
              <a:r>
                <a:rPr lang="en-US" sz="1200" dirty="0" err="1" smtClean="0">
                  <a:latin typeface="Times New Roman" charset="0"/>
                  <a:cs typeface="Arial" charset="0"/>
                </a:rPr>
                <a:t>characterised</a:t>
              </a:r>
              <a:r>
                <a:rPr lang="en-US" sz="1200" dirty="0" smtClean="0">
                  <a:latin typeface="Times New Roman" charset="0"/>
                  <a:cs typeface="Arial" charset="0"/>
                </a:rPr>
                <a:t> </a:t>
              </a:r>
              <a:r>
                <a:rPr lang="en-US" sz="1200" dirty="0">
                  <a:latin typeface="Times New Roman" charset="0"/>
                  <a:cs typeface="Arial" charset="0"/>
                </a:rPr>
                <a:t>by </a:t>
              </a:r>
              <a:r>
                <a:rPr lang="en-GB" sz="1200" dirty="0">
                  <a:latin typeface="Times New Roman" charset="0"/>
                  <a:cs typeface="Arial" charset="0"/>
                </a:rPr>
                <a:t>localised infections of the epithelial surface of the conjunctiva or genital mucosa</a:t>
              </a:r>
              <a:r>
                <a:rPr lang="en-US" sz="1200" dirty="0">
                  <a:latin typeface="Times New Roman" charset="0"/>
                  <a:cs typeface="Arial" charset="0"/>
                </a:rPr>
                <a:t>; </a:t>
              </a:r>
              <a:r>
                <a:rPr lang="en-US" sz="1200" dirty="0" smtClean="0">
                  <a:latin typeface="Times New Roman" charset="0"/>
                  <a:cs typeface="Arial" charset="0"/>
                </a:rPr>
                <a:t>2) the </a:t>
              </a:r>
              <a:r>
                <a:rPr lang="en-GB" sz="1200" dirty="0" err="1">
                  <a:latin typeface="Times New Roman" charset="0"/>
                  <a:cs typeface="Arial" charset="0"/>
                </a:rPr>
                <a:t>lymphogranuloma</a:t>
              </a:r>
              <a:r>
                <a:rPr lang="en-GB" sz="1200" dirty="0">
                  <a:latin typeface="Times New Roman" charset="0"/>
                  <a:cs typeface="Arial" charset="0"/>
                </a:rPr>
                <a:t> </a:t>
              </a:r>
              <a:r>
                <a:rPr lang="en-GB" sz="1200" dirty="0" err="1">
                  <a:latin typeface="Times New Roman" charset="0"/>
                  <a:cs typeface="Arial" charset="0"/>
                </a:rPr>
                <a:t>venereum</a:t>
              </a:r>
              <a:r>
                <a:rPr lang="en-GB" sz="1200" dirty="0">
                  <a:latin typeface="Times New Roman" charset="0"/>
                  <a:cs typeface="Arial" charset="0"/>
                </a:rPr>
                <a:t> (LGV) </a:t>
              </a:r>
              <a:r>
                <a:rPr lang="en-GB" sz="1200" dirty="0" err="1">
                  <a:latin typeface="Times New Roman" charset="0"/>
                  <a:cs typeface="Arial" charset="0"/>
                </a:rPr>
                <a:t>biovar</a:t>
              </a:r>
              <a:r>
                <a:rPr lang="en-GB" sz="1200" dirty="0">
                  <a:latin typeface="Times New Roman" charset="0"/>
                  <a:cs typeface="Arial" charset="0"/>
                </a:rPr>
                <a:t> includes strains which are distinguished by their ability to spread systemically thorough the lymphatic system,</a:t>
              </a:r>
              <a:r>
                <a:rPr lang="en-US" sz="1200" dirty="0">
                  <a:latin typeface="Times New Roman" charset="0"/>
                  <a:cs typeface="Arial" charset="0"/>
                </a:rPr>
                <a:t> causing genital ulceration and bubonic disease. Based on MOMP </a:t>
              </a:r>
              <a:r>
                <a:rPr lang="en-US" sz="1200" dirty="0" smtClean="0">
                  <a:latin typeface="Times New Roman" charset="0"/>
                  <a:cs typeface="Arial" charset="0"/>
                </a:rPr>
                <a:t>serotyping</a:t>
              </a:r>
              <a:r>
                <a:rPr lang="en-US" sz="1200" dirty="0">
                  <a:latin typeface="Times New Roman" charset="0"/>
                  <a:cs typeface="Arial" charset="0"/>
                </a:rPr>
                <a:t>,</a:t>
              </a:r>
              <a:r>
                <a:rPr lang="en-GB" sz="1200" dirty="0">
                  <a:latin typeface="Times New Roman" charset="0"/>
                  <a:cs typeface="Arial" charset="0"/>
                </a:rPr>
                <a:t> </a:t>
              </a:r>
              <a:r>
                <a:rPr lang="en-GB" sz="1200" i="1" dirty="0">
                  <a:latin typeface="Times New Roman" charset="0"/>
                  <a:cs typeface="Arial" charset="0"/>
                </a:rPr>
                <a:t>C. trachomatis</a:t>
              </a:r>
              <a:r>
                <a:rPr lang="en-GB" sz="1200" dirty="0">
                  <a:latin typeface="Times New Roman" charset="0"/>
                  <a:cs typeface="Arial" charset="0"/>
                </a:rPr>
                <a:t> has been </a:t>
              </a:r>
              <a:r>
                <a:rPr lang="en-US" sz="1200" dirty="0">
                  <a:latin typeface="Times New Roman" charset="0"/>
                  <a:cs typeface="Arial" charset="0"/>
                </a:rPr>
                <a:t>subdivided </a:t>
              </a:r>
              <a:r>
                <a:rPr lang="en-US" sz="1200" dirty="0" smtClean="0">
                  <a:latin typeface="Times New Roman" charset="0"/>
                  <a:cs typeface="Arial" charset="0"/>
                </a:rPr>
                <a:t>into between 15</a:t>
              </a:r>
              <a:r>
                <a:rPr lang="en-US" sz="1200" dirty="0">
                  <a:latin typeface="Times New Roman" charset="0"/>
                  <a:cs typeface="Arial" charset="0"/>
                </a:rPr>
                <a:t> </a:t>
              </a:r>
              <a:r>
                <a:rPr lang="en-US" sz="1200" dirty="0" smtClean="0">
                  <a:latin typeface="Times New Roman" charset="0"/>
                  <a:cs typeface="Arial" charset="0"/>
                </a:rPr>
                <a:t>and 19 </a:t>
              </a:r>
              <a:r>
                <a:rPr lang="en-US" sz="1200" dirty="0">
                  <a:latin typeface="Times New Roman" charset="0"/>
                  <a:cs typeface="Arial" charset="0"/>
                </a:rPr>
                <a:t>serotypes: the trachoma </a:t>
              </a:r>
              <a:r>
                <a:rPr lang="en-US" sz="1200" dirty="0" err="1">
                  <a:latin typeface="Times New Roman" charset="0"/>
                  <a:cs typeface="Arial" charset="0"/>
                </a:rPr>
                <a:t>biovar</a:t>
              </a:r>
              <a:r>
                <a:rPr lang="en-US" sz="1200" dirty="0">
                  <a:latin typeface="Times New Roman" charset="0"/>
                  <a:cs typeface="Arial" charset="0"/>
                </a:rPr>
                <a:t> includes ocular serotypes A to C and urogenital serotypes D to K, while the LGV </a:t>
              </a:r>
              <a:r>
                <a:rPr lang="en-US" sz="1200" dirty="0" err="1">
                  <a:latin typeface="Times New Roman" charset="0"/>
                  <a:cs typeface="Arial" charset="0"/>
                </a:rPr>
                <a:t>biovar</a:t>
              </a:r>
              <a:r>
                <a:rPr lang="en-US" sz="1200" dirty="0">
                  <a:latin typeface="Times New Roman" charset="0"/>
                  <a:cs typeface="Arial" charset="0"/>
                </a:rPr>
                <a:t> includes serotypes L1, L2 (including L2a, b and c) and L3.</a:t>
              </a:r>
            </a:p>
            <a:p>
              <a:pPr algn="l">
                <a:defRPr/>
              </a:pPr>
              <a:endParaRPr lang="en-US" sz="1200" dirty="0" smtClean="0">
                <a:latin typeface="Times New Roman" charset="0"/>
                <a:cs typeface="Arial" charset="0"/>
              </a:endParaRPr>
            </a:p>
            <a:p>
              <a:pPr algn="l">
                <a:defRPr/>
              </a:pPr>
              <a:endParaRPr lang="en-GB" sz="1800" dirty="0">
                <a:latin typeface="Times New Roman" charset="0"/>
                <a:cs typeface="Arial" charset="0"/>
              </a:endParaRPr>
            </a:p>
          </p:txBody>
        </p:sp>
      </p:grpSp>
      <p:sp>
        <p:nvSpPr>
          <p:cNvPr id="277524" name="Text Box 20"/>
          <p:cNvSpPr txBox="1">
            <a:spLocks noChangeArrowheads="1"/>
          </p:cNvSpPr>
          <p:nvPr/>
        </p:nvSpPr>
        <p:spPr bwMode="auto">
          <a:xfrm>
            <a:off x="395288" y="4135438"/>
            <a:ext cx="5689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tabLst>
                <a:tab pos="2692400" algn="l"/>
              </a:tabLst>
              <a:defRPr>
                <a:solidFill>
                  <a:schemeClr val="tx1"/>
                </a:solidFill>
                <a:latin typeface="Arial" charset="0"/>
                <a:ea typeface="ＭＳ Ｐゴシック" charset="0"/>
                <a:cs typeface="Arial" charset="0"/>
              </a:defRPr>
            </a:lvl1pPr>
            <a:lvl2pPr marL="800100" indent="-342900" algn="l">
              <a:tabLst>
                <a:tab pos="2692400" algn="l"/>
              </a:tabLst>
              <a:defRPr>
                <a:solidFill>
                  <a:schemeClr val="tx1"/>
                </a:solidFill>
                <a:latin typeface="Arial" charset="0"/>
                <a:ea typeface="Arial" charset="0"/>
                <a:cs typeface="Arial" charset="0"/>
              </a:defRPr>
            </a:lvl2pPr>
            <a:lvl3pPr marL="1257300" indent="-342900" algn="l">
              <a:tabLst>
                <a:tab pos="2692400" algn="l"/>
              </a:tabLst>
              <a:defRPr>
                <a:solidFill>
                  <a:schemeClr val="tx1"/>
                </a:solidFill>
                <a:latin typeface="Arial" charset="0"/>
                <a:ea typeface="Arial" charset="0"/>
                <a:cs typeface="Arial" charset="0"/>
              </a:defRPr>
            </a:lvl3pPr>
            <a:lvl4pPr marL="1714500" indent="-342900" algn="l">
              <a:tabLst>
                <a:tab pos="2692400" algn="l"/>
              </a:tabLst>
              <a:defRPr>
                <a:solidFill>
                  <a:schemeClr val="tx1"/>
                </a:solidFill>
                <a:latin typeface="Arial" charset="0"/>
                <a:ea typeface="Arial" charset="0"/>
                <a:cs typeface="Arial" charset="0"/>
              </a:defRPr>
            </a:lvl4pPr>
            <a:lvl5pPr marL="2171700" indent="-342900" algn="l">
              <a:tabLst>
                <a:tab pos="2692400" algn="l"/>
              </a:tabLst>
              <a:defRPr>
                <a:solidFill>
                  <a:schemeClr val="tx1"/>
                </a:solidFill>
                <a:latin typeface="Arial" charset="0"/>
                <a:ea typeface="Arial" charset="0"/>
                <a:cs typeface="Arial" charset="0"/>
              </a:defRPr>
            </a:lvl5pPr>
            <a:lvl6pPr marL="2628900" indent="-342900" fontAlgn="base">
              <a:spcBef>
                <a:spcPct val="0"/>
              </a:spcBef>
              <a:spcAft>
                <a:spcPct val="0"/>
              </a:spcAft>
              <a:tabLst>
                <a:tab pos="2692400" algn="l"/>
              </a:tabLst>
              <a:defRPr>
                <a:solidFill>
                  <a:schemeClr val="tx1"/>
                </a:solidFill>
                <a:latin typeface="Arial" charset="0"/>
                <a:ea typeface="Arial" charset="0"/>
                <a:cs typeface="Arial" charset="0"/>
              </a:defRPr>
            </a:lvl6pPr>
            <a:lvl7pPr marL="3086100" indent="-342900" fontAlgn="base">
              <a:spcBef>
                <a:spcPct val="0"/>
              </a:spcBef>
              <a:spcAft>
                <a:spcPct val="0"/>
              </a:spcAft>
              <a:tabLst>
                <a:tab pos="2692400" algn="l"/>
              </a:tabLst>
              <a:defRPr>
                <a:solidFill>
                  <a:schemeClr val="tx1"/>
                </a:solidFill>
                <a:latin typeface="Arial" charset="0"/>
                <a:ea typeface="Arial" charset="0"/>
                <a:cs typeface="Arial" charset="0"/>
              </a:defRPr>
            </a:lvl7pPr>
            <a:lvl8pPr marL="3543300" indent="-342900" fontAlgn="base">
              <a:spcBef>
                <a:spcPct val="0"/>
              </a:spcBef>
              <a:spcAft>
                <a:spcPct val="0"/>
              </a:spcAft>
              <a:tabLst>
                <a:tab pos="2692400" algn="l"/>
              </a:tabLst>
              <a:defRPr>
                <a:solidFill>
                  <a:schemeClr val="tx1"/>
                </a:solidFill>
                <a:latin typeface="Arial" charset="0"/>
                <a:ea typeface="Arial" charset="0"/>
                <a:cs typeface="Arial" charset="0"/>
              </a:defRPr>
            </a:lvl8pPr>
            <a:lvl9pPr marL="4000500" indent="-342900" fontAlgn="base">
              <a:spcBef>
                <a:spcPct val="0"/>
              </a:spcBef>
              <a:spcAft>
                <a:spcPct val="0"/>
              </a:spcAft>
              <a:tabLst>
                <a:tab pos="2692400" algn="l"/>
              </a:tabLst>
              <a:defRPr>
                <a:solidFill>
                  <a:schemeClr val="tx1"/>
                </a:solidFill>
                <a:latin typeface="Arial" charset="0"/>
                <a:ea typeface="Arial" charset="0"/>
                <a:cs typeface="Arial" charset="0"/>
              </a:defRPr>
            </a:lvl9pPr>
          </a:lstStyle>
          <a:p>
            <a:pPr>
              <a:defRPr/>
            </a:pPr>
            <a:r>
              <a:rPr lang="en-GB" sz="1800" b="1" dirty="0" err="1" smtClean="0">
                <a:latin typeface="Times New Roman" charset="0"/>
              </a:rPr>
              <a:t>i</a:t>
            </a:r>
            <a:r>
              <a:rPr lang="en-GB" sz="1800" b="1" dirty="0" smtClean="0">
                <a:latin typeface="Times New Roman" charset="0"/>
              </a:rPr>
              <a:t>) </a:t>
            </a:r>
            <a:r>
              <a:rPr lang="en-GB" sz="1800" b="1" i="1" dirty="0" err="1" smtClean="0">
                <a:latin typeface="Times New Roman" charset="0"/>
              </a:rPr>
              <a:t>ompA</a:t>
            </a:r>
            <a:r>
              <a:rPr lang="en-GB" sz="1800" b="1" dirty="0" smtClean="0">
                <a:latin typeface="Times New Roman" charset="0"/>
              </a:rPr>
              <a:t> phylogeny from gene sequences</a:t>
            </a:r>
          </a:p>
        </p:txBody>
      </p:sp>
      <p:sp>
        <p:nvSpPr>
          <p:cNvPr id="277541" name="Text Box 37"/>
          <p:cNvSpPr txBox="1">
            <a:spLocks noChangeArrowheads="1"/>
          </p:cNvSpPr>
          <p:nvPr/>
        </p:nvSpPr>
        <p:spPr bwMode="auto">
          <a:xfrm>
            <a:off x="573088" y="427038"/>
            <a:ext cx="5689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tabLst>
                <a:tab pos="2692400" algn="l"/>
              </a:tabLst>
              <a:defRPr>
                <a:solidFill>
                  <a:schemeClr val="tx1"/>
                </a:solidFill>
                <a:latin typeface="Arial" charset="0"/>
                <a:ea typeface="ＭＳ Ｐゴシック" charset="0"/>
                <a:cs typeface="Arial" charset="0"/>
              </a:defRPr>
            </a:lvl1pPr>
            <a:lvl2pPr marL="800100" indent="-342900" algn="l">
              <a:tabLst>
                <a:tab pos="2692400" algn="l"/>
              </a:tabLst>
              <a:defRPr>
                <a:solidFill>
                  <a:schemeClr val="tx1"/>
                </a:solidFill>
                <a:latin typeface="Arial" charset="0"/>
                <a:ea typeface="Arial" charset="0"/>
                <a:cs typeface="Arial" charset="0"/>
              </a:defRPr>
            </a:lvl2pPr>
            <a:lvl3pPr marL="1257300" indent="-342900" algn="l">
              <a:tabLst>
                <a:tab pos="2692400" algn="l"/>
              </a:tabLst>
              <a:defRPr>
                <a:solidFill>
                  <a:schemeClr val="tx1"/>
                </a:solidFill>
                <a:latin typeface="Arial" charset="0"/>
                <a:ea typeface="Arial" charset="0"/>
                <a:cs typeface="Arial" charset="0"/>
              </a:defRPr>
            </a:lvl3pPr>
            <a:lvl4pPr marL="1714500" indent="-342900" algn="l">
              <a:tabLst>
                <a:tab pos="2692400" algn="l"/>
              </a:tabLst>
              <a:defRPr>
                <a:solidFill>
                  <a:schemeClr val="tx1"/>
                </a:solidFill>
                <a:latin typeface="Arial" charset="0"/>
                <a:ea typeface="Arial" charset="0"/>
                <a:cs typeface="Arial" charset="0"/>
              </a:defRPr>
            </a:lvl4pPr>
            <a:lvl5pPr marL="2171700" indent="-342900" algn="l">
              <a:tabLst>
                <a:tab pos="2692400" algn="l"/>
              </a:tabLst>
              <a:defRPr>
                <a:solidFill>
                  <a:schemeClr val="tx1"/>
                </a:solidFill>
                <a:latin typeface="Arial" charset="0"/>
                <a:ea typeface="Arial" charset="0"/>
                <a:cs typeface="Arial" charset="0"/>
              </a:defRPr>
            </a:lvl5pPr>
            <a:lvl6pPr marL="2628900" indent="-342900" fontAlgn="base">
              <a:spcBef>
                <a:spcPct val="0"/>
              </a:spcBef>
              <a:spcAft>
                <a:spcPct val="0"/>
              </a:spcAft>
              <a:tabLst>
                <a:tab pos="2692400" algn="l"/>
              </a:tabLst>
              <a:defRPr>
                <a:solidFill>
                  <a:schemeClr val="tx1"/>
                </a:solidFill>
                <a:latin typeface="Arial" charset="0"/>
                <a:ea typeface="Arial" charset="0"/>
                <a:cs typeface="Arial" charset="0"/>
              </a:defRPr>
            </a:lvl6pPr>
            <a:lvl7pPr marL="3086100" indent="-342900" fontAlgn="base">
              <a:spcBef>
                <a:spcPct val="0"/>
              </a:spcBef>
              <a:spcAft>
                <a:spcPct val="0"/>
              </a:spcAft>
              <a:tabLst>
                <a:tab pos="2692400" algn="l"/>
              </a:tabLst>
              <a:defRPr>
                <a:solidFill>
                  <a:schemeClr val="tx1"/>
                </a:solidFill>
                <a:latin typeface="Arial" charset="0"/>
                <a:ea typeface="Arial" charset="0"/>
                <a:cs typeface="Arial" charset="0"/>
              </a:defRPr>
            </a:lvl7pPr>
            <a:lvl8pPr marL="3543300" indent="-342900" fontAlgn="base">
              <a:spcBef>
                <a:spcPct val="0"/>
              </a:spcBef>
              <a:spcAft>
                <a:spcPct val="0"/>
              </a:spcAft>
              <a:tabLst>
                <a:tab pos="2692400" algn="l"/>
              </a:tabLst>
              <a:defRPr>
                <a:solidFill>
                  <a:schemeClr val="tx1"/>
                </a:solidFill>
                <a:latin typeface="Arial" charset="0"/>
                <a:ea typeface="Arial" charset="0"/>
                <a:cs typeface="Arial" charset="0"/>
              </a:defRPr>
            </a:lvl8pPr>
            <a:lvl9pPr marL="4000500" indent="-342900" fontAlgn="base">
              <a:spcBef>
                <a:spcPct val="0"/>
              </a:spcBef>
              <a:spcAft>
                <a:spcPct val="0"/>
              </a:spcAft>
              <a:tabLst>
                <a:tab pos="2692400" algn="l"/>
              </a:tabLst>
              <a:defRPr>
                <a:solidFill>
                  <a:schemeClr val="tx1"/>
                </a:solidFill>
                <a:latin typeface="Arial" charset="0"/>
                <a:ea typeface="Arial" charset="0"/>
                <a:cs typeface="Arial" charset="0"/>
              </a:defRPr>
            </a:lvl9pPr>
          </a:lstStyle>
          <a:p>
            <a:pPr algn="ctr">
              <a:defRPr/>
            </a:pPr>
            <a:r>
              <a:rPr lang="en-GB" sz="1800" b="1" dirty="0" smtClean="0">
                <a:latin typeface="Times New Roman" charset="0"/>
              </a:rPr>
              <a:t>Exercise: </a:t>
            </a:r>
            <a:r>
              <a:rPr lang="en-GB" sz="1800" b="1" dirty="0">
                <a:latin typeface="Times New Roman" charset="0"/>
              </a:rPr>
              <a:t>A</a:t>
            </a:r>
            <a:r>
              <a:rPr lang="en-GB" sz="1800" b="1" dirty="0" smtClean="0">
                <a:latin typeface="Times New Roman" charset="0"/>
              </a:rPr>
              <a:t>ssessing </a:t>
            </a:r>
            <a:r>
              <a:rPr lang="en-GB" sz="1800" b="1" dirty="0">
                <a:latin typeface="Times New Roman" charset="0"/>
              </a:rPr>
              <a:t>t</a:t>
            </a:r>
            <a:r>
              <a:rPr lang="en-GB" sz="1800" b="1" dirty="0" smtClean="0">
                <a:latin typeface="Times New Roman" charset="0"/>
              </a:rPr>
              <a:t>yping </a:t>
            </a:r>
            <a:r>
              <a:rPr lang="en-GB" sz="1800" b="1" dirty="0">
                <a:latin typeface="Times New Roman" charset="0"/>
              </a:rPr>
              <a:t>t</a:t>
            </a:r>
            <a:r>
              <a:rPr lang="en-GB" sz="1800" b="1" dirty="0" smtClean="0">
                <a:latin typeface="Times New Roman" charset="0"/>
              </a:rPr>
              <a:t>ools for </a:t>
            </a:r>
            <a:r>
              <a:rPr lang="en-GB" sz="1800" b="1" i="1" dirty="0" smtClean="0">
                <a:latin typeface="Times New Roman" charset="0"/>
              </a:rPr>
              <a:t>C. trachomatis</a:t>
            </a:r>
            <a:endParaRPr lang="en-GB" sz="1800" b="1" dirty="0" smtClean="0">
              <a:latin typeface="Times New Roman" charset="0"/>
            </a:endParaRPr>
          </a:p>
        </p:txBody>
      </p:sp>
      <p:sp>
        <p:nvSpPr>
          <p:cNvPr id="4" name="Slide Number Placeholder 3"/>
          <p:cNvSpPr>
            <a:spLocks noGrp="1"/>
          </p:cNvSpPr>
          <p:nvPr>
            <p:ph type="sldNum" sz="quarter" idx="12"/>
          </p:nvPr>
        </p:nvSpPr>
        <p:spPr/>
        <p:txBody>
          <a:bodyPr/>
          <a:lstStyle/>
          <a:p>
            <a:fld id="{C840886F-D678-4B7D-9831-BE738213A530}" type="slidenum">
              <a:rPr lang="en-US" smtClean="0"/>
              <a:pPr/>
              <a:t>2</a:t>
            </a:fld>
            <a:endParaRPr lang="en-US"/>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1" name="Group 26"/>
          <p:cNvGrpSpPr>
            <a:grpSpLocks/>
          </p:cNvGrpSpPr>
          <p:nvPr/>
        </p:nvGrpSpPr>
        <p:grpSpPr bwMode="auto">
          <a:xfrm>
            <a:off x="515938" y="919163"/>
            <a:ext cx="5921375" cy="1679575"/>
            <a:chOff x="321" y="1051"/>
            <a:chExt cx="3730" cy="1058"/>
          </a:xfrm>
        </p:grpSpPr>
        <p:sp>
          <p:nvSpPr>
            <p:cNvPr id="288780" name="AutoShape 12"/>
            <p:cNvSpPr>
              <a:spLocks noChangeArrowheads="1"/>
            </p:cNvSpPr>
            <p:nvPr/>
          </p:nvSpPr>
          <p:spPr bwMode="auto">
            <a:xfrm>
              <a:off x="321" y="1051"/>
              <a:ext cx="3730" cy="1058"/>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8781" name="Text Box 13"/>
            <p:cNvSpPr txBox="1">
              <a:spLocks noChangeArrowheads="1"/>
            </p:cNvSpPr>
            <p:nvPr/>
          </p:nvSpPr>
          <p:spPr bwMode="auto">
            <a:xfrm>
              <a:off x="390" y="1092"/>
              <a:ext cx="3660" cy="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b="1" dirty="0">
                  <a:latin typeface="Times New Roman" charset="0"/>
                  <a:cs typeface="Arial" charset="0"/>
                </a:rPr>
                <a:t>File Menu</a:t>
              </a:r>
              <a:r>
                <a:rPr lang="en-GB" sz="1200" dirty="0">
                  <a:latin typeface="Times New Roman" charset="0"/>
                  <a:cs typeface="Arial" charset="0"/>
                </a:rPr>
                <a:t>:</a:t>
              </a:r>
            </a:p>
            <a:p>
              <a:pPr algn="l">
                <a:buFontTx/>
                <a:buChar char="•"/>
                <a:defRPr/>
              </a:pPr>
              <a:r>
                <a:rPr lang="en-GB" sz="1200" dirty="0">
                  <a:latin typeface="Times New Roman" charset="0"/>
                  <a:cs typeface="Arial" charset="0"/>
                </a:rPr>
                <a:t> </a:t>
              </a:r>
              <a:r>
                <a:rPr lang="en-GB" sz="1200" b="1" dirty="0">
                  <a:latin typeface="Times New Roman" charset="0"/>
                  <a:cs typeface="Arial" charset="0"/>
                </a:rPr>
                <a:t>Save as…</a:t>
              </a:r>
              <a:r>
                <a:rPr lang="en-GB" sz="1200" dirty="0">
                  <a:latin typeface="Times New Roman" charset="0"/>
                  <a:cs typeface="Arial" charset="0"/>
                </a:rPr>
                <a:t> allows you to save your alignment in many formats, including </a:t>
              </a:r>
              <a:r>
                <a:rPr lang="en-GB" sz="1200" dirty="0" err="1">
                  <a:latin typeface="Times New Roman" charset="0"/>
                  <a:cs typeface="Arial" charset="0"/>
                </a:rPr>
                <a:t>fasta</a:t>
              </a:r>
              <a:r>
                <a:rPr lang="en-GB" sz="1200" dirty="0">
                  <a:latin typeface="Times New Roman" charset="0"/>
                  <a:cs typeface="Arial" charset="0"/>
                </a:rPr>
                <a:t>, </a:t>
              </a:r>
              <a:r>
                <a:rPr lang="en-GB" sz="1200" dirty="0" err="1">
                  <a:latin typeface="Times New Roman" charset="0"/>
                  <a:cs typeface="Arial" charset="0"/>
                </a:rPr>
                <a:t>phylip</a:t>
              </a:r>
              <a:r>
                <a:rPr lang="en-GB" sz="1200" dirty="0">
                  <a:latin typeface="Times New Roman" charset="0"/>
                  <a:cs typeface="Arial" charset="0"/>
                </a:rPr>
                <a:t> (used by many phylogenetics programs), nexus (used by PAUP* and </a:t>
              </a:r>
              <a:r>
                <a:rPr lang="en-GB" sz="1200" dirty="0" err="1">
                  <a:latin typeface="Times New Roman" charset="0"/>
                  <a:cs typeface="Arial" charset="0"/>
                </a:rPr>
                <a:t>MrBayes</a:t>
              </a:r>
              <a:r>
                <a:rPr lang="en-GB" sz="1200" dirty="0">
                  <a:latin typeface="Times New Roman" charset="0"/>
                  <a:cs typeface="Arial" charset="0"/>
                </a:rPr>
                <a:t>), and many more.</a:t>
              </a:r>
            </a:p>
            <a:p>
              <a:pPr algn="l">
                <a:buFontTx/>
                <a:buChar char="•"/>
                <a:defRPr/>
              </a:pPr>
              <a:r>
                <a:rPr lang="en-GB" sz="1200" dirty="0">
                  <a:latin typeface="Times New Roman" charset="0"/>
                  <a:cs typeface="Arial" charset="0"/>
                </a:rPr>
                <a:t> </a:t>
              </a:r>
              <a:r>
                <a:rPr lang="en-GB" sz="1200" b="1" dirty="0">
                  <a:latin typeface="Times New Roman" charset="0"/>
                  <a:cs typeface="Arial" charset="0"/>
                </a:rPr>
                <a:t>Save selection</a:t>
              </a:r>
              <a:r>
                <a:rPr lang="en-GB" sz="1200" dirty="0">
                  <a:latin typeface="Times New Roman" charset="0"/>
                  <a:cs typeface="Arial" charset="0"/>
                </a:rPr>
                <a:t>. Allows you to save a region of your alignment masked with a set or an alignment of only the selected taxa.</a:t>
              </a:r>
            </a:p>
            <a:p>
              <a:pPr algn="l">
                <a:buFontTx/>
                <a:buChar char="•"/>
                <a:defRPr/>
              </a:pPr>
              <a:r>
                <a:rPr lang="en-GB" sz="1200" dirty="0">
                  <a:latin typeface="Times New Roman" charset="0"/>
                  <a:cs typeface="Arial" charset="0"/>
                </a:rPr>
                <a:t> </a:t>
              </a:r>
              <a:r>
                <a:rPr lang="en-GB" sz="1200" b="1" dirty="0">
                  <a:latin typeface="Times New Roman" charset="0"/>
                  <a:cs typeface="Arial" charset="0"/>
                </a:rPr>
                <a:t>Concatenate</a:t>
              </a:r>
              <a:r>
                <a:rPr lang="en-GB" sz="1200" dirty="0">
                  <a:latin typeface="Times New Roman" charset="0"/>
                  <a:cs typeface="Arial" charset="0"/>
                </a:rPr>
                <a:t>. Allows you to join multiple alignments together either based on the names of the taxa or the order of the taxa in the alignment</a:t>
              </a:r>
            </a:p>
          </p:txBody>
        </p:sp>
      </p:grpSp>
      <p:sp>
        <p:nvSpPr>
          <p:cNvPr id="288792" name="Text Box 24"/>
          <p:cNvSpPr txBox="1">
            <a:spLocks noChangeArrowheads="1"/>
          </p:cNvSpPr>
          <p:nvPr/>
        </p:nvSpPr>
        <p:spPr bwMode="auto">
          <a:xfrm>
            <a:off x="395288" y="452438"/>
            <a:ext cx="61087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tabLst>
                <a:tab pos="2692400" algn="l"/>
              </a:tabLst>
              <a:defRPr>
                <a:solidFill>
                  <a:schemeClr val="tx1"/>
                </a:solidFill>
                <a:latin typeface="Arial" charset="0"/>
                <a:ea typeface="ＭＳ Ｐゴシック" charset="0"/>
                <a:cs typeface="Arial" charset="0"/>
              </a:defRPr>
            </a:lvl1pPr>
            <a:lvl2pPr marL="800100" indent="-342900" algn="l">
              <a:tabLst>
                <a:tab pos="2692400" algn="l"/>
              </a:tabLst>
              <a:defRPr>
                <a:solidFill>
                  <a:schemeClr val="tx1"/>
                </a:solidFill>
                <a:latin typeface="Arial" charset="0"/>
                <a:ea typeface="Arial" charset="0"/>
                <a:cs typeface="Arial" charset="0"/>
              </a:defRPr>
            </a:lvl2pPr>
            <a:lvl3pPr marL="1257300" indent="-342900" algn="l">
              <a:tabLst>
                <a:tab pos="2692400" algn="l"/>
              </a:tabLst>
              <a:defRPr>
                <a:solidFill>
                  <a:schemeClr val="tx1"/>
                </a:solidFill>
                <a:latin typeface="Arial" charset="0"/>
                <a:ea typeface="Arial" charset="0"/>
                <a:cs typeface="Arial" charset="0"/>
              </a:defRPr>
            </a:lvl3pPr>
            <a:lvl4pPr marL="1714500" indent="-342900" algn="l">
              <a:tabLst>
                <a:tab pos="2692400" algn="l"/>
              </a:tabLst>
              <a:defRPr>
                <a:solidFill>
                  <a:schemeClr val="tx1"/>
                </a:solidFill>
                <a:latin typeface="Arial" charset="0"/>
                <a:ea typeface="Arial" charset="0"/>
                <a:cs typeface="Arial" charset="0"/>
              </a:defRPr>
            </a:lvl4pPr>
            <a:lvl5pPr marL="2171700" indent="-342900" algn="l">
              <a:tabLst>
                <a:tab pos="2692400" algn="l"/>
              </a:tabLst>
              <a:defRPr>
                <a:solidFill>
                  <a:schemeClr val="tx1"/>
                </a:solidFill>
                <a:latin typeface="Arial" charset="0"/>
                <a:ea typeface="Arial" charset="0"/>
                <a:cs typeface="Arial" charset="0"/>
              </a:defRPr>
            </a:lvl5pPr>
            <a:lvl6pPr marL="2628900" indent="-342900" fontAlgn="base">
              <a:spcBef>
                <a:spcPct val="0"/>
              </a:spcBef>
              <a:spcAft>
                <a:spcPct val="0"/>
              </a:spcAft>
              <a:tabLst>
                <a:tab pos="2692400" algn="l"/>
              </a:tabLst>
              <a:defRPr>
                <a:solidFill>
                  <a:schemeClr val="tx1"/>
                </a:solidFill>
                <a:latin typeface="Arial" charset="0"/>
                <a:ea typeface="Arial" charset="0"/>
                <a:cs typeface="Arial" charset="0"/>
              </a:defRPr>
            </a:lvl6pPr>
            <a:lvl7pPr marL="3086100" indent="-342900" fontAlgn="base">
              <a:spcBef>
                <a:spcPct val="0"/>
              </a:spcBef>
              <a:spcAft>
                <a:spcPct val="0"/>
              </a:spcAft>
              <a:tabLst>
                <a:tab pos="2692400" algn="l"/>
              </a:tabLst>
              <a:defRPr>
                <a:solidFill>
                  <a:schemeClr val="tx1"/>
                </a:solidFill>
                <a:latin typeface="Arial" charset="0"/>
                <a:ea typeface="Arial" charset="0"/>
                <a:cs typeface="Arial" charset="0"/>
              </a:defRPr>
            </a:lvl7pPr>
            <a:lvl8pPr marL="3543300" indent="-342900" fontAlgn="base">
              <a:spcBef>
                <a:spcPct val="0"/>
              </a:spcBef>
              <a:spcAft>
                <a:spcPct val="0"/>
              </a:spcAft>
              <a:tabLst>
                <a:tab pos="2692400" algn="l"/>
              </a:tabLst>
              <a:defRPr>
                <a:solidFill>
                  <a:schemeClr val="tx1"/>
                </a:solidFill>
                <a:latin typeface="Arial" charset="0"/>
                <a:ea typeface="Arial" charset="0"/>
                <a:cs typeface="Arial" charset="0"/>
              </a:defRPr>
            </a:lvl8pPr>
            <a:lvl9pPr marL="4000500" indent="-342900" fontAlgn="base">
              <a:spcBef>
                <a:spcPct val="0"/>
              </a:spcBef>
              <a:spcAft>
                <a:spcPct val="0"/>
              </a:spcAft>
              <a:tabLst>
                <a:tab pos="2692400" algn="l"/>
              </a:tabLst>
              <a:defRPr>
                <a:solidFill>
                  <a:schemeClr val="tx1"/>
                </a:solidFill>
                <a:latin typeface="Arial" charset="0"/>
                <a:ea typeface="Arial" charset="0"/>
                <a:cs typeface="Arial" charset="0"/>
              </a:defRPr>
            </a:lvl9pPr>
          </a:lstStyle>
          <a:p>
            <a:pPr algn="ctr">
              <a:defRPr/>
            </a:pPr>
            <a:r>
              <a:rPr lang="en-GB" sz="1800" b="1" dirty="0" smtClean="0">
                <a:latin typeface="Times New Roman" charset="0"/>
              </a:rPr>
              <a:t>Other useful </a:t>
            </a:r>
            <a:r>
              <a:rPr lang="en-GB" sz="1800" b="1" dirty="0" err="1" smtClean="0">
                <a:latin typeface="Times New Roman" charset="0"/>
              </a:rPr>
              <a:t>Seaview</a:t>
            </a:r>
            <a:r>
              <a:rPr lang="en-GB" sz="1800" b="1" dirty="0" smtClean="0">
                <a:latin typeface="Times New Roman" charset="0"/>
              </a:rPr>
              <a:t> features </a:t>
            </a:r>
          </a:p>
        </p:txBody>
      </p:sp>
      <p:grpSp>
        <p:nvGrpSpPr>
          <p:cNvPr id="46083" name="Group 27"/>
          <p:cNvGrpSpPr>
            <a:grpSpLocks/>
          </p:cNvGrpSpPr>
          <p:nvPr/>
        </p:nvGrpSpPr>
        <p:grpSpPr bwMode="auto">
          <a:xfrm>
            <a:off x="515938" y="2701925"/>
            <a:ext cx="5921375" cy="1227138"/>
            <a:chOff x="321" y="1051"/>
            <a:chExt cx="3730" cy="1314"/>
          </a:xfrm>
        </p:grpSpPr>
        <p:sp>
          <p:nvSpPr>
            <p:cNvPr id="288796" name="AutoShape 28"/>
            <p:cNvSpPr>
              <a:spLocks noChangeArrowheads="1"/>
            </p:cNvSpPr>
            <p:nvPr/>
          </p:nvSpPr>
          <p:spPr bwMode="auto">
            <a:xfrm>
              <a:off x="321" y="1051"/>
              <a:ext cx="3730" cy="1057"/>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8797" name="Text Box 29"/>
            <p:cNvSpPr txBox="1">
              <a:spLocks noChangeArrowheads="1"/>
            </p:cNvSpPr>
            <p:nvPr/>
          </p:nvSpPr>
          <p:spPr bwMode="auto">
            <a:xfrm>
              <a:off x="390" y="1093"/>
              <a:ext cx="3660" cy="1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b="1">
                  <a:latin typeface="Times New Roman" charset="0"/>
                  <a:cs typeface="Arial" charset="0"/>
                </a:rPr>
                <a:t>Edit Menu</a:t>
              </a:r>
              <a:r>
                <a:rPr lang="en-GB" sz="1200">
                  <a:latin typeface="Times New Roman" charset="0"/>
                  <a:cs typeface="Arial" charset="0"/>
                </a:rPr>
                <a:t>:</a:t>
              </a:r>
            </a:p>
            <a:p>
              <a:pPr algn="l">
                <a:buFontTx/>
                <a:buChar char="•"/>
                <a:defRPr/>
              </a:pPr>
              <a:r>
                <a:rPr lang="en-GB" sz="1200">
                  <a:latin typeface="Times New Roman" charset="0"/>
                  <a:cs typeface="Arial" charset="0"/>
                </a:rPr>
                <a:t> In this menu there are options to </a:t>
              </a:r>
              <a:r>
                <a:rPr lang="en-GB" sz="1200" b="1">
                  <a:latin typeface="Times New Roman" charset="0"/>
                  <a:cs typeface="Arial" charset="0"/>
                </a:rPr>
                <a:t>delete</a:t>
              </a:r>
              <a:r>
                <a:rPr lang="en-GB" sz="1200">
                  <a:latin typeface="Times New Roman" charset="0"/>
                  <a:cs typeface="Arial" charset="0"/>
                </a:rPr>
                <a:t>, </a:t>
              </a:r>
              <a:r>
                <a:rPr lang="en-GB" sz="1200" b="1">
                  <a:latin typeface="Times New Roman" charset="0"/>
                  <a:cs typeface="Arial" charset="0"/>
                </a:rPr>
                <a:t>add</a:t>
              </a:r>
              <a:r>
                <a:rPr lang="en-GB" sz="1200">
                  <a:latin typeface="Times New Roman" charset="0"/>
                  <a:cs typeface="Arial" charset="0"/>
                </a:rPr>
                <a:t>, </a:t>
              </a:r>
              <a:r>
                <a:rPr lang="en-GB" sz="1200" b="1">
                  <a:latin typeface="Times New Roman" charset="0"/>
                  <a:cs typeface="Arial" charset="0"/>
                </a:rPr>
                <a:t>edit</a:t>
              </a:r>
              <a:r>
                <a:rPr lang="en-GB" sz="1200">
                  <a:latin typeface="Times New Roman" charset="0"/>
                  <a:cs typeface="Arial" charset="0"/>
                </a:rPr>
                <a:t>, </a:t>
              </a:r>
              <a:r>
                <a:rPr lang="en-GB" sz="1200" b="1">
                  <a:latin typeface="Times New Roman" charset="0"/>
                  <a:cs typeface="Arial" charset="0"/>
                </a:rPr>
                <a:t>reverse</a:t>
              </a:r>
              <a:r>
                <a:rPr lang="en-GB" sz="1200">
                  <a:latin typeface="Times New Roman" charset="0"/>
                  <a:cs typeface="Arial" charset="0"/>
                </a:rPr>
                <a:t> and </a:t>
              </a:r>
              <a:r>
                <a:rPr lang="en-GB" sz="1200" b="1">
                  <a:latin typeface="Times New Roman" charset="0"/>
                  <a:cs typeface="Arial" charset="0"/>
                </a:rPr>
                <a:t>reverse complement</a:t>
              </a:r>
              <a:r>
                <a:rPr lang="en-GB" sz="1200">
                  <a:latin typeface="Times New Roman" charset="0"/>
                  <a:cs typeface="Arial" charset="0"/>
                </a:rPr>
                <a:t> sequences in your alignment</a:t>
              </a:r>
            </a:p>
            <a:p>
              <a:pPr algn="l">
                <a:buFontTx/>
                <a:buChar char="•"/>
                <a:defRPr/>
              </a:pPr>
              <a:r>
                <a:rPr lang="en-GB" sz="1200">
                  <a:latin typeface="Times New Roman" charset="0"/>
                  <a:cs typeface="Arial" charset="0"/>
                </a:rPr>
                <a:t> You can view a </a:t>
              </a:r>
              <a:r>
                <a:rPr lang="en-GB" sz="1200" b="1">
                  <a:latin typeface="Times New Roman" charset="0"/>
                  <a:cs typeface="Arial" charset="0"/>
                </a:rPr>
                <a:t>dot plot</a:t>
              </a:r>
              <a:r>
                <a:rPr lang="en-GB" sz="1200">
                  <a:latin typeface="Times New Roman" charset="0"/>
                  <a:cs typeface="Arial" charset="0"/>
                </a:rPr>
                <a:t> of any selected pair of sequences</a:t>
              </a:r>
            </a:p>
            <a:p>
              <a:pPr algn="l">
                <a:defRPr/>
              </a:pPr>
              <a:endParaRPr lang="en-GB" sz="1200">
                <a:latin typeface="Times New Roman" charset="0"/>
                <a:cs typeface="Arial" charset="0"/>
              </a:endParaRPr>
            </a:p>
            <a:p>
              <a:pPr algn="l">
                <a:defRPr/>
              </a:pPr>
              <a:endParaRPr lang="en-GB" sz="1200">
                <a:latin typeface="Times New Roman" charset="0"/>
                <a:cs typeface="Arial" charset="0"/>
              </a:endParaRPr>
            </a:p>
          </p:txBody>
        </p:sp>
      </p:grpSp>
      <p:grpSp>
        <p:nvGrpSpPr>
          <p:cNvPr id="46084" name="Group 30"/>
          <p:cNvGrpSpPr>
            <a:grpSpLocks/>
          </p:cNvGrpSpPr>
          <p:nvPr/>
        </p:nvGrpSpPr>
        <p:grpSpPr bwMode="auto">
          <a:xfrm>
            <a:off x="515938" y="4687888"/>
            <a:ext cx="5921375" cy="1284287"/>
            <a:chOff x="321" y="1051"/>
            <a:chExt cx="3730" cy="1058"/>
          </a:xfrm>
        </p:grpSpPr>
        <p:sp>
          <p:nvSpPr>
            <p:cNvPr id="288799" name="AutoShape 31"/>
            <p:cNvSpPr>
              <a:spLocks noChangeArrowheads="1"/>
            </p:cNvSpPr>
            <p:nvPr/>
          </p:nvSpPr>
          <p:spPr bwMode="auto">
            <a:xfrm>
              <a:off x="321" y="1051"/>
              <a:ext cx="3730" cy="1058"/>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8800" name="Text Box 32"/>
            <p:cNvSpPr txBox="1">
              <a:spLocks noChangeArrowheads="1"/>
            </p:cNvSpPr>
            <p:nvPr/>
          </p:nvSpPr>
          <p:spPr bwMode="auto">
            <a:xfrm>
              <a:off x="390" y="1094"/>
              <a:ext cx="3660" cy="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b="1">
                  <a:latin typeface="Times New Roman" charset="0"/>
                  <a:cs typeface="Arial" charset="0"/>
                </a:rPr>
                <a:t>Sites Menu</a:t>
              </a:r>
              <a:r>
                <a:rPr lang="en-GB" sz="1200">
                  <a:latin typeface="Times New Roman" charset="0"/>
                  <a:cs typeface="Arial" charset="0"/>
                </a:rPr>
                <a:t>:</a:t>
              </a:r>
            </a:p>
            <a:p>
              <a:pPr algn="l">
                <a:buFontTx/>
                <a:buChar char="•"/>
                <a:defRPr/>
              </a:pPr>
              <a:r>
                <a:rPr lang="en-GB" sz="1200">
                  <a:latin typeface="Times New Roman" charset="0"/>
                  <a:cs typeface="Arial" charset="0"/>
                </a:rPr>
                <a:t> This menu allows you to create a mask (set) under the alignment, which you can use to select a set of sites.</a:t>
              </a:r>
            </a:p>
            <a:p>
              <a:pPr algn="l">
                <a:buFontTx/>
                <a:buChar char="•"/>
                <a:defRPr/>
              </a:pPr>
              <a:r>
                <a:rPr lang="en-GB" sz="1200">
                  <a:latin typeface="Times New Roman" charset="0"/>
                  <a:cs typeface="Arial" charset="0"/>
                </a:rPr>
                <a:t> When sites (also taxa) are selected, any tree run will only include the selected sites and taxa.</a:t>
              </a:r>
            </a:p>
            <a:p>
              <a:pPr algn="l">
                <a:buFontTx/>
                <a:buChar char="•"/>
                <a:defRPr/>
              </a:pPr>
              <a:r>
                <a:rPr lang="en-GB" sz="1200">
                  <a:latin typeface="Times New Roman" charset="0"/>
                  <a:cs typeface="Arial" charset="0"/>
                </a:rPr>
                <a:t> You can save your selection using the </a:t>
              </a:r>
              <a:r>
                <a:rPr lang="en-GB" sz="1200" b="1">
                  <a:latin typeface="Times New Roman" charset="0"/>
                  <a:cs typeface="Arial" charset="0"/>
                </a:rPr>
                <a:t>save selection</a:t>
              </a:r>
              <a:r>
                <a:rPr lang="en-GB" sz="1200">
                  <a:latin typeface="Times New Roman" charset="0"/>
                  <a:cs typeface="Arial" charset="0"/>
                </a:rPr>
                <a:t> option in the </a:t>
              </a:r>
              <a:r>
                <a:rPr lang="en-GB" sz="1200" b="1">
                  <a:latin typeface="Times New Roman" charset="0"/>
                  <a:cs typeface="Arial" charset="0"/>
                </a:rPr>
                <a:t>file</a:t>
              </a:r>
              <a:r>
                <a:rPr lang="en-GB" sz="1200">
                  <a:latin typeface="Times New Roman" charset="0"/>
                  <a:cs typeface="Arial" charset="0"/>
                </a:rPr>
                <a:t> menu</a:t>
              </a:r>
            </a:p>
          </p:txBody>
        </p:sp>
      </p:grpSp>
      <p:grpSp>
        <p:nvGrpSpPr>
          <p:cNvPr id="46085" name="Group 33"/>
          <p:cNvGrpSpPr>
            <a:grpSpLocks/>
          </p:cNvGrpSpPr>
          <p:nvPr/>
        </p:nvGrpSpPr>
        <p:grpSpPr bwMode="auto">
          <a:xfrm>
            <a:off x="515938" y="6088063"/>
            <a:ext cx="5921375" cy="725487"/>
            <a:chOff x="321" y="1051"/>
            <a:chExt cx="3730" cy="1058"/>
          </a:xfrm>
        </p:grpSpPr>
        <p:sp>
          <p:nvSpPr>
            <p:cNvPr id="288802" name="AutoShape 34"/>
            <p:cNvSpPr>
              <a:spLocks noChangeArrowheads="1"/>
            </p:cNvSpPr>
            <p:nvPr/>
          </p:nvSpPr>
          <p:spPr bwMode="auto">
            <a:xfrm>
              <a:off x="321" y="1051"/>
              <a:ext cx="3730" cy="1058"/>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8803" name="Text Box 35"/>
            <p:cNvSpPr txBox="1">
              <a:spLocks noChangeArrowheads="1"/>
            </p:cNvSpPr>
            <p:nvPr/>
          </p:nvSpPr>
          <p:spPr bwMode="auto">
            <a:xfrm>
              <a:off x="390" y="1095"/>
              <a:ext cx="3660" cy="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b="1">
                  <a:latin typeface="Times New Roman" charset="0"/>
                  <a:cs typeface="Arial" charset="0"/>
                </a:rPr>
                <a:t>Search and Goto</a:t>
              </a:r>
              <a:r>
                <a:rPr lang="en-GB" sz="1200">
                  <a:latin typeface="Times New Roman" charset="0"/>
                  <a:cs typeface="Arial" charset="0"/>
                </a:rPr>
                <a:t>:</a:t>
              </a:r>
            </a:p>
            <a:p>
              <a:pPr algn="l">
                <a:buFontTx/>
                <a:buChar char="•"/>
                <a:defRPr/>
              </a:pPr>
              <a:r>
                <a:rPr lang="en-GB" sz="1200">
                  <a:latin typeface="Times New Roman" charset="0"/>
                  <a:cs typeface="Arial" charset="0"/>
                </a:rPr>
                <a:t> Search allows you to find a sequence of nucleotides or amino acids in a sequence.</a:t>
              </a:r>
            </a:p>
            <a:p>
              <a:pPr algn="l">
                <a:buFontTx/>
                <a:buChar char="•"/>
                <a:defRPr/>
              </a:pPr>
              <a:r>
                <a:rPr lang="en-GB" sz="1200">
                  <a:latin typeface="Times New Roman" charset="0"/>
                  <a:cs typeface="Arial" charset="0"/>
                </a:rPr>
                <a:t> Goto allows you to specify a base or amino acid number to move to in the alignment</a:t>
              </a:r>
            </a:p>
          </p:txBody>
        </p:sp>
      </p:grpSp>
      <p:grpSp>
        <p:nvGrpSpPr>
          <p:cNvPr id="46086" name="Group 36"/>
          <p:cNvGrpSpPr>
            <a:grpSpLocks/>
          </p:cNvGrpSpPr>
          <p:nvPr/>
        </p:nvGrpSpPr>
        <p:grpSpPr bwMode="auto">
          <a:xfrm>
            <a:off x="515938" y="3779838"/>
            <a:ext cx="5921375" cy="776287"/>
            <a:chOff x="321" y="1051"/>
            <a:chExt cx="3730" cy="1058"/>
          </a:xfrm>
        </p:grpSpPr>
        <p:sp>
          <p:nvSpPr>
            <p:cNvPr id="288805" name="AutoShape 37"/>
            <p:cNvSpPr>
              <a:spLocks noChangeArrowheads="1"/>
            </p:cNvSpPr>
            <p:nvPr/>
          </p:nvSpPr>
          <p:spPr bwMode="auto">
            <a:xfrm>
              <a:off x="321" y="1051"/>
              <a:ext cx="3730" cy="1058"/>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8806" name="Text Box 38"/>
            <p:cNvSpPr txBox="1">
              <a:spLocks noChangeArrowheads="1"/>
            </p:cNvSpPr>
            <p:nvPr/>
          </p:nvSpPr>
          <p:spPr bwMode="auto">
            <a:xfrm>
              <a:off x="390" y="1094"/>
              <a:ext cx="3660" cy="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b="1">
                  <a:latin typeface="Times New Roman" charset="0"/>
                  <a:cs typeface="Arial" charset="0"/>
                </a:rPr>
                <a:t>Props Menu</a:t>
              </a:r>
              <a:r>
                <a:rPr lang="en-GB" sz="1200">
                  <a:latin typeface="Times New Roman" charset="0"/>
                  <a:cs typeface="Arial" charset="0"/>
                </a:rPr>
                <a:t>:</a:t>
              </a:r>
            </a:p>
            <a:p>
              <a:pPr algn="l">
                <a:buFontTx/>
                <a:buChar char="•"/>
                <a:defRPr/>
              </a:pPr>
              <a:r>
                <a:rPr lang="en-GB" sz="1200">
                  <a:latin typeface="Times New Roman" charset="0"/>
                  <a:cs typeface="Arial" charset="0"/>
                </a:rPr>
                <a:t> This menu contains options about how the sequences are shown. If you select the </a:t>
              </a:r>
              <a:r>
                <a:rPr lang="en-GB" sz="1200" b="1">
                  <a:latin typeface="Times New Roman" charset="0"/>
                  <a:cs typeface="Arial" charset="0"/>
                </a:rPr>
                <a:t>Allow seq. edition</a:t>
              </a:r>
              <a:r>
                <a:rPr lang="en-GB" sz="1200">
                  <a:latin typeface="Times New Roman" charset="0"/>
                  <a:cs typeface="Arial" charset="0"/>
                </a:rPr>
                <a:t> option, you can manually add or delete bases from the sequences</a:t>
              </a:r>
            </a:p>
          </p:txBody>
        </p:sp>
      </p:grpSp>
      <p:grpSp>
        <p:nvGrpSpPr>
          <p:cNvPr id="46087" name="Group 42"/>
          <p:cNvGrpSpPr>
            <a:grpSpLocks/>
          </p:cNvGrpSpPr>
          <p:nvPr/>
        </p:nvGrpSpPr>
        <p:grpSpPr bwMode="auto">
          <a:xfrm>
            <a:off x="528638" y="7485063"/>
            <a:ext cx="5921375" cy="1650470"/>
            <a:chOff x="321" y="1051"/>
            <a:chExt cx="3730" cy="1058"/>
          </a:xfrm>
        </p:grpSpPr>
        <p:sp>
          <p:nvSpPr>
            <p:cNvPr id="288811" name="AutoShape 43"/>
            <p:cNvSpPr>
              <a:spLocks noChangeArrowheads="1"/>
            </p:cNvSpPr>
            <p:nvPr/>
          </p:nvSpPr>
          <p:spPr bwMode="auto">
            <a:xfrm>
              <a:off x="321" y="1051"/>
              <a:ext cx="3730" cy="1058"/>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8812" name="Text Box 44"/>
            <p:cNvSpPr txBox="1">
              <a:spLocks noChangeArrowheads="1"/>
            </p:cNvSpPr>
            <p:nvPr/>
          </p:nvSpPr>
          <p:spPr bwMode="auto">
            <a:xfrm>
              <a:off x="390" y="1096"/>
              <a:ext cx="3660" cy="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a:latin typeface="Times New Roman" charset="0"/>
                  <a:cs typeface="Arial" charset="0"/>
                </a:rPr>
                <a:t>Also included on your disk is a tree viewing program called </a:t>
              </a:r>
              <a:r>
                <a:rPr lang="en-GB" sz="1200" dirty="0" err="1">
                  <a:latin typeface="Times New Roman" charset="0"/>
                  <a:cs typeface="Arial" charset="0"/>
                </a:rPr>
                <a:t>FigTree</a:t>
              </a:r>
              <a:r>
                <a:rPr lang="en-GB" sz="1200" dirty="0">
                  <a:latin typeface="Times New Roman" charset="0"/>
                  <a:cs typeface="Arial" charset="0"/>
                </a:rPr>
                <a:t>. </a:t>
              </a:r>
              <a:r>
                <a:rPr lang="en-GB" sz="1200" dirty="0" err="1">
                  <a:latin typeface="Times New Roman" charset="0"/>
                  <a:cs typeface="Arial" charset="0"/>
                </a:rPr>
                <a:t>FigTree</a:t>
              </a:r>
              <a:r>
                <a:rPr lang="en-GB" sz="1200" dirty="0">
                  <a:latin typeface="Times New Roman" charset="0"/>
                  <a:cs typeface="Arial" charset="0"/>
                </a:rPr>
                <a:t> can open </a:t>
              </a:r>
              <a:r>
                <a:rPr lang="en-GB" sz="1200" dirty="0" err="1">
                  <a:latin typeface="Times New Roman" charset="0"/>
                  <a:cs typeface="Arial" charset="0"/>
                </a:rPr>
                <a:t>Newick</a:t>
              </a:r>
              <a:r>
                <a:rPr lang="en-GB" sz="1200" dirty="0">
                  <a:latin typeface="Times New Roman" charset="0"/>
                  <a:cs typeface="Arial" charset="0"/>
                </a:rPr>
                <a:t> format trees, as output by </a:t>
              </a:r>
              <a:r>
                <a:rPr lang="en-GB" sz="1200" dirty="0" err="1">
                  <a:latin typeface="Times New Roman" charset="0"/>
                  <a:cs typeface="Arial" charset="0"/>
                </a:rPr>
                <a:t>Seaview</a:t>
              </a:r>
              <a:r>
                <a:rPr lang="en-GB" sz="1200" dirty="0">
                  <a:latin typeface="Times New Roman" charset="0"/>
                  <a:cs typeface="Arial" charset="0"/>
                </a:rPr>
                <a:t> (see page </a:t>
              </a:r>
              <a:r>
                <a:rPr lang="en-GB" sz="1200" dirty="0" smtClean="0">
                  <a:latin typeface="Times New Roman" charset="0"/>
                  <a:cs typeface="Arial" charset="0"/>
                </a:rPr>
                <a:t>8)</a:t>
              </a:r>
              <a:r>
                <a:rPr lang="en-GB" sz="1200" dirty="0">
                  <a:latin typeface="Times New Roman" charset="0"/>
                  <a:cs typeface="Arial" charset="0"/>
                </a:rPr>
                <a:t>. </a:t>
              </a:r>
              <a:r>
                <a:rPr lang="en-GB" sz="1200" dirty="0" err="1">
                  <a:latin typeface="Times New Roman" charset="0"/>
                  <a:cs typeface="Arial" charset="0"/>
                </a:rPr>
                <a:t>FigTree</a:t>
              </a:r>
              <a:r>
                <a:rPr lang="en-GB" sz="1200" dirty="0">
                  <a:latin typeface="Times New Roman" charset="0"/>
                  <a:cs typeface="Arial" charset="0"/>
                </a:rPr>
                <a:t> is more versatile than the tree viewer in </a:t>
              </a:r>
              <a:r>
                <a:rPr lang="en-GB" sz="1200" dirty="0" err="1">
                  <a:latin typeface="Times New Roman" charset="0"/>
                  <a:cs typeface="Arial" charset="0"/>
                </a:rPr>
                <a:t>Seaview</a:t>
              </a:r>
              <a:r>
                <a:rPr lang="en-GB" sz="1200" dirty="0">
                  <a:latin typeface="Times New Roman" charset="0"/>
                  <a:cs typeface="Arial" charset="0"/>
                </a:rPr>
                <a:t>, allowing you to colour branches and taxa, redraw the tree in a number of ways, collapse branches and output the results in a large number of  graphics formats including </a:t>
              </a:r>
              <a:r>
                <a:rPr lang="en-GB" sz="1200" dirty="0" err="1">
                  <a:latin typeface="Times New Roman" charset="0"/>
                  <a:cs typeface="Arial" charset="0"/>
                </a:rPr>
                <a:t>eps</a:t>
              </a:r>
              <a:r>
                <a:rPr lang="en-GB" sz="1200" dirty="0">
                  <a:latin typeface="Times New Roman" charset="0"/>
                  <a:cs typeface="Arial" charset="0"/>
                </a:rPr>
                <a:t> and </a:t>
              </a:r>
              <a:r>
                <a:rPr lang="en-GB" sz="1200" dirty="0" err="1">
                  <a:latin typeface="Times New Roman" charset="0"/>
                  <a:cs typeface="Arial" charset="0"/>
                </a:rPr>
                <a:t>pdf</a:t>
              </a:r>
              <a:r>
                <a:rPr lang="en-GB" sz="1200" dirty="0">
                  <a:latin typeface="Times New Roman" charset="0"/>
                  <a:cs typeface="Arial" charset="0"/>
                </a:rPr>
                <a:t>. It is </a:t>
              </a:r>
              <a:r>
                <a:rPr lang="en-GB" sz="1200" dirty="0" smtClean="0">
                  <a:latin typeface="Times New Roman" charset="0"/>
                  <a:cs typeface="Arial" charset="0"/>
                </a:rPr>
                <a:t>particularly </a:t>
              </a:r>
              <a:r>
                <a:rPr lang="en-GB" sz="1200" dirty="0">
                  <a:latin typeface="Times New Roman" charset="0"/>
                  <a:cs typeface="Arial" charset="0"/>
                </a:rPr>
                <a:t>useful for preparing figures for manuscripts. If you have time you may find it useful to try opening and editing your tree in </a:t>
              </a:r>
              <a:r>
                <a:rPr lang="en-GB" sz="1200" dirty="0" err="1">
                  <a:latin typeface="Times New Roman" charset="0"/>
                  <a:cs typeface="Arial" charset="0"/>
                </a:rPr>
                <a:t>FigTree</a:t>
              </a:r>
              <a:r>
                <a:rPr lang="en-GB" sz="1200" dirty="0" smtClean="0">
                  <a:latin typeface="Times New Roman" charset="0"/>
                  <a:cs typeface="Arial" charset="0"/>
                </a:rPr>
                <a:t>. </a:t>
              </a:r>
              <a:r>
                <a:rPr lang="en-GB" sz="1200" dirty="0" err="1" smtClean="0">
                  <a:latin typeface="Times New Roman" charset="0"/>
                  <a:cs typeface="Arial" charset="0"/>
                </a:rPr>
                <a:t>FigTree</a:t>
              </a:r>
              <a:r>
                <a:rPr lang="en-GB" sz="1200" dirty="0" smtClean="0">
                  <a:latin typeface="Times New Roman" charset="0"/>
                  <a:cs typeface="Arial" charset="0"/>
                </a:rPr>
                <a:t> can be opened by typing ‘</a:t>
              </a:r>
              <a:r>
                <a:rPr lang="en-GB" sz="1200" b="1" dirty="0" err="1" smtClean="0">
                  <a:latin typeface="Times New Roman" charset="0"/>
                  <a:cs typeface="Arial" charset="0"/>
                </a:rPr>
                <a:t>figtree</a:t>
              </a:r>
              <a:r>
                <a:rPr lang="en-GB" sz="1200" dirty="0" smtClean="0">
                  <a:latin typeface="Times New Roman" charset="0"/>
                  <a:cs typeface="Arial" charset="0"/>
                </a:rPr>
                <a:t>’ into the terminal.</a:t>
              </a:r>
              <a:endParaRPr lang="en-GB" sz="1200" dirty="0">
                <a:latin typeface="Times New Roman" charset="0"/>
                <a:cs typeface="Arial" charset="0"/>
              </a:endParaRPr>
            </a:p>
          </p:txBody>
        </p:sp>
      </p:grpSp>
      <p:sp>
        <p:nvSpPr>
          <p:cNvPr id="288813" name="Text Box 45"/>
          <p:cNvSpPr txBox="1">
            <a:spLocks noChangeArrowheads="1"/>
          </p:cNvSpPr>
          <p:nvPr/>
        </p:nvSpPr>
        <p:spPr bwMode="auto">
          <a:xfrm>
            <a:off x="393700" y="7031038"/>
            <a:ext cx="6172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tabLst>
                <a:tab pos="2692400" algn="l"/>
              </a:tabLst>
              <a:defRPr>
                <a:solidFill>
                  <a:schemeClr val="tx1"/>
                </a:solidFill>
                <a:latin typeface="Arial" charset="0"/>
                <a:ea typeface="ＭＳ Ｐゴシック" charset="0"/>
                <a:cs typeface="Arial" charset="0"/>
              </a:defRPr>
            </a:lvl1pPr>
            <a:lvl2pPr marL="800100" indent="-342900" algn="l">
              <a:tabLst>
                <a:tab pos="2692400" algn="l"/>
              </a:tabLst>
              <a:defRPr>
                <a:solidFill>
                  <a:schemeClr val="tx1"/>
                </a:solidFill>
                <a:latin typeface="Arial" charset="0"/>
                <a:ea typeface="Arial" charset="0"/>
                <a:cs typeface="Arial" charset="0"/>
              </a:defRPr>
            </a:lvl2pPr>
            <a:lvl3pPr marL="1257300" indent="-342900" algn="l">
              <a:tabLst>
                <a:tab pos="2692400" algn="l"/>
              </a:tabLst>
              <a:defRPr>
                <a:solidFill>
                  <a:schemeClr val="tx1"/>
                </a:solidFill>
                <a:latin typeface="Arial" charset="0"/>
                <a:ea typeface="Arial" charset="0"/>
                <a:cs typeface="Arial" charset="0"/>
              </a:defRPr>
            </a:lvl3pPr>
            <a:lvl4pPr marL="1714500" indent="-342900" algn="l">
              <a:tabLst>
                <a:tab pos="2692400" algn="l"/>
              </a:tabLst>
              <a:defRPr>
                <a:solidFill>
                  <a:schemeClr val="tx1"/>
                </a:solidFill>
                <a:latin typeface="Arial" charset="0"/>
                <a:ea typeface="Arial" charset="0"/>
                <a:cs typeface="Arial" charset="0"/>
              </a:defRPr>
            </a:lvl4pPr>
            <a:lvl5pPr marL="2171700" indent="-342900" algn="l">
              <a:tabLst>
                <a:tab pos="2692400" algn="l"/>
              </a:tabLst>
              <a:defRPr>
                <a:solidFill>
                  <a:schemeClr val="tx1"/>
                </a:solidFill>
                <a:latin typeface="Arial" charset="0"/>
                <a:ea typeface="Arial" charset="0"/>
                <a:cs typeface="Arial" charset="0"/>
              </a:defRPr>
            </a:lvl5pPr>
            <a:lvl6pPr marL="2628900" indent="-342900" fontAlgn="base">
              <a:spcBef>
                <a:spcPct val="0"/>
              </a:spcBef>
              <a:spcAft>
                <a:spcPct val="0"/>
              </a:spcAft>
              <a:tabLst>
                <a:tab pos="2692400" algn="l"/>
              </a:tabLst>
              <a:defRPr>
                <a:solidFill>
                  <a:schemeClr val="tx1"/>
                </a:solidFill>
                <a:latin typeface="Arial" charset="0"/>
                <a:ea typeface="Arial" charset="0"/>
                <a:cs typeface="Arial" charset="0"/>
              </a:defRPr>
            </a:lvl6pPr>
            <a:lvl7pPr marL="3086100" indent="-342900" fontAlgn="base">
              <a:spcBef>
                <a:spcPct val="0"/>
              </a:spcBef>
              <a:spcAft>
                <a:spcPct val="0"/>
              </a:spcAft>
              <a:tabLst>
                <a:tab pos="2692400" algn="l"/>
              </a:tabLst>
              <a:defRPr>
                <a:solidFill>
                  <a:schemeClr val="tx1"/>
                </a:solidFill>
                <a:latin typeface="Arial" charset="0"/>
                <a:ea typeface="Arial" charset="0"/>
                <a:cs typeface="Arial" charset="0"/>
              </a:defRPr>
            </a:lvl7pPr>
            <a:lvl8pPr marL="3543300" indent="-342900" fontAlgn="base">
              <a:spcBef>
                <a:spcPct val="0"/>
              </a:spcBef>
              <a:spcAft>
                <a:spcPct val="0"/>
              </a:spcAft>
              <a:tabLst>
                <a:tab pos="2692400" algn="l"/>
              </a:tabLst>
              <a:defRPr>
                <a:solidFill>
                  <a:schemeClr val="tx1"/>
                </a:solidFill>
                <a:latin typeface="Arial" charset="0"/>
                <a:ea typeface="Arial" charset="0"/>
                <a:cs typeface="Arial" charset="0"/>
              </a:defRPr>
            </a:lvl8pPr>
            <a:lvl9pPr marL="4000500" indent="-342900" fontAlgn="base">
              <a:spcBef>
                <a:spcPct val="0"/>
              </a:spcBef>
              <a:spcAft>
                <a:spcPct val="0"/>
              </a:spcAft>
              <a:tabLst>
                <a:tab pos="2692400" algn="l"/>
              </a:tabLst>
              <a:defRPr>
                <a:solidFill>
                  <a:schemeClr val="tx1"/>
                </a:solidFill>
                <a:latin typeface="Arial" charset="0"/>
                <a:ea typeface="Arial" charset="0"/>
                <a:cs typeface="Arial" charset="0"/>
              </a:defRPr>
            </a:lvl9pPr>
          </a:lstStyle>
          <a:p>
            <a:pPr algn="ctr">
              <a:defRPr/>
            </a:pPr>
            <a:r>
              <a:rPr lang="en-GB" sz="1800" b="1" dirty="0" err="1" smtClean="0">
                <a:latin typeface="Times New Roman" charset="0"/>
              </a:rPr>
              <a:t>FigTree</a:t>
            </a:r>
            <a:r>
              <a:rPr lang="en-GB" sz="1800" b="1" dirty="0" smtClean="0">
                <a:latin typeface="Times New Roman" charset="0"/>
              </a:rPr>
              <a:t>: a more versatile tree viewer </a:t>
            </a:r>
          </a:p>
        </p:txBody>
      </p:sp>
      <p:sp>
        <p:nvSpPr>
          <p:cNvPr id="4" name="Slide Number Placeholder 3"/>
          <p:cNvSpPr>
            <a:spLocks noGrp="1"/>
          </p:cNvSpPr>
          <p:nvPr>
            <p:ph type="sldNum" sz="quarter" idx="12"/>
          </p:nvPr>
        </p:nvSpPr>
        <p:spPr/>
        <p:txBody>
          <a:bodyPr/>
          <a:lstStyle/>
          <a:p>
            <a:fld id="{C840886F-D678-4B7D-9831-BE738213A530}" type="slidenum">
              <a:rPr lang="en-US" smtClean="0"/>
              <a:pPr/>
              <a:t>20</a:t>
            </a:fld>
            <a:endParaRPr lang="en-US"/>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9" name="AutoShape 3"/>
          <p:cNvSpPr>
            <a:spLocks noChangeArrowheads="1"/>
          </p:cNvSpPr>
          <p:nvPr/>
        </p:nvSpPr>
        <p:spPr bwMode="auto">
          <a:xfrm>
            <a:off x="469900" y="827088"/>
            <a:ext cx="5892800" cy="8621712"/>
          </a:xfrm>
          <a:prstGeom prst="roundRect">
            <a:avLst>
              <a:gd name="adj" fmla="val 7569"/>
            </a:avLst>
          </a:prstGeom>
          <a:solidFill>
            <a:srgbClr val="FF0000">
              <a:alpha val="20000"/>
            </a:srgbClr>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6180" name="Text Box 4"/>
          <p:cNvSpPr txBox="1">
            <a:spLocks noChangeArrowheads="1"/>
          </p:cNvSpPr>
          <p:nvPr/>
        </p:nvSpPr>
        <p:spPr bwMode="auto">
          <a:xfrm>
            <a:off x="395288" y="465138"/>
            <a:ext cx="5689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tabLst>
                <a:tab pos="2692400" algn="l"/>
              </a:tabLst>
              <a:defRPr>
                <a:solidFill>
                  <a:schemeClr val="tx1"/>
                </a:solidFill>
                <a:latin typeface="Arial" charset="0"/>
                <a:ea typeface="ＭＳ Ｐゴシック" charset="0"/>
                <a:cs typeface="Arial" charset="0"/>
              </a:defRPr>
            </a:lvl1pPr>
            <a:lvl2pPr marL="800100" indent="-342900" algn="l">
              <a:tabLst>
                <a:tab pos="2692400" algn="l"/>
              </a:tabLst>
              <a:defRPr>
                <a:solidFill>
                  <a:schemeClr val="tx1"/>
                </a:solidFill>
                <a:latin typeface="Arial" charset="0"/>
                <a:ea typeface="Arial" charset="0"/>
                <a:cs typeface="Arial" charset="0"/>
              </a:defRPr>
            </a:lvl2pPr>
            <a:lvl3pPr marL="1257300" indent="-342900" algn="l">
              <a:tabLst>
                <a:tab pos="2692400" algn="l"/>
              </a:tabLst>
              <a:defRPr>
                <a:solidFill>
                  <a:schemeClr val="tx1"/>
                </a:solidFill>
                <a:latin typeface="Arial" charset="0"/>
                <a:ea typeface="Arial" charset="0"/>
                <a:cs typeface="Arial" charset="0"/>
              </a:defRPr>
            </a:lvl3pPr>
            <a:lvl4pPr marL="1714500" indent="-342900" algn="l">
              <a:tabLst>
                <a:tab pos="2692400" algn="l"/>
              </a:tabLst>
              <a:defRPr>
                <a:solidFill>
                  <a:schemeClr val="tx1"/>
                </a:solidFill>
                <a:latin typeface="Arial" charset="0"/>
                <a:ea typeface="Arial" charset="0"/>
                <a:cs typeface="Arial" charset="0"/>
              </a:defRPr>
            </a:lvl4pPr>
            <a:lvl5pPr marL="2171700" indent="-342900" algn="l">
              <a:tabLst>
                <a:tab pos="2692400" algn="l"/>
              </a:tabLst>
              <a:defRPr>
                <a:solidFill>
                  <a:schemeClr val="tx1"/>
                </a:solidFill>
                <a:latin typeface="Arial" charset="0"/>
                <a:ea typeface="Arial" charset="0"/>
                <a:cs typeface="Arial" charset="0"/>
              </a:defRPr>
            </a:lvl5pPr>
            <a:lvl6pPr marL="2628900" indent="-342900" fontAlgn="base">
              <a:spcBef>
                <a:spcPct val="0"/>
              </a:spcBef>
              <a:spcAft>
                <a:spcPct val="0"/>
              </a:spcAft>
              <a:tabLst>
                <a:tab pos="2692400" algn="l"/>
              </a:tabLst>
              <a:defRPr>
                <a:solidFill>
                  <a:schemeClr val="tx1"/>
                </a:solidFill>
                <a:latin typeface="Arial" charset="0"/>
                <a:ea typeface="Arial" charset="0"/>
                <a:cs typeface="Arial" charset="0"/>
              </a:defRPr>
            </a:lvl6pPr>
            <a:lvl7pPr marL="3086100" indent="-342900" fontAlgn="base">
              <a:spcBef>
                <a:spcPct val="0"/>
              </a:spcBef>
              <a:spcAft>
                <a:spcPct val="0"/>
              </a:spcAft>
              <a:tabLst>
                <a:tab pos="2692400" algn="l"/>
              </a:tabLst>
              <a:defRPr>
                <a:solidFill>
                  <a:schemeClr val="tx1"/>
                </a:solidFill>
                <a:latin typeface="Arial" charset="0"/>
                <a:ea typeface="Arial" charset="0"/>
                <a:cs typeface="Arial" charset="0"/>
              </a:defRPr>
            </a:lvl7pPr>
            <a:lvl8pPr marL="3543300" indent="-342900" fontAlgn="base">
              <a:spcBef>
                <a:spcPct val="0"/>
              </a:spcBef>
              <a:spcAft>
                <a:spcPct val="0"/>
              </a:spcAft>
              <a:tabLst>
                <a:tab pos="2692400" algn="l"/>
              </a:tabLst>
              <a:defRPr>
                <a:solidFill>
                  <a:schemeClr val="tx1"/>
                </a:solidFill>
                <a:latin typeface="Arial" charset="0"/>
                <a:ea typeface="Arial" charset="0"/>
                <a:cs typeface="Arial" charset="0"/>
              </a:defRPr>
            </a:lvl8pPr>
            <a:lvl9pPr marL="4000500" indent="-342900" fontAlgn="base">
              <a:spcBef>
                <a:spcPct val="0"/>
              </a:spcBef>
              <a:spcAft>
                <a:spcPct val="0"/>
              </a:spcAft>
              <a:tabLst>
                <a:tab pos="2692400" algn="l"/>
              </a:tabLst>
              <a:defRPr>
                <a:solidFill>
                  <a:schemeClr val="tx1"/>
                </a:solidFill>
                <a:latin typeface="Arial" charset="0"/>
                <a:ea typeface="Arial" charset="0"/>
                <a:cs typeface="Arial" charset="0"/>
              </a:defRPr>
            </a:lvl9pPr>
          </a:lstStyle>
          <a:p>
            <a:pPr>
              <a:defRPr/>
            </a:pPr>
            <a:r>
              <a:rPr lang="en-GB" sz="1800" b="1" smtClean="0">
                <a:latin typeface="Times New Roman" charset="0"/>
              </a:rPr>
              <a:t>Protein models</a:t>
            </a:r>
          </a:p>
        </p:txBody>
      </p:sp>
      <p:sp>
        <p:nvSpPr>
          <p:cNvPr id="306181" name="Text Box 5"/>
          <p:cNvSpPr txBox="1">
            <a:spLocks noChangeArrowheads="1"/>
          </p:cNvSpPr>
          <p:nvPr/>
        </p:nvSpPr>
        <p:spPr bwMode="auto">
          <a:xfrm>
            <a:off x="750888" y="923925"/>
            <a:ext cx="5410200" cy="828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lnSpc>
                <a:spcPct val="90000"/>
              </a:lnSpc>
              <a:spcBef>
                <a:spcPct val="20000"/>
              </a:spcBef>
              <a:buFont typeface="Times" charset="0"/>
              <a:buNone/>
              <a:defRPr/>
            </a:pPr>
            <a:r>
              <a:rPr lang="en-GB" sz="1200">
                <a:latin typeface="Times New Roman" charset="0"/>
                <a:cs typeface="Arial" charset="0"/>
              </a:rPr>
              <a:t>In this exercise you have become familiar with phylogenetic analysis of nucleotide data. Analysing sequences on the protein level is very similar, but there are some differences in the substitution models used.</a:t>
            </a: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r>
              <a:rPr lang="en-GB" sz="1200">
                <a:latin typeface="Times New Roman" charset="0"/>
                <a:cs typeface="Arial" charset="0"/>
              </a:rPr>
              <a:t>When analysing nucleotide sequences our models optimise substitution rates from the data. For a JC69 model this means optimising a single rate for all changes, while for a GTR 6 substitution rates need to be optimised.</a:t>
            </a:r>
          </a:p>
          <a:p>
            <a:pPr algn="l" eaLnBrk="0" hangingPunct="0">
              <a:lnSpc>
                <a:spcPct val="90000"/>
              </a:lnSpc>
              <a:spcBef>
                <a:spcPct val="20000"/>
              </a:spcBef>
              <a:buFont typeface="Times" charset="0"/>
              <a:buNone/>
              <a:defRPr/>
            </a:pPr>
            <a:r>
              <a:rPr lang="en-GB" sz="1200">
                <a:latin typeface="Times New Roman" charset="0"/>
                <a:cs typeface="Arial" charset="0"/>
              </a:rPr>
              <a:t>The 6 nucleotide substitutions:</a:t>
            </a:r>
          </a:p>
          <a:p>
            <a:pPr algn="l" eaLnBrk="0" hangingPunct="0">
              <a:lnSpc>
                <a:spcPct val="90000"/>
              </a:lnSpc>
              <a:spcBef>
                <a:spcPct val="20000"/>
              </a:spcBef>
              <a:buFont typeface="Times" charset="0"/>
              <a:buNone/>
              <a:defRPr/>
            </a:pPr>
            <a:r>
              <a:rPr lang="en-GB" sz="1200">
                <a:latin typeface="Times New Roman" charset="0"/>
                <a:cs typeface="Arial" charset="0"/>
              </a:rPr>
              <a:t>				        = transitions</a:t>
            </a:r>
          </a:p>
          <a:p>
            <a:pPr algn="l" eaLnBrk="0" hangingPunct="0">
              <a:lnSpc>
                <a:spcPct val="90000"/>
              </a:lnSpc>
              <a:spcBef>
                <a:spcPct val="20000"/>
              </a:spcBef>
              <a:buFont typeface="Times" charset="0"/>
              <a:buNone/>
              <a:defRPr/>
            </a:pPr>
            <a:r>
              <a:rPr lang="en-GB" sz="1200">
                <a:latin typeface="Times New Roman" charset="0"/>
                <a:cs typeface="Arial" charset="0"/>
              </a:rPr>
              <a:t>				        = transversions</a:t>
            </a: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r>
              <a:rPr lang="en-GB" sz="1200">
                <a:latin typeface="Times New Roman" charset="0"/>
                <a:cs typeface="Arial" charset="0"/>
              </a:rPr>
              <a:t>When analysing amino acid data we have 20 </a:t>
            </a:r>
            <a:r>
              <a:rPr lang="ja-JP" altLang="en-GB" sz="1200">
                <a:latin typeface="Times New Roman" charset="0"/>
                <a:cs typeface="Arial" charset="0"/>
              </a:rPr>
              <a:t>“</a:t>
            </a:r>
            <a:r>
              <a:rPr lang="en-GB" sz="1200">
                <a:latin typeface="Times New Roman" charset="0"/>
                <a:cs typeface="Arial" charset="0"/>
              </a:rPr>
              <a:t>standard</a:t>
            </a:r>
            <a:r>
              <a:rPr lang="ja-JP" altLang="en-GB" sz="1200">
                <a:latin typeface="Times New Roman" charset="0"/>
                <a:cs typeface="Arial" charset="0"/>
              </a:rPr>
              <a:t>”</a:t>
            </a:r>
            <a:r>
              <a:rPr lang="en-GB" sz="1200">
                <a:latin typeface="Times New Roman" charset="0"/>
                <a:cs typeface="Arial" charset="0"/>
              </a:rPr>
              <a:t> amino acids, which would require 190 substitution rates to be estimated. In most circumstances our data does not contain enough information to estimate all of these parameters, and even if it did, the calculation time would become prohibitive.</a:t>
            </a: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r>
              <a:rPr lang="en-GB" sz="1200">
                <a:latin typeface="Times New Roman" charset="0"/>
                <a:cs typeface="Arial" charset="0"/>
              </a:rPr>
              <a:t>Instead we usually use a pre-made matrix of substitution rates calculated from large collections of alignments of proteins of known function. PhyML provides a range of options:</a:t>
            </a: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r>
              <a:rPr lang="en-GB" sz="1200">
                <a:latin typeface="Times New Roman" charset="0"/>
                <a:cs typeface="Arial" charset="0"/>
              </a:rPr>
              <a:t>The most commonly used model over the last few years has been the WAG, as it is generally applicable and in most cases gave the best results. However, the new LG model seems to be a further improvement.</a:t>
            </a:r>
          </a:p>
          <a:p>
            <a:pPr algn="l" eaLnBrk="0" hangingPunct="0">
              <a:lnSpc>
                <a:spcPct val="90000"/>
              </a:lnSpc>
              <a:spcBef>
                <a:spcPct val="20000"/>
              </a:spcBef>
              <a:buFont typeface="Times" charset="0"/>
              <a:buNone/>
              <a:defRPr/>
            </a:pPr>
            <a:r>
              <a:rPr lang="en-GB" sz="1200">
                <a:latin typeface="Times New Roman" charset="0"/>
                <a:cs typeface="Arial" charset="0"/>
              </a:rPr>
              <a:t>The gamma correction for among site rate variation, and invariant sites correction is exactly the same as with nulceotide data</a:t>
            </a:r>
          </a:p>
        </p:txBody>
      </p:sp>
      <p:grpSp>
        <p:nvGrpSpPr>
          <p:cNvPr id="48132" name="Group 19"/>
          <p:cNvGrpSpPr>
            <a:grpSpLocks/>
          </p:cNvGrpSpPr>
          <p:nvPr/>
        </p:nvGrpSpPr>
        <p:grpSpPr bwMode="auto">
          <a:xfrm>
            <a:off x="2859088" y="2397125"/>
            <a:ext cx="1397000" cy="1063625"/>
            <a:chOff x="1801" y="1510"/>
            <a:chExt cx="880" cy="670"/>
          </a:xfrm>
        </p:grpSpPr>
        <p:sp>
          <p:nvSpPr>
            <p:cNvPr id="306193" name="Text Box 17"/>
            <p:cNvSpPr txBox="1">
              <a:spLocks noChangeArrowheads="1"/>
            </p:cNvSpPr>
            <p:nvPr/>
          </p:nvSpPr>
          <p:spPr bwMode="auto">
            <a:xfrm>
              <a:off x="1801" y="1510"/>
              <a:ext cx="880" cy="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lnSpc>
                  <a:spcPct val="90000"/>
                </a:lnSpc>
                <a:spcBef>
                  <a:spcPct val="20000"/>
                </a:spcBef>
                <a:buFont typeface="Times" charset="0"/>
                <a:buNone/>
                <a:defRPr/>
              </a:pPr>
              <a:r>
                <a:rPr lang="en-GB" sz="1200">
                  <a:latin typeface="Times New Roman" charset="0"/>
                  <a:cs typeface="Arial" charset="0"/>
                </a:rPr>
                <a:t>A	G</a:t>
              </a: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r>
                <a:rPr lang="en-GB" sz="1200">
                  <a:latin typeface="Times New Roman" charset="0"/>
                  <a:cs typeface="Arial" charset="0"/>
                </a:rPr>
                <a:t>C	T</a:t>
              </a:r>
            </a:p>
          </p:txBody>
        </p:sp>
        <p:sp>
          <p:nvSpPr>
            <p:cNvPr id="306185" name="Line 9"/>
            <p:cNvSpPr>
              <a:spLocks noChangeShapeType="1"/>
            </p:cNvSpPr>
            <p:nvPr/>
          </p:nvSpPr>
          <p:spPr bwMode="auto">
            <a:xfrm>
              <a:off x="1972" y="1584"/>
              <a:ext cx="408" cy="0"/>
            </a:xfrm>
            <a:prstGeom prst="line">
              <a:avLst/>
            </a:prstGeom>
            <a:noFill/>
            <a:ln w="9525">
              <a:solidFill>
                <a:schemeClr val="tx1"/>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306186" name="Line 10"/>
            <p:cNvSpPr>
              <a:spLocks noChangeShapeType="1"/>
            </p:cNvSpPr>
            <p:nvPr/>
          </p:nvSpPr>
          <p:spPr bwMode="auto">
            <a:xfrm>
              <a:off x="1972" y="2088"/>
              <a:ext cx="408" cy="0"/>
            </a:xfrm>
            <a:prstGeom prst="line">
              <a:avLst/>
            </a:prstGeom>
            <a:noFill/>
            <a:ln w="9525">
              <a:solidFill>
                <a:schemeClr val="tx1"/>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306187" name="Line 11"/>
            <p:cNvSpPr>
              <a:spLocks noChangeShapeType="1"/>
            </p:cNvSpPr>
            <p:nvPr/>
          </p:nvSpPr>
          <p:spPr bwMode="auto">
            <a:xfrm>
              <a:off x="1896" y="1660"/>
              <a:ext cx="0" cy="344"/>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306188" name="Line 12"/>
            <p:cNvSpPr>
              <a:spLocks noChangeShapeType="1"/>
            </p:cNvSpPr>
            <p:nvPr/>
          </p:nvSpPr>
          <p:spPr bwMode="auto">
            <a:xfrm>
              <a:off x="2452" y="1660"/>
              <a:ext cx="0" cy="344"/>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306189" name="Line 13"/>
            <p:cNvSpPr>
              <a:spLocks noChangeShapeType="1"/>
            </p:cNvSpPr>
            <p:nvPr/>
          </p:nvSpPr>
          <p:spPr bwMode="auto">
            <a:xfrm>
              <a:off x="1968" y="1652"/>
              <a:ext cx="416" cy="36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306191" name="Line 15"/>
            <p:cNvSpPr>
              <a:spLocks noChangeShapeType="1"/>
            </p:cNvSpPr>
            <p:nvPr/>
          </p:nvSpPr>
          <p:spPr bwMode="auto">
            <a:xfrm flipH="1">
              <a:off x="1968" y="1652"/>
              <a:ext cx="416" cy="36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grpSp>
      <p:sp>
        <p:nvSpPr>
          <p:cNvPr id="306196" name="Line 20"/>
          <p:cNvSpPr>
            <a:spLocks noChangeShapeType="1"/>
          </p:cNvSpPr>
          <p:nvPr/>
        </p:nvSpPr>
        <p:spPr bwMode="auto">
          <a:xfrm flipH="1">
            <a:off x="4318000" y="2514600"/>
            <a:ext cx="406400" cy="0"/>
          </a:xfrm>
          <a:prstGeom prst="line">
            <a:avLst/>
          </a:prstGeom>
          <a:noFill/>
          <a:ln w="9525">
            <a:solidFill>
              <a:schemeClr val="tx1"/>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306197" name="Line 21"/>
          <p:cNvSpPr>
            <a:spLocks noChangeShapeType="1"/>
          </p:cNvSpPr>
          <p:nvPr/>
        </p:nvSpPr>
        <p:spPr bwMode="auto">
          <a:xfrm flipH="1">
            <a:off x="4318000" y="2705100"/>
            <a:ext cx="406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graphicFrame>
        <p:nvGraphicFramePr>
          <p:cNvPr id="306312" name="Group 136"/>
          <p:cNvGraphicFramePr>
            <a:graphicFrameLocks noGrp="1"/>
          </p:cNvGraphicFramePr>
          <p:nvPr/>
        </p:nvGraphicFramePr>
        <p:xfrm>
          <a:off x="1327150" y="4837113"/>
          <a:ext cx="4248150" cy="3398840"/>
        </p:xfrm>
        <a:graphic>
          <a:graphicData uri="http://schemas.openxmlformats.org/drawingml/2006/table">
            <a:tbl>
              <a:tblPr/>
              <a:tblGrid>
                <a:gridCol w="1614488"/>
                <a:gridCol w="2633662"/>
              </a:tblGrid>
              <a:tr h="243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a:ln>
                            <a:noFill/>
                          </a:ln>
                          <a:solidFill>
                            <a:schemeClr val="bg1"/>
                          </a:solidFill>
                          <a:effectLst/>
                          <a:latin typeface="Arial" charset="0"/>
                          <a:ea typeface="ＭＳ Ｐゴシック" charset="0"/>
                          <a:cs typeface="Arial" charset="0"/>
                        </a:rPr>
                        <a:t>Model</a:t>
                      </a:r>
                    </a:p>
                  </a:txBody>
                  <a:tcPr marT="45724" marB="45724" horzOverflow="overflow">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a:ln>
                            <a:noFill/>
                          </a:ln>
                          <a:solidFill>
                            <a:schemeClr val="bg1"/>
                          </a:solidFill>
                          <a:effectLst/>
                          <a:latin typeface="Arial" charset="0"/>
                          <a:ea typeface="ＭＳ Ｐゴシック" charset="0"/>
                          <a:cs typeface="Arial" charset="0"/>
                        </a:rPr>
                        <a:t>Alignment source</a:t>
                      </a:r>
                    </a:p>
                  </a:txBody>
                  <a:tcPr marT="45724" marB="45724" horzOverflow="overflow">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228621">
                <a:tc>
                  <a:txBody>
                    <a:bodyPr/>
                    <a:lstStyle/>
                    <a:p>
                      <a:pPr marL="0" marR="0" lvl="0" indent="0" algn="l" defTabSz="914400" rtl="0" eaLnBrk="0" fontAlgn="base" latinLnBrk="0" hangingPunct="0">
                        <a:lnSpc>
                          <a:spcPct val="90000"/>
                        </a:lnSpc>
                        <a:spcBef>
                          <a:spcPct val="20000"/>
                        </a:spcBef>
                        <a:spcAft>
                          <a:spcPct val="0"/>
                        </a:spcAft>
                        <a:buClrTx/>
                        <a:buSzTx/>
                        <a:buFont typeface="Times" charset="0"/>
                        <a:buNone/>
                        <a:tabLst/>
                      </a:pPr>
                      <a:r>
                        <a:rPr kumimoji="0" lang="en-GB" sz="1000" b="0" i="0" u="none" strike="noStrike" cap="none" normalizeH="0" baseline="0">
                          <a:ln>
                            <a:noFill/>
                          </a:ln>
                          <a:solidFill>
                            <a:schemeClr val="tx1"/>
                          </a:solidFill>
                          <a:effectLst/>
                          <a:latin typeface="Times New Roman" charset="0"/>
                          <a:ea typeface="ＭＳ Ｐゴシック" charset="0"/>
                          <a:cs typeface="Arial" charset="0"/>
                        </a:rPr>
                        <a:t>LG</a:t>
                      </a:r>
                      <a:endParaRPr kumimoji="0" lang="en-US" sz="1000" b="0" i="0" u="none" strike="noStrike" cap="none" normalizeH="0" baseline="0">
                        <a:ln>
                          <a:noFill/>
                        </a:ln>
                        <a:solidFill>
                          <a:schemeClr val="tx1"/>
                        </a:solidFill>
                        <a:effectLst/>
                        <a:latin typeface="Arial" charset="0"/>
                        <a:ea typeface="ＭＳ Ｐゴシック" charset="0"/>
                        <a:cs typeface="Arial" charset="0"/>
                      </a:endParaRP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Nuclear globular proteins</a:t>
                      </a:r>
                    </a:p>
                  </a:txBody>
                  <a:tcPr marT="45724" marB="4572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3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WAG</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r>
              <a:tr h="243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Dayhoff</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r>
              <a:tr h="243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Blosum62</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r>
              <a:tr h="243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MtREV</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Vertebrate mitochondrial proteins</a:t>
                      </a:r>
                    </a:p>
                  </a:txBody>
                  <a:tcPr marT="45724" marB="4572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3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RtREV</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Viral reverse transcriptase proteins</a:t>
                      </a:r>
                    </a:p>
                  </a:txBody>
                  <a:tcPr marT="45724" marB="4572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3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CpREV</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Chloroplast proteins</a:t>
                      </a:r>
                    </a:p>
                  </a:txBody>
                  <a:tcPr marT="45724" marB="4572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3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DCMut</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Extenstions to Dayhoff’s PAM matrix</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Nuclear globular proteins</a:t>
                      </a:r>
                    </a:p>
                  </a:txBody>
                  <a:tcPr marT="45724" marB="4572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3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VT</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r>
              <a:tr h="243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MtMam</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Mammalian mitochondrial proteins</a:t>
                      </a:r>
                    </a:p>
                  </a:txBody>
                  <a:tcPr marT="45724" marB="4572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3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MtART</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Arthropod mitochondrial proteins</a:t>
                      </a:r>
                    </a:p>
                  </a:txBody>
                  <a:tcPr marT="45724" marB="4572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3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HIVw</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HIV-1 viral genes</a:t>
                      </a:r>
                    </a:p>
                  </a:txBody>
                  <a:tcPr marT="45724" marB="4572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43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Arial" charset="0"/>
                          <a:ea typeface="ＭＳ Ｐゴシック" charset="0"/>
                          <a:cs typeface="Arial" charset="0"/>
                        </a:rPr>
                        <a:t>HIVb</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r>
            </a:tbl>
          </a:graphicData>
        </a:graphic>
      </p:graphicFrame>
      <p:sp>
        <p:nvSpPr>
          <p:cNvPr id="4" name="Slide Number Placeholder 3"/>
          <p:cNvSpPr>
            <a:spLocks noGrp="1"/>
          </p:cNvSpPr>
          <p:nvPr>
            <p:ph type="sldNum" sz="quarter" idx="12"/>
          </p:nvPr>
        </p:nvSpPr>
        <p:spPr/>
        <p:txBody>
          <a:bodyPr/>
          <a:lstStyle/>
          <a:p>
            <a:fld id="{F2E8CB31-A58A-4779-9F7E-716265AE8FEE}" type="slidenum">
              <a:rPr lang="en-US" smtClean="0"/>
              <a:pPr/>
              <a:t>21</a:t>
            </a:fld>
            <a:endParaRPr lang="en-US"/>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AutoShape 2"/>
          <p:cNvSpPr>
            <a:spLocks noChangeArrowheads="1"/>
          </p:cNvSpPr>
          <p:nvPr/>
        </p:nvSpPr>
        <p:spPr bwMode="auto">
          <a:xfrm>
            <a:off x="469900" y="827088"/>
            <a:ext cx="5892800" cy="7656512"/>
          </a:xfrm>
          <a:prstGeom prst="roundRect">
            <a:avLst>
              <a:gd name="adj" fmla="val 7569"/>
            </a:avLst>
          </a:prstGeom>
          <a:solidFill>
            <a:srgbClr val="FF0000">
              <a:alpha val="20000"/>
            </a:srgbClr>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0275" name="Text Box 3"/>
          <p:cNvSpPr txBox="1">
            <a:spLocks noChangeArrowheads="1"/>
          </p:cNvSpPr>
          <p:nvPr/>
        </p:nvSpPr>
        <p:spPr bwMode="auto">
          <a:xfrm>
            <a:off x="395288" y="465138"/>
            <a:ext cx="5689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tabLst>
                <a:tab pos="2692400" algn="l"/>
              </a:tabLst>
              <a:defRPr>
                <a:solidFill>
                  <a:schemeClr val="tx1"/>
                </a:solidFill>
                <a:latin typeface="Arial" charset="0"/>
                <a:ea typeface="ＭＳ Ｐゴシック" charset="0"/>
                <a:cs typeface="Arial" charset="0"/>
              </a:defRPr>
            </a:lvl1pPr>
            <a:lvl2pPr marL="800100" indent="-342900" algn="l">
              <a:tabLst>
                <a:tab pos="2692400" algn="l"/>
              </a:tabLst>
              <a:defRPr>
                <a:solidFill>
                  <a:schemeClr val="tx1"/>
                </a:solidFill>
                <a:latin typeface="Arial" charset="0"/>
                <a:ea typeface="Arial" charset="0"/>
                <a:cs typeface="Arial" charset="0"/>
              </a:defRPr>
            </a:lvl2pPr>
            <a:lvl3pPr marL="1257300" indent="-342900" algn="l">
              <a:tabLst>
                <a:tab pos="2692400" algn="l"/>
              </a:tabLst>
              <a:defRPr>
                <a:solidFill>
                  <a:schemeClr val="tx1"/>
                </a:solidFill>
                <a:latin typeface="Arial" charset="0"/>
                <a:ea typeface="Arial" charset="0"/>
                <a:cs typeface="Arial" charset="0"/>
              </a:defRPr>
            </a:lvl3pPr>
            <a:lvl4pPr marL="1714500" indent="-342900" algn="l">
              <a:tabLst>
                <a:tab pos="2692400" algn="l"/>
              </a:tabLst>
              <a:defRPr>
                <a:solidFill>
                  <a:schemeClr val="tx1"/>
                </a:solidFill>
                <a:latin typeface="Arial" charset="0"/>
                <a:ea typeface="Arial" charset="0"/>
                <a:cs typeface="Arial" charset="0"/>
              </a:defRPr>
            </a:lvl4pPr>
            <a:lvl5pPr marL="2171700" indent="-342900" algn="l">
              <a:tabLst>
                <a:tab pos="2692400" algn="l"/>
              </a:tabLst>
              <a:defRPr>
                <a:solidFill>
                  <a:schemeClr val="tx1"/>
                </a:solidFill>
                <a:latin typeface="Arial" charset="0"/>
                <a:ea typeface="Arial" charset="0"/>
                <a:cs typeface="Arial" charset="0"/>
              </a:defRPr>
            </a:lvl5pPr>
            <a:lvl6pPr marL="2628900" indent="-342900" fontAlgn="base">
              <a:spcBef>
                <a:spcPct val="0"/>
              </a:spcBef>
              <a:spcAft>
                <a:spcPct val="0"/>
              </a:spcAft>
              <a:tabLst>
                <a:tab pos="2692400" algn="l"/>
              </a:tabLst>
              <a:defRPr>
                <a:solidFill>
                  <a:schemeClr val="tx1"/>
                </a:solidFill>
                <a:latin typeface="Arial" charset="0"/>
                <a:ea typeface="Arial" charset="0"/>
                <a:cs typeface="Arial" charset="0"/>
              </a:defRPr>
            </a:lvl6pPr>
            <a:lvl7pPr marL="3086100" indent="-342900" fontAlgn="base">
              <a:spcBef>
                <a:spcPct val="0"/>
              </a:spcBef>
              <a:spcAft>
                <a:spcPct val="0"/>
              </a:spcAft>
              <a:tabLst>
                <a:tab pos="2692400" algn="l"/>
              </a:tabLst>
              <a:defRPr>
                <a:solidFill>
                  <a:schemeClr val="tx1"/>
                </a:solidFill>
                <a:latin typeface="Arial" charset="0"/>
                <a:ea typeface="Arial" charset="0"/>
                <a:cs typeface="Arial" charset="0"/>
              </a:defRPr>
            </a:lvl7pPr>
            <a:lvl8pPr marL="3543300" indent="-342900" fontAlgn="base">
              <a:spcBef>
                <a:spcPct val="0"/>
              </a:spcBef>
              <a:spcAft>
                <a:spcPct val="0"/>
              </a:spcAft>
              <a:tabLst>
                <a:tab pos="2692400" algn="l"/>
              </a:tabLst>
              <a:defRPr>
                <a:solidFill>
                  <a:schemeClr val="tx1"/>
                </a:solidFill>
                <a:latin typeface="Arial" charset="0"/>
                <a:ea typeface="Arial" charset="0"/>
                <a:cs typeface="Arial" charset="0"/>
              </a:defRPr>
            </a:lvl8pPr>
            <a:lvl9pPr marL="4000500" indent="-342900" fontAlgn="base">
              <a:spcBef>
                <a:spcPct val="0"/>
              </a:spcBef>
              <a:spcAft>
                <a:spcPct val="0"/>
              </a:spcAft>
              <a:tabLst>
                <a:tab pos="2692400" algn="l"/>
              </a:tabLst>
              <a:defRPr>
                <a:solidFill>
                  <a:schemeClr val="tx1"/>
                </a:solidFill>
                <a:latin typeface="Arial" charset="0"/>
                <a:ea typeface="Arial" charset="0"/>
                <a:cs typeface="Arial" charset="0"/>
              </a:defRPr>
            </a:lvl9pPr>
          </a:lstStyle>
          <a:p>
            <a:pPr>
              <a:defRPr/>
            </a:pPr>
            <a:r>
              <a:rPr lang="en-GB" sz="1800" b="1" smtClean="0">
                <a:latin typeface="Times New Roman" charset="0"/>
              </a:rPr>
              <a:t>Model selection</a:t>
            </a:r>
          </a:p>
        </p:txBody>
      </p:sp>
      <p:sp>
        <p:nvSpPr>
          <p:cNvPr id="310276" name="Text Box 4"/>
          <p:cNvSpPr txBox="1">
            <a:spLocks noChangeArrowheads="1"/>
          </p:cNvSpPr>
          <p:nvPr/>
        </p:nvSpPr>
        <p:spPr bwMode="auto">
          <a:xfrm>
            <a:off x="750888" y="923925"/>
            <a:ext cx="5448300" cy="737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lnSpc>
                <a:spcPct val="90000"/>
              </a:lnSpc>
              <a:spcBef>
                <a:spcPct val="20000"/>
              </a:spcBef>
              <a:buFont typeface="Times" charset="0"/>
              <a:buNone/>
              <a:defRPr/>
            </a:pPr>
            <a:r>
              <a:rPr lang="en-GB" sz="1200" dirty="0">
                <a:latin typeface="Times New Roman" charset="0"/>
                <a:cs typeface="Arial" charset="0"/>
              </a:rPr>
              <a:t>One of the most difficult and important decisions in phylogenetic analyses is which model to choose. Overly simple models are not biologically realistic, and have been shown to produce wrong trees in certain circumstances. For example, it is well known that parsimony and overly simple ML models often place long, unrelated branches together because they underestimate the number of multiple substitutions at sites. This phenomenon, known as long branch attraction, is one of the major causes of error in phylogeny.</a:t>
            </a:r>
          </a:p>
          <a:p>
            <a:pPr algn="l" eaLnBrk="0" hangingPunct="0">
              <a:lnSpc>
                <a:spcPct val="90000"/>
              </a:lnSpc>
              <a:spcBef>
                <a:spcPct val="20000"/>
              </a:spcBef>
              <a:buFont typeface="Times" charset="0"/>
              <a:buNone/>
              <a:defRPr/>
            </a:pPr>
            <a:endParaRPr lang="en-GB" sz="1200" dirty="0">
              <a:latin typeface="Times New Roman" charset="0"/>
              <a:cs typeface="Arial" charset="0"/>
            </a:endParaRPr>
          </a:p>
          <a:p>
            <a:pPr algn="l" eaLnBrk="0" hangingPunct="0">
              <a:lnSpc>
                <a:spcPct val="90000"/>
              </a:lnSpc>
              <a:spcBef>
                <a:spcPct val="20000"/>
              </a:spcBef>
              <a:buFont typeface="Times" charset="0"/>
              <a:buNone/>
              <a:defRPr/>
            </a:pPr>
            <a:r>
              <a:rPr lang="en-GB" sz="1200" dirty="0">
                <a:latin typeface="Times New Roman" charset="0"/>
                <a:cs typeface="Arial" charset="0"/>
              </a:rPr>
              <a:t>Given the problems associated with overly simple models, it tempting to always use the most complex models available, which estimate more parameters from the data. Often you will find these are the best models for you to use.</a:t>
            </a:r>
          </a:p>
          <a:p>
            <a:pPr algn="l" eaLnBrk="0" hangingPunct="0">
              <a:lnSpc>
                <a:spcPct val="90000"/>
              </a:lnSpc>
              <a:spcBef>
                <a:spcPct val="20000"/>
              </a:spcBef>
              <a:buFont typeface="Times" charset="0"/>
              <a:buNone/>
              <a:defRPr/>
            </a:pPr>
            <a:endParaRPr lang="en-GB" sz="1200" dirty="0">
              <a:latin typeface="Times New Roman" charset="0"/>
              <a:cs typeface="Arial" charset="0"/>
            </a:endParaRPr>
          </a:p>
          <a:p>
            <a:pPr algn="l" eaLnBrk="0" hangingPunct="0">
              <a:lnSpc>
                <a:spcPct val="90000"/>
              </a:lnSpc>
              <a:spcBef>
                <a:spcPct val="20000"/>
              </a:spcBef>
              <a:buFont typeface="Times" charset="0"/>
              <a:buNone/>
              <a:defRPr/>
            </a:pPr>
            <a:r>
              <a:rPr lang="en-GB" sz="1200" dirty="0">
                <a:latin typeface="Times New Roman" charset="0"/>
                <a:cs typeface="Arial" charset="0"/>
              </a:rPr>
              <a:t>AN INCREASE IN THE NUMBER OF MODEL PARAMETERS CAN ONLY INCREASE THE FIT OF THE MODEL TO THE DATA AND THEREFORE CAN ONLY IMPROVE THE LIKELIHOOD.</a:t>
            </a:r>
          </a:p>
          <a:p>
            <a:pPr algn="l" eaLnBrk="0" hangingPunct="0">
              <a:lnSpc>
                <a:spcPct val="90000"/>
              </a:lnSpc>
              <a:spcBef>
                <a:spcPct val="20000"/>
              </a:spcBef>
              <a:buFont typeface="Times" charset="0"/>
              <a:buNone/>
              <a:defRPr/>
            </a:pPr>
            <a:endParaRPr lang="en-GB" sz="1200" dirty="0">
              <a:latin typeface="Times New Roman" charset="0"/>
              <a:cs typeface="Arial" charset="0"/>
            </a:endParaRPr>
          </a:p>
          <a:p>
            <a:pPr algn="l" eaLnBrk="0" hangingPunct="0">
              <a:lnSpc>
                <a:spcPct val="90000"/>
              </a:lnSpc>
              <a:spcBef>
                <a:spcPct val="20000"/>
              </a:spcBef>
              <a:buFont typeface="Times" charset="0"/>
              <a:buNone/>
              <a:defRPr/>
            </a:pPr>
            <a:r>
              <a:rPr lang="en-GB" sz="1200" dirty="0">
                <a:latin typeface="Times New Roman" charset="0"/>
                <a:cs typeface="Arial" charset="0"/>
              </a:rPr>
              <a:t>However, increasing the number of parameters reduces the amount of data we have to estimate the correct value for these parameters.</a:t>
            </a:r>
          </a:p>
          <a:p>
            <a:pPr algn="l" eaLnBrk="0" hangingPunct="0">
              <a:lnSpc>
                <a:spcPct val="90000"/>
              </a:lnSpc>
              <a:spcBef>
                <a:spcPct val="20000"/>
              </a:spcBef>
              <a:buFont typeface="Times" charset="0"/>
              <a:buNone/>
              <a:defRPr/>
            </a:pPr>
            <a:endParaRPr lang="en-GB" sz="1200" dirty="0">
              <a:latin typeface="Times New Roman" charset="0"/>
              <a:cs typeface="Arial" charset="0"/>
            </a:endParaRPr>
          </a:p>
          <a:p>
            <a:pPr algn="l" eaLnBrk="0" hangingPunct="0">
              <a:lnSpc>
                <a:spcPct val="90000"/>
              </a:lnSpc>
              <a:spcBef>
                <a:spcPct val="20000"/>
              </a:spcBef>
              <a:buFont typeface="Times" charset="0"/>
              <a:buNone/>
              <a:defRPr/>
            </a:pPr>
            <a:r>
              <a:rPr lang="en-GB" sz="1200" dirty="0">
                <a:latin typeface="Times New Roman" charset="0"/>
                <a:cs typeface="Arial" charset="0"/>
              </a:rPr>
              <a:t>One way to approach choosing a model is to run a mini analysis with a range of models and compare the results. There are a number of tests that allow us to compare the likelihoods of models with different numbers of parameters. These include the likelihood ratio test, which you have used in this module, and the AIC.</a:t>
            </a:r>
          </a:p>
          <a:p>
            <a:pPr algn="l" eaLnBrk="0" hangingPunct="0">
              <a:lnSpc>
                <a:spcPct val="90000"/>
              </a:lnSpc>
              <a:spcBef>
                <a:spcPct val="20000"/>
              </a:spcBef>
              <a:buFont typeface="Times" charset="0"/>
              <a:buNone/>
              <a:defRPr/>
            </a:pPr>
            <a:endParaRPr lang="en-GB" sz="1200" dirty="0">
              <a:latin typeface="Times New Roman" charset="0"/>
              <a:cs typeface="Arial" charset="0"/>
            </a:endParaRPr>
          </a:p>
          <a:p>
            <a:pPr algn="l" eaLnBrk="0" hangingPunct="0">
              <a:lnSpc>
                <a:spcPct val="90000"/>
              </a:lnSpc>
              <a:spcBef>
                <a:spcPct val="20000"/>
              </a:spcBef>
              <a:buFont typeface="Times" charset="0"/>
              <a:buNone/>
              <a:defRPr/>
            </a:pPr>
            <a:r>
              <a:rPr lang="en-GB" sz="1200" dirty="0">
                <a:latin typeface="Times New Roman" charset="0"/>
                <a:cs typeface="Arial" charset="0"/>
              </a:rPr>
              <a:t>You can run these tests using the programs </a:t>
            </a:r>
            <a:r>
              <a:rPr lang="en-GB" sz="1200" dirty="0" err="1">
                <a:latin typeface="Times New Roman" charset="0"/>
                <a:cs typeface="Arial" charset="0"/>
              </a:rPr>
              <a:t>jMODELTEST</a:t>
            </a:r>
            <a:r>
              <a:rPr lang="en-GB" sz="1200" dirty="0">
                <a:latin typeface="Times New Roman" charset="0"/>
                <a:cs typeface="Arial" charset="0"/>
              </a:rPr>
              <a:t> for nucleotides (a reduced version called </a:t>
            </a:r>
            <a:r>
              <a:rPr lang="en-GB" sz="1200" dirty="0" err="1">
                <a:latin typeface="Times New Roman" charset="0"/>
                <a:cs typeface="Arial" charset="0"/>
              </a:rPr>
              <a:t>Findmodel</a:t>
            </a:r>
            <a:r>
              <a:rPr lang="en-GB" sz="1200" dirty="0">
                <a:latin typeface="Times New Roman" charset="0"/>
                <a:cs typeface="Arial" charset="0"/>
              </a:rPr>
              <a:t> is available online) and PROTTEST for proteins:</a:t>
            </a:r>
          </a:p>
          <a:p>
            <a:pPr algn="l" eaLnBrk="0" hangingPunct="0">
              <a:lnSpc>
                <a:spcPct val="90000"/>
              </a:lnSpc>
              <a:spcBef>
                <a:spcPct val="20000"/>
              </a:spcBef>
              <a:buFont typeface="Times" charset="0"/>
              <a:buNone/>
              <a:defRPr/>
            </a:pPr>
            <a:endParaRPr lang="en-GB" sz="1200" dirty="0">
              <a:latin typeface="Times New Roman" charset="0"/>
              <a:cs typeface="Arial" charset="0"/>
            </a:endParaRPr>
          </a:p>
          <a:p>
            <a:pPr algn="l" eaLnBrk="0" hangingPunct="0">
              <a:lnSpc>
                <a:spcPct val="90000"/>
              </a:lnSpc>
              <a:spcBef>
                <a:spcPct val="20000"/>
              </a:spcBef>
              <a:buFont typeface="Times" charset="0"/>
              <a:buNone/>
              <a:defRPr/>
            </a:pPr>
            <a:r>
              <a:rPr lang="en-GB" sz="1200" dirty="0" err="1">
                <a:latin typeface="Times New Roman" charset="0"/>
                <a:cs typeface="Arial" charset="0"/>
              </a:rPr>
              <a:t>jMODELTEST</a:t>
            </a:r>
            <a:r>
              <a:rPr lang="en-GB" sz="1200" dirty="0">
                <a:latin typeface="Times New Roman" charset="0"/>
                <a:cs typeface="Arial" charset="0"/>
              </a:rPr>
              <a:t>:</a:t>
            </a:r>
          </a:p>
          <a:p>
            <a:pPr algn="l" eaLnBrk="0" hangingPunct="0">
              <a:lnSpc>
                <a:spcPct val="90000"/>
              </a:lnSpc>
              <a:spcBef>
                <a:spcPct val="20000"/>
              </a:spcBef>
              <a:buFont typeface="Times" charset="0"/>
              <a:buNone/>
              <a:defRPr/>
            </a:pPr>
            <a:r>
              <a:rPr lang="en-US" sz="1400" dirty="0">
                <a:cs typeface="Arial" charset="0"/>
              </a:rPr>
              <a:t>http://</a:t>
            </a:r>
            <a:r>
              <a:rPr lang="en-US" sz="1400" dirty="0" err="1">
                <a:cs typeface="Arial" charset="0"/>
              </a:rPr>
              <a:t>darwin.uvigo.es</a:t>
            </a:r>
            <a:r>
              <a:rPr lang="en-US" sz="1400" dirty="0">
                <a:cs typeface="Arial" charset="0"/>
              </a:rPr>
              <a:t>/software/</a:t>
            </a:r>
            <a:r>
              <a:rPr lang="en-US" sz="1400" dirty="0" err="1">
                <a:cs typeface="Arial" charset="0"/>
              </a:rPr>
              <a:t>jMODELTEST.html</a:t>
            </a:r>
            <a:endParaRPr lang="en-GB" sz="1200" dirty="0">
              <a:latin typeface="Times New Roman" charset="0"/>
              <a:cs typeface="Arial" charset="0"/>
            </a:endParaRPr>
          </a:p>
          <a:p>
            <a:pPr algn="l" eaLnBrk="0" hangingPunct="0">
              <a:lnSpc>
                <a:spcPct val="90000"/>
              </a:lnSpc>
              <a:spcBef>
                <a:spcPct val="20000"/>
              </a:spcBef>
              <a:buFont typeface="Times" charset="0"/>
              <a:buNone/>
              <a:defRPr/>
            </a:pPr>
            <a:r>
              <a:rPr lang="en-GB" sz="1200" dirty="0" err="1">
                <a:latin typeface="Times New Roman" charset="0"/>
                <a:cs typeface="Arial" charset="0"/>
              </a:rPr>
              <a:t>Findmodel</a:t>
            </a:r>
            <a:r>
              <a:rPr lang="en-GB" sz="1200" dirty="0">
                <a:latin typeface="Times New Roman" charset="0"/>
                <a:cs typeface="Arial" charset="0"/>
              </a:rPr>
              <a:t>:</a:t>
            </a:r>
          </a:p>
          <a:p>
            <a:pPr algn="l" eaLnBrk="0" hangingPunct="0">
              <a:lnSpc>
                <a:spcPct val="90000"/>
              </a:lnSpc>
              <a:spcBef>
                <a:spcPct val="20000"/>
              </a:spcBef>
              <a:buFont typeface="Times" charset="0"/>
              <a:buNone/>
              <a:defRPr/>
            </a:pPr>
            <a:r>
              <a:rPr lang="en-US" sz="1400" dirty="0">
                <a:cs typeface="Arial" charset="0"/>
              </a:rPr>
              <a:t>http://</a:t>
            </a:r>
            <a:r>
              <a:rPr lang="en-US" sz="1400" dirty="0" err="1">
                <a:cs typeface="Arial" charset="0"/>
              </a:rPr>
              <a:t>www.hiv.lanl.gov</a:t>
            </a:r>
            <a:r>
              <a:rPr lang="en-US" sz="1400" dirty="0">
                <a:cs typeface="Arial" charset="0"/>
              </a:rPr>
              <a:t>/content/sequence/</a:t>
            </a:r>
            <a:r>
              <a:rPr lang="en-US" sz="1400" dirty="0" err="1">
                <a:cs typeface="Arial" charset="0"/>
              </a:rPr>
              <a:t>findmodel</a:t>
            </a:r>
            <a:r>
              <a:rPr lang="en-US" sz="1400" dirty="0">
                <a:cs typeface="Arial" charset="0"/>
              </a:rPr>
              <a:t>/</a:t>
            </a:r>
            <a:r>
              <a:rPr lang="en-US" sz="1400" dirty="0" err="1">
                <a:cs typeface="Arial" charset="0"/>
              </a:rPr>
              <a:t>findmodel.html</a:t>
            </a:r>
            <a:endParaRPr lang="en-US" sz="1800" dirty="0">
              <a:cs typeface="Arial" charset="0"/>
            </a:endParaRPr>
          </a:p>
          <a:p>
            <a:pPr algn="l" eaLnBrk="0" hangingPunct="0">
              <a:lnSpc>
                <a:spcPct val="90000"/>
              </a:lnSpc>
              <a:spcBef>
                <a:spcPct val="20000"/>
              </a:spcBef>
              <a:buFont typeface="Times" charset="0"/>
              <a:buNone/>
              <a:defRPr/>
            </a:pPr>
            <a:r>
              <a:rPr lang="en-US" sz="1200" dirty="0" err="1">
                <a:latin typeface="Times New Roman" charset="0"/>
                <a:cs typeface="Arial" charset="0"/>
              </a:rPr>
              <a:t>Prottest</a:t>
            </a:r>
            <a:r>
              <a:rPr lang="en-US" sz="1200" dirty="0">
                <a:latin typeface="Times New Roman" charset="0"/>
                <a:cs typeface="Arial" charset="0"/>
              </a:rPr>
              <a:t>:</a:t>
            </a:r>
            <a:endParaRPr lang="en-US" sz="1800" dirty="0">
              <a:cs typeface="Arial" charset="0"/>
            </a:endParaRPr>
          </a:p>
          <a:p>
            <a:pPr algn="l" eaLnBrk="0" hangingPunct="0">
              <a:lnSpc>
                <a:spcPct val="90000"/>
              </a:lnSpc>
              <a:spcBef>
                <a:spcPct val="20000"/>
              </a:spcBef>
              <a:buFont typeface="Times" charset="0"/>
              <a:buNone/>
              <a:defRPr/>
            </a:pPr>
            <a:r>
              <a:rPr lang="en-US" sz="1400" dirty="0">
                <a:cs typeface="Arial" charset="0"/>
              </a:rPr>
              <a:t>http://</a:t>
            </a:r>
            <a:r>
              <a:rPr lang="en-US" sz="1400" dirty="0" err="1">
                <a:cs typeface="Arial" charset="0"/>
              </a:rPr>
              <a:t>darwin.uvigo.es</a:t>
            </a:r>
            <a:r>
              <a:rPr lang="en-US" sz="1400" dirty="0">
                <a:cs typeface="Arial" charset="0"/>
              </a:rPr>
              <a:t>/software/</a:t>
            </a:r>
            <a:r>
              <a:rPr lang="en-US" sz="1400" dirty="0" err="1">
                <a:cs typeface="Arial" charset="0"/>
              </a:rPr>
              <a:t>prottest.html</a:t>
            </a:r>
            <a:endParaRPr lang="en-US" sz="1800" dirty="0">
              <a:cs typeface="Arial" charset="0"/>
            </a:endParaRPr>
          </a:p>
          <a:p>
            <a:pPr algn="l" eaLnBrk="0" hangingPunct="0">
              <a:lnSpc>
                <a:spcPct val="90000"/>
              </a:lnSpc>
              <a:spcBef>
                <a:spcPct val="20000"/>
              </a:spcBef>
              <a:buFont typeface="Times" charset="0"/>
              <a:buNone/>
              <a:defRPr/>
            </a:pPr>
            <a:endParaRPr lang="en-US" sz="1800" dirty="0">
              <a:cs typeface="Arial" charset="0"/>
            </a:endParaRPr>
          </a:p>
          <a:p>
            <a:pPr algn="l" eaLnBrk="0" hangingPunct="0">
              <a:lnSpc>
                <a:spcPct val="90000"/>
              </a:lnSpc>
              <a:spcBef>
                <a:spcPct val="20000"/>
              </a:spcBef>
              <a:buFont typeface="Times" charset="0"/>
              <a:buNone/>
              <a:defRPr/>
            </a:pPr>
            <a:r>
              <a:rPr lang="en-US" sz="1400" b="1" dirty="0">
                <a:latin typeface="Times New Roman" charset="0"/>
                <a:cs typeface="Arial" charset="0"/>
              </a:rPr>
              <a:t>A final warning note</a:t>
            </a:r>
            <a:r>
              <a:rPr lang="en-US" sz="1400" dirty="0">
                <a:latin typeface="Times New Roman" charset="0"/>
                <a:cs typeface="Arial" charset="0"/>
              </a:rPr>
              <a:t>: never select a model with one of these methods without thinking about the biology. If you’re working on </a:t>
            </a:r>
            <a:r>
              <a:rPr lang="en-US" sz="1400" i="1" dirty="0">
                <a:latin typeface="Times New Roman" charset="0"/>
                <a:cs typeface="Arial" charset="0"/>
              </a:rPr>
              <a:t>Plasmodium</a:t>
            </a:r>
            <a:r>
              <a:rPr lang="en-US" sz="1400" dirty="0">
                <a:latin typeface="Times New Roman" charset="0"/>
                <a:cs typeface="Arial" charset="0"/>
              </a:rPr>
              <a:t>, would it be sensible to use a protein model produced from HIV sequences?</a:t>
            </a:r>
            <a:endParaRPr lang="en-GB" sz="1800" dirty="0">
              <a:cs typeface="Arial" charset="0"/>
            </a:endParaRPr>
          </a:p>
        </p:txBody>
      </p:sp>
      <p:sp>
        <p:nvSpPr>
          <p:cNvPr id="4" name="Slide Number Placeholder 3"/>
          <p:cNvSpPr>
            <a:spLocks noGrp="1"/>
          </p:cNvSpPr>
          <p:nvPr>
            <p:ph type="sldNum" sz="quarter" idx="12"/>
          </p:nvPr>
        </p:nvSpPr>
        <p:spPr/>
        <p:txBody>
          <a:bodyPr/>
          <a:lstStyle/>
          <a:p>
            <a:fld id="{F2E8CB31-A58A-4779-9F7E-716265AE8FEE}" type="slidenum">
              <a:rPr lang="en-US" smtClean="0"/>
              <a:pPr/>
              <a:t>22</a:t>
            </a:fld>
            <a:endParaRPr lang="en-US"/>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AutoShape 2"/>
          <p:cNvSpPr>
            <a:spLocks noChangeArrowheads="1"/>
          </p:cNvSpPr>
          <p:nvPr/>
        </p:nvSpPr>
        <p:spPr bwMode="auto">
          <a:xfrm>
            <a:off x="469900" y="4027488"/>
            <a:ext cx="5892800" cy="1725612"/>
          </a:xfrm>
          <a:prstGeom prst="roundRect">
            <a:avLst>
              <a:gd name="adj" fmla="val 7440"/>
            </a:avLst>
          </a:prstGeom>
          <a:solidFill>
            <a:srgbClr val="FF0000">
              <a:alpha val="20000"/>
            </a:srgbClr>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36899" name="AutoShape 3"/>
          <p:cNvSpPr>
            <a:spLocks noChangeArrowheads="1"/>
          </p:cNvSpPr>
          <p:nvPr/>
        </p:nvSpPr>
        <p:spPr bwMode="auto">
          <a:xfrm>
            <a:off x="469900" y="992188"/>
            <a:ext cx="5892800" cy="2894012"/>
          </a:xfrm>
          <a:prstGeom prst="roundRect">
            <a:avLst>
              <a:gd name="adj" fmla="val 14921"/>
            </a:avLst>
          </a:prstGeom>
          <a:solidFill>
            <a:srgbClr val="FF0000">
              <a:alpha val="20000"/>
            </a:srgbClr>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36900" name="Text Box 4"/>
          <p:cNvSpPr txBox="1">
            <a:spLocks noChangeArrowheads="1"/>
          </p:cNvSpPr>
          <p:nvPr/>
        </p:nvSpPr>
        <p:spPr bwMode="auto">
          <a:xfrm>
            <a:off x="395288" y="465138"/>
            <a:ext cx="5689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tabLst>
                <a:tab pos="2692400" algn="l"/>
              </a:tabLst>
              <a:defRPr>
                <a:solidFill>
                  <a:schemeClr val="tx1"/>
                </a:solidFill>
                <a:latin typeface="Arial" charset="0"/>
                <a:ea typeface="ＭＳ Ｐゴシック" charset="0"/>
                <a:cs typeface="Arial" charset="0"/>
              </a:defRPr>
            </a:lvl1pPr>
            <a:lvl2pPr marL="800100" indent="-342900" algn="l">
              <a:tabLst>
                <a:tab pos="2692400" algn="l"/>
              </a:tabLst>
              <a:defRPr>
                <a:solidFill>
                  <a:schemeClr val="tx1"/>
                </a:solidFill>
                <a:latin typeface="Arial" charset="0"/>
                <a:ea typeface="Arial" charset="0"/>
                <a:cs typeface="Arial" charset="0"/>
              </a:defRPr>
            </a:lvl2pPr>
            <a:lvl3pPr marL="1257300" indent="-342900" algn="l">
              <a:tabLst>
                <a:tab pos="2692400" algn="l"/>
              </a:tabLst>
              <a:defRPr>
                <a:solidFill>
                  <a:schemeClr val="tx1"/>
                </a:solidFill>
                <a:latin typeface="Arial" charset="0"/>
                <a:ea typeface="Arial" charset="0"/>
                <a:cs typeface="Arial" charset="0"/>
              </a:defRPr>
            </a:lvl3pPr>
            <a:lvl4pPr marL="1714500" indent="-342900" algn="l">
              <a:tabLst>
                <a:tab pos="2692400" algn="l"/>
              </a:tabLst>
              <a:defRPr>
                <a:solidFill>
                  <a:schemeClr val="tx1"/>
                </a:solidFill>
                <a:latin typeface="Arial" charset="0"/>
                <a:ea typeface="Arial" charset="0"/>
                <a:cs typeface="Arial" charset="0"/>
              </a:defRPr>
            </a:lvl4pPr>
            <a:lvl5pPr marL="2171700" indent="-342900" algn="l">
              <a:tabLst>
                <a:tab pos="2692400" algn="l"/>
              </a:tabLst>
              <a:defRPr>
                <a:solidFill>
                  <a:schemeClr val="tx1"/>
                </a:solidFill>
                <a:latin typeface="Arial" charset="0"/>
                <a:ea typeface="Arial" charset="0"/>
                <a:cs typeface="Arial" charset="0"/>
              </a:defRPr>
            </a:lvl5pPr>
            <a:lvl6pPr marL="2628900" indent="-342900" fontAlgn="base">
              <a:spcBef>
                <a:spcPct val="0"/>
              </a:spcBef>
              <a:spcAft>
                <a:spcPct val="0"/>
              </a:spcAft>
              <a:tabLst>
                <a:tab pos="2692400" algn="l"/>
              </a:tabLst>
              <a:defRPr>
                <a:solidFill>
                  <a:schemeClr val="tx1"/>
                </a:solidFill>
                <a:latin typeface="Arial" charset="0"/>
                <a:ea typeface="Arial" charset="0"/>
                <a:cs typeface="Arial" charset="0"/>
              </a:defRPr>
            </a:lvl6pPr>
            <a:lvl7pPr marL="3086100" indent="-342900" fontAlgn="base">
              <a:spcBef>
                <a:spcPct val="0"/>
              </a:spcBef>
              <a:spcAft>
                <a:spcPct val="0"/>
              </a:spcAft>
              <a:tabLst>
                <a:tab pos="2692400" algn="l"/>
              </a:tabLst>
              <a:defRPr>
                <a:solidFill>
                  <a:schemeClr val="tx1"/>
                </a:solidFill>
                <a:latin typeface="Arial" charset="0"/>
                <a:ea typeface="Arial" charset="0"/>
                <a:cs typeface="Arial" charset="0"/>
              </a:defRPr>
            </a:lvl7pPr>
            <a:lvl8pPr marL="3543300" indent="-342900" fontAlgn="base">
              <a:spcBef>
                <a:spcPct val="0"/>
              </a:spcBef>
              <a:spcAft>
                <a:spcPct val="0"/>
              </a:spcAft>
              <a:tabLst>
                <a:tab pos="2692400" algn="l"/>
              </a:tabLst>
              <a:defRPr>
                <a:solidFill>
                  <a:schemeClr val="tx1"/>
                </a:solidFill>
                <a:latin typeface="Arial" charset="0"/>
                <a:ea typeface="Arial" charset="0"/>
                <a:cs typeface="Arial" charset="0"/>
              </a:defRPr>
            </a:lvl8pPr>
            <a:lvl9pPr marL="4000500" indent="-342900" fontAlgn="base">
              <a:spcBef>
                <a:spcPct val="0"/>
              </a:spcBef>
              <a:spcAft>
                <a:spcPct val="0"/>
              </a:spcAft>
              <a:tabLst>
                <a:tab pos="2692400" algn="l"/>
              </a:tabLst>
              <a:defRPr>
                <a:solidFill>
                  <a:schemeClr val="tx1"/>
                </a:solidFill>
                <a:latin typeface="Arial" charset="0"/>
                <a:ea typeface="Arial" charset="0"/>
                <a:cs typeface="Arial" charset="0"/>
              </a:defRPr>
            </a:lvl9pPr>
          </a:lstStyle>
          <a:p>
            <a:pPr>
              <a:defRPr/>
            </a:pPr>
            <a:r>
              <a:rPr lang="en-GB" sz="1800" b="1" smtClean="0">
                <a:latin typeface="Times New Roman" charset="0"/>
              </a:rPr>
              <a:t>Alignment: some things to remember</a:t>
            </a:r>
          </a:p>
        </p:txBody>
      </p:sp>
      <p:sp>
        <p:nvSpPr>
          <p:cNvPr id="336901" name="Text Box 5"/>
          <p:cNvSpPr txBox="1">
            <a:spLocks noChangeArrowheads="1"/>
          </p:cNvSpPr>
          <p:nvPr/>
        </p:nvSpPr>
        <p:spPr bwMode="auto">
          <a:xfrm>
            <a:off x="750888" y="1076325"/>
            <a:ext cx="5410200" cy="273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lnSpc>
                <a:spcPct val="90000"/>
              </a:lnSpc>
              <a:spcBef>
                <a:spcPct val="20000"/>
              </a:spcBef>
              <a:buFont typeface="Times" charset="0"/>
              <a:buChar char="•"/>
              <a:defRPr/>
            </a:pPr>
            <a:r>
              <a:rPr lang="en-GB" sz="1200">
                <a:latin typeface="Times New Roman" charset="0"/>
                <a:cs typeface="Arial" charset="0"/>
              </a:rPr>
              <a:t> It is worth spending time to make a good alignment. If your alignment is wrong, your phylogeny is also likely to be wrong</a:t>
            </a:r>
          </a:p>
          <a:p>
            <a:pPr algn="l" eaLnBrk="0" hangingPunct="0">
              <a:lnSpc>
                <a:spcPct val="90000"/>
              </a:lnSpc>
              <a:spcBef>
                <a:spcPct val="20000"/>
              </a:spcBef>
              <a:buFont typeface="Times" charset="0"/>
              <a:buChar char="•"/>
              <a:defRPr/>
            </a:pPr>
            <a:r>
              <a:rPr lang="en-GB" sz="1200">
                <a:latin typeface="Times New Roman" charset="0"/>
                <a:cs typeface="Arial" charset="0"/>
              </a:rPr>
              <a:t> Progressive alignment is a mathematical process that is completely independent of biological reality</a:t>
            </a:r>
          </a:p>
          <a:p>
            <a:pPr algn="l" eaLnBrk="0" hangingPunct="0">
              <a:lnSpc>
                <a:spcPct val="90000"/>
              </a:lnSpc>
              <a:spcBef>
                <a:spcPct val="20000"/>
              </a:spcBef>
              <a:buFont typeface="Times" charset="0"/>
              <a:buChar char="•"/>
              <a:defRPr/>
            </a:pPr>
            <a:r>
              <a:rPr lang="en-GB" sz="1200">
                <a:latin typeface="Times New Roman" charset="0"/>
                <a:cs typeface="Arial" charset="0"/>
              </a:rPr>
              <a:t> Can be a very good estimate</a:t>
            </a:r>
          </a:p>
          <a:p>
            <a:pPr algn="l" eaLnBrk="0" hangingPunct="0">
              <a:lnSpc>
                <a:spcPct val="90000"/>
              </a:lnSpc>
              <a:spcBef>
                <a:spcPct val="20000"/>
              </a:spcBef>
              <a:buFont typeface="Times" charset="0"/>
              <a:buChar char="•"/>
              <a:defRPr/>
            </a:pPr>
            <a:r>
              <a:rPr lang="en-GB" sz="1200">
                <a:latin typeface="Times New Roman" charset="0"/>
                <a:cs typeface="Arial" charset="0"/>
              </a:rPr>
              <a:t> Can be an impossibly poor estimate</a:t>
            </a:r>
          </a:p>
          <a:p>
            <a:pPr algn="l" eaLnBrk="0" hangingPunct="0">
              <a:lnSpc>
                <a:spcPct val="90000"/>
              </a:lnSpc>
              <a:spcBef>
                <a:spcPct val="20000"/>
              </a:spcBef>
              <a:buFont typeface="Times" charset="0"/>
              <a:buChar char="•"/>
              <a:defRPr/>
            </a:pPr>
            <a:r>
              <a:rPr lang="en-GB" sz="1200">
                <a:latin typeface="Times New Roman" charset="0"/>
                <a:cs typeface="Arial" charset="0"/>
              </a:rPr>
              <a:t> Requires user input and skill</a:t>
            </a:r>
          </a:p>
          <a:p>
            <a:pPr algn="l" eaLnBrk="0" hangingPunct="0">
              <a:lnSpc>
                <a:spcPct val="90000"/>
              </a:lnSpc>
              <a:spcBef>
                <a:spcPct val="20000"/>
              </a:spcBef>
              <a:buFont typeface="Times" charset="0"/>
              <a:buChar char="•"/>
              <a:defRPr/>
            </a:pPr>
            <a:r>
              <a:rPr lang="en-GB" sz="1200">
                <a:latin typeface="Times New Roman" charset="0"/>
                <a:cs typeface="Arial" charset="0"/>
              </a:rPr>
              <a:t> Treat cautiously</a:t>
            </a:r>
          </a:p>
          <a:p>
            <a:pPr algn="l" eaLnBrk="0" hangingPunct="0">
              <a:lnSpc>
                <a:spcPct val="90000"/>
              </a:lnSpc>
              <a:spcBef>
                <a:spcPct val="20000"/>
              </a:spcBef>
              <a:buFont typeface="Times" charset="0"/>
              <a:buChar char="•"/>
              <a:defRPr/>
            </a:pPr>
            <a:r>
              <a:rPr lang="en-GB" sz="1200">
                <a:latin typeface="Times New Roman" charset="0"/>
                <a:cs typeface="Arial" charset="0"/>
              </a:rPr>
              <a:t> Can (usually) be improved by eye</a:t>
            </a:r>
          </a:p>
          <a:p>
            <a:pPr algn="l" eaLnBrk="0" hangingPunct="0">
              <a:lnSpc>
                <a:spcPct val="90000"/>
              </a:lnSpc>
              <a:spcBef>
                <a:spcPct val="20000"/>
              </a:spcBef>
              <a:buFont typeface="Times" charset="0"/>
              <a:buChar char="•"/>
              <a:defRPr/>
            </a:pPr>
            <a:r>
              <a:rPr lang="en-GB" sz="1200">
                <a:latin typeface="Times New Roman" charset="0"/>
                <a:cs typeface="Arial" charset="0"/>
              </a:rPr>
              <a:t> Often helps to have colour-coding</a:t>
            </a:r>
          </a:p>
          <a:p>
            <a:pPr algn="l" eaLnBrk="0" hangingPunct="0">
              <a:lnSpc>
                <a:spcPct val="90000"/>
              </a:lnSpc>
              <a:spcBef>
                <a:spcPct val="20000"/>
              </a:spcBef>
              <a:buFont typeface="Times" charset="0"/>
              <a:buChar char="•"/>
              <a:defRPr/>
            </a:pPr>
            <a:r>
              <a:rPr lang="en-GB" sz="1200">
                <a:latin typeface="Times New Roman" charset="0"/>
                <a:cs typeface="Arial" charset="0"/>
              </a:rPr>
              <a:t> Depending on the use, the you should be able to make a judgement on those regions that are reliable or not</a:t>
            </a:r>
          </a:p>
          <a:p>
            <a:pPr algn="l" eaLnBrk="0" hangingPunct="0">
              <a:lnSpc>
                <a:spcPct val="90000"/>
              </a:lnSpc>
              <a:spcBef>
                <a:spcPct val="20000"/>
              </a:spcBef>
              <a:buFont typeface="Times" charset="0"/>
              <a:buChar char="•"/>
              <a:defRPr/>
            </a:pPr>
            <a:r>
              <a:rPr lang="en-GB" sz="1200">
                <a:latin typeface="Times New Roman" charset="0"/>
                <a:cs typeface="Arial" charset="0"/>
              </a:rPr>
              <a:t> For phylogeny reconstruction, only use those positions whose hypothesis of positional homology is strong</a:t>
            </a:r>
          </a:p>
        </p:txBody>
      </p:sp>
      <p:sp>
        <p:nvSpPr>
          <p:cNvPr id="336902" name="Text Box 6"/>
          <p:cNvSpPr txBox="1">
            <a:spLocks noChangeArrowheads="1"/>
          </p:cNvSpPr>
          <p:nvPr/>
        </p:nvSpPr>
        <p:spPr bwMode="auto">
          <a:xfrm>
            <a:off x="588963" y="4125913"/>
            <a:ext cx="5648325" cy="1535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lnSpc>
                <a:spcPct val="90000"/>
              </a:lnSpc>
              <a:spcBef>
                <a:spcPct val="20000"/>
              </a:spcBef>
              <a:buFont typeface="Times" charset="0"/>
              <a:buNone/>
              <a:defRPr/>
            </a:pPr>
            <a:r>
              <a:rPr lang="en-GB" sz="1200" dirty="0">
                <a:latin typeface="Times New Roman" charset="0"/>
                <a:cs typeface="Arial" charset="0"/>
              </a:rPr>
              <a:t>FINALLY… </a:t>
            </a:r>
          </a:p>
          <a:p>
            <a:pPr algn="l" eaLnBrk="0" hangingPunct="0">
              <a:lnSpc>
                <a:spcPct val="90000"/>
              </a:lnSpc>
              <a:spcBef>
                <a:spcPct val="20000"/>
              </a:spcBef>
              <a:buFont typeface="Times" charset="0"/>
              <a:buNone/>
              <a:defRPr/>
            </a:pPr>
            <a:r>
              <a:rPr lang="en-GB" sz="1200" dirty="0">
                <a:latin typeface="Times New Roman" charset="0"/>
                <a:cs typeface="Arial" charset="0"/>
              </a:rPr>
              <a:t>IT IS </a:t>
            </a:r>
            <a:r>
              <a:rPr lang="en-GB" sz="1200" dirty="0" smtClean="0">
                <a:latin typeface="Times New Roman" charset="0"/>
                <a:cs typeface="Arial" charset="0"/>
              </a:rPr>
              <a:t>NOT USUALLY </a:t>
            </a:r>
            <a:r>
              <a:rPr lang="en-GB" sz="1200" dirty="0">
                <a:latin typeface="Times New Roman" charset="0"/>
                <a:cs typeface="Arial" charset="0"/>
              </a:rPr>
              <a:t>SENSIBLE TO ALIGN PROTEINS AT THE NUCLEOTIDE LEVEL:</a:t>
            </a:r>
          </a:p>
          <a:p>
            <a:pPr lvl="1" algn="l" eaLnBrk="0" hangingPunct="0">
              <a:lnSpc>
                <a:spcPct val="90000"/>
              </a:lnSpc>
              <a:spcBef>
                <a:spcPct val="20000"/>
              </a:spcBef>
              <a:buFont typeface="Times" charset="0"/>
              <a:buChar char="-"/>
              <a:defRPr/>
            </a:pPr>
            <a:r>
              <a:rPr lang="en-GB" sz="1200" dirty="0">
                <a:latin typeface="Times New Roman" charset="0"/>
                <a:cs typeface="Arial" charset="0"/>
              </a:rPr>
              <a:t> The result might be highly-implausible and might not reflect what is known about biological processes.</a:t>
            </a:r>
          </a:p>
          <a:p>
            <a:pPr lvl="1" algn="l" eaLnBrk="0" hangingPunct="0">
              <a:lnSpc>
                <a:spcPct val="90000"/>
              </a:lnSpc>
              <a:spcBef>
                <a:spcPct val="20000"/>
              </a:spcBef>
              <a:buFont typeface="Times" charset="0"/>
              <a:buChar char="-"/>
              <a:defRPr/>
            </a:pPr>
            <a:r>
              <a:rPr lang="en-GB" sz="1200" dirty="0">
                <a:latin typeface="Times New Roman" charset="0"/>
                <a:cs typeface="Arial" charset="0"/>
              </a:rPr>
              <a:t> It is much more sensible to translate the sequences to their corresponding amino acid sequences, align these protein sequences and then put the gaps in the DNA sequences according to where they are found in the amino acid alignment.</a:t>
            </a:r>
            <a:endParaRPr lang="en-GB" sz="2000" dirty="0">
              <a:solidFill>
                <a:schemeClr val="accent2"/>
              </a:solidFill>
              <a:latin typeface="Comic Sans MS" charset="0"/>
              <a:cs typeface="Arial" charset="0"/>
            </a:endParaRPr>
          </a:p>
        </p:txBody>
      </p:sp>
      <p:sp>
        <p:nvSpPr>
          <p:cNvPr id="4" name="Slide Number Placeholder 3"/>
          <p:cNvSpPr>
            <a:spLocks noGrp="1"/>
          </p:cNvSpPr>
          <p:nvPr>
            <p:ph type="sldNum" sz="quarter" idx="12"/>
          </p:nvPr>
        </p:nvSpPr>
        <p:spPr/>
        <p:txBody>
          <a:bodyPr/>
          <a:lstStyle/>
          <a:p>
            <a:fld id="{F2E8CB31-A58A-4779-9F7E-716265AE8FEE}" type="slidenum">
              <a:rPr lang="en-US" smtClean="0"/>
              <a:pPr/>
              <a:t>23</a:t>
            </a:fld>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9" name="AutoShape 1027"/>
          <p:cNvSpPr>
            <a:spLocks noChangeArrowheads="1"/>
          </p:cNvSpPr>
          <p:nvPr/>
        </p:nvSpPr>
        <p:spPr bwMode="auto">
          <a:xfrm>
            <a:off x="468313" y="904875"/>
            <a:ext cx="5900737" cy="1838336"/>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16420" name="Text Box 1028"/>
          <p:cNvSpPr txBox="1">
            <a:spLocks noChangeArrowheads="1"/>
          </p:cNvSpPr>
          <p:nvPr/>
        </p:nvSpPr>
        <p:spPr bwMode="auto">
          <a:xfrm>
            <a:off x="533400" y="988995"/>
            <a:ext cx="5765800" cy="175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a:latin typeface="Times New Roman" charset="0"/>
                <a:cs typeface="Arial" charset="0"/>
              </a:rPr>
              <a:t>To view and edit alignments and produce phylogenies we will use a program called </a:t>
            </a:r>
            <a:r>
              <a:rPr lang="en-US" sz="1200" b="1" dirty="0" err="1">
                <a:latin typeface="Times New Roman" charset="0"/>
                <a:cs typeface="Arial" charset="0"/>
              </a:rPr>
              <a:t>Seaview</a:t>
            </a:r>
            <a:r>
              <a:rPr lang="en-US" sz="1200" dirty="0">
                <a:latin typeface="Times New Roman" charset="0"/>
                <a:cs typeface="Arial" charset="0"/>
              </a:rPr>
              <a:t>. </a:t>
            </a:r>
            <a:r>
              <a:rPr lang="en-US" sz="1200" dirty="0" err="1">
                <a:latin typeface="Times New Roman" charset="0"/>
                <a:cs typeface="Arial" charset="0"/>
              </a:rPr>
              <a:t>Seaview</a:t>
            </a:r>
            <a:r>
              <a:rPr lang="en-US" sz="1200" dirty="0">
                <a:latin typeface="Times New Roman" charset="0"/>
                <a:cs typeface="Arial" charset="0"/>
              </a:rPr>
              <a:t> is a graphical user interface (GUI) that combines a number of the most popular alignment and phylogeny programs. We have chosen to use </a:t>
            </a:r>
            <a:r>
              <a:rPr lang="en-US" sz="1200" dirty="0" err="1">
                <a:latin typeface="Times New Roman" charset="0"/>
                <a:cs typeface="Arial" charset="0"/>
              </a:rPr>
              <a:t>Seaview</a:t>
            </a:r>
            <a:r>
              <a:rPr lang="en-US" sz="1200" dirty="0">
                <a:latin typeface="Times New Roman" charset="0"/>
                <a:cs typeface="Arial" charset="0"/>
              </a:rPr>
              <a:t> in this module as it is freely-available for all platforms, simple to use, and contains all of the tools necessary for automatic and manual multiple sequence alignment and producing phylogenies. However, the primary aim of this module is to demonstrate the principles of alignment and phylogenetic reconstruction that apply to any of the wide range of programs that you may encounter</a:t>
            </a:r>
            <a:r>
              <a:rPr lang="en-US" sz="1200" dirty="0" smtClean="0">
                <a:latin typeface="Times New Roman" charset="0"/>
                <a:cs typeface="Arial" charset="0"/>
              </a:rPr>
              <a:t>.</a:t>
            </a:r>
          </a:p>
          <a:p>
            <a:pPr algn="l">
              <a:defRPr/>
            </a:pPr>
            <a:r>
              <a:rPr lang="en-US" sz="1200" dirty="0" smtClean="0">
                <a:latin typeface="Times New Roman" charset="0"/>
                <a:cs typeface="Arial" charset="0"/>
              </a:rPr>
              <a:t>First you </a:t>
            </a:r>
            <a:r>
              <a:rPr lang="en-US" sz="1200" dirty="0">
                <a:latin typeface="Times New Roman" charset="0"/>
                <a:cs typeface="Arial" charset="0"/>
              </a:rPr>
              <a:t>s</a:t>
            </a:r>
            <a:r>
              <a:rPr lang="en-US" sz="1200" dirty="0" smtClean="0">
                <a:latin typeface="Times New Roman" charset="0"/>
                <a:cs typeface="Arial" charset="0"/>
              </a:rPr>
              <a:t>hould navigate to Module 5 directory.</a:t>
            </a:r>
            <a:endParaRPr lang="en-GB" sz="1200" dirty="0">
              <a:latin typeface="Times New Roman" charset="0"/>
              <a:cs typeface="Arial" charset="0"/>
            </a:endParaRPr>
          </a:p>
        </p:txBody>
      </p:sp>
      <p:grpSp>
        <p:nvGrpSpPr>
          <p:cNvPr id="13314" name="Group 1041"/>
          <p:cNvGrpSpPr>
            <a:grpSpLocks/>
          </p:cNvGrpSpPr>
          <p:nvPr/>
        </p:nvGrpSpPr>
        <p:grpSpPr bwMode="auto">
          <a:xfrm>
            <a:off x="452438" y="2861505"/>
            <a:ext cx="5892800" cy="496325"/>
            <a:chOff x="293" y="1847"/>
            <a:chExt cx="3712" cy="343"/>
          </a:xfrm>
        </p:grpSpPr>
        <p:sp>
          <p:nvSpPr>
            <p:cNvPr id="316434" name="AutoShape 1042"/>
            <p:cNvSpPr>
              <a:spLocks noChangeArrowheads="1"/>
            </p:cNvSpPr>
            <p:nvPr/>
          </p:nvSpPr>
          <p:spPr bwMode="auto">
            <a:xfrm>
              <a:off x="293" y="1847"/>
              <a:ext cx="3712" cy="343"/>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16435" name="Text Box 1043"/>
            <p:cNvSpPr txBox="1">
              <a:spLocks noChangeArrowheads="1"/>
            </p:cNvSpPr>
            <p:nvPr/>
          </p:nvSpPr>
          <p:spPr bwMode="auto">
            <a:xfrm>
              <a:off x="334" y="1858"/>
              <a:ext cx="3632" cy="319"/>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a:latin typeface="Times New Roman" charset="0"/>
                  <a:cs typeface="Arial" charset="0"/>
                </a:rPr>
                <a:t>Start </a:t>
              </a:r>
              <a:r>
                <a:rPr lang="en-US" sz="1200" dirty="0" err="1">
                  <a:latin typeface="Times New Roman" charset="0"/>
                  <a:cs typeface="Arial" charset="0"/>
                </a:rPr>
                <a:t>Seaview</a:t>
              </a:r>
              <a:r>
                <a:rPr lang="en-US" sz="1200" dirty="0">
                  <a:latin typeface="Times New Roman" charset="0"/>
                  <a:cs typeface="Arial" charset="0"/>
                </a:rPr>
                <a:t> </a:t>
              </a:r>
              <a:r>
                <a:rPr lang="en-US" sz="1200" dirty="0" smtClean="0">
                  <a:latin typeface="Times New Roman" charset="0"/>
                  <a:cs typeface="Arial" charset="0"/>
                </a:rPr>
                <a:t>by typing the command ‘</a:t>
              </a:r>
              <a:r>
                <a:rPr lang="en-US" sz="1200" b="1" dirty="0" err="1" smtClean="0">
                  <a:latin typeface="Times New Roman" charset="0"/>
                  <a:cs typeface="Arial" charset="0"/>
                </a:rPr>
                <a:t>seaview</a:t>
              </a:r>
              <a:r>
                <a:rPr lang="en-US" sz="1200" dirty="0" smtClean="0">
                  <a:latin typeface="Times New Roman" charset="0"/>
                  <a:cs typeface="Arial" charset="0"/>
                </a:rPr>
                <a:t>’ in the terminal window, and </a:t>
              </a:r>
              <a:r>
                <a:rPr lang="en-US" sz="1200" dirty="0">
                  <a:latin typeface="Times New Roman" charset="0"/>
                  <a:cs typeface="Arial" charset="0"/>
                </a:rPr>
                <a:t>load </a:t>
              </a:r>
              <a:r>
                <a:rPr lang="en-US" sz="1200" dirty="0" smtClean="0">
                  <a:latin typeface="Times New Roman" charset="0"/>
                  <a:cs typeface="Arial" charset="0"/>
                </a:rPr>
                <a:t>the alignment </a:t>
              </a:r>
              <a:r>
                <a:rPr lang="en-US" sz="1200" dirty="0">
                  <a:latin typeface="Times New Roman" charset="0"/>
                  <a:cs typeface="Arial" charset="0"/>
                </a:rPr>
                <a:t>file </a:t>
              </a:r>
              <a:r>
                <a:rPr lang="en-US" sz="1200" dirty="0" err="1" smtClean="0">
                  <a:latin typeface="Times New Roman" charset="0"/>
                  <a:cs typeface="Arial" charset="0"/>
                </a:rPr>
                <a:t>ompA_assembled.mfa</a:t>
              </a:r>
              <a:r>
                <a:rPr lang="en-US" sz="1200" dirty="0" smtClean="0">
                  <a:latin typeface="Times New Roman" charset="0"/>
                  <a:cs typeface="Arial" charset="0"/>
                </a:rPr>
                <a:t> by </a:t>
              </a:r>
              <a:r>
                <a:rPr lang="en-US" sz="1200" dirty="0">
                  <a:latin typeface="Times New Roman" charset="0"/>
                  <a:cs typeface="Arial" charset="0"/>
                </a:rPr>
                <a:t>selecting ‘</a:t>
              </a:r>
              <a:r>
                <a:rPr lang="en-US" sz="1200" b="1" dirty="0">
                  <a:latin typeface="Times New Roman" charset="0"/>
                  <a:cs typeface="Arial" charset="0"/>
                </a:rPr>
                <a:t>Open</a:t>
              </a:r>
              <a:r>
                <a:rPr lang="en-US" sz="1200" dirty="0">
                  <a:latin typeface="Times New Roman" charset="0"/>
                  <a:cs typeface="Arial" charset="0"/>
                </a:rPr>
                <a:t>’ from the ‘</a:t>
              </a:r>
              <a:r>
                <a:rPr lang="en-US" sz="1200" b="1" dirty="0">
                  <a:latin typeface="Times New Roman" charset="0"/>
                  <a:cs typeface="Arial" charset="0"/>
                </a:rPr>
                <a:t>File</a:t>
              </a:r>
              <a:r>
                <a:rPr lang="en-US" sz="1200" dirty="0">
                  <a:latin typeface="Times New Roman" charset="0"/>
                  <a:cs typeface="Arial" charset="0"/>
                </a:rPr>
                <a:t>’ menu.</a:t>
              </a:r>
              <a:endParaRPr lang="en-GB" sz="1200" dirty="0">
                <a:latin typeface="Times New Roman" charset="0"/>
                <a:cs typeface="Arial" charset="0"/>
              </a:endParaRPr>
            </a:p>
          </p:txBody>
        </p:sp>
      </p:grpSp>
      <p:sp>
        <p:nvSpPr>
          <p:cNvPr id="316437" name="Text Box 1045"/>
          <p:cNvSpPr txBox="1">
            <a:spLocks noChangeArrowheads="1"/>
          </p:cNvSpPr>
          <p:nvPr/>
        </p:nvSpPr>
        <p:spPr bwMode="auto">
          <a:xfrm>
            <a:off x="395288" y="465138"/>
            <a:ext cx="5689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tabLst>
                <a:tab pos="2692400" algn="l"/>
              </a:tabLst>
              <a:defRPr>
                <a:solidFill>
                  <a:schemeClr val="tx1"/>
                </a:solidFill>
                <a:latin typeface="Arial" charset="0"/>
                <a:ea typeface="ＭＳ Ｐゴシック" charset="0"/>
                <a:cs typeface="Arial" charset="0"/>
              </a:defRPr>
            </a:lvl1pPr>
            <a:lvl2pPr marL="800100" indent="-342900" algn="l">
              <a:tabLst>
                <a:tab pos="2692400" algn="l"/>
              </a:tabLst>
              <a:defRPr>
                <a:solidFill>
                  <a:schemeClr val="tx1"/>
                </a:solidFill>
                <a:latin typeface="Arial" charset="0"/>
                <a:ea typeface="Arial" charset="0"/>
                <a:cs typeface="Arial" charset="0"/>
              </a:defRPr>
            </a:lvl2pPr>
            <a:lvl3pPr marL="1257300" indent="-342900" algn="l">
              <a:tabLst>
                <a:tab pos="2692400" algn="l"/>
              </a:tabLst>
              <a:defRPr>
                <a:solidFill>
                  <a:schemeClr val="tx1"/>
                </a:solidFill>
                <a:latin typeface="Arial" charset="0"/>
                <a:ea typeface="Arial" charset="0"/>
                <a:cs typeface="Arial" charset="0"/>
              </a:defRPr>
            </a:lvl3pPr>
            <a:lvl4pPr marL="1714500" indent="-342900" algn="l">
              <a:tabLst>
                <a:tab pos="2692400" algn="l"/>
              </a:tabLst>
              <a:defRPr>
                <a:solidFill>
                  <a:schemeClr val="tx1"/>
                </a:solidFill>
                <a:latin typeface="Arial" charset="0"/>
                <a:ea typeface="Arial" charset="0"/>
                <a:cs typeface="Arial" charset="0"/>
              </a:defRPr>
            </a:lvl4pPr>
            <a:lvl5pPr marL="2171700" indent="-342900" algn="l">
              <a:tabLst>
                <a:tab pos="2692400" algn="l"/>
              </a:tabLst>
              <a:defRPr>
                <a:solidFill>
                  <a:schemeClr val="tx1"/>
                </a:solidFill>
                <a:latin typeface="Arial" charset="0"/>
                <a:ea typeface="Arial" charset="0"/>
                <a:cs typeface="Arial" charset="0"/>
              </a:defRPr>
            </a:lvl5pPr>
            <a:lvl6pPr marL="2628900" indent="-342900" fontAlgn="base">
              <a:spcBef>
                <a:spcPct val="0"/>
              </a:spcBef>
              <a:spcAft>
                <a:spcPct val="0"/>
              </a:spcAft>
              <a:tabLst>
                <a:tab pos="2692400" algn="l"/>
              </a:tabLst>
              <a:defRPr>
                <a:solidFill>
                  <a:schemeClr val="tx1"/>
                </a:solidFill>
                <a:latin typeface="Arial" charset="0"/>
                <a:ea typeface="Arial" charset="0"/>
                <a:cs typeface="Arial" charset="0"/>
              </a:defRPr>
            </a:lvl6pPr>
            <a:lvl7pPr marL="3086100" indent="-342900" fontAlgn="base">
              <a:spcBef>
                <a:spcPct val="0"/>
              </a:spcBef>
              <a:spcAft>
                <a:spcPct val="0"/>
              </a:spcAft>
              <a:tabLst>
                <a:tab pos="2692400" algn="l"/>
              </a:tabLst>
              <a:defRPr>
                <a:solidFill>
                  <a:schemeClr val="tx1"/>
                </a:solidFill>
                <a:latin typeface="Arial" charset="0"/>
                <a:ea typeface="Arial" charset="0"/>
                <a:cs typeface="Arial" charset="0"/>
              </a:defRPr>
            </a:lvl7pPr>
            <a:lvl8pPr marL="3543300" indent="-342900" fontAlgn="base">
              <a:spcBef>
                <a:spcPct val="0"/>
              </a:spcBef>
              <a:spcAft>
                <a:spcPct val="0"/>
              </a:spcAft>
              <a:tabLst>
                <a:tab pos="2692400" algn="l"/>
              </a:tabLst>
              <a:defRPr>
                <a:solidFill>
                  <a:schemeClr val="tx1"/>
                </a:solidFill>
                <a:latin typeface="Arial" charset="0"/>
                <a:ea typeface="Arial" charset="0"/>
                <a:cs typeface="Arial" charset="0"/>
              </a:defRPr>
            </a:lvl8pPr>
            <a:lvl9pPr marL="4000500" indent="-342900" fontAlgn="base">
              <a:spcBef>
                <a:spcPct val="0"/>
              </a:spcBef>
              <a:spcAft>
                <a:spcPct val="0"/>
              </a:spcAft>
              <a:tabLst>
                <a:tab pos="2692400" algn="l"/>
              </a:tabLst>
              <a:defRPr>
                <a:solidFill>
                  <a:schemeClr val="tx1"/>
                </a:solidFill>
                <a:latin typeface="Arial" charset="0"/>
                <a:ea typeface="Arial" charset="0"/>
                <a:cs typeface="Arial" charset="0"/>
              </a:defRPr>
            </a:lvl9pPr>
          </a:lstStyle>
          <a:p>
            <a:pPr>
              <a:defRPr/>
            </a:pPr>
            <a:r>
              <a:rPr lang="en-GB" sz="1800" b="1" dirty="0" smtClean="0">
                <a:latin typeface="Times New Roman" charset="0"/>
              </a:rPr>
              <a:t>Viewing the alignment in </a:t>
            </a:r>
            <a:r>
              <a:rPr lang="en-GB" sz="1800" b="1" dirty="0" err="1" smtClean="0">
                <a:latin typeface="Times New Roman" charset="0"/>
              </a:rPr>
              <a:t>Seaview</a:t>
            </a:r>
            <a:endParaRPr lang="en-GB" sz="1800" b="1" dirty="0" smtClean="0">
              <a:latin typeface="Times New Roman" charset="0"/>
            </a:endParaRPr>
          </a:p>
        </p:txBody>
      </p:sp>
      <p:grpSp>
        <p:nvGrpSpPr>
          <p:cNvPr id="13317" name="Group 1046"/>
          <p:cNvGrpSpPr>
            <a:grpSpLocks/>
          </p:cNvGrpSpPr>
          <p:nvPr/>
        </p:nvGrpSpPr>
        <p:grpSpPr bwMode="auto">
          <a:xfrm>
            <a:off x="425980" y="3478742"/>
            <a:ext cx="5900737" cy="917575"/>
            <a:chOff x="301" y="419"/>
            <a:chExt cx="3717" cy="831"/>
          </a:xfrm>
        </p:grpSpPr>
        <p:sp>
          <p:nvSpPr>
            <p:cNvPr id="316439" name="AutoShape 1047"/>
            <p:cNvSpPr>
              <a:spLocks noChangeArrowheads="1"/>
            </p:cNvSpPr>
            <p:nvPr/>
          </p:nvSpPr>
          <p:spPr bwMode="auto">
            <a:xfrm>
              <a:off x="301" y="419"/>
              <a:ext cx="3717" cy="831"/>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16440" name="Text Box 1048"/>
            <p:cNvSpPr txBox="1">
              <a:spLocks noChangeArrowheads="1"/>
            </p:cNvSpPr>
            <p:nvPr/>
          </p:nvSpPr>
          <p:spPr bwMode="auto">
            <a:xfrm>
              <a:off x="342" y="461"/>
              <a:ext cx="3632" cy="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a:latin typeface="Times New Roman" charset="0"/>
                  <a:cs typeface="Arial" charset="0"/>
                </a:rPr>
                <a:t>The DNA sequences of the </a:t>
              </a:r>
              <a:r>
                <a:rPr lang="en-US" sz="1200" i="1" dirty="0" err="1">
                  <a:latin typeface="Times New Roman" charset="0"/>
                  <a:cs typeface="Arial" charset="0"/>
                </a:rPr>
                <a:t>ompA</a:t>
              </a:r>
              <a:r>
                <a:rPr lang="en-US" sz="1200" dirty="0">
                  <a:latin typeface="Times New Roman" charset="0"/>
                  <a:cs typeface="Arial" charset="0"/>
                </a:rPr>
                <a:t> gene from each of the </a:t>
              </a:r>
              <a:r>
                <a:rPr lang="en-US" sz="1200" i="1" dirty="0">
                  <a:latin typeface="Times New Roman" charset="0"/>
                  <a:cs typeface="Arial" charset="0"/>
                </a:rPr>
                <a:t>C. trachomatis</a:t>
              </a:r>
              <a:r>
                <a:rPr lang="en-US" sz="1200" dirty="0">
                  <a:latin typeface="Times New Roman" charset="0"/>
                  <a:cs typeface="Arial" charset="0"/>
                </a:rPr>
                <a:t> strains will be shown in the </a:t>
              </a:r>
              <a:r>
                <a:rPr lang="en-US" sz="1200" dirty="0" err="1">
                  <a:latin typeface="Times New Roman" charset="0"/>
                  <a:cs typeface="Arial" charset="0"/>
                </a:rPr>
                <a:t>Seaview</a:t>
              </a:r>
              <a:r>
                <a:rPr lang="en-US" sz="1200" dirty="0">
                  <a:latin typeface="Times New Roman" charset="0"/>
                  <a:cs typeface="Arial" charset="0"/>
                </a:rPr>
                <a:t> window. Note that </a:t>
              </a:r>
              <a:r>
                <a:rPr lang="en-US" sz="1200" dirty="0" smtClean="0">
                  <a:latin typeface="Times New Roman" charset="0"/>
                  <a:cs typeface="Arial" charset="0"/>
                </a:rPr>
                <a:t>the sequences are not all of the same length, so although the beginning aligns well, if you scroll along you will find that they start to go out of alignment.</a:t>
              </a:r>
              <a:endParaRPr lang="en-GB" sz="1200" dirty="0">
                <a:latin typeface="Times New Roman" charset="0"/>
                <a:cs typeface="Arial" charset="0"/>
              </a:endParaRPr>
            </a:p>
          </p:txBody>
        </p:sp>
      </p:grpSp>
      <p:sp>
        <p:nvSpPr>
          <p:cNvPr id="316443" name="AutoShape 1051"/>
          <p:cNvSpPr>
            <a:spLocks noChangeArrowheads="1"/>
          </p:cNvSpPr>
          <p:nvPr/>
        </p:nvSpPr>
        <p:spPr bwMode="auto">
          <a:xfrm>
            <a:off x="459846" y="7741708"/>
            <a:ext cx="5900737" cy="127635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GB" sz="1800">
              <a:cs typeface="Arial" charset="0"/>
            </a:endParaRPr>
          </a:p>
        </p:txBody>
      </p:sp>
      <p:sp>
        <p:nvSpPr>
          <p:cNvPr id="316444" name="Text Box 1052"/>
          <p:cNvSpPr txBox="1">
            <a:spLocks noChangeArrowheads="1"/>
          </p:cNvSpPr>
          <p:nvPr/>
        </p:nvSpPr>
        <p:spPr bwMode="auto">
          <a:xfrm>
            <a:off x="550333" y="7789863"/>
            <a:ext cx="57658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200" dirty="0" smtClean="0">
                <a:latin typeface="Times New Roman" charset="0"/>
                <a:cs typeface="Arial" charset="0"/>
              </a:rPr>
              <a:t>If you have time, have a look at the mapping of the </a:t>
            </a:r>
            <a:r>
              <a:rPr lang="en-US" sz="1200" i="1" dirty="0" err="1" smtClean="0">
                <a:latin typeface="Times New Roman" charset="0"/>
                <a:cs typeface="Arial" charset="0"/>
              </a:rPr>
              <a:t>ompA</a:t>
            </a:r>
            <a:r>
              <a:rPr lang="en-US" sz="1200" dirty="0" smtClean="0">
                <a:latin typeface="Times New Roman" charset="0"/>
                <a:cs typeface="Arial" charset="0"/>
              </a:rPr>
              <a:t> gene in some of your samples. </a:t>
            </a:r>
            <a:r>
              <a:rPr lang="en-US" sz="1200" dirty="0">
                <a:latin typeface="Times New Roman" charset="0"/>
                <a:cs typeface="Arial" charset="0"/>
              </a:rPr>
              <a:t>T</a:t>
            </a:r>
            <a:r>
              <a:rPr lang="en-US" sz="1200" dirty="0" smtClean="0">
                <a:latin typeface="Times New Roman" charset="0"/>
                <a:cs typeface="Arial" charset="0"/>
              </a:rPr>
              <a:t>he </a:t>
            </a:r>
            <a:r>
              <a:rPr lang="en-US" sz="1200" dirty="0">
                <a:latin typeface="Times New Roman" charset="0"/>
                <a:cs typeface="Arial" charset="0"/>
              </a:rPr>
              <a:t>diverse nature of the </a:t>
            </a:r>
            <a:r>
              <a:rPr lang="en-US" sz="1200" i="1" dirty="0" err="1">
                <a:latin typeface="Times New Roman" charset="0"/>
                <a:cs typeface="Arial" charset="0"/>
              </a:rPr>
              <a:t>ompA</a:t>
            </a:r>
            <a:r>
              <a:rPr lang="en-US" sz="1200" dirty="0">
                <a:latin typeface="Times New Roman" charset="0"/>
                <a:cs typeface="Arial" charset="0"/>
              </a:rPr>
              <a:t> region, with high SNP density and a number of </a:t>
            </a:r>
            <a:r>
              <a:rPr lang="en-US" sz="1200" dirty="0" err="1">
                <a:latin typeface="Times New Roman" charset="0"/>
                <a:cs typeface="Arial" charset="0"/>
              </a:rPr>
              <a:t>indels</a:t>
            </a:r>
            <a:r>
              <a:rPr lang="en-US" sz="1200" dirty="0">
                <a:latin typeface="Times New Roman" charset="0"/>
                <a:cs typeface="Arial" charset="0"/>
              </a:rPr>
              <a:t>, makes mapping of the region difficult and variant-calling from mapped data prone to errors</a:t>
            </a:r>
            <a:r>
              <a:rPr lang="en-US" sz="1200" dirty="0" smtClean="0">
                <a:latin typeface="Times New Roman" charset="0"/>
                <a:cs typeface="Arial" charset="0"/>
              </a:rPr>
              <a:t>. It is for this reason that we have provided assembled versions of the gene for this part of the module. The methods used to produce these assemblies were exactly as you will see in the assembly module later in the course.</a:t>
            </a:r>
            <a:endParaRPr lang="en-GB" sz="1200" dirty="0">
              <a:latin typeface="Times New Roman" charset="0"/>
              <a:cs typeface="Arial" charset="0"/>
            </a:endParaRPr>
          </a:p>
        </p:txBody>
      </p:sp>
      <p:pic>
        <p:nvPicPr>
          <p:cNvPr id="3" name="Picture 2" descr="P3.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738" y="4504267"/>
            <a:ext cx="5918014" cy="3118338"/>
          </a:xfrm>
          <a:prstGeom prst="rect">
            <a:avLst/>
          </a:prstGeom>
          <a:ln>
            <a:solidFill>
              <a:schemeClr val="tx1"/>
            </a:solidFill>
          </a:ln>
        </p:spPr>
      </p:pic>
      <p:sp>
        <p:nvSpPr>
          <p:cNvPr id="5" name="Slide Number Placeholder 4"/>
          <p:cNvSpPr>
            <a:spLocks noGrp="1"/>
          </p:cNvSpPr>
          <p:nvPr>
            <p:ph type="sldNum" sz="quarter" idx="12"/>
          </p:nvPr>
        </p:nvSpPr>
        <p:spPr/>
        <p:txBody>
          <a:bodyPr/>
          <a:lstStyle/>
          <a:p>
            <a:fld id="{C840886F-D678-4B7D-9831-BE738213A530}" type="slidenum">
              <a:rPr lang="en-US" smtClean="0"/>
              <a:pPr/>
              <a:t>3</a:t>
            </a:fld>
            <a:endParaRPr lang="en-US"/>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2802" name="Group 2"/>
          <p:cNvGrpSpPr>
            <a:grpSpLocks/>
          </p:cNvGrpSpPr>
          <p:nvPr/>
        </p:nvGrpSpPr>
        <p:grpSpPr bwMode="auto">
          <a:xfrm>
            <a:off x="452438" y="1008063"/>
            <a:ext cx="5873750" cy="1836737"/>
            <a:chOff x="301" y="763"/>
            <a:chExt cx="3700" cy="1157"/>
          </a:xfrm>
        </p:grpSpPr>
        <p:sp>
          <p:nvSpPr>
            <p:cNvPr id="332803" name="AutoShape 3"/>
            <p:cNvSpPr>
              <a:spLocks noChangeArrowheads="1"/>
            </p:cNvSpPr>
            <p:nvPr/>
          </p:nvSpPr>
          <p:spPr bwMode="auto">
            <a:xfrm>
              <a:off x="301" y="763"/>
              <a:ext cx="3700" cy="1157"/>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2804" name="Text Box 4"/>
            <p:cNvSpPr txBox="1">
              <a:spLocks noChangeArrowheads="1"/>
            </p:cNvSpPr>
            <p:nvPr/>
          </p:nvSpPr>
          <p:spPr bwMode="auto">
            <a:xfrm>
              <a:off x="350" y="794"/>
              <a:ext cx="3632" cy="1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GB" sz="1200" dirty="0">
                  <a:latin typeface="Times New Roman" charset="0"/>
                </a:rPr>
                <a:t>Before any phylogenetic analysis, we must </a:t>
              </a:r>
              <a:r>
                <a:rPr lang="en-GB" sz="1200" dirty="0" smtClean="0">
                  <a:latin typeface="Times New Roman" charset="0"/>
                </a:rPr>
                <a:t>make sure that the columns in our data represent homologous bases.  With gene or protein sequence data, </a:t>
              </a:r>
              <a:r>
                <a:rPr lang="en-GB" sz="1200" dirty="0">
                  <a:latin typeface="Times New Roman" charset="0"/>
                </a:rPr>
                <a:t>this usually means aligning the nucleotide or </a:t>
              </a:r>
              <a:r>
                <a:rPr lang="en-GB" sz="1200" dirty="0" smtClean="0">
                  <a:latin typeface="Times New Roman" charset="0"/>
                </a:rPr>
                <a:t>amino acid sequences </a:t>
              </a:r>
              <a:r>
                <a:rPr lang="en-GB" sz="1200" dirty="0">
                  <a:latin typeface="Times New Roman" charset="0"/>
                </a:rPr>
                <a:t>using a multiple alignment program. In </a:t>
              </a:r>
              <a:r>
                <a:rPr lang="en-GB" sz="1200" dirty="0" smtClean="0">
                  <a:latin typeface="Times New Roman" charset="0"/>
                </a:rPr>
                <a:t>this part of the </a:t>
              </a:r>
              <a:r>
                <a:rPr lang="en-GB" sz="1200" dirty="0">
                  <a:latin typeface="Times New Roman" charset="0"/>
                </a:rPr>
                <a:t>exercise you will align the </a:t>
              </a:r>
              <a:r>
                <a:rPr lang="en-GB" sz="1200" i="1" dirty="0" err="1" smtClean="0">
                  <a:latin typeface="Times New Roman" charset="0"/>
                </a:rPr>
                <a:t>ompA</a:t>
              </a:r>
              <a:r>
                <a:rPr lang="en-GB" sz="1200" dirty="0" smtClean="0">
                  <a:latin typeface="Times New Roman" charset="0"/>
                </a:rPr>
                <a:t> sequences.  </a:t>
              </a:r>
              <a:r>
                <a:rPr lang="en-GB" sz="1200" dirty="0">
                  <a:latin typeface="Times New Roman" charset="0"/>
                </a:rPr>
                <a:t>Length differences complicate multiple sequence alignment because these require the insertion of gaps into an alignment to ensure that homologous sites remain aligned.  Alignment should be checked by eye wherever possible, because no program is perfect; but for large numbers of sequences and </a:t>
              </a:r>
              <a:r>
                <a:rPr lang="en-GB" sz="1200" dirty="0" smtClean="0">
                  <a:latin typeface="Times New Roman" charset="0"/>
                </a:rPr>
                <a:t>sites, </a:t>
              </a:r>
              <a:r>
                <a:rPr lang="en-GB" sz="1200" dirty="0">
                  <a:latin typeface="Times New Roman" charset="0"/>
                </a:rPr>
                <a:t>de novo manual alignment is impractical and we must rely on the </a:t>
              </a:r>
              <a:r>
                <a:rPr lang="en-GB" sz="1200" dirty="0" smtClean="0">
                  <a:latin typeface="Times New Roman" charset="0"/>
                </a:rPr>
                <a:t>algorithms of sequence </a:t>
              </a:r>
              <a:r>
                <a:rPr lang="en-GB" sz="1200" dirty="0">
                  <a:latin typeface="Times New Roman" charset="0"/>
                </a:rPr>
                <a:t>alignment </a:t>
              </a:r>
              <a:r>
                <a:rPr lang="en-GB" sz="1200" dirty="0" smtClean="0">
                  <a:latin typeface="Times New Roman" charset="0"/>
                </a:rPr>
                <a:t>tools.</a:t>
              </a:r>
              <a:endParaRPr lang="en-GB" sz="1200" dirty="0">
                <a:latin typeface="Times New Roman" charset="0"/>
              </a:endParaRPr>
            </a:p>
          </p:txBody>
        </p:sp>
      </p:grpSp>
      <p:sp>
        <p:nvSpPr>
          <p:cNvPr id="332805" name="Text Box 5"/>
          <p:cNvSpPr txBox="1">
            <a:spLocks noChangeArrowheads="1"/>
          </p:cNvSpPr>
          <p:nvPr/>
        </p:nvSpPr>
        <p:spPr bwMode="auto">
          <a:xfrm>
            <a:off x="395288" y="439732"/>
            <a:ext cx="5689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tabLst>
                <a:tab pos="2692400" algn="l"/>
              </a:tabLst>
              <a:defRPr>
                <a:solidFill>
                  <a:schemeClr val="tx1"/>
                </a:solidFill>
                <a:latin typeface="Arial" charset="0"/>
                <a:ea typeface="ＭＳ Ｐゴシック" charset="0"/>
                <a:cs typeface="Arial" charset="0"/>
              </a:defRPr>
            </a:lvl1pPr>
            <a:lvl2pPr marL="800100" indent="-342900" algn="l">
              <a:tabLst>
                <a:tab pos="2692400" algn="l"/>
              </a:tabLst>
              <a:defRPr>
                <a:solidFill>
                  <a:schemeClr val="tx1"/>
                </a:solidFill>
                <a:latin typeface="Arial" charset="0"/>
                <a:ea typeface="Arial" charset="0"/>
                <a:cs typeface="Arial" charset="0"/>
              </a:defRPr>
            </a:lvl2pPr>
            <a:lvl3pPr marL="1257300" indent="-342900" algn="l">
              <a:tabLst>
                <a:tab pos="2692400" algn="l"/>
              </a:tabLst>
              <a:defRPr>
                <a:solidFill>
                  <a:schemeClr val="tx1"/>
                </a:solidFill>
                <a:latin typeface="Arial" charset="0"/>
                <a:ea typeface="Arial" charset="0"/>
                <a:cs typeface="Arial" charset="0"/>
              </a:defRPr>
            </a:lvl3pPr>
            <a:lvl4pPr marL="1714500" indent="-342900" algn="l">
              <a:tabLst>
                <a:tab pos="2692400" algn="l"/>
              </a:tabLst>
              <a:defRPr>
                <a:solidFill>
                  <a:schemeClr val="tx1"/>
                </a:solidFill>
                <a:latin typeface="Arial" charset="0"/>
                <a:ea typeface="Arial" charset="0"/>
                <a:cs typeface="Arial" charset="0"/>
              </a:defRPr>
            </a:lvl4pPr>
            <a:lvl5pPr marL="2171700" indent="-342900" algn="l">
              <a:tabLst>
                <a:tab pos="2692400" algn="l"/>
              </a:tabLst>
              <a:defRPr>
                <a:solidFill>
                  <a:schemeClr val="tx1"/>
                </a:solidFill>
                <a:latin typeface="Arial" charset="0"/>
                <a:ea typeface="Arial" charset="0"/>
                <a:cs typeface="Arial" charset="0"/>
              </a:defRPr>
            </a:lvl5pPr>
            <a:lvl6pPr marL="2628900" indent="-342900" fontAlgn="base">
              <a:spcBef>
                <a:spcPct val="0"/>
              </a:spcBef>
              <a:spcAft>
                <a:spcPct val="0"/>
              </a:spcAft>
              <a:tabLst>
                <a:tab pos="2692400" algn="l"/>
              </a:tabLst>
              <a:defRPr>
                <a:solidFill>
                  <a:schemeClr val="tx1"/>
                </a:solidFill>
                <a:latin typeface="Arial" charset="0"/>
                <a:ea typeface="Arial" charset="0"/>
                <a:cs typeface="Arial" charset="0"/>
              </a:defRPr>
            </a:lvl6pPr>
            <a:lvl7pPr marL="3086100" indent="-342900" fontAlgn="base">
              <a:spcBef>
                <a:spcPct val="0"/>
              </a:spcBef>
              <a:spcAft>
                <a:spcPct val="0"/>
              </a:spcAft>
              <a:tabLst>
                <a:tab pos="2692400" algn="l"/>
              </a:tabLst>
              <a:defRPr>
                <a:solidFill>
                  <a:schemeClr val="tx1"/>
                </a:solidFill>
                <a:latin typeface="Arial" charset="0"/>
                <a:ea typeface="Arial" charset="0"/>
                <a:cs typeface="Arial" charset="0"/>
              </a:defRPr>
            </a:lvl7pPr>
            <a:lvl8pPr marL="3543300" indent="-342900" fontAlgn="base">
              <a:spcBef>
                <a:spcPct val="0"/>
              </a:spcBef>
              <a:spcAft>
                <a:spcPct val="0"/>
              </a:spcAft>
              <a:tabLst>
                <a:tab pos="2692400" algn="l"/>
              </a:tabLst>
              <a:defRPr>
                <a:solidFill>
                  <a:schemeClr val="tx1"/>
                </a:solidFill>
                <a:latin typeface="Arial" charset="0"/>
                <a:ea typeface="Arial" charset="0"/>
                <a:cs typeface="Arial" charset="0"/>
              </a:defRPr>
            </a:lvl8pPr>
            <a:lvl9pPr marL="4000500" indent="-342900" fontAlgn="base">
              <a:spcBef>
                <a:spcPct val="0"/>
              </a:spcBef>
              <a:spcAft>
                <a:spcPct val="0"/>
              </a:spcAft>
              <a:tabLst>
                <a:tab pos="2692400" algn="l"/>
              </a:tabLst>
              <a:defRPr>
                <a:solidFill>
                  <a:schemeClr val="tx1"/>
                </a:solidFill>
                <a:latin typeface="Arial" charset="0"/>
                <a:ea typeface="Arial" charset="0"/>
                <a:cs typeface="Arial" charset="0"/>
              </a:defRPr>
            </a:lvl9pPr>
          </a:lstStyle>
          <a:p>
            <a:r>
              <a:rPr lang="en-GB" sz="1800" b="1" dirty="0" smtClean="0">
                <a:latin typeface="Times New Roman" charset="0"/>
              </a:rPr>
              <a:t>Multiple </a:t>
            </a:r>
            <a:r>
              <a:rPr lang="en-GB" sz="1800" b="1" dirty="0">
                <a:latin typeface="Times New Roman" charset="0"/>
              </a:rPr>
              <a:t>sequence alignment</a:t>
            </a:r>
          </a:p>
        </p:txBody>
      </p:sp>
      <p:grpSp>
        <p:nvGrpSpPr>
          <p:cNvPr id="332806" name="Group 6"/>
          <p:cNvGrpSpPr>
            <a:grpSpLocks/>
          </p:cNvGrpSpPr>
          <p:nvPr/>
        </p:nvGrpSpPr>
        <p:grpSpPr bwMode="auto">
          <a:xfrm>
            <a:off x="465138" y="4815944"/>
            <a:ext cx="5892800" cy="358775"/>
            <a:chOff x="293" y="1847"/>
            <a:chExt cx="3712" cy="226"/>
          </a:xfrm>
        </p:grpSpPr>
        <p:sp>
          <p:nvSpPr>
            <p:cNvPr id="332807" name="AutoShape 7"/>
            <p:cNvSpPr>
              <a:spLocks noChangeArrowheads="1"/>
            </p:cNvSpPr>
            <p:nvPr/>
          </p:nvSpPr>
          <p:spPr bwMode="auto">
            <a:xfrm>
              <a:off x="293" y="1847"/>
              <a:ext cx="3712" cy="226"/>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2808" name="Text Box 8"/>
            <p:cNvSpPr txBox="1">
              <a:spLocks noChangeArrowheads="1"/>
            </p:cNvSpPr>
            <p:nvPr/>
          </p:nvSpPr>
          <p:spPr bwMode="auto">
            <a:xfrm>
              <a:off x="334" y="1858"/>
              <a:ext cx="3632" cy="173"/>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GB" sz="1200" dirty="0" smtClean="0">
                  <a:latin typeface="Times New Roman" charset="0"/>
                </a:rPr>
                <a:t>On the ‘</a:t>
              </a:r>
              <a:r>
                <a:rPr lang="en-GB" sz="1200" b="1" dirty="0" smtClean="0">
                  <a:latin typeface="Times New Roman" charset="0"/>
                </a:rPr>
                <a:t>Props</a:t>
              </a:r>
              <a:r>
                <a:rPr lang="en-GB" sz="1200" dirty="0" smtClean="0">
                  <a:latin typeface="Times New Roman" charset="0"/>
                </a:rPr>
                <a:t>’ menu choose ‘</a:t>
              </a:r>
              <a:r>
                <a:rPr lang="en-GB" sz="1200" b="1" dirty="0" smtClean="0">
                  <a:latin typeface="Times New Roman" charset="0"/>
                </a:rPr>
                <a:t>View as proteins</a:t>
              </a:r>
              <a:r>
                <a:rPr lang="en-GB" sz="1200" dirty="0" smtClean="0">
                  <a:latin typeface="Times New Roman" charset="0"/>
                </a:rPr>
                <a:t>’.</a:t>
              </a:r>
              <a:endParaRPr lang="en-GB" sz="1200" dirty="0">
                <a:latin typeface="Times New Roman" charset="0"/>
              </a:endParaRPr>
            </a:p>
          </p:txBody>
        </p:sp>
      </p:grpSp>
      <p:grpSp>
        <p:nvGrpSpPr>
          <p:cNvPr id="332810" name="Group 10"/>
          <p:cNvGrpSpPr>
            <a:grpSpLocks/>
          </p:cNvGrpSpPr>
          <p:nvPr/>
        </p:nvGrpSpPr>
        <p:grpSpPr bwMode="auto">
          <a:xfrm>
            <a:off x="477838" y="3048410"/>
            <a:ext cx="5892800" cy="1472695"/>
            <a:chOff x="301" y="-449"/>
            <a:chExt cx="3712" cy="817"/>
          </a:xfrm>
        </p:grpSpPr>
        <p:sp>
          <p:nvSpPr>
            <p:cNvPr id="332811" name="AutoShape 11"/>
            <p:cNvSpPr>
              <a:spLocks noChangeArrowheads="1"/>
            </p:cNvSpPr>
            <p:nvPr/>
          </p:nvSpPr>
          <p:spPr bwMode="auto">
            <a:xfrm>
              <a:off x="301" y="-449"/>
              <a:ext cx="3712" cy="817"/>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2812" name="Text Box 12"/>
            <p:cNvSpPr txBox="1">
              <a:spLocks noChangeArrowheads="1"/>
            </p:cNvSpPr>
            <p:nvPr/>
          </p:nvSpPr>
          <p:spPr bwMode="auto">
            <a:xfrm>
              <a:off x="342" y="-414"/>
              <a:ext cx="3632" cy="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GB" sz="1200" dirty="0" err="1">
                  <a:latin typeface="Times New Roman" charset="0"/>
                </a:rPr>
                <a:t>Seaview</a:t>
              </a:r>
              <a:r>
                <a:rPr lang="en-GB" sz="1200" dirty="0">
                  <a:latin typeface="Times New Roman" charset="0"/>
                </a:rPr>
                <a:t> allows alignment using two programs, </a:t>
              </a:r>
              <a:r>
                <a:rPr lang="en-GB" sz="1200" b="1" dirty="0" err="1">
                  <a:latin typeface="Times New Roman" charset="0"/>
                </a:rPr>
                <a:t>clustal</a:t>
              </a:r>
              <a:r>
                <a:rPr lang="en-GB" sz="1200" dirty="0">
                  <a:latin typeface="Times New Roman" charset="0"/>
                </a:rPr>
                <a:t> and </a:t>
              </a:r>
              <a:r>
                <a:rPr lang="en-GB" sz="1200" b="1" dirty="0">
                  <a:latin typeface="Times New Roman" charset="0"/>
                </a:rPr>
                <a:t>muscle</a:t>
              </a:r>
              <a:r>
                <a:rPr lang="en-GB" sz="1200" dirty="0">
                  <a:latin typeface="Times New Roman" charset="0"/>
                </a:rPr>
                <a:t>. Generally muscle is faster, and the protein alignments are of similar quality to </a:t>
              </a:r>
              <a:r>
                <a:rPr lang="en-GB" sz="1200" dirty="0" err="1">
                  <a:latin typeface="Times New Roman" charset="0"/>
                </a:rPr>
                <a:t>clustal</a:t>
              </a:r>
              <a:r>
                <a:rPr lang="en-GB" sz="1200" dirty="0">
                  <a:latin typeface="Times New Roman" charset="0"/>
                </a:rPr>
                <a:t>. </a:t>
              </a:r>
              <a:r>
                <a:rPr lang="en-GB" sz="1200" dirty="0" smtClean="0">
                  <a:latin typeface="Times New Roman" charset="0"/>
                </a:rPr>
                <a:t>In </a:t>
              </a:r>
              <a:r>
                <a:rPr lang="en-GB" sz="1200" dirty="0">
                  <a:latin typeface="Times New Roman" charset="0"/>
                </a:rPr>
                <a:t>both cases, sequences are aligned by assigning costs to particular base changes and gap insertions and then minimising the overall cost of the alignment. The parameters can be altered to optimise the process, but in practice the default options will usually suffice</a:t>
              </a:r>
              <a:r>
                <a:rPr lang="en-GB" sz="1200" dirty="0" smtClean="0">
                  <a:latin typeface="Times New Roman" charset="0"/>
                </a:rPr>
                <a:t>.</a:t>
              </a:r>
            </a:p>
            <a:p>
              <a:pPr algn="l"/>
              <a:r>
                <a:rPr lang="en-GB" sz="1200" dirty="0" smtClean="0">
                  <a:latin typeface="Times New Roman" charset="0"/>
                </a:rPr>
                <a:t>It is usually better to align genes after translating them into amino acids, so we will do that here.</a:t>
              </a:r>
              <a:endParaRPr lang="en-GB" sz="1200" dirty="0">
                <a:latin typeface="Times New Roman" charset="0"/>
              </a:endParaRPr>
            </a:p>
          </p:txBody>
        </p:sp>
      </p:grpSp>
      <p:grpSp>
        <p:nvGrpSpPr>
          <p:cNvPr id="332813" name="Group 13"/>
          <p:cNvGrpSpPr>
            <a:grpSpLocks/>
          </p:cNvGrpSpPr>
          <p:nvPr/>
        </p:nvGrpSpPr>
        <p:grpSpPr bwMode="auto">
          <a:xfrm>
            <a:off x="477838" y="8882063"/>
            <a:ext cx="5892800" cy="284162"/>
            <a:chOff x="301" y="1187"/>
            <a:chExt cx="3712" cy="179"/>
          </a:xfrm>
        </p:grpSpPr>
        <p:sp>
          <p:nvSpPr>
            <p:cNvPr id="332814" name="AutoShape 14"/>
            <p:cNvSpPr>
              <a:spLocks noChangeArrowheads="1"/>
            </p:cNvSpPr>
            <p:nvPr/>
          </p:nvSpPr>
          <p:spPr bwMode="auto">
            <a:xfrm>
              <a:off x="301" y="1187"/>
              <a:ext cx="3712" cy="179"/>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2815" name="Text Box 15"/>
            <p:cNvSpPr txBox="1">
              <a:spLocks noChangeArrowheads="1"/>
            </p:cNvSpPr>
            <p:nvPr/>
          </p:nvSpPr>
          <p:spPr bwMode="auto">
            <a:xfrm>
              <a:off x="342" y="1191"/>
              <a:ext cx="363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GB" sz="1200">
                  <a:latin typeface="Times New Roman" charset="0"/>
                </a:rPr>
                <a:t>To start the alignment, select </a:t>
              </a:r>
              <a:r>
                <a:rPr lang="ja-JP" altLang="en-GB" sz="1200">
                  <a:latin typeface="Arial"/>
                </a:rPr>
                <a:t>‘</a:t>
              </a:r>
              <a:r>
                <a:rPr lang="en-GB" sz="1200" b="1">
                  <a:latin typeface="Times New Roman" charset="0"/>
                </a:rPr>
                <a:t>Align</a:t>
              </a:r>
              <a:r>
                <a:rPr lang="ja-JP" altLang="en-GB" sz="1200">
                  <a:latin typeface="Arial"/>
                </a:rPr>
                <a:t>’</a:t>
              </a:r>
              <a:r>
                <a:rPr lang="en-GB" sz="1200">
                  <a:latin typeface="Times New Roman" charset="0"/>
                </a:rPr>
                <a:t> then </a:t>
              </a:r>
              <a:r>
                <a:rPr lang="ja-JP" altLang="en-GB" sz="1200">
                  <a:latin typeface="Arial"/>
                </a:rPr>
                <a:t>‘</a:t>
              </a:r>
              <a:r>
                <a:rPr lang="en-GB" sz="1200" b="1">
                  <a:latin typeface="Times New Roman" charset="0"/>
                </a:rPr>
                <a:t>Align all</a:t>
              </a:r>
              <a:r>
                <a:rPr lang="ja-JP" altLang="en-GB" sz="1200">
                  <a:latin typeface="Arial"/>
                </a:rPr>
                <a:t>’</a:t>
              </a:r>
              <a:r>
                <a:rPr lang="en-GB" sz="1200">
                  <a:latin typeface="Times New Roman" charset="0"/>
                </a:rPr>
                <a:t>.</a:t>
              </a:r>
            </a:p>
          </p:txBody>
        </p:sp>
      </p:grpSp>
      <p:pic>
        <p:nvPicPr>
          <p:cNvPr id="2" name="Picture 1" descr="P4.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133" y="5461004"/>
            <a:ext cx="5903298" cy="3114996"/>
          </a:xfrm>
          <a:prstGeom prst="rect">
            <a:avLst/>
          </a:prstGeom>
          <a:ln>
            <a:solidFill>
              <a:schemeClr val="tx1"/>
            </a:solidFill>
          </a:ln>
        </p:spPr>
      </p:pic>
      <p:sp>
        <p:nvSpPr>
          <p:cNvPr id="5" name="Slide Number Placeholder 4"/>
          <p:cNvSpPr>
            <a:spLocks noGrp="1"/>
          </p:cNvSpPr>
          <p:nvPr>
            <p:ph type="sldNum" sz="quarter" idx="12"/>
          </p:nvPr>
        </p:nvSpPr>
        <p:spPr/>
        <p:txBody>
          <a:bodyPr/>
          <a:lstStyle/>
          <a:p>
            <a:fld id="{C840886F-D678-4B7D-9831-BE738213A530}" type="slidenum">
              <a:rPr lang="en-US" smtClean="0"/>
              <a:pPr/>
              <a:t>4</a:t>
            </a:fld>
            <a:endParaRPr lang="en-US"/>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5.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185882"/>
            <a:ext cx="5918200" cy="3149273"/>
          </a:xfrm>
          <a:prstGeom prst="rect">
            <a:avLst/>
          </a:prstGeom>
          <a:ln>
            <a:solidFill>
              <a:schemeClr val="tx1"/>
            </a:solidFill>
          </a:ln>
        </p:spPr>
      </p:pic>
      <p:grpSp>
        <p:nvGrpSpPr>
          <p:cNvPr id="334850" name="Group 2"/>
          <p:cNvGrpSpPr>
            <a:grpSpLocks/>
          </p:cNvGrpSpPr>
          <p:nvPr/>
        </p:nvGrpSpPr>
        <p:grpSpPr bwMode="auto">
          <a:xfrm>
            <a:off x="468313" y="348711"/>
            <a:ext cx="5900737" cy="773112"/>
            <a:chOff x="301" y="419"/>
            <a:chExt cx="3717" cy="831"/>
          </a:xfrm>
        </p:grpSpPr>
        <p:sp>
          <p:nvSpPr>
            <p:cNvPr id="334851" name="AutoShape 3"/>
            <p:cNvSpPr>
              <a:spLocks noChangeArrowheads="1"/>
            </p:cNvSpPr>
            <p:nvPr/>
          </p:nvSpPr>
          <p:spPr bwMode="auto">
            <a:xfrm>
              <a:off x="301" y="419"/>
              <a:ext cx="3717" cy="831"/>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4852" name="Text Box 4"/>
            <p:cNvSpPr txBox="1">
              <a:spLocks noChangeArrowheads="1"/>
            </p:cNvSpPr>
            <p:nvPr/>
          </p:nvSpPr>
          <p:spPr bwMode="auto">
            <a:xfrm>
              <a:off x="342" y="460"/>
              <a:ext cx="3632" cy="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GB" sz="1200" dirty="0">
                  <a:latin typeface="Times New Roman" charset="0"/>
                </a:rPr>
                <a:t>When the alignment process is complete, </a:t>
              </a:r>
              <a:r>
                <a:rPr lang="en-GB" sz="1200" dirty="0" err="1">
                  <a:latin typeface="Times New Roman" charset="0"/>
                </a:rPr>
                <a:t>Seaview</a:t>
              </a:r>
              <a:r>
                <a:rPr lang="en-GB" sz="1200" dirty="0">
                  <a:latin typeface="Times New Roman" charset="0"/>
                </a:rPr>
                <a:t> will have inserted gaps into the sequences </a:t>
              </a:r>
              <a:r>
                <a:rPr lang="en-GB" sz="1200" dirty="0" smtClean="0">
                  <a:latin typeface="Times New Roman" charset="0"/>
                </a:rPr>
                <a:t>so that </a:t>
              </a:r>
              <a:r>
                <a:rPr lang="en-GB" sz="1200" dirty="0">
                  <a:latin typeface="Times New Roman" charset="0"/>
                </a:rPr>
                <a:t>homologous sites (or at least homologous according to the alignment program) are lined up in columns.  </a:t>
              </a:r>
            </a:p>
          </p:txBody>
        </p:sp>
      </p:grpSp>
      <p:grpSp>
        <p:nvGrpSpPr>
          <p:cNvPr id="334855" name="Group 7"/>
          <p:cNvGrpSpPr>
            <a:grpSpLocks/>
          </p:cNvGrpSpPr>
          <p:nvPr/>
        </p:nvGrpSpPr>
        <p:grpSpPr bwMode="auto">
          <a:xfrm>
            <a:off x="3936472" y="3273392"/>
            <a:ext cx="2009775" cy="571500"/>
            <a:chOff x="2360" y="3058"/>
            <a:chExt cx="1644" cy="360"/>
          </a:xfrm>
        </p:grpSpPr>
        <p:sp>
          <p:nvSpPr>
            <p:cNvPr id="334856" name="AutoShape 8"/>
            <p:cNvSpPr>
              <a:spLocks noChangeArrowheads="1"/>
            </p:cNvSpPr>
            <p:nvPr/>
          </p:nvSpPr>
          <p:spPr bwMode="auto">
            <a:xfrm>
              <a:off x="2384" y="3058"/>
              <a:ext cx="1598" cy="36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4857" name="Text Box 9"/>
            <p:cNvSpPr txBox="1">
              <a:spLocks noChangeArrowheads="1"/>
            </p:cNvSpPr>
            <p:nvPr/>
          </p:nvSpPr>
          <p:spPr bwMode="auto">
            <a:xfrm>
              <a:off x="2360" y="3093"/>
              <a:ext cx="16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GB" sz="1200">
                  <a:latin typeface="Times New Roman" charset="0"/>
                </a:rPr>
                <a:t>Each column is now a hypothesis of homology</a:t>
              </a:r>
            </a:p>
          </p:txBody>
        </p:sp>
      </p:grpSp>
      <p:grpSp>
        <p:nvGrpSpPr>
          <p:cNvPr id="334858" name="Group 10"/>
          <p:cNvGrpSpPr>
            <a:grpSpLocks/>
          </p:cNvGrpSpPr>
          <p:nvPr/>
        </p:nvGrpSpPr>
        <p:grpSpPr bwMode="auto">
          <a:xfrm>
            <a:off x="738716" y="2902447"/>
            <a:ext cx="1322388" cy="314325"/>
            <a:chOff x="2360" y="3058"/>
            <a:chExt cx="1644" cy="360"/>
          </a:xfrm>
        </p:grpSpPr>
        <p:sp>
          <p:nvSpPr>
            <p:cNvPr id="334859" name="AutoShape 11"/>
            <p:cNvSpPr>
              <a:spLocks noChangeArrowheads="1"/>
            </p:cNvSpPr>
            <p:nvPr/>
          </p:nvSpPr>
          <p:spPr bwMode="auto">
            <a:xfrm>
              <a:off x="2384" y="3058"/>
              <a:ext cx="1598" cy="36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4860" name="Text Box 12"/>
            <p:cNvSpPr txBox="1">
              <a:spLocks noChangeArrowheads="1"/>
            </p:cNvSpPr>
            <p:nvPr/>
          </p:nvSpPr>
          <p:spPr bwMode="auto">
            <a:xfrm>
              <a:off x="2360" y="3093"/>
              <a:ext cx="1644" cy="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GB" sz="1200">
                  <a:latin typeface="Times New Roman" charset="0"/>
                </a:rPr>
                <a:t>Inserted gaps</a:t>
              </a:r>
            </a:p>
          </p:txBody>
        </p:sp>
      </p:grpSp>
      <p:sp>
        <p:nvSpPr>
          <p:cNvPr id="334861" name="Line 13"/>
          <p:cNvSpPr>
            <a:spLocks noChangeShapeType="1"/>
          </p:cNvSpPr>
          <p:nvPr/>
        </p:nvSpPr>
        <p:spPr bwMode="auto">
          <a:xfrm flipV="1">
            <a:off x="1334029" y="2539996"/>
            <a:ext cx="1104371" cy="352394"/>
          </a:xfrm>
          <a:prstGeom prst="line">
            <a:avLst/>
          </a:prstGeom>
          <a:noFill/>
          <a:ln w="19050" cmpd="sng">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en-US"/>
          </a:p>
        </p:txBody>
      </p:sp>
      <p:sp>
        <p:nvSpPr>
          <p:cNvPr id="334863" name="Line 15"/>
          <p:cNvSpPr>
            <a:spLocks noChangeShapeType="1"/>
          </p:cNvSpPr>
          <p:nvPr/>
        </p:nvSpPr>
        <p:spPr bwMode="auto">
          <a:xfrm flipV="1">
            <a:off x="4515909" y="2922555"/>
            <a:ext cx="0" cy="347663"/>
          </a:xfrm>
          <a:prstGeom prst="line">
            <a:avLst/>
          </a:prstGeom>
          <a:noFill/>
          <a:ln w="19050" cmpd="sng">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en-US"/>
          </a:p>
        </p:txBody>
      </p:sp>
      <p:grpSp>
        <p:nvGrpSpPr>
          <p:cNvPr id="334864" name="Group 16"/>
          <p:cNvGrpSpPr>
            <a:grpSpLocks/>
          </p:cNvGrpSpPr>
          <p:nvPr/>
        </p:nvGrpSpPr>
        <p:grpSpPr bwMode="auto">
          <a:xfrm>
            <a:off x="468313" y="4411647"/>
            <a:ext cx="5892800" cy="1847850"/>
            <a:chOff x="301" y="1163"/>
            <a:chExt cx="3712" cy="1420"/>
          </a:xfrm>
        </p:grpSpPr>
        <p:sp>
          <p:nvSpPr>
            <p:cNvPr id="334865" name="AutoShape 17"/>
            <p:cNvSpPr>
              <a:spLocks noChangeArrowheads="1"/>
            </p:cNvSpPr>
            <p:nvPr/>
          </p:nvSpPr>
          <p:spPr bwMode="auto">
            <a:xfrm>
              <a:off x="301" y="1163"/>
              <a:ext cx="3712" cy="142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4866" name="Text Box 18"/>
            <p:cNvSpPr txBox="1">
              <a:spLocks noChangeArrowheads="1"/>
            </p:cNvSpPr>
            <p:nvPr/>
          </p:nvSpPr>
          <p:spPr bwMode="auto">
            <a:xfrm>
              <a:off x="342" y="1202"/>
              <a:ext cx="3632" cy="1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GB" sz="1200" dirty="0">
                  <a:latin typeface="Times New Roman" charset="0"/>
                </a:rPr>
                <a:t>If you inspect the alignment, it should be clearer how the sequences differ from one </a:t>
              </a:r>
              <a:r>
                <a:rPr lang="en-GB" sz="1200" dirty="0" smtClean="0">
                  <a:latin typeface="Times New Roman" charset="0"/>
                </a:rPr>
                <a:t>another. </a:t>
              </a:r>
              <a:r>
                <a:rPr lang="en-GB" sz="1200" dirty="0">
                  <a:latin typeface="Times New Roman" charset="0"/>
                </a:rPr>
                <a:t>C</a:t>
              </a:r>
              <a:r>
                <a:rPr lang="en-GB" sz="1200" dirty="0" smtClean="0">
                  <a:latin typeface="Times New Roman" charset="0"/>
                </a:rPr>
                <a:t>an </a:t>
              </a:r>
              <a:r>
                <a:rPr lang="en-GB" sz="1200" dirty="0">
                  <a:latin typeface="Times New Roman" charset="0"/>
                </a:rPr>
                <a:t>you see which sequences are most closely related?</a:t>
              </a:r>
            </a:p>
            <a:p>
              <a:pPr algn="l"/>
              <a:endParaRPr lang="en-GB" sz="600" dirty="0">
                <a:latin typeface="Times New Roman" charset="0"/>
              </a:endParaRPr>
            </a:p>
            <a:p>
              <a:pPr algn="l"/>
              <a:r>
                <a:rPr lang="en-GB" sz="1200" dirty="0">
                  <a:latin typeface="Times New Roman" charset="0"/>
                </a:rPr>
                <a:t>If an alignment has been problematic, requiring many gaps, it is advisable to inspect the </a:t>
              </a:r>
              <a:r>
                <a:rPr lang="en-GB" sz="1200" dirty="0" smtClean="0">
                  <a:latin typeface="Times New Roman" charset="0"/>
                </a:rPr>
                <a:t>it by </a:t>
              </a:r>
              <a:r>
                <a:rPr lang="en-GB" sz="1200" dirty="0">
                  <a:latin typeface="Times New Roman" charset="0"/>
                </a:rPr>
                <a:t>eye and edit where necessary. </a:t>
              </a:r>
              <a:r>
                <a:rPr lang="en-GB" sz="1200" dirty="0" smtClean="0">
                  <a:latin typeface="Times New Roman" charset="0"/>
                </a:rPr>
                <a:t>In </a:t>
              </a:r>
              <a:r>
                <a:rPr lang="en-GB" sz="1200" dirty="0" err="1" smtClean="0">
                  <a:latin typeface="Times New Roman" charset="0"/>
                </a:rPr>
                <a:t>Seaview</a:t>
              </a:r>
              <a:r>
                <a:rPr lang="en-GB" sz="1200" dirty="0" smtClean="0">
                  <a:latin typeface="Times New Roman" charset="0"/>
                </a:rPr>
                <a:t> you </a:t>
              </a:r>
              <a:r>
                <a:rPr lang="en-GB" sz="1200" dirty="0">
                  <a:latin typeface="Times New Roman" charset="0"/>
                </a:rPr>
                <a:t>can add </a:t>
              </a:r>
              <a:r>
                <a:rPr lang="en-GB" sz="1200" dirty="0" smtClean="0">
                  <a:latin typeface="Times New Roman" charset="0"/>
                </a:rPr>
                <a:t>gaps with </a:t>
              </a:r>
              <a:r>
                <a:rPr lang="en-GB" sz="1200" dirty="0">
                  <a:latin typeface="Times New Roman" charset="0"/>
                </a:rPr>
                <a:t>the space bar, and remove </a:t>
              </a:r>
              <a:r>
                <a:rPr lang="en-GB" sz="1200" dirty="0" smtClean="0">
                  <a:latin typeface="Times New Roman" charset="0"/>
                </a:rPr>
                <a:t>them with </a:t>
              </a:r>
              <a:r>
                <a:rPr lang="en-GB" sz="1200" dirty="0">
                  <a:latin typeface="Times New Roman" charset="0"/>
                </a:rPr>
                <a:t>the backspace (for more detailed instructions see </a:t>
              </a:r>
              <a:r>
                <a:rPr lang="en-GB" sz="1200" dirty="0" smtClean="0">
                  <a:latin typeface="Times New Roman" charset="0"/>
                </a:rPr>
                <a:t>the </a:t>
              </a:r>
              <a:r>
                <a:rPr lang="en-GB" sz="1200" dirty="0" err="1">
                  <a:latin typeface="Times New Roman" charset="0"/>
                </a:rPr>
                <a:t>Seaview</a:t>
              </a:r>
              <a:r>
                <a:rPr lang="ja-JP" altLang="en-GB" sz="1200" dirty="0">
                  <a:latin typeface="Arial"/>
                </a:rPr>
                <a:t>‘</a:t>
              </a:r>
              <a:r>
                <a:rPr lang="en-GB" sz="1200" b="1" dirty="0">
                  <a:latin typeface="Times New Roman" charset="0"/>
                </a:rPr>
                <a:t>Help</a:t>
              </a:r>
              <a:r>
                <a:rPr lang="ja-JP" altLang="en-GB" sz="1200" dirty="0">
                  <a:latin typeface="Arial"/>
                </a:rPr>
                <a:t>’</a:t>
              </a:r>
              <a:r>
                <a:rPr lang="en-GB" sz="1200" dirty="0">
                  <a:latin typeface="Times New Roman" charset="0"/>
                </a:rPr>
                <a:t>)</a:t>
              </a:r>
              <a:r>
                <a:rPr lang="en-GB" sz="1200" dirty="0" smtClean="0">
                  <a:latin typeface="Times New Roman" charset="0"/>
                </a:rPr>
                <a:t>. If </a:t>
              </a:r>
              <a:r>
                <a:rPr lang="en-GB" sz="1200" dirty="0">
                  <a:latin typeface="Times New Roman" charset="0"/>
                </a:rPr>
                <a:t>you are not convinced by any region of the alignment it is probably better to remove it, as erroneous alignment provides misleading information for phylogeny reconstruction</a:t>
              </a:r>
              <a:r>
                <a:rPr lang="en-GB" sz="1200" dirty="0" smtClean="0">
                  <a:latin typeface="Times New Roman" charset="0"/>
                </a:rPr>
                <a:t>.</a:t>
              </a:r>
            </a:p>
            <a:p>
              <a:pPr algn="l"/>
              <a:endParaRPr lang="en-GB" sz="600" dirty="0" smtClean="0">
                <a:latin typeface="Times New Roman" charset="0"/>
              </a:endParaRPr>
            </a:p>
            <a:p>
              <a:pPr algn="l"/>
              <a:r>
                <a:rPr lang="en-GB" sz="1200" dirty="0" smtClean="0">
                  <a:latin typeface="Times New Roman" charset="0"/>
                </a:rPr>
                <a:t>If you turn off protein view you can see that the nucleotides are also now aligned.</a:t>
              </a:r>
              <a:endParaRPr lang="en-GB" sz="1200" dirty="0">
                <a:latin typeface="Times New Roman" charset="0"/>
              </a:endParaRPr>
            </a:p>
          </p:txBody>
        </p:sp>
      </p:grpSp>
      <p:pic>
        <p:nvPicPr>
          <p:cNvPr id="3" name="Picture 2" descr="P5b.tif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029" y="6350003"/>
            <a:ext cx="5929962" cy="3132666"/>
          </a:xfrm>
          <a:prstGeom prst="rect">
            <a:avLst/>
          </a:prstGeom>
          <a:ln>
            <a:solidFill>
              <a:schemeClr val="tx1"/>
            </a:solidFill>
          </a:ln>
        </p:spPr>
      </p:pic>
      <p:sp>
        <p:nvSpPr>
          <p:cNvPr id="21" name="Line 13"/>
          <p:cNvSpPr>
            <a:spLocks noChangeShapeType="1"/>
          </p:cNvSpPr>
          <p:nvPr/>
        </p:nvSpPr>
        <p:spPr bwMode="auto">
          <a:xfrm>
            <a:off x="1359427" y="3222591"/>
            <a:ext cx="1070506" cy="409606"/>
          </a:xfrm>
          <a:prstGeom prst="line">
            <a:avLst/>
          </a:prstGeom>
          <a:noFill/>
          <a:ln w="19050" cmpd="sng">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endParaRPr lang="en-US"/>
          </a:p>
        </p:txBody>
      </p:sp>
      <p:sp>
        <p:nvSpPr>
          <p:cNvPr id="6" name="Slide Number Placeholder 5"/>
          <p:cNvSpPr>
            <a:spLocks noGrp="1"/>
          </p:cNvSpPr>
          <p:nvPr>
            <p:ph type="sldNum" sz="quarter" idx="12"/>
          </p:nvPr>
        </p:nvSpPr>
        <p:spPr/>
        <p:txBody>
          <a:bodyPr/>
          <a:lstStyle/>
          <a:p>
            <a:fld id="{C840886F-D678-4B7D-9831-BE738213A530}" type="slidenum">
              <a:rPr lang="en-US" smtClean="0"/>
              <a:pPr/>
              <a:t>5</a:t>
            </a:fld>
            <a:endParaRPr lang="en-US"/>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94" name="Text Box 10"/>
          <p:cNvSpPr txBox="1">
            <a:spLocks noChangeArrowheads="1"/>
          </p:cNvSpPr>
          <p:nvPr/>
        </p:nvSpPr>
        <p:spPr bwMode="auto">
          <a:xfrm>
            <a:off x="395288" y="312738"/>
            <a:ext cx="5689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tabLst>
                <a:tab pos="2692400" algn="l"/>
              </a:tabLst>
              <a:defRPr>
                <a:solidFill>
                  <a:schemeClr val="tx1"/>
                </a:solidFill>
                <a:latin typeface="Arial" charset="0"/>
                <a:ea typeface="ＭＳ Ｐゴシック" charset="0"/>
                <a:cs typeface="Arial" charset="0"/>
              </a:defRPr>
            </a:lvl1pPr>
            <a:lvl2pPr marL="800100" indent="-342900" algn="l">
              <a:tabLst>
                <a:tab pos="2692400" algn="l"/>
              </a:tabLst>
              <a:defRPr>
                <a:solidFill>
                  <a:schemeClr val="tx1"/>
                </a:solidFill>
                <a:latin typeface="Arial" charset="0"/>
                <a:ea typeface="Arial" charset="0"/>
                <a:cs typeface="Arial" charset="0"/>
              </a:defRPr>
            </a:lvl2pPr>
            <a:lvl3pPr marL="1257300" indent="-342900" algn="l">
              <a:tabLst>
                <a:tab pos="2692400" algn="l"/>
              </a:tabLst>
              <a:defRPr>
                <a:solidFill>
                  <a:schemeClr val="tx1"/>
                </a:solidFill>
                <a:latin typeface="Arial" charset="0"/>
                <a:ea typeface="Arial" charset="0"/>
                <a:cs typeface="Arial" charset="0"/>
              </a:defRPr>
            </a:lvl3pPr>
            <a:lvl4pPr marL="1714500" indent="-342900" algn="l">
              <a:tabLst>
                <a:tab pos="2692400" algn="l"/>
              </a:tabLst>
              <a:defRPr>
                <a:solidFill>
                  <a:schemeClr val="tx1"/>
                </a:solidFill>
                <a:latin typeface="Arial" charset="0"/>
                <a:ea typeface="Arial" charset="0"/>
                <a:cs typeface="Arial" charset="0"/>
              </a:defRPr>
            </a:lvl4pPr>
            <a:lvl5pPr marL="2171700" indent="-342900" algn="l">
              <a:tabLst>
                <a:tab pos="2692400" algn="l"/>
              </a:tabLst>
              <a:defRPr>
                <a:solidFill>
                  <a:schemeClr val="tx1"/>
                </a:solidFill>
                <a:latin typeface="Arial" charset="0"/>
                <a:ea typeface="Arial" charset="0"/>
                <a:cs typeface="Arial" charset="0"/>
              </a:defRPr>
            </a:lvl5pPr>
            <a:lvl6pPr marL="2628900" indent="-342900" fontAlgn="base">
              <a:spcBef>
                <a:spcPct val="0"/>
              </a:spcBef>
              <a:spcAft>
                <a:spcPct val="0"/>
              </a:spcAft>
              <a:tabLst>
                <a:tab pos="2692400" algn="l"/>
              </a:tabLst>
              <a:defRPr>
                <a:solidFill>
                  <a:schemeClr val="tx1"/>
                </a:solidFill>
                <a:latin typeface="Arial" charset="0"/>
                <a:ea typeface="Arial" charset="0"/>
                <a:cs typeface="Arial" charset="0"/>
              </a:defRPr>
            </a:lvl6pPr>
            <a:lvl7pPr marL="3086100" indent="-342900" fontAlgn="base">
              <a:spcBef>
                <a:spcPct val="0"/>
              </a:spcBef>
              <a:spcAft>
                <a:spcPct val="0"/>
              </a:spcAft>
              <a:tabLst>
                <a:tab pos="2692400" algn="l"/>
              </a:tabLst>
              <a:defRPr>
                <a:solidFill>
                  <a:schemeClr val="tx1"/>
                </a:solidFill>
                <a:latin typeface="Arial" charset="0"/>
                <a:ea typeface="Arial" charset="0"/>
                <a:cs typeface="Arial" charset="0"/>
              </a:defRPr>
            </a:lvl7pPr>
            <a:lvl8pPr marL="3543300" indent="-342900" fontAlgn="base">
              <a:spcBef>
                <a:spcPct val="0"/>
              </a:spcBef>
              <a:spcAft>
                <a:spcPct val="0"/>
              </a:spcAft>
              <a:tabLst>
                <a:tab pos="2692400" algn="l"/>
              </a:tabLst>
              <a:defRPr>
                <a:solidFill>
                  <a:schemeClr val="tx1"/>
                </a:solidFill>
                <a:latin typeface="Arial" charset="0"/>
                <a:ea typeface="Arial" charset="0"/>
                <a:cs typeface="Arial" charset="0"/>
              </a:defRPr>
            </a:lvl8pPr>
            <a:lvl9pPr marL="4000500" indent="-342900" fontAlgn="base">
              <a:spcBef>
                <a:spcPct val="0"/>
              </a:spcBef>
              <a:spcAft>
                <a:spcPct val="0"/>
              </a:spcAft>
              <a:tabLst>
                <a:tab pos="2692400" algn="l"/>
              </a:tabLst>
              <a:defRPr>
                <a:solidFill>
                  <a:schemeClr val="tx1"/>
                </a:solidFill>
                <a:latin typeface="Arial" charset="0"/>
                <a:ea typeface="Arial" charset="0"/>
                <a:cs typeface="Arial" charset="0"/>
              </a:defRPr>
            </a:lvl9pPr>
          </a:lstStyle>
          <a:p>
            <a:pPr>
              <a:defRPr/>
            </a:pPr>
            <a:r>
              <a:rPr lang="en-GB" sz="1800" b="1" dirty="0" smtClean="0">
                <a:latin typeface="Times New Roman" charset="0"/>
              </a:rPr>
              <a:t>Phylogeny estimation using </a:t>
            </a:r>
            <a:r>
              <a:rPr lang="en-GB" sz="1800" b="1" dirty="0" err="1">
                <a:latin typeface="Times New Roman" charset="0"/>
              </a:rPr>
              <a:t>P</a:t>
            </a:r>
            <a:r>
              <a:rPr lang="en-GB" sz="1800" b="1" dirty="0" err="1" smtClean="0">
                <a:latin typeface="Times New Roman" charset="0"/>
              </a:rPr>
              <a:t>hyML</a:t>
            </a:r>
            <a:endParaRPr lang="en-GB" sz="1800" b="1" dirty="0" smtClean="0">
              <a:latin typeface="Times New Roman" charset="0"/>
            </a:endParaRPr>
          </a:p>
        </p:txBody>
      </p:sp>
      <p:sp>
        <p:nvSpPr>
          <p:cNvPr id="221196" name="AutoShape 12"/>
          <p:cNvSpPr>
            <a:spLocks noChangeArrowheads="1"/>
          </p:cNvSpPr>
          <p:nvPr/>
        </p:nvSpPr>
        <p:spPr bwMode="auto">
          <a:xfrm>
            <a:off x="477838" y="677863"/>
            <a:ext cx="5892800" cy="1261004"/>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21197" name="Text Box 13"/>
          <p:cNvSpPr txBox="1">
            <a:spLocks noChangeArrowheads="1"/>
          </p:cNvSpPr>
          <p:nvPr/>
        </p:nvSpPr>
        <p:spPr bwMode="auto">
          <a:xfrm>
            <a:off x="542925" y="717550"/>
            <a:ext cx="57658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a:latin typeface="Times New Roman" charset="0"/>
                <a:cs typeface="Arial" charset="0"/>
              </a:rPr>
              <a:t>To estimate the phylogeny, we will use a program called </a:t>
            </a:r>
            <a:r>
              <a:rPr lang="en-GB" sz="1200" b="1" dirty="0" err="1">
                <a:latin typeface="Times New Roman" charset="0"/>
                <a:cs typeface="Arial" charset="0"/>
              </a:rPr>
              <a:t>P</a:t>
            </a:r>
            <a:r>
              <a:rPr lang="en-GB" sz="1200" b="1" dirty="0" err="1" smtClean="0">
                <a:latin typeface="Times New Roman" charset="0"/>
                <a:cs typeface="Arial" charset="0"/>
              </a:rPr>
              <a:t>hyML</a:t>
            </a:r>
            <a:r>
              <a:rPr lang="en-GB" sz="1200" dirty="0" smtClean="0">
                <a:latin typeface="Times New Roman" charset="0"/>
                <a:cs typeface="Arial" charset="0"/>
              </a:rPr>
              <a:t>, which is included in </a:t>
            </a:r>
            <a:r>
              <a:rPr lang="en-GB" sz="1200" dirty="0" err="1" smtClean="0">
                <a:latin typeface="Times New Roman" charset="0"/>
                <a:cs typeface="Arial" charset="0"/>
              </a:rPr>
              <a:t>Seaview</a:t>
            </a:r>
            <a:r>
              <a:rPr lang="en-GB" sz="1200" dirty="0" smtClean="0">
                <a:latin typeface="Times New Roman" charset="0"/>
                <a:cs typeface="Arial" charset="0"/>
              </a:rPr>
              <a:t>. </a:t>
            </a:r>
            <a:r>
              <a:rPr lang="en-GB" sz="1200" dirty="0" err="1" smtClean="0">
                <a:latin typeface="Times New Roman" charset="0"/>
                <a:cs typeface="Arial" charset="0"/>
              </a:rPr>
              <a:t>PhyML</a:t>
            </a:r>
            <a:r>
              <a:rPr lang="en-GB" sz="1200" dirty="0" smtClean="0">
                <a:latin typeface="Times New Roman" charset="0"/>
                <a:cs typeface="Arial" charset="0"/>
              </a:rPr>
              <a:t> </a:t>
            </a:r>
            <a:r>
              <a:rPr lang="en-GB" sz="1200" dirty="0">
                <a:latin typeface="Times New Roman" charset="0"/>
                <a:cs typeface="Arial" charset="0"/>
              </a:rPr>
              <a:t>uses maximum likelihood (ML) to estimate the tree.  </a:t>
            </a:r>
            <a:r>
              <a:rPr lang="en-GB" sz="1200" dirty="0" smtClean="0">
                <a:latin typeface="Times New Roman" charset="0"/>
                <a:cs typeface="Arial" charset="0"/>
              </a:rPr>
              <a:t>We will use ML because </a:t>
            </a:r>
            <a:r>
              <a:rPr lang="en-GB" sz="1200" dirty="0">
                <a:latin typeface="Times New Roman" charset="0"/>
                <a:cs typeface="Arial" charset="0"/>
              </a:rPr>
              <a:t>it is </a:t>
            </a:r>
            <a:r>
              <a:rPr lang="en-GB" sz="1200" dirty="0" smtClean="0">
                <a:latin typeface="Times New Roman" charset="0"/>
                <a:cs typeface="Arial" charset="0"/>
              </a:rPr>
              <a:t>more </a:t>
            </a:r>
            <a:r>
              <a:rPr lang="en-GB" sz="1200" dirty="0">
                <a:latin typeface="Times New Roman" charset="0"/>
                <a:cs typeface="Arial" charset="0"/>
              </a:rPr>
              <a:t>accurate than </a:t>
            </a:r>
            <a:r>
              <a:rPr lang="en-GB" sz="1200" dirty="0" smtClean="0">
                <a:latin typeface="Times New Roman" charset="0"/>
                <a:cs typeface="Arial" charset="0"/>
              </a:rPr>
              <a:t>simpler methods </a:t>
            </a:r>
            <a:r>
              <a:rPr lang="en-GB" sz="1200" dirty="0">
                <a:latin typeface="Times New Roman" charset="0"/>
                <a:cs typeface="Arial" charset="0"/>
              </a:rPr>
              <a:t>as it specifies an explicit evolutionary model to account for sources of </a:t>
            </a:r>
            <a:r>
              <a:rPr lang="en-GB" sz="1200" dirty="0" err="1" smtClean="0">
                <a:latin typeface="Times New Roman" charset="0"/>
                <a:cs typeface="Arial" charset="0"/>
              </a:rPr>
              <a:t>homoplasy</a:t>
            </a:r>
            <a:r>
              <a:rPr lang="en-GB" sz="1200" dirty="0" smtClean="0">
                <a:latin typeface="Times New Roman" charset="0"/>
                <a:cs typeface="Arial" charset="0"/>
              </a:rPr>
              <a:t>, but at the same time it is relatively fast.  </a:t>
            </a:r>
            <a:r>
              <a:rPr lang="en-GB" sz="1200" dirty="0">
                <a:latin typeface="Times New Roman" charset="0"/>
                <a:cs typeface="Arial" charset="0"/>
              </a:rPr>
              <a:t>Furthermore, it uses an optimality criterion (likelihood), which means it is possible to compare different trees directly.</a:t>
            </a:r>
          </a:p>
        </p:txBody>
      </p:sp>
      <p:grpSp>
        <p:nvGrpSpPr>
          <p:cNvPr id="15364" name="Group 73"/>
          <p:cNvGrpSpPr>
            <a:grpSpLocks/>
          </p:cNvGrpSpPr>
          <p:nvPr/>
        </p:nvGrpSpPr>
        <p:grpSpPr bwMode="auto">
          <a:xfrm>
            <a:off x="490538" y="2062163"/>
            <a:ext cx="5892800" cy="312737"/>
            <a:chOff x="309" y="1395"/>
            <a:chExt cx="3712" cy="197"/>
          </a:xfrm>
        </p:grpSpPr>
        <p:sp>
          <p:nvSpPr>
            <p:cNvPr id="221218" name="AutoShape 34"/>
            <p:cNvSpPr>
              <a:spLocks noChangeArrowheads="1"/>
            </p:cNvSpPr>
            <p:nvPr/>
          </p:nvSpPr>
          <p:spPr bwMode="auto">
            <a:xfrm>
              <a:off x="309" y="1395"/>
              <a:ext cx="3712" cy="197"/>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21219" name="Text Box 35"/>
            <p:cNvSpPr txBox="1">
              <a:spLocks noChangeArrowheads="1"/>
            </p:cNvSpPr>
            <p:nvPr/>
          </p:nvSpPr>
          <p:spPr bwMode="auto">
            <a:xfrm>
              <a:off x="350" y="1399"/>
              <a:ext cx="363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a:latin typeface="Times New Roman" charset="0"/>
                  <a:cs typeface="Arial" charset="0"/>
                </a:rPr>
                <a:t>Make sure you are in nucleotide view, then choose </a:t>
              </a:r>
              <a:r>
                <a:rPr lang="ja-JP" altLang="en-GB" sz="1200">
                  <a:latin typeface="Arial"/>
                  <a:cs typeface="Arial" charset="0"/>
                </a:rPr>
                <a:t>‘</a:t>
              </a:r>
              <a:r>
                <a:rPr lang="en-GB" sz="1200" b="1">
                  <a:latin typeface="Times New Roman" charset="0"/>
                  <a:cs typeface="Arial" charset="0"/>
                </a:rPr>
                <a:t>Trees</a:t>
              </a:r>
              <a:r>
                <a:rPr lang="ja-JP" altLang="en-GB" sz="1200">
                  <a:latin typeface="Arial"/>
                  <a:cs typeface="Arial" charset="0"/>
                </a:rPr>
                <a:t>’</a:t>
              </a:r>
              <a:r>
                <a:rPr lang="en-GB" sz="1200">
                  <a:latin typeface="Times New Roman" charset="0"/>
                  <a:cs typeface="Arial" charset="0"/>
                </a:rPr>
                <a:t> then </a:t>
              </a:r>
              <a:r>
                <a:rPr lang="ja-JP" altLang="en-GB" sz="1200">
                  <a:latin typeface="Arial"/>
                  <a:cs typeface="Arial" charset="0"/>
                </a:rPr>
                <a:t>‘</a:t>
              </a:r>
              <a:r>
                <a:rPr lang="en-GB" sz="1200" b="1">
                  <a:latin typeface="Times New Roman" charset="0"/>
                  <a:cs typeface="Arial" charset="0"/>
                </a:rPr>
                <a:t>PhyML</a:t>
              </a:r>
              <a:r>
                <a:rPr lang="ja-JP" altLang="en-GB" sz="1200">
                  <a:latin typeface="Arial"/>
                  <a:cs typeface="Arial" charset="0"/>
                </a:rPr>
                <a:t>’</a:t>
              </a:r>
              <a:endParaRPr lang="en-GB" sz="1200">
                <a:latin typeface="Times New Roman" charset="0"/>
                <a:cs typeface="Arial" charset="0"/>
              </a:endParaRPr>
            </a:p>
          </p:txBody>
        </p:sp>
      </p:grpSp>
      <p:grpSp>
        <p:nvGrpSpPr>
          <p:cNvPr id="15365" name="Group 201"/>
          <p:cNvGrpSpPr>
            <a:grpSpLocks/>
          </p:cNvGrpSpPr>
          <p:nvPr/>
        </p:nvGrpSpPr>
        <p:grpSpPr bwMode="auto">
          <a:xfrm>
            <a:off x="568325" y="6745288"/>
            <a:ext cx="6042025" cy="2771775"/>
            <a:chOff x="358" y="4249"/>
            <a:chExt cx="3806" cy="1746"/>
          </a:xfrm>
        </p:grpSpPr>
        <p:sp>
          <p:nvSpPr>
            <p:cNvPr id="221243" name="AutoShape 59"/>
            <p:cNvSpPr>
              <a:spLocks noChangeArrowheads="1"/>
            </p:cNvSpPr>
            <p:nvPr/>
          </p:nvSpPr>
          <p:spPr bwMode="auto">
            <a:xfrm>
              <a:off x="358" y="4249"/>
              <a:ext cx="3770" cy="1746"/>
            </a:xfrm>
            <a:prstGeom prst="roundRect">
              <a:avLst>
                <a:gd name="adj" fmla="val 7329"/>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21244" name="Text Box 60"/>
            <p:cNvSpPr txBox="1">
              <a:spLocks noChangeArrowheads="1"/>
            </p:cNvSpPr>
            <p:nvPr/>
          </p:nvSpPr>
          <p:spPr bwMode="auto">
            <a:xfrm>
              <a:off x="393" y="4274"/>
              <a:ext cx="3771"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err="1">
                  <a:latin typeface="Times New Roman" charset="0"/>
                  <a:cs typeface="Arial" charset="0"/>
                </a:rPr>
                <a:t>PhyML</a:t>
              </a:r>
              <a:r>
                <a:rPr lang="en-GB" sz="1200" dirty="0">
                  <a:latin typeface="Times New Roman" charset="0"/>
                  <a:cs typeface="Arial" charset="0"/>
                </a:rPr>
                <a:t> includes a number of nucleotide substitution models.  The strength of using a Maximum Likelihood method is that an explicit model of nucleotide substitution is applied, which </a:t>
              </a:r>
              <a:r>
                <a:rPr lang="en-GB" sz="1200" dirty="0" smtClean="0">
                  <a:latin typeface="Times New Roman" charset="0"/>
                  <a:cs typeface="Arial" charset="0"/>
                </a:rPr>
                <a:t>can be </a:t>
              </a:r>
              <a:r>
                <a:rPr lang="en-GB" sz="1200" dirty="0">
                  <a:latin typeface="Times New Roman" charset="0"/>
                  <a:cs typeface="Arial" charset="0"/>
                </a:rPr>
                <a:t>more biologically realistic than some other methods.  Various models are available from the very simple (and unrealistic) to the quite complex:</a:t>
              </a:r>
            </a:p>
          </p:txBody>
        </p:sp>
      </p:grpSp>
      <p:sp>
        <p:nvSpPr>
          <p:cNvPr id="221245" name="Line 61"/>
          <p:cNvSpPr>
            <a:spLocks noChangeShapeType="1"/>
          </p:cNvSpPr>
          <p:nvPr/>
        </p:nvSpPr>
        <p:spPr bwMode="auto">
          <a:xfrm flipV="1">
            <a:off x="280988" y="2760663"/>
            <a:ext cx="487362" cy="63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GB" sz="1800">
              <a:cs typeface="Arial" charset="0"/>
            </a:endParaRPr>
          </a:p>
        </p:txBody>
      </p:sp>
      <p:sp>
        <p:nvSpPr>
          <p:cNvPr id="221246" name="Line 62"/>
          <p:cNvSpPr>
            <a:spLocks noChangeShapeType="1"/>
          </p:cNvSpPr>
          <p:nvPr/>
        </p:nvSpPr>
        <p:spPr bwMode="auto">
          <a:xfrm>
            <a:off x="280988" y="2768600"/>
            <a:ext cx="0" cy="44037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GB" sz="1800">
              <a:cs typeface="Arial" charset="0"/>
            </a:endParaRPr>
          </a:p>
        </p:txBody>
      </p:sp>
      <p:grpSp>
        <p:nvGrpSpPr>
          <p:cNvPr id="15368" name="Group 69"/>
          <p:cNvGrpSpPr>
            <a:grpSpLocks/>
          </p:cNvGrpSpPr>
          <p:nvPr/>
        </p:nvGrpSpPr>
        <p:grpSpPr bwMode="auto">
          <a:xfrm>
            <a:off x="3381375" y="3492500"/>
            <a:ext cx="3082925" cy="874713"/>
            <a:chOff x="309" y="1467"/>
            <a:chExt cx="3712" cy="832"/>
          </a:xfrm>
        </p:grpSpPr>
        <p:sp>
          <p:nvSpPr>
            <p:cNvPr id="221254" name="AutoShape 70"/>
            <p:cNvSpPr>
              <a:spLocks noChangeArrowheads="1"/>
            </p:cNvSpPr>
            <p:nvPr/>
          </p:nvSpPr>
          <p:spPr bwMode="auto">
            <a:xfrm>
              <a:off x="309" y="1467"/>
              <a:ext cx="3712" cy="832"/>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21255" name="Text Box 71"/>
            <p:cNvSpPr txBox="1">
              <a:spLocks noChangeArrowheads="1"/>
            </p:cNvSpPr>
            <p:nvPr/>
          </p:nvSpPr>
          <p:spPr bwMode="auto">
            <a:xfrm>
              <a:off x="349" y="1499"/>
              <a:ext cx="3634" cy="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a:latin typeface="Times New Roman" charset="0"/>
                  <a:cs typeface="Arial" charset="0"/>
                </a:rPr>
                <a:t>If you choose a model which includes different transition and transversion substitution rates you can set the ratio here or ask to optimise it from the data </a:t>
              </a:r>
            </a:p>
          </p:txBody>
        </p:sp>
      </p:grpSp>
      <p:sp>
        <p:nvSpPr>
          <p:cNvPr id="221259" name="AutoShape 75"/>
          <p:cNvSpPr>
            <a:spLocks/>
          </p:cNvSpPr>
          <p:nvPr/>
        </p:nvSpPr>
        <p:spPr bwMode="auto">
          <a:xfrm>
            <a:off x="3175000" y="3606800"/>
            <a:ext cx="139700" cy="381000"/>
          </a:xfrm>
          <a:prstGeom prst="rightBrace">
            <a:avLst>
              <a:gd name="adj1" fmla="val 50000"/>
              <a:gd name="adj2" fmla="val 63333"/>
            </a:avLst>
          </a:prstGeom>
          <a:noFill/>
          <a:ln w="9525">
            <a:solidFill>
              <a:schemeClr val="tx1"/>
            </a:solidFill>
            <a:round/>
            <a:headEnd/>
            <a:tailEnd/>
          </a:ln>
          <a:effectLst/>
          <a:extLst>
            <a:ext uri="{909E8E84-426E-40dd-AFC4-6F175D3DCCD1}">
              <a14:hiddenFill xmlns:a14="http://schemas.microsoft.com/office/drawing/2010/main">
                <a:solidFill>
                  <a:srgbClr val="FFFF99"/>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grpSp>
        <p:nvGrpSpPr>
          <p:cNvPr id="15370" name="Group 76"/>
          <p:cNvGrpSpPr>
            <a:grpSpLocks/>
          </p:cNvGrpSpPr>
          <p:nvPr/>
        </p:nvGrpSpPr>
        <p:grpSpPr bwMode="auto">
          <a:xfrm>
            <a:off x="3386138" y="4551366"/>
            <a:ext cx="3060700" cy="660884"/>
            <a:chOff x="309" y="1395"/>
            <a:chExt cx="3712" cy="203"/>
          </a:xfrm>
        </p:grpSpPr>
        <p:sp>
          <p:nvSpPr>
            <p:cNvPr id="221261" name="AutoShape 77"/>
            <p:cNvSpPr>
              <a:spLocks noChangeArrowheads="1"/>
            </p:cNvSpPr>
            <p:nvPr/>
          </p:nvSpPr>
          <p:spPr bwMode="auto">
            <a:xfrm>
              <a:off x="309" y="1395"/>
              <a:ext cx="3712" cy="197"/>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21262" name="Text Box 78"/>
            <p:cNvSpPr txBox="1">
              <a:spLocks noChangeArrowheads="1"/>
            </p:cNvSpPr>
            <p:nvPr/>
          </p:nvSpPr>
          <p:spPr bwMode="auto">
            <a:xfrm>
              <a:off x="349" y="1399"/>
              <a:ext cx="3633" cy="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a:latin typeface="Times New Roman" charset="0"/>
                  <a:cs typeface="Arial" charset="0"/>
                </a:rPr>
                <a:t>In the </a:t>
              </a:r>
              <a:r>
                <a:rPr lang="ja-JP" altLang="en-GB" sz="1200" dirty="0">
                  <a:latin typeface="Arial"/>
                  <a:cs typeface="Arial" charset="0"/>
                </a:rPr>
                <a:t>‘</a:t>
              </a:r>
              <a:r>
                <a:rPr lang="en-GB" sz="1200" b="1" dirty="0">
                  <a:latin typeface="Times New Roman" charset="0"/>
                  <a:cs typeface="Arial" charset="0"/>
                </a:rPr>
                <a:t>Across site rate variation</a:t>
              </a:r>
              <a:r>
                <a:rPr lang="ja-JP" altLang="en-GB" sz="1200" dirty="0">
                  <a:latin typeface="Arial"/>
                  <a:cs typeface="Arial" charset="0"/>
                </a:rPr>
                <a:t>’</a:t>
              </a:r>
              <a:r>
                <a:rPr lang="en-GB" sz="1200" dirty="0">
                  <a:latin typeface="Times New Roman" charset="0"/>
                  <a:cs typeface="Arial" charset="0"/>
                </a:rPr>
                <a:t> box select </a:t>
              </a:r>
              <a:r>
                <a:rPr lang="ja-JP" altLang="en-GB" sz="1200" dirty="0">
                  <a:latin typeface="Arial"/>
                  <a:cs typeface="Arial" charset="0"/>
                </a:rPr>
                <a:t>‘</a:t>
              </a:r>
              <a:r>
                <a:rPr lang="en-GB" sz="1200" b="1" dirty="0">
                  <a:latin typeface="Times New Roman" charset="0"/>
                  <a:cs typeface="Arial" charset="0"/>
                </a:rPr>
                <a:t>None</a:t>
              </a:r>
              <a:r>
                <a:rPr lang="ja-JP" altLang="en-GB" sz="1200" dirty="0">
                  <a:latin typeface="Arial"/>
                  <a:cs typeface="Arial" charset="0"/>
                </a:rPr>
                <a:t>’</a:t>
              </a:r>
              <a:r>
                <a:rPr lang="en-GB" sz="1200" dirty="0">
                  <a:latin typeface="Times New Roman" charset="0"/>
                  <a:cs typeface="Arial" charset="0"/>
                </a:rPr>
                <a:t>. We will </a:t>
              </a:r>
              <a:r>
                <a:rPr lang="en-GB" sz="1200" dirty="0" smtClean="0">
                  <a:latin typeface="Times New Roman" charset="0"/>
                  <a:cs typeface="Arial" charset="0"/>
                </a:rPr>
                <a:t>look at rate </a:t>
              </a:r>
              <a:r>
                <a:rPr lang="en-GB" sz="1200" dirty="0">
                  <a:latin typeface="Times New Roman" charset="0"/>
                  <a:cs typeface="Arial" charset="0"/>
                </a:rPr>
                <a:t>variation later</a:t>
              </a:r>
            </a:p>
          </p:txBody>
        </p:sp>
      </p:grpSp>
      <p:sp>
        <p:nvSpPr>
          <p:cNvPr id="221263" name="AutoShape 79"/>
          <p:cNvSpPr>
            <a:spLocks/>
          </p:cNvSpPr>
          <p:nvPr/>
        </p:nvSpPr>
        <p:spPr bwMode="auto">
          <a:xfrm>
            <a:off x="3175000" y="4508500"/>
            <a:ext cx="127000" cy="584200"/>
          </a:xfrm>
          <a:prstGeom prst="rightBrace">
            <a:avLst>
              <a:gd name="adj1" fmla="val 84333"/>
              <a:gd name="adj2" fmla="val 50000"/>
            </a:avLst>
          </a:prstGeom>
          <a:noFill/>
          <a:ln w="9525">
            <a:solidFill>
              <a:schemeClr val="tx1"/>
            </a:solidFill>
            <a:round/>
            <a:headEnd/>
            <a:tailEnd/>
          </a:ln>
          <a:effectLst/>
          <a:extLst>
            <a:ext uri="{909E8E84-426E-40dd-AFC4-6F175D3DCCD1}">
              <a14:hiddenFill xmlns:a14="http://schemas.microsoft.com/office/drawing/2010/main">
                <a:solidFill>
                  <a:srgbClr val="FFFF99"/>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grpSp>
        <p:nvGrpSpPr>
          <p:cNvPr id="15372" name="Group 80"/>
          <p:cNvGrpSpPr>
            <a:grpSpLocks/>
          </p:cNvGrpSpPr>
          <p:nvPr/>
        </p:nvGrpSpPr>
        <p:grpSpPr bwMode="auto">
          <a:xfrm>
            <a:off x="3373438" y="2887666"/>
            <a:ext cx="3060700" cy="512762"/>
            <a:chOff x="309" y="1395"/>
            <a:chExt cx="3712" cy="197"/>
          </a:xfrm>
        </p:grpSpPr>
        <p:sp>
          <p:nvSpPr>
            <p:cNvPr id="221265" name="AutoShape 81"/>
            <p:cNvSpPr>
              <a:spLocks noChangeArrowheads="1"/>
            </p:cNvSpPr>
            <p:nvPr/>
          </p:nvSpPr>
          <p:spPr bwMode="auto">
            <a:xfrm>
              <a:off x="309" y="1395"/>
              <a:ext cx="3712" cy="197"/>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21266" name="Text Box 82"/>
            <p:cNvSpPr txBox="1">
              <a:spLocks noChangeArrowheads="1"/>
            </p:cNvSpPr>
            <p:nvPr/>
          </p:nvSpPr>
          <p:spPr bwMode="auto">
            <a:xfrm>
              <a:off x="349" y="1399"/>
              <a:ext cx="3633" cy="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a:latin typeface="Times New Roman" charset="0"/>
                  <a:cs typeface="Arial" charset="0"/>
                </a:rPr>
                <a:t>In the </a:t>
              </a:r>
              <a:r>
                <a:rPr lang="ja-JP" altLang="en-GB" sz="1200" dirty="0">
                  <a:latin typeface="Arial"/>
                  <a:cs typeface="Arial" charset="0"/>
                </a:rPr>
                <a:t>‘</a:t>
              </a:r>
              <a:r>
                <a:rPr lang="en-GB" sz="1200" b="1" dirty="0">
                  <a:latin typeface="Times New Roman" charset="0"/>
                  <a:cs typeface="Arial" charset="0"/>
                </a:rPr>
                <a:t>Branch </a:t>
              </a:r>
              <a:r>
                <a:rPr lang="en-GB" sz="1200" b="1" dirty="0" smtClean="0">
                  <a:latin typeface="Times New Roman" charset="0"/>
                  <a:cs typeface="Arial" charset="0"/>
                </a:rPr>
                <a:t>support</a:t>
              </a:r>
              <a:r>
                <a:rPr lang="en-GB" sz="1200" dirty="0" smtClean="0">
                  <a:latin typeface="Times New Roman" charset="0"/>
                  <a:cs typeface="Arial" charset="0"/>
                </a:rPr>
                <a:t>’ </a:t>
              </a:r>
              <a:r>
                <a:rPr lang="en-GB" sz="1200" dirty="0">
                  <a:latin typeface="Times New Roman" charset="0"/>
                  <a:cs typeface="Arial" charset="0"/>
                </a:rPr>
                <a:t>box select </a:t>
              </a:r>
              <a:r>
                <a:rPr lang="ja-JP" altLang="en-GB" sz="1200" dirty="0">
                  <a:latin typeface="Arial"/>
                  <a:cs typeface="Arial" charset="0"/>
                </a:rPr>
                <a:t>‘</a:t>
              </a:r>
              <a:r>
                <a:rPr lang="en-GB" sz="1200" b="1" dirty="0" smtClean="0">
                  <a:latin typeface="Times New Roman" charset="0"/>
                  <a:cs typeface="Arial" charset="0"/>
                </a:rPr>
                <a:t>None</a:t>
              </a:r>
              <a:r>
                <a:rPr lang="en-GB" sz="1200" dirty="0" smtClean="0">
                  <a:latin typeface="Arial"/>
                  <a:cs typeface="Arial" charset="0"/>
                </a:rPr>
                <a:t>’</a:t>
              </a:r>
              <a:r>
                <a:rPr lang="en-GB" sz="1200" dirty="0" smtClean="0">
                  <a:latin typeface="Times New Roman" charset="0"/>
                  <a:cs typeface="Arial" charset="0"/>
                </a:rPr>
                <a:t>.</a:t>
              </a:r>
              <a:endParaRPr lang="en-GB" sz="1200" dirty="0">
                <a:latin typeface="Times New Roman" charset="0"/>
                <a:cs typeface="Arial" charset="0"/>
              </a:endParaRPr>
            </a:p>
            <a:p>
              <a:pPr algn="l">
                <a:defRPr/>
              </a:pPr>
              <a:r>
                <a:rPr lang="en-GB" sz="1200" dirty="0">
                  <a:latin typeface="Times New Roman" charset="0"/>
                  <a:cs typeface="Arial" charset="0"/>
                </a:rPr>
                <a:t>We will </a:t>
              </a:r>
              <a:r>
                <a:rPr lang="en-GB" sz="1200" dirty="0" smtClean="0">
                  <a:latin typeface="Times New Roman" charset="0"/>
                  <a:cs typeface="Arial" charset="0"/>
                </a:rPr>
                <a:t>look at branch </a:t>
              </a:r>
              <a:r>
                <a:rPr lang="en-GB" sz="1200" dirty="0">
                  <a:latin typeface="Times New Roman" charset="0"/>
                  <a:cs typeface="Arial" charset="0"/>
                </a:rPr>
                <a:t>support later</a:t>
              </a:r>
            </a:p>
          </p:txBody>
        </p:sp>
      </p:grpSp>
      <p:sp>
        <p:nvSpPr>
          <p:cNvPr id="221267" name="AutoShape 83"/>
          <p:cNvSpPr>
            <a:spLocks/>
          </p:cNvSpPr>
          <p:nvPr/>
        </p:nvSpPr>
        <p:spPr bwMode="auto">
          <a:xfrm>
            <a:off x="3175000" y="2933700"/>
            <a:ext cx="127000" cy="584200"/>
          </a:xfrm>
          <a:prstGeom prst="rightBrace">
            <a:avLst>
              <a:gd name="adj1" fmla="val 84333"/>
              <a:gd name="adj2" fmla="val 36667"/>
            </a:avLst>
          </a:prstGeom>
          <a:noFill/>
          <a:ln w="9525">
            <a:solidFill>
              <a:schemeClr val="tx1"/>
            </a:solidFill>
            <a:round/>
            <a:headEnd/>
            <a:tailEnd/>
          </a:ln>
          <a:effectLst/>
          <a:extLst>
            <a:ext uri="{909E8E84-426E-40dd-AFC4-6F175D3DCCD1}">
              <a14:hiddenFill xmlns:a14="http://schemas.microsoft.com/office/drawing/2010/main">
                <a:solidFill>
                  <a:srgbClr val="FFFF99"/>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grpSp>
        <p:nvGrpSpPr>
          <p:cNvPr id="15374" name="Group 84"/>
          <p:cNvGrpSpPr>
            <a:grpSpLocks/>
          </p:cNvGrpSpPr>
          <p:nvPr/>
        </p:nvGrpSpPr>
        <p:grpSpPr bwMode="auto">
          <a:xfrm>
            <a:off x="3419475" y="5334000"/>
            <a:ext cx="3082925" cy="874713"/>
            <a:chOff x="309" y="1467"/>
            <a:chExt cx="3712" cy="832"/>
          </a:xfrm>
        </p:grpSpPr>
        <p:sp>
          <p:nvSpPr>
            <p:cNvPr id="221269" name="AutoShape 85"/>
            <p:cNvSpPr>
              <a:spLocks noChangeArrowheads="1"/>
            </p:cNvSpPr>
            <p:nvPr/>
          </p:nvSpPr>
          <p:spPr bwMode="auto">
            <a:xfrm>
              <a:off x="309" y="1467"/>
              <a:ext cx="3712" cy="832"/>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21270" name="Text Box 86"/>
            <p:cNvSpPr txBox="1">
              <a:spLocks noChangeArrowheads="1"/>
            </p:cNvSpPr>
            <p:nvPr/>
          </p:nvSpPr>
          <p:spPr bwMode="auto">
            <a:xfrm>
              <a:off x="349" y="1499"/>
              <a:ext cx="3634" cy="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a:latin typeface="Times New Roman" charset="0"/>
                  <a:cs typeface="Arial" charset="0"/>
                </a:rPr>
                <a:t>The last two boxes are for specifying how the program will search the tree, and how it will choose a tree to start from. We will use the defaults </a:t>
              </a:r>
            </a:p>
          </p:txBody>
        </p:sp>
      </p:grpSp>
      <p:sp>
        <p:nvSpPr>
          <p:cNvPr id="221271" name="AutoShape 87"/>
          <p:cNvSpPr>
            <a:spLocks/>
          </p:cNvSpPr>
          <p:nvPr/>
        </p:nvSpPr>
        <p:spPr bwMode="auto">
          <a:xfrm>
            <a:off x="3175000" y="5130800"/>
            <a:ext cx="139700" cy="1270000"/>
          </a:xfrm>
          <a:prstGeom prst="rightBrace">
            <a:avLst>
              <a:gd name="adj1" fmla="val 166667"/>
              <a:gd name="adj2" fmla="val 50000"/>
            </a:avLst>
          </a:prstGeom>
          <a:noFill/>
          <a:ln w="9525">
            <a:solidFill>
              <a:schemeClr val="tx1"/>
            </a:solidFill>
            <a:round/>
            <a:headEnd/>
            <a:tailEnd/>
          </a:ln>
          <a:effectLst/>
          <a:extLst>
            <a:ext uri="{909E8E84-426E-40dd-AFC4-6F175D3DCCD1}">
              <a14:hiddenFill xmlns:a14="http://schemas.microsoft.com/office/drawing/2010/main">
                <a:solidFill>
                  <a:srgbClr val="FFFF99"/>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221272" name="Line 88"/>
          <p:cNvSpPr>
            <a:spLocks noChangeShapeType="1"/>
          </p:cNvSpPr>
          <p:nvPr/>
        </p:nvSpPr>
        <p:spPr bwMode="auto">
          <a:xfrm>
            <a:off x="330200" y="7988300"/>
            <a:ext cx="0" cy="1282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221273" name="Text Box 89"/>
          <p:cNvSpPr txBox="1">
            <a:spLocks noChangeArrowheads="1"/>
          </p:cNvSpPr>
          <p:nvPr/>
        </p:nvSpPr>
        <p:spPr bwMode="auto">
          <a:xfrm rot="-5400000">
            <a:off x="-190500" y="8188325"/>
            <a:ext cx="984250" cy="60325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spAutoFit/>
          </a:bodyPr>
          <a:lstStyle/>
          <a:p>
            <a:pPr>
              <a:lnSpc>
                <a:spcPct val="120000"/>
              </a:lnSpc>
              <a:defRPr/>
            </a:pPr>
            <a:r>
              <a:rPr lang="en-US" sz="1400">
                <a:latin typeface="Times New Roman" charset="0"/>
                <a:cs typeface="Arial" charset="0"/>
              </a:rPr>
              <a:t>Increasing</a:t>
            </a:r>
          </a:p>
          <a:p>
            <a:pPr>
              <a:lnSpc>
                <a:spcPct val="120000"/>
              </a:lnSpc>
              <a:defRPr/>
            </a:pPr>
            <a:r>
              <a:rPr lang="en-US" sz="1400">
                <a:latin typeface="Times New Roman" charset="0"/>
                <a:cs typeface="Arial" charset="0"/>
              </a:rPr>
              <a:t>complexity</a:t>
            </a:r>
            <a:endParaRPr lang="en-US" sz="1800">
              <a:cs typeface="Arial" charset="0"/>
            </a:endParaRPr>
          </a:p>
        </p:txBody>
      </p:sp>
      <p:sp>
        <p:nvSpPr>
          <p:cNvPr id="221277" name="Line 93"/>
          <p:cNvSpPr>
            <a:spLocks noChangeShapeType="1"/>
          </p:cNvSpPr>
          <p:nvPr/>
        </p:nvSpPr>
        <p:spPr bwMode="auto">
          <a:xfrm>
            <a:off x="279400" y="7162800"/>
            <a:ext cx="279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pic>
        <p:nvPicPr>
          <p:cNvPr id="15379" name="Picture 94" descr="phyml_nuc_opti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863" y="2451100"/>
            <a:ext cx="2346325" cy="424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15380" name="Group 95"/>
          <p:cNvGrpSpPr>
            <a:grpSpLocks/>
          </p:cNvGrpSpPr>
          <p:nvPr/>
        </p:nvGrpSpPr>
        <p:grpSpPr bwMode="auto">
          <a:xfrm>
            <a:off x="5372100" y="7654925"/>
            <a:ext cx="1397000" cy="1063625"/>
            <a:chOff x="1801" y="1510"/>
            <a:chExt cx="880" cy="670"/>
          </a:xfrm>
        </p:grpSpPr>
        <p:sp>
          <p:nvSpPr>
            <p:cNvPr id="221280" name="Text Box 96"/>
            <p:cNvSpPr txBox="1">
              <a:spLocks noChangeArrowheads="1"/>
            </p:cNvSpPr>
            <p:nvPr/>
          </p:nvSpPr>
          <p:spPr bwMode="auto">
            <a:xfrm>
              <a:off x="1801" y="1510"/>
              <a:ext cx="880" cy="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lnSpc>
                  <a:spcPct val="90000"/>
                </a:lnSpc>
                <a:spcBef>
                  <a:spcPct val="20000"/>
                </a:spcBef>
                <a:buFont typeface="Times" charset="0"/>
                <a:buNone/>
                <a:defRPr/>
              </a:pPr>
              <a:r>
                <a:rPr lang="en-GB" sz="1200">
                  <a:latin typeface="Times New Roman" charset="0"/>
                  <a:cs typeface="Arial" charset="0"/>
                </a:rPr>
                <a:t>A	G</a:t>
              </a: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endParaRPr lang="en-GB" sz="1200">
                <a:latin typeface="Times New Roman" charset="0"/>
                <a:cs typeface="Arial" charset="0"/>
              </a:endParaRPr>
            </a:p>
            <a:p>
              <a:pPr algn="l" eaLnBrk="0" hangingPunct="0">
                <a:lnSpc>
                  <a:spcPct val="90000"/>
                </a:lnSpc>
                <a:spcBef>
                  <a:spcPct val="20000"/>
                </a:spcBef>
                <a:buFont typeface="Times" charset="0"/>
                <a:buNone/>
                <a:defRPr/>
              </a:pPr>
              <a:r>
                <a:rPr lang="en-GB" sz="1200">
                  <a:latin typeface="Times New Roman" charset="0"/>
                  <a:cs typeface="Arial" charset="0"/>
                </a:rPr>
                <a:t>C	T</a:t>
              </a:r>
            </a:p>
          </p:txBody>
        </p:sp>
        <p:sp>
          <p:nvSpPr>
            <p:cNvPr id="221281" name="Line 97"/>
            <p:cNvSpPr>
              <a:spLocks noChangeShapeType="1"/>
            </p:cNvSpPr>
            <p:nvPr/>
          </p:nvSpPr>
          <p:spPr bwMode="auto">
            <a:xfrm>
              <a:off x="1972" y="1584"/>
              <a:ext cx="408" cy="0"/>
            </a:xfrm>
            <a:prstGeom prst="line">
              <a:avLst/>
            </a:prstGeom>
            <a:noFill/>
            <a:ln w="9525">
              <a:solidFill>
                <a:schemeClr val="tx1"/>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221282" name="Line 98"/>
            <p:cNvSpPr>
              <a:spLocks noChangeShapeType="1"/>
            </p:cNvSpPr>
            <p:nvPr/>
          </p:nvSpPr>
          <p:spPr bwMode="auto">
            <a:xfrm>
              <a:off x="1972" y="2088"/>
              <a:ext cx="408" cy="0"/>
            </a:xfrm>
            <a:prstGeom prst="line">
              <a:avLst/>
            </a:prstGeom>
            <a:noFill/>
            <a:ln w="9525">
              <a:solidFill>
                <a:schemeClr val="tx1"/>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221283" name="Line 99"/>
            <p:cNvSpPr>
              <a:spLocks noChangeShapeType="1"/>
            </p:cNvSpPr>
            <p:nvPr/>
          </p:nvSpPr>
          <p:spPr bwMode="auto">
            <a:xfrm>
              <a:off x="1896" y="1660"/>
              <a:ext cx="0" cy="344"/>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221284" name="Line 100"/>
            <p:cNvSpPr>
              <a:spLocks noChangeShapeType="1"/>
            </p:cNvSpPr>
            <p:nvPr/>
          </p:nvSpPr>
          <p:spPr bwMode="auto">
            <a:xfrm>
              <a:off x="2452" y="1660"/>
              <a:ext cx="0" cy="344"/>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221285" name="Line 101"/>
            <p:cNvSpPr>
              <a:spLocks noChangeShapeType="1"/>
            </p:cNvSpPr>
            <p:nvPr/>
          </p:nvSpPr>
          <p:spPr bwMode="auto">
            <a:xfrm>
              <a:off x="1968" y="1652"/>
              <a:ext cx="416" cy="36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221286" name="Line 102"/>
            <p:cNvSpPr>
              <a:spLocks noChangeShapeType="1"/>
            </p:cNvSpPr>
            <p:nvPr/>
          </p:nvSpPr>
          <p:spPr bwMode="auto">
            <a:xfrm flipH="1">
              <a:off x="1968" y="1652"/>
              <a:ext cx="416" cy="36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grpSp>
      <p:sp>
        <p:nvSpPr>
          <p:cNvPr id="221287" name="Line 103"/>
          <p:cNvSpPr>
            <a:spLocks noChangeShapeType="1"/>
          </p:cNvSpPr>
          <p:nvPr/>
        </p:nvSpPr>
        <p:spPr bwMode="auto">
          <a:xfrm flipH="1">
            <a:off x="5522913" y="8788400"/>
            <a:ext cx="406400" cy="0"/>
          </a:xfrm>
          <a:prstGeom prst="line">
            <a:avLst/>
          </a:prstGeom>
          <a:noFill/>
          <a:ln w="9525">
            <a:solidFill>
              <a:schemeClr val="tx1"/>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221288" name="Line 104"/>
          <p:cNvSpPr>
            <a:spLocks noChangeShapeType="1"/>
          </p:cNvSpPr>
          <p:nvPr/>
        </p:nvSpPr>
        <p:spPr bwMode="auto">
          <a:xfrm flipH="1">
            <a:off x="5522913" y="9093200"/>
            <a:ext cx="406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graphicFrame>
        <p:nvGraphicFramePr>
          <p:cNvPr id="221482" name="Group 298"/>
          <p:cNvGraphicFramePr>
            <a:graphicFrameLocks noGrp="1"/>
          </p:cNvGraphicFramePr>
          <p:nvPr/>
        </p:nvGraphicFramePr>
        <p:xfrm>
          <a:off x="714375" y="7581900"/>
          <a:ext cx="4679950" cy="1760555"/>
        </p:xfrm>
        <a:graphic>
          <a:graphicData uri="http://schemas.openxmlformats.org/drawingml/2006/table">
            <a:tbl>
              <a:tblPr/>
              <a:tblGrid>
                <a:gridCol w="644525"/>
                <a:gridCol w="711200"/>
                <a:gridCol w="947738"/>
                <a:gridCol w="2376487"/>
              </a:tblGrid>
              <a:tr h="49375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a:ln>
                            <a:noFill/>
                          </a:ln>
                          <a:solidFill>
                            <a:schemeClr val="bg1"/>
                          </a:solidFill>
                          <a:effectLst/>
                          <a:latin typeface="Times New Roman" charset="0"/>
                          <a:ea typeface="ＭＳ Ｐゴシック" charset="0"/>
                          <a:cs typeface="Arial" charset="0"/>
                        </a:rPr>
                        <a:t>Model</a:t>
                      </a:r>
                    </a:p>
                  </a:txBody>
                  <a:tcPr marT="45718" marB="457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a:ln>
                            <a:noFill/>
                          </a:ln>
                          <a:solidFill>
                            <a:schemeClr val="bg1"/>
                          </a:solidFill>
                          <a:effectLst/>
                          <a:latin typeface="Times New Roman" charset="0"/>
                          <a:ea typeface="ＭＳ Ｐゴシック" charset="0"/>
                          <a:cs typeface="Arial" charset="0"/>
                        </a:rPr>
                        <a:t># free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a:ln>
                            <a:noFill/>
                          </a:ln>
                          <a:solidFill>
                            <a:schemeClr val="bg1"/>
                          </a:solidFill>
                          <a:effectLst/>
                          <a:latin typeface="Times New Roman" charset="0"/>
                          <a:ea typeface="ＭＳ Ｐゴシック" charset="0"/>
                          <a:cs typeface="Arial" charset="0"/>
                        </a:rPr>
                        <a:t>Params</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a:ln>
                            <a:noFill/>
                          </a:ln>
                          <a:solidFill>
                            <a:schemeClr val="bg1"/>
                          </a:solidFill>
                          <a:effectLst/>
                          <a:latin typeface="Times New Roman" charset="0"/>
                          <a:ea typeface="ＭＳ Ｐゴシック" charset="0"/>
                          <a:cs typeface="Arial" charset="0"/>
                        </a:rPr>
                        <a:t>Base frequencies</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a:ln>
                            <a:noFill/>
                          </a:ln>
                          <a:solidFill>
                            <a:schemeClr val="bg1"/>
                          </a:solidFill>
                          <a:effectLst/>
                          <a:latin typeface="Times New Roman" charset="0"/>
                          <a:ea typeface="ＭＳ Ｐゴシック" charset="0"/>
                          <a:cs typeface="Arial" charset="0"/>
                        </a:rPr>
                        <a:t>Substitution rates</a:t>
                      </a:r>
                    </a:p>
                  </a:txBody>
                  <a:tcPr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18096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JC69</a:t>
                      </a:r>
                    </a:p>
                  </a:txBody>
                  <a:tcPr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0</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All equal</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All equal</a:t>
                      </a:r>
                    </a:p>
                  </a:txBody>
                  <a:tcPr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6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F81</a:t>
                      </a:r>
                    </a:p>
                  </a:txBody>
                  <a:tcPr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3</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All free</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r>
              <a:tr h="18096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K2P</a:t>
                      </a:r>
                    </a:p>
                  </a:txBody>
                  <a:tcPr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1</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All equal</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Transitions and transversions different</a:t>
                      </a:r>
                    </a:p>
                  </a:txBody>
                  <a:tcPr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6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HKY</a:t>
                      </a:r>
                    </a:p>
                  </a:txBody>
                  <a:tcPr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4</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All free</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r>
              <a:tr h="18096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F86</a:t>
                      </a:r>
                    </a:p>
                  </a:txBody>
                  <a:tcPr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4</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vMerge="1">
                  <a:txBody>
                    <a:bodyPr/>
                    <a:lstStyle/>
                    <a:p>
                      <a:endParaRPr lang="en-GB"/>
                    </a:p>
                  </a:txBody>
                  <a:tcPr/>
                </a:tc>
              </a:tr>
              <a:tr h="18096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TN93</a:t>
                      </a:r>
                    </a:p>
                  </a:txBody>
                  <a:tcPr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5</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Two types of transition and transversion</a:t>
                      </a:r>
                    </a:p>
                  </a:txBody>
                  <a:tcPr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6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GTR</a:t>
                      </a:r>
                    </a:p>
                  </a:txBody>
                  <a:tcPr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8</a:t>
                      </a:r>
                    </a:p>
                  </a:txBody>
                  <a:tcPr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a:ln>
                            <a:noFill/>
                          </a:ln>
                          <a:solidFill>
                            <a:schemeClr val="tx1"/>
                          </a:solidFill>
                          <a:effectLst/>
                          <a:latin typeface="Times New Roman" charset="0"/>
                          <a:ea typeface="ＭＳ Ｐゴシック" charset="0"/>
                          <a:cs typeface="Arial" charset="0"/>
                        </a:rPr>
                        <a:t>All free</a:t>
                      </a:r>
                    </a:p>
                  </a:txBody>
                  <a:tcPr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21392" name="Text Box 208"/>
          <p:cNvSpPr txBox="1">
            <a:spLocks noChangeArrowheads="1"/>
          </p:cNvSpPr>
          <p:nvPr/>
        </p:nvSpPr>
        <p:spPr bwMode="auto">
          <a:xfrm>
            <a:off x="5437188" y="8804275"/>
            <a:ext cx="869950" cy="27463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spAutoFit/>
          </a:bodyPr>
          <a:lstStyle/>
          <a:p>
            <a:pPr>
              <a:defRPr/>
            </a:pPr>
            <a:r>
              <a:rPr lang="en-US" sz="1200">
                <a:latin typeface="Times New Roman" charset="0"/>
                <a:cs typeface="Arial" charset="0"/>
              </a:rPr>
              <a:t>Transitions</a:t>
            </a:r>
          </a:p>
        </p:txBody>
      </p:sp>
      <p:sp>
        <p:nvSpPr>
          <p:cNvPr id="221393" name="Text Box 209"/>
          <p:cNvSpPr txBox="1">
            <a:spLocks noChangeArrowheads="1"/>
          </p:cNvSpPr>
          <p:nvPr/>
        </p:nvSpPr>
        <p:spPr bwMode="auto">
          <a:xfrm>
            <a:off x="5437188" y="9109075"/>
            <a:ext cx="1039812" cy="27463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spAutoFit/>
          </a:bodyPr>
          <a:lstStyle/>
          <a:p>
            <a:pPr>
              <a:defRPr/>
            </a:pPr>
            <a:r>
              <a:rPr lang="en-US" sz="1200">
                <a:latin typeface="Times New Roman" charset="0"/>
                <a:cs typeface="Arial" charset="0"/>
              </a:rPr>
              <a:t>Transversions</a:t>
            </a:r>
          </a:p>
        </p:txBody>
      </p:sp>
      <p:grpSp>
        <p:nvGrpSpPr>
          <p:cNvPr id="46" name="Group 80"/>
          <p:cNvGrpSpPr>
            <a:grpSpLocks/>
          </p:cNvGrpSpPr>
          <p:nvPr/>
        </p:nvGrpSpPr>
        <p:grpSpPr bwMode="auto">
          <a:xfrm>
            <a:off x="3381904" y="2490904"/>
            <a:ext cx="3060700" cy="304534"/>
            <a:chOff x="309" y="1454"/>
            <a:chExt cx="3712" cy="117"/>
          </a:xfrm>
        </p:grpSpPr>
        <p:sp>
          <p:nvSpPr>
            <p:cNvPr id="47" name="AutoShape 81"/>
            <p:cNvSpPr>
              <a:spLocks noChangeArrowheads="1"/>
            </p:cNvSpPr>
            <p:nvPr/>
          </p:nvSpPr>
          <p:spPr bwMode="auto">
            <a:xfrm>
              <a:off x="309" y="1454"/>
              <a:ext cx="3712" cy="117"/>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48" name="Text Box 82"/>
            <p:cNvSpPr txBox="1">
              <a:spLocks noChangeArrowheads="1"/>
            </p:cNvSpPr>
            <p:nvPr/>
          </p:nvSpPr>
          <p:spPr bwMode="auto">
            <a:xfrm>
              <a:off x="349" y="1458"/>
              <a:ext cx="3633"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smtClean="0">
                  <a:latin typeface="Times New Roman" charset="0"/>
                  <a:cs typeface="Arial" charset="0"/>
                </a:rPr>
                <a:t>Choose the</a:t>
              </a:r>
              <a:r>
                <a:rPr lang="ja-JP" altLang="en-GB" sz="1200" dirty="0" smtClean="0">
                  <a:latin typeface="Arial"/>
                  <a:cs typeface="Arial" charset="0"/>
                </a:rPr>
                <a:t>‘</a:t>
              </a:r>
              <a:r>
                <a:rPr lang="en-GB" altLang="ja-JP" sz="1200" b="1" dirty="0" smtClean="0">
                  <a:latin typeface="Times New Roman" charset="0"/>
                  <a:cs typeface="Arial" charset="0"/>
                </a:rPr>
                <a:t>GTR’</a:t>
              </a:r>
              <a:r>
                <a:rPr lang="en-GB" altLang="ja-JP" sz="1200" dirty="0" smtClean="0">
                  <a:latin typeface="Times New Roman" charset="0"/>
                  <a:cs typeface="Arial" charset="0"/>
                </a:rPr>
                <a:t> model.</a:t>
              </a:r>
              <a:endParaRPr lang="en-GB" sz="1200" dirty="0">
                <a:latin typeface="Times New Roman" charset="0"/>
                <a:cs typeface="Arial" charset="0"/>
              </a:endParaRPr>
            </a:p>
          </p:txBody>
        </p:sp>
      </p:grpSp>
      <p:sp>
        <p:nvSpPr>
          <p:cNvPr id="49" name="Line 61"/>
          <p:cNvSpPr>
            <a:spLocks noChangeShapeType="1"/>
          </p:cNvSpPr>
          <p:nvPr/>
        </p:nvSpPr>
        <p:spPr bwMode="auto">
          <a:xfrm flipH="1">
            <a:off x="2015066" y="2650067"/>
            <a:ext cx="1363133" cy="11853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GB" sz="1800">
              <a:cs typeface="Arial" charset="0"/>
            </a:endParaRPr>
          </a:p>
        </p:txBody>
      </p:sp>
      <p:sp>
        <p:nvSpPr>
          <p:cNvPr id="4" name="Slide Number Placeholder 3"/>
          <p:cNvSpPr>
            <a:spLocks noGrp="1"/>
          </p:cNvSpPr>
          <p:nvPr>
            <p:ph type="sldNum" sz="quarter" idx="12"/>
          </p:nvPr>
        </p:nvSpPr>
        <p:spPr/>
        <p:txBody>
          <a:bodyPr/>
          <a:lstStyle/>
          <a:p>
            <a:fld id="{F2E8CB31-A58A-4779-9F7E-716265AE8FEE}" type="slidenum">
              <a:rPr lang="en-US" smtClean="0"/>
              <a:pPr/>
              <a:t>6</a:t>
            </a:fld>
            <a:endParaRPr lang="en-US"/>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7.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0733" y="3102313"/>
            <a:ext cx="4411134" cy="4660821"/>
          </a:xfrm>
          <a:prstGeom prst="rect">
            <a:avLst/>
          </a:prstGeom>
          <a:ln>
            <a:solidFill>
              <a:schemeClr val="tx1"/>
            </a:solidFill>
          </a:ln>
        </p:spPr>
      </p:pic>
      <p:sp>
        <p:nvSpPr>
          <p:cNvPr id="281606" name="AutoShape 6"/>
          <p:cNvSpPr>
            <a:spLocks noChangeArrowheads="1"/>
          </p:cNvSpPr>
          <p:nvPr/>
        </p:nvSpPr>
        <p:spPr bwMode="auto">
          <a:xfrm>
            <a:off x="477838" y="864129"/>
            <a:ext cx="5884862" cy="1108603"/>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1608" name="Text Box 8"/>
          <p:cNvSpPr txBox="1">
            <a:spLocks noChangeArrowheads="1"/>
          </p:cNvSpPr>
          <p:nvPr/>
        </p:nvSpPr>
        <p:spPr bwMode="auto">
          <a:xfrm>
            <a:off x="395288" y="397402"/>
            <a:ext cx="59658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tabLst>
                <a:tab pos="2692400" algn="l"/>
              </a:tabLst>
              <a:defRPr>
                <a:solidFill>
                  <a:schemeClr val="tx1"/>
                </a:solidFill>
                <a:latin typeface="Arial" charset="0"/>
                <a:ea typeface="ＭＳ Ｐゴシック" charset="0"/>
                <a:cs typeface="Arial" charset="0"/>
              </a:defRPr>
            </a:lvl1pPr>
            <a:lvl2pPr marL="800100" indent="-342900" algn="l">
              <a:tabLst>
                <a:tab pos="2692400" algn="l"/>
              </a:tabLst>
              <a:defRPr>
                <a:solidFill>
                  <a:schemeClr val="tx1"/>
                </a:solidFill>
                <a:latin typeface="Arial" charset="0"/>
                <a:ea typeface="Arial" charset="0"/>
                <a:cs typeface="Arial" charset="0"/>
              </a:defRPr>
            </a:lvl2pPr>
            <a:lvl3pPr marL="1257300" indent="-342900" algn="l">
              <a:tabLst>
                <a:tab pos="2692400" algn="l"/>
              </a:tabLst>
              <a:defRPr>
                <a:solidFill>
                  <a:schemeClr val="tx1"/>
                </a:solidFill>
                <a:latin typeface="Arial" charset="0"/>
                <a:ea typeface="Arial" charset="0"/>
                <a:cs typeface="Arial" charset="0"/>
              </a:defRPr>
            </a:lvl3pPr>
            <a:lvl4pPr marL="1714500" indent="-342900" algn="l">
              <a:tabLst>
                <a:tab pos="2692400" algn="l"/>
              </a:tabLst>
              <a:defRPr>
                <a:solidFill>
                  <a:schemeClr val="tx1"/>
                </a:solidFill>
                <a:latin typeface="Arial" charset="0"/>
                <a:ea typeface="Arial" charset="0"/>
                <a:cs typeface="Arial" charset="0"/>
              </a:defRPr>
            </a:lvl4pPr>
            <a:lvl5pPr marL="2171700" indent="-342900" algn="l">
              <a:tabLst>
                <a:tab pos="2692400" algn="l"/>
              </a:tabLst>
              <a:defRPr>
                <a:solidFill>
                  <a:schemeClr val="tx1"/>
                </a:solidFill>
                <a:latin typeface="Arial" charset="0"/>
                <a:ea typeface="Arial" charset="0"/>
                <a:cs typeface="Arial" charset="0"/>
              </a:defRPr>
            </a:lvl5pPr>
            <a:lvl6pPr marL="2628900" indent="-342900" fontAlgn="base">
              <a:spcBef>
                <a:spcPct val="0"/>
              </a:spcBef>
              <a:spcAft>
                <a:spcPct val="0"/>
              </a:spcAft>
              <a:tabLst>
                <a:tab pos="2692400" algn="l"/>
              </a:tabLst>
              <a:defRPr>
                <a:solidFill>
                  <a:schemeClr val="tx1"/>
                </a:solidFill>
                <a:latin typeface="Arial" charset="0"/>
                <a:ea typeface="Arial" charset="0"/>
                <a:cs typeface="Arial" charset="0"/>
              </a:defRPr>
            </a:lvl6pPr>
            <a:lvl7pPr marL="3086100" indent="-342900" fontAlgn="base">
              <a:spcBef>
                <a:spcPct val="0"/>
              </a:spcBef>
              <a:spcAft>
                <a:spcPct val="0"/>
              </a:spcAft>
              <a:tabLst>
                <a:tab pos="2692400" algn="l"/>
              </a:tabLst>
              <a:defRPr>
                <a:solidFill>
                  <a:schemeClr val="tx1"/>
                </a:solidFill>
                <a:latin typeface="Arial" charset="0"/>
                <a:ea typeface="Arial" charset="0"/>
                <a:cs typeface="Arial" charset="0"/>
              </a:defRPr>
            </a:lvl7pPr>
            <a:lvl8pPr marL="3543300" indent="-342900" fontAlgn="base">
              <a:spcBef>
                <a:spcPct val="0"/>
              </a:spcBef>
              <a:spcAft>
                <a:spcPct val="0"/>
              </a:spcAft>
              <a:tabLst>
                <a:tab pos="2692400" algn="l"/>
              </a:tabLst>
              <a:defRPr>
                <a:solidFill>
                  <a:schemeClr val="tx1"/>
                </a:solidFill>
                <a:latin typeface="Arial" charset="0"/>
                <a:ea typeface="Arial" charset="0"/>
                <a:cs typeface="Arial" charset="0"/>
              </a:defRPr>
            </a:lvl8pPr>
            <a:lvl9pPr marL="4000500" indent="-342900" fontAlgn="base">
              <a:spcBef>
                <a:spcPct val="0"/>
              </a:spcBef>
              <a:spcAft>
                <a:spcPct val="0"/>
              </a:spcAft>
              <a:tabLst>
                <a:tab pos="2692400" algn="l"/>
              </a:tabLst>
              <a:defRPr>
                <a:solidFill>
                  <a:schemeClr val="tx1"/>
                </a:solidFill>
                <a:latin typeface="Arial" charset="0"/>
                <a:ea typeface="Arial" charset="0"/>
                <a:cs typeface="Arial" charset="0"/>
              </a:defRPr>
            </a:lvl9pPr>
          </a:lstStyle>
          <a:p>
            <a:pPr>
              <a:defRPr/>
            </a:pPr>
            <a:r>
              <a:rPr lang="en-GB" sz="1800" b="1" dirty="0" smtClean="0">
                <a:latin typeface="Times New Roman" charset="0"/>
              </a:rPr>
              <a:t>Interpretation of phylogeny</a:t>
            </a:r>
          </a:p>
        </p:txBody>
      </p:sp>
      <p:sp>
        <p:nvSpPr>
          <p:cNvPr id="281610" name="Text Box 10"/>
          <p:cNvSpPr txBox="1">
            <a:spLocks noChangeArrowheads="1"/>
          </p:cNvSpPr>
          <p:nvPr/>
        </p:nvSpPr>
        <p:spPr bwMode="auto">
          <a:xfrm>
            <a:off x="555625" y="946680"/>
            <a:ext cx="572928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smtClean="0">
                <a:latin typeface="Times New Roman" charset="0"/>
                <a:cs typeface="Arial" charset="0"/>
              </a:rPr>
              <a:t>Once the run has finished, click ‘</a:t>
            </a:r>
            <a:r>
              <a:rPr lang="en-GB" sz="1200" b="1" dirty="0" smtClean="0">
                <a:latin typeface="Times New Roman" charset="0"/>
                <a:cs typeface="Arial" charset="0"/>
              </a:rPr>
              <a:t>OK</a:t>
            </a:r>
            <a:r>
              <a:rPr lang="en-GB" sz="1200" dirty="0" smtClean="0">
                <a:latin typeface="Times New Roman" charset="0"/>
                <a:cs typeface="Arial" charset="0"/>
              </a:rPr>
              <a:t>’. The </a:t>
            </a:r>
            <a:r>
              <a:rPr lang="en-GB" sz="1200" dirty="0">
                <a:latin typeface="Times New Roman" charset="0"/>
                <a:cs typeface="Arial" charset="0"/>
              </a:rPr>
              <a:t>tree created by </a:t>
            </a:r>
            <a:r>
              <a:rPr lang="en-GB" sz="1200" dirty="0" err="1">
                <a:latin typeface="Times New Roman" charset="0"/>
                <a:cs typeface="Arial" charset="0"/>
              </a:rPr>
              <a:t>P</a:t>
            </a:r>
            <a:r>
              <a:rPr lang="en-GB" sz="1200" dirty="0" err="1" smtClean="0">
                <a:latin typeface="Times New Roman" charset="0"/>
                <a:cs typeface="Arial" charset="0"/>
              </a:rPr>
              <a:t>hyML</a:t>
            </a:r>
            <a:r>
              <a:rPr lang="en-GB" sz="1200" dirty="0" smtClean="0">
                <a:latin typeface="Times New Roman" charset="0"/>
                <a:cs typeface="Arial" charset="0"/>
              </a:rPr>
              <a:t> </a:t>
            </a:r>
            <a:r>
              <a:rPr lang="en-GB" sz="1200" dirty="0">
                <a:latin typeface="Times New Roman" charset="0"/>
                <a:cs typeface="Arial" charset="0"/>
              </a:rPr>
              <a:t>not only includes the </a:t>
            </a:r>
            <a:r>
              <a:rPr lang="en-GB" sz="1200" b="1" dirty="0">
                <a:latin typeface="Times New Roman" charset="0"/>
                <a:cs typeface="Arial" charset="0"/>
              </a:rPr>
              <a:t>topology</a:t>
            </a:r>
            <a:r>
              <a:rPr lang="en-GB" sz="1200" dirty="0">
                <a:latin typeface="Times New Roman" charset="0"/>
                <a:cs typeface="Arial" charset="0"/>
              </a:rPr>
              <a:t> of tree (i.e., the relationships between sequences) but also the </a:t>
            </a:r>
            <a:r>
              <a:rPr lang="en-GB" sz="1200" b="1" dirty="0">
                <a:latin typeface="Times New Roman" charset="0"/>
                <a:cs typeface="Arial" charset="0"/>
              </a:rPr>
              <a:t>branch lengths </a:t>
            </a:r>
            <a:r>
              <a:rPr lang="en-GB" sz="1200" dirty="0">
                <a:latin typeface="Times New Roman" charset="0"/>
                <a:cs typeface="Arial" charset="0"/>
              </a:rPr>
              <a:t>(i.e., the amount of change occurring in each lineage).  Therefore, the tree is drawn as a </a:t>
            </a:r>
            <a:r>
              <a:rPr lang="en-GB" sz="1200" b="1" dirty="0" err="1">
                <a:latin typeface="Times New Roman" charset="0"/>
                <a:cs typeface="Arial" charset="0"/>
              </a:rPr>
              <a:t>phylogram</a:t>
            </a:r>
            <a:r>
              <a:rPr lang="en-GB" sz="1200" dirty="0">
                <a:latin typeface="Times New Roman" charset="0"/>
                <a:cs typeface="Arial" charset="0"/>
              </a:rPr>
              <a:t>, in which the length of branches is proportional to the amount of evolutionary change (shown below).</a:t>
            </a:r>
          </a:p>
        </p:txBody>
      </p:sp>
      <p:grpSp>
        <p:nvGrpSpPr>
          <p:cNvPr id="17413" name="Group 30"/>
          <p:cNvGrpSpPr>
            <a:grpSpLocks/>
          </p:cNvGrpSpPr>
          <p:nvPr/>
        </p:nvGrpSpPr>
        <p:grpSpPr bwMode="auto">
          <a:xfrm>
            <a:off x="715963" y="2030413"/>
            <a:ext cx="1998662" cy="887412"/>
            <a:chOff x="263" y="2325"/>
            <a:chExt cx="1259" cy="559"/>
          </a:xfrm>
        </p:grpSpPr>
        <p:sp>
          <p:nvSpPr>
            <p:cNvPr id="281626" name="AutoShape 26"/>
            <p:cNvSpPr>
              <a:spLocks noChangeArrowheads="1"/>
            </p:cNvSpPr>
            <p:nvPr/>
          </p:nvSpPr>
          <p:spPr bwMode="auto">
            <a:xfrm>
              <a:off x="263" y="2325"/>
              <a:ext cx="1259" cy="55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1625" name="Rectangle 25"/>
            <p:cNvSpPr>
              <a:spLocks noChangeArrowheads="1"/>
            </p:cNvSpPr>
            <p:nvPr/>
          </p:nvSpPr>
          <p:spPr bwMode="auto">
            <a:xfrm>
              <a:off x="286" y="2334"/>
              <a:ext cx="122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a:latin typeface="Times New Roman" charset="0"/>
                  <a:cs typeface="Arial" charset="0"/>
                </a:rPr>
                <a:t>You can alter the placement of the </a:t>
              </a:r>
              <a:r>
                <a:rPr lang="en-GB" sz="1200" b="1">
                  <a:latin typeface="Times New Roman" charset="0"/>
                  <a:cs typeface="Arial" charset="0"/>
                </a:rPr>
                <a:t>root</a:t>
              </a:r>
              <a:r>
                <a:rPr lang="en-GB" sz="1200">
                  <a:latin typeface="Times New Roman" charset="0"/>
                  <a:cs typeface="Arial" charset="0"/>
                </a:rPr>
                <a:t> by selecting this option and clicking on a node in the phylogeny.</a:t>
              </a:r>
            </a:p>
          </p:txBody>
        </p:sp>
      </p:grpSp>
      <p:sp>
        <p:nvSpPr>
          <p:cNvPr id="281633" name="Line 33"/>
          <p:cNvSpPr>
            <a:spLocks noChangeShapeType="1"/>
          </p:cNvSpPr>
          <p:nvPr/>
        </p:nvSpPr>
        <p:spPr bwMode="auto">
          <a:xfrm flipH="1">
            <a:off x="2882899" y="2762249"/>
            <a:ext cx="1257299" cy="66675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grpSp>
        <p:nvGrpSpPr>
          <p:cNvPr id="17415" name="Group 29"/>
          <p:cNvGrpSpPr>
            <a:grpSpLocks/>
          </p:cNvGrpSpPr>
          <p:nvPr/>
        </p:nvGrpSpPr>
        <p:grpSpPr bwMode="auto">
          <a:xfrm>
            <a:off x="3100388" y="2090738"/>
            <a:ext cx="1998662" cy="671512"/>
            <a:chOff x="249" y="1435"/>
            <a:chExt cx="1259" cy="559"/>
          </a:xfrm>
        </p:grpSpPr>
        <p:sp>
          <p:nvSpPr>
            <p:cNvPr id="281628" name="AutoShape 28"/>
            <p:cNvSpPr>
              <a:spLocks noChangeArrowheads="1"/>
            </p:cNvSpPr>
            <p:nvPr/>
          </p:nvSpPr>
          <p:spPr bwMode="auto">
            <a:xfrm>
              <a:off x="249" y="1435"/>
              <a:ext cx="1259" cy="55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1624" name="Rectangle 24"/>
            <p:cNvSpPr>
              <a:spLocks noChangeArrowheads="1"/>
            </p:cNvSpPr>
            <p:nvPr/>
          </p:nvSpPr>
          <p:spPr bwMode="auto">
            <a:xfrm>
              <a:off x="288" y="1448"/>
              <a:ext cx="1210" cy="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a:latin typeface="Times New Roman" charset="0"/>
                  <a:cs typeface="Arial" charset="0"/>
                </a:rPr>
                <a:t>You can tick </a:t>
              </a:r>
              <a:r>
                <a:rPr lang="ja-JP" altLang="en-GB" sz="1200" dirty="0">
                  <a:latin typeface="Arial"/>
                  <a:cs typeface="Arial" charset="0"/>
                </a:rPr>
                <a:t>‘</a:t>
              </a:r>
              <a:r>
                <a:rPr lang="en-GB" sz="1200" b="1" dirty="0">
                  <a:latin typeface="Times New Roman" charset="0"/>
                  <a:cs typeface="Arial" charset="0"/>
                </a:rPr>
                <a:t>Br lengths</a:t>
              </a:r>
              <a:r>
                <a:rPr lang="ja-JP" altLang="en-GB" sz="1200" dirty="0">
                  <a:latin typeface="Arial"/>
                  <a:cs typeface="Arial" charset="0"/>
                </a:rPr>
                <a:t>’</a:t>
              </a:r>
              <a:r>
                <a:rPr lang="en-GB" sz="1200" dirty="0">
                  <a:latin typeface="Times New Roman" charset="0"/>
                  <a:cs typeface="Arial" charset="0"/>
                </a:rPr>
                <a:t> to </a:t>
              </a:r>
              <a:r>
                <a:rPr lang="en-GB" sz="1200" dirty="0" smtClean="0">
                  <a:latin typeface="Times New Roman" charset="0"/>
                  <a:cs typeface="Arial" charset="0"/>
                </a:rPr>
                <a:t>add </a:t>
              </a:r>
              <a:r>
                <a:rPr lang="en-GB" sz="1200" dirty="0">
                  <a:latin typeface="Times New Roman" charset="0"/>
                  <a:cs typeface="Arial" charset="0"/>
                </a:rPr>
                <a:t>branch length values to the tree.</a:t>
              </a:r>
            </a:p>
          </p:txBody>
        </p:sp>
      </p:grpSp>
      <p:sp>
        <p:nvSpPr>
          <p:cNvPr id="281638" name="Line 38"/>
          <p:cNvSpPr>
            <a:spLocks noChangeShapeType="1"/>
          </p:cNvSpPr>
          <p:nvPr/>
        </p:nvSpPr>
        <p:spPr bwMode="auto">
          <a:xfrm>
            <a:off x="1638301" y="2914650"/>
            <a:ext cx="546100" cy="6921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grpSp>
        <p:nvGrpSpPr>
          <p:cNvPr id="17417" name="Group 39"/>
          <p:cNvGrpSpPr>
            <a:grpSpLocks/>
          </p:cNvGrpSpPr>
          <p:nvPr/>
        </p:nvGrpSpPr>
        <p:grpSpPr bwMode="auto">
          <a:xfrm>
            <a:off x="5246688" y="2243138"/>
            <a:ext cx="1389062" cy="671512"/>
            <a:chOff x="249" y="1435"/>
            <a:chExt cx="1259" cy="559"/>
          </a:xfrm>
        </p:grpSpPr>
        <p:sp>
          <p:nvSpPr>
            <p:cNvPr id="281640" name="AutoShape 40"/>
            <p:cNvSpPr>
              <a:spLocks noChangeArrowheads="1"/>
            </p:cNvSpPr>
            <p:nvPr/>
          </p:nvSpPr>
          <p:spPr bwMode="auto">
            <a:xfrm>
              <a:off x="249" y="1435"/>
              <a:ext cx="1259" cy="55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1641" name="Rectangle 41"/>
            <p:cNvSpPr>
              <a:spLocks noChangeArrowheads="1"/>
            </p:cNvSpPr>
            <p:nvPr/>
          </p:nvSpPr>
          <p:spPr bwMode="auto">
            <a:xfrm>
              <a:off x="288" y="1448"/>
              <a:ext cx="1210" cy="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a:latin typeface="Times New Roman" charset="0"/>
                  <a:cs typeface="Arial" charset="0"/>
                </a:rPr>
                <a:t>You can change between a rooted and unrooted tree </a:t>
              </a:r>
            </a:p>
          </p:txBody>
        </p:sp>
      </p:grpSp>
      <p:sp>
        <p:nvSpPr>
          <p:cNvPr id="281642" name="Line 42"/>
          <p:cNvSpPr>
            <a:spLocks noChangeShapeType="1"/>
          </p:cNvSpPr>
          <p:nvPr/>
        </p:nvSpPr>
        <p:spPr bwMode="auto">
          <a:xfrm flipH="1">
            <a:off x="4737100" y="2914649"/>
            <a:ext cx="1206498" cy="50165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1646" name="Line 46"/>
          <p:cNvSpPr>
            <a:spLocks noChangeShapeType="1"/>
          </p:cNvSpPr>
          <p:nvPr/>
        </p:nvSpPr>
        <p:spPr bwMode="auto">
          <a:xfrm flipV="1">
            <a:off x="1608667" y="3953933"/>
            <a:ext cx="558800" cy="3581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grpSp>
        <p:nvGrpSpPr>
          <p:cNvPr id="17420" name="Group 47"/>
          <p:cNvGrpSpPr>
            <a:grpSpLocks/>
          </p:cNvGrpSpPr>
          <p:nvPr/>
        </p:nvGrpSpPr>
        <p:grpSpPr bwMode="auto">
          <a:xfrm>
            <a:off x="3532188" y="8228428"/>
            <a:ext cx="2824162" cy="493712"/>
            <a:chOff x="249" y="1435"/>
            <a:chExt cx="1259" cy="559"/>
          </a:xfrm>
        </p:grpSpPr>
        <p:sp>
          <p:nvSpPr>
            <p:cNvPr id="281648" name="AutoShape 48"/>
            <p:cNvSpPr>
              <a:spLocks noChangeArrowheads="1"/>
            </p:cNvSpPr>
            <p:nvPr/>
          </p:nvSpPr>
          <p:spPr bwMode="auto">
            <a:xfrm>
              <a:off x="249" y="1435"/>
              <a:ext cx="1259" cy="55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1649" name="Rectangle 49"/>
            <p:cNvSpPr>
              <a:spLocks noChangeArrowheads="1"/>
            </p:cNvSpPr>
            <p:nvPr/>
          </p:nvSpPr>
          <p:spPr bwMode="auto">
            <a:xfrm>
              <a:off x="288" y="1448"/>
              <a:ext cx="121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a:latin typeface="Times New Roman" charset="0"/>
                  <a:cs typeface="Arial" charset="0"/>
                </a:rPr>
                <a:t>The scale bar represents the number of inferred substitutions per site </a:t>
              </a:r>
            </a:p>
          </p:txBody>
        </p:sp>
      </p:grpSp>
      <p:sp>
        <p:nvSpPr>
          <p:cNvPr id="281650" name="Line 50"/>
          <p:cNvSpPr>
            <a:spLocks noChangeShapeType="1"/>
          </p:cNvSpPr>
          <p:nvPr/>
        </p:nvSpPr>
        <p:spPr bwMode="auto">
          <a:xfrm flipH="1" flipV="1">
            <a:off x="5410200" y="3886199"/>
            <a:ext cx="814388" cy="111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1651" name="Line 51"/>
          <p:cNvSpPr>
            <a:spLocks noChangeShapeType="1"/>
          </p:cNvSpPr>
          <p:nvPr/>
        </p:nvSpPr>
        <p:spPr bwMode="auto">
          <a:xfrm flipH="1">
            <a:off x="6223000" y="3886201"/>
            <a:ext cx="0" cy="433335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grpSp>
        <p:nvGrpSpPr>
          <p:cNvPr id="17423" name="Group 53"/>
          <p:cNvGrpSpPr>
            <a:grpSpLocks/>
          </p:cNvGrpSpPr>
          <p:nvPr/>
        </p:nvGrpSpPr>
        <p:grpSpPr bwMode="auto">
          <a:xfrm>
            <a:off x="420688" y="8228428"/>
            <a:ext cx="2824162" cy="493712"/>
            <a:chOff x="249" y="1435"/>
            <a:chExt cx="1259" cy="559"/>
          </a:xfrm>
        </p:grpSpPr>
        <p:sp>
          <p:nvSpPr>
            <p:cNvPr id="281654" name="AutoShape 54"/>
            <p:cNvSpPr>
              <a:spLocks noChangeArrowheads="1"/>
            </p:cNvSpPr>
            <p:nvPr/>
          </p:nvSpPr>
          <p:spPr bwMode="auto">
            <a:xfrm>
              <a:off x="249" y="1435"/>
              <a:ext cx="1259" cy="55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1655" name="Rectangle 55"/>
            <p:cNvSpPr>
              <a:spLocks noChangeArrowheads="1"/>
            </p:cNvSpPr>
            <p:nvPr/>
          </p:nvSpPr>
          <p:spPr bwMode="auto">
            <a:xfrm>
              <a:off x="288" y="1448"/>
              <a:ext cx="121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a:latin typeface="Times New Roman" charset="0"/>
                  <a:cs typeface="Arial" charset="0"/>
                </a:rPr>
                <a:t>You can save your tree in Newick format that can be opened in other tree viewers </a:t>
              </a:r>
            </a:p>
          </p:txBody>
        </p:sp>
      </p:grpSp>
      <p:sp>
        <p:nvSpPr>
          <p:cNvPr id="281656" name="Line 56"/>
          <p:cNvSpPr>
            <a:spLocks noChangeShapeType="1"/>
          </p:cNvSpPr>
          <p:nvPr/>
        </p:nvSpPr>
        <p:spPr bwMode="auto">
          <a:xfrm>
            <a:off x="590550" y="3435348"/>
            <a:ext cx="721783" cy="1058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1657" name="Line 57"/>
          <p:cNvSpPr>
            <a:spLocks noChangeShapeType="1"/>
          </p:cNvSpPr>
          <p:nvPr/>
        </p:nvSpPr>
        <p:spPr bwMode="auto">
          <a:xfrm flipH="1">
            <a:off x="596900" y="3429001"/>
            <a:ext cx="0" cy="480253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grpSp>
        <p:nvGrpSpPr>
          <p:cNvPr id="17426" name="Group 43"/>
          <p:cNvGrpSpPr>
            <a:grpSpLocks/>
          </p:cNvGrpSpPr>
          <p:nvPr/>
        </p:nvGrpSpPr>
        <p:grpSpPr bwMode="auto">
          <a:xfrm>
            <a:off x="971550" y="7530040"/>
            <a:ext cx="2245784" cy="654050"/>
            <a:chOff x="249" y="1435"/>
            <a:chExt cx="1259" cy="580"/>
          </a:xfrm>
        </p:grpSpPr>
        <p:sp>
          <p:nvSpPr>
            <p:cNvPr id="281644" name="AutoShape 44"/>
            <p:cNvSpPr>
              <a:spLocks noChangeArrowheads="1"/>
            </p:cNvSpPr>
            <p:nvPr/>
          </p:nvSpPr>
          <p:spPr bwMode="auto">
            <a:xfrm>
              <a:off x="249" y="1435"/>
              <a:ext cx="1259" cy="55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1645" name="Rectangle 45"/>
            <p:cNvSpPr>
              <a:spLocks noChangeArrowheads="1"/>
            </p:cNvSpPr>
            <p:nvPr/>
          </p:nvSpPr>
          <p:spPr bwMode="auto">
            <a:xfrm>
              <a:off x="288" y="1448"/>
              <a:ext cx="1209" cy="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a:latin typeface="Times New Roman" charset="0"/>
                  <a:cs typeface="Arial" charset="0"/>
                </a:rPr>
                <a:t>The type of analysis run and the log likelihood are shown above the tree</a:t>
              </a:r>
            </a:p>
          </p:txBody>
        </p:sp>
      </p:grpSp>
      <p:grpSp>
        <p:nvGrpSpPr>
          <p:cNvPr id="32" name="Group 53"/>
          <p:cNvGrpSpPr>
            <a:grpSpLocks/>
          </p:cNvGrpSpPr>
          <p:nvPr/>
        </p:nvGrpSpPr>
        <p:grpSpPr bwMode="auto">
          <a:xfrm>
            <a:off x="527050" y="8830616"/>
            <a:ext cx="5905500" cy="659471"/>
            <a:chOff x="2184" y="2693"/>
            <a:chExt cx="1904" cy="679"/>
          </a:xfrm>
        </p:grpSpPr>
        <p:sp>
          <p:nvSpPr>
            <p:cNvPr id="33" name="AutoShape 54"/>
            <p:cNvSpPr>
              <a:spLocks noChangeArrowheads="1"/>
            </p:cNvSpPr>
            <p:nvPr/>
          </p:nvSpPr>
          <p:spPr bwMode="auto">
            <a:xfrm>
              <a:off x="2184" y="2693"/>
              <a:ext cx="1904" cy="679"/>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34" name="Text Box 55"/>
            <p:cNvSpPr txBox="1">
              <a:spLocks noChangeArrowheads="1"/>
            </p:cNvSpPr>
            <p:nvPr/>
          </p:nvSpPr>
          <p:spPr bwMode="auto">
            <a:xfrm>
              <a:off x="2248" y="2698"/>
              <a:ext cx="1817" cy="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smtClean="0">
                  <a:latin typeface="Times New Roman" charset="0"/>
                  <a:cs typeface="Arial" charset="0"/>
                </a:rPr>
                <a:t>If you are running behind at this point, skip now to part ii of the exercise. You can come back to this part when you have time.</a:t>
              </a:r>
            </a:p>
            <a:p>
              <a:pPr algn="l">
                <a:defRPr/>
              </a:pPr>
              <a:r>
                <a:rPr lang="en-GB" sz="1200" dirty="0" smtClean="0">
                  <a:latin typeface="Times New Roman" charset="0"/>
                  <a:cs typeface="Arial" charset="0"/>
                </a:rPr>
                <a:t>Otherwise, note </a:t>
              </a:r>
              <a:r>
                <a:rPr lang="en-GB" sz="1200" dirty="0">
                  <a:latin typeface="Times New Roman" charset="0"/>
                  <a:cs typeface="Arial" charset="0"/>
                </a:rPr>
                <a:t>down the likelihood of the </a:t>
              </a:r>
              <a:r>
                <a:rPr lang="en-GB" sz="1200" dirty="0" smtClean="0">
                  <a:latin typeface="Times New Roman" charset="0"/>
                  <a:cs typeface="Arial" charset="0"/>
                </a:rPr>
                <a:t>tree. </a:t>
              </a:r>
              <a:r>
                <a:rPr lang="en-GB" sz="1200" dirty="0">
                  <a:latin typeface="Times New Roman" charset="0"/>
                  <a:cs typeface="Arial" charset="0"/>
                </a:rPr>
                <a:t>We will use </a:t>
              </a:r>
              <a:r>
                <a:rPr lang="en-GB" sz="1200" dirty="0" smtClean="0">
                  <a:latin typeface="Times New Roman" charset="0"/>
                  <a:cs typeface="Arial" charset="0"/>
                </a:rPr>
                <a:t>it later.</a:t>
              </a:r>
              <a:endParaRPr lang="en-GB" sz="1200" dirty="0">
                <a:latin typeface="Times New Roman" charset="0"/>
                <a:cs typeface="Arial" charset="0"/>
              </a:endParaRPr>
            </a:p>
          </p:txBody>
        </p:sp>
      </p:grpSp>
      <p:sp>
        <p:nvSpPr>
          <p:cNvPr id="5" name="Slide Number Placeholder 4"/>
          <p:cNvSpPr>
            <a:spLocks noGrp="1"/>
          </p:cNvSpPr>
          <p:nvPr>
            <p:ph type="sldNum" sz="quarter" idx="12"/>
          </p:nvPr>
        </p:nvSpPr>
        <p:spPr/>
        <p:txBody>
          <a:bodyPr/>
          <a:lstStyle/>
          <a:p>
            <a:fld id="{C840886F-D678-4B7D-9831-BE738213A530}" type="slidenum">
              <a:rPr lang="en-US" smtClean="0"/>
              <a:pPr/>
              <a:t>7</a:t>
            </a:fld>
            <a:endParaRPr lang="en-US"/>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4" name="AutoShape 6"/>
          <p:cNvSpPr>
            <a:spLocks noChangeArrowheads="1"/>
          </p:cNvSpPr>
          <p:nvPr/>
        </p:nvSpPr>
        <p:spPr bwMode="auto">
          <a:xfrm>
            <a:off x="542925" y="6844846"/>
            <a:ext cx="5918200" cy="139065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73415" name="Text Box 7"/>
          <p:cNvSpPr txBox="1">
            <a:spLocks noChangeArrowheads="1"/>
          </p:cNvSpPr>
          <p:nvPr/>
        </p:nvSpPr>
        <p:spPr bwMode="auto">
          <a:xfrm>
            <a:off x="546100" y="6871833"/>
            <a:ext cx="5867400"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b="1">
                <a:latin typeface="Times New Roman" charset="0"/>
                <a:cs typeface="Arial" charset="0"/>
              </a:rPr>
              <a:t>Proportion of invariable sites</a:t>
            </a:r>
            <a:r>
              <a:rPr lang="en-GB" sz="1200">
                <a:latin typeface="Times New Roman" charset="0"/>
                <a:cs typeface="Arial" charset="0"/>
              </a:rPr>
              <a:t>: you can also include a parameter to optimise the proportion of sites in the alignment which cannot change. Most maximum likelihood models assume that all sites in an alignment can change. However, there may be sites that are essential for the correct functioning of the protein, for which substitutions cannot occur without disruption the protein function. Such sites would break the assumptions of the model. The invariable sites parameter was designed to adjust for this. However, it is often unnecessary if you have defined a model with correction for rate heterogeneity.</a:t>
            </a:r>
          </a:p>
        </p:txBody>
      </p:sp>
      <p:sp>
        <p:nvSpPr>
          <p:cNvPr id="273432" name="Text Box 24"/>
          <p:cNvSpPr txBox="1">
            <a:spLocks noChangeArrowheads="1"/>
          </p:cNvSpPr>
          <p:nvPr/>
        </p:nvSpPr>
        <p:spPr bwMode="auto">
          <a:xfrm>
            <a:off x="395288" y="393246"/>
            <a:ext cx="6197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tabLst>
                <a:tab pos="2692400" algn="l"/>
              </a:tabLst>
              <a:defRPr>
                <a:solidFill>
                  <a:schemeClr val="tx1"/>
                </a:solidFill>
                <a:latin typeface="Arial" charset="0"/>
                <a:ea typeface="ＭＳ Ｐゴシック" charset="0"/>
                <a:cs typeface="Arial" charset="0"/>
              </a:defRPr>
            </a:lvl1pPr>
            <a:lvl2pPr marL="800100" indent="-342900" algn="l">
              <a:tabLst>
                <a:tab pos="2692400" algn="l"/>
              </a:tabLst>
              <a:defRPr>
                <a:solidFill>
                  <a:schemeClr val="tx1"/>
                </a:solidFill>
                <a:latin typeface="Arial" charset="0"/>
                <a:ea typeface="Arial" charset="0"/>
                <a:cs typeface="Arial" charset="0"/>
              </a:defRPr>
            </a:lvl2pPr>
            <a:lvl3pPr marL="1257300" indent="-342900" algn="l">
              <a:tabLst>
                <a:tab pos="2692400" algn="l"/>
              </a:tabLst>
              <a:defRPr>
                <a:solidFill>
                  <a:schemeClr val="tx1"/>
                </a:solidFill>
                <a:latin typeface="Arial" charset="0"/>
                <a:ea typeface="Arial" charset="0"/>
                <a:cs typeface="Arial" charset="0"/>
              </a:defRPr>
            </a:lvl3pPr>
            <a:lvl4pPr marL="1714500" indent="-342900" algn="l">
              <a:tabLst>
                <a:tab pos="2692400" algn="l"/>
              </a:tabLst>
              <a:defRPr>
                <a:solidFill>
                  <a:schemeClr val="tx1"/>
                </a:solidFill>
                <a:latin typeface="Arial" charset="0"/>
                <a:ea typeface="Arial" charset="0"/>
                <a:cs typeface="Arial" charset="0"/>
              </a:defRPr>
            </a:lvl4pPr>
            <a:lvl5pPr marL="2171700" indent="-342900" algn="l">
              <a:tabLst>
                <a:tab pos="2692400" algn="l"/>
              </a:tabLst>
              <a:defRPr>
                <a:solidFill>
                  <a:schemeClr val="tx1"/>
                </a:solidFill>
                <a:latin typeface="Arial" charset="0"/>
                <a:ea typeface="Arial" charset="0"/>
                <a:cs typeface="Arial" charset="0"/>
              </a:defRPr>
            </a:lvl5pPr>
            <a:lvl6pPr marL="2628900" indent="-342900" fontAlgn="base">
              <a:spcBef>
                <a:spcPct val="0"/>
              </a:spcBef>
              <a:spcAft>
                <a:spcPct val="0"/>
              </a:spcAft>
              <a:tabLst>
                <a:tab pos="2692400" algn="l"/>
              </a:tabLst>
              <a:defRPr>
                <a:solidFill>
                  <a:schemeClr val="tx1"/>
                </a:solidFill>
                <a:latin typeface="Arial" charset="0"/>
                <a:ea typeface="Arial" charset="0"/>
                <a:cs typeface="Arial" charset="0"/>
              </a:defRPr>
            </a:lvl6pPr>
            <a:lvl7pPr marL="3086100" indent="-342900" fontAlgn="base">
              <a:spcBef>
                <a:spcPct val="0"/>
              </a:spcBef>
              <a:spcAft>
                <a:spcPct val="0"/>
              </a:spcAft>
              <a:tabLst>
                <a:tab pos="2692400" algn="l"/>
              </a:tabLst>
              <a:defRPr>
                <a:solidFill>
                  <a:schemeClr val="tx1"/>
                </a:solidFill>
                <a:latin typeface="Arial" charset="0"/>
                <a:ea typeface="Arial" charset="0"/>
                <a:cs typeface="Arial" charset="0"/>
              </a:defRPr>
            </a:lvl7pPr>
            <a:lvl8pPr marL="3543300" indent="-342900" fontAlgn="base">
              <a:spcBef>
                <a:spcPct val="0"/>
              </a:spcBef>
              <a:spcAft>
                <a:spcPct val="0"/>
              </a:spcAft>
              <a:tabLst>
                <a:tab pos="2692400" algn="l"/>
              </a:tabLst>
              <a:defRPr>
                <a:solidFill>
                  <a:schemeClr val="tx1"/>
                </a:solidFill>
                <a:latin typeface="Arial" charset="0"/>
                <a:ea typeface="Arial" charset="0"/>
                <a:cs typeface="Arial" charset="0"/>
              </a:defRPr>
            </a:lvl8pPr>
            <a:lvl9pPr marL="4000500" indent="-342900" fontAlgn="base">
              <a:spcBef>
                <a:spcPct val="0"/>
              </a:spcBef>
              <a:spcAft>
                <a:spcPct val="0"/>
              </a:spcAft>
              <a:tabLst>
                <a:tab pos="2692400" algn="l"/>
              </a:tabLst>
              <a:defRPr>
                <a:solidFill>
                  <a:schemeClr val="tx1"/>
                </a:solidFill>
                <a:latin typeface="Arial" charset="0"/>
                <a:ea typeface="Arial" charset="0"/>
                <a:cs typeface="Arial" charset="0"/>
              </a:defRPr>
            </a:lvl9pPr>
          </a:lstStyle>
          <a:p>
            <a:pPr>
              <a:defRPr/>
            </a:pPr>
            <a:r>
              <a:rPr lang="en-GB" sz="1800" b="1" dirty="0" smtClean="0">
                <a:latin typeface="Times New Roman" charset="0"/>
              </a:rPr>
              <a:t>Phylogeny estimation with across site rate heterogeneity</a:t>
            </a:r>
          </a:p>
        </p:txBody>
      </p:sp>
      <p:grpSp>
        <p:nvGrpSpPr>
          <p:cNvPr id="19460" name="Group 36"/>
          <p:cNvGrpSpPr>
            <a:grpSpLocks/>
          </p:cNvGrpSpPr>
          <p:nvPr/>
        </p:nvGrpSpPr>
        <p:grpSpPr bwMode="auto">
          <a:xfrm>
            <a:off x="520700" y="850446"/>
            <a:ext cx="5918200" cy="1399560"/>
            <a:chOff x="317" y="669"/>
            <a:chExt cx="3728" cy="1926"/>
          </a:xfrm>
        </p:grpSpPr>
        <p:sp>
          <p:nvSpPr>
            <p:cNvPr id="273435" name="AutoShape 27"/>
            <p:cNvSpPr>
              <a:spLocks noChangeArrowheads="1"/>
            </p:cNvSpPr>
            <p:nvPr/>
          </p:nvSpPr>
          <p:spPr bwMode="auto">
            <a:xfrm>
              <a:off x="317" y="669"/>
              <a:ext cx="3728" cy="173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73437" name="Text Box 29"/>
            <p:cNvSpPr txBox="1">
              <a:spLocks noChangeArrowheads="1"/>
            </p:cNvSpPr>
            <p:nvPr/>
          </p:nvSpPr>
          <p:spPr bwMode="auto">
            <a:xfrm>
              <a:off x="442" y="689"/>
              <a:ext cx="3558" cy="1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a:latin typeface="Times New Roman" charset="0"/>
                  <a:cs typeface="Arial" charset="0"/>
                </a:rPr>
                <a:t>Almost all nucleotide sequences in nature display </a:t>
              </a:r>
              <a:r>
                <a:rPr lang="en-GB" sz="1200" b="1" dirty="0">
                  <a:latin typeface="Times New Roman" charset="0"/>
                  <a:cs typeface="Arial" charset="0"/>
                </a:rPr>
                <a:t>across site rate heterogeneity</a:t>
              </a:r>
              <a:r>
                <a:rPr lang="en-GB" sz="1200" dirty="0">
                  <a:latin typeface="Times New Roman" charset="0"/>
                  <a:cs typeface="Arial" charset="0"/>
                </a:rPr>
                <a:t>.  This means that not all sites within the sequence evolve at the same rate; rather some parts of a gene evolve faster than </a:t>
              </a:r>
              <a:r>
                <a:rPr lang="en-GB" sz="1200" dirty="0" smtClean="0">
                  <a:latin typeface="Times New Roman" charset="0"/>
                  <a:cs typeface="Arial" charset="0"/>
                </a:rPr>
                <a:t>others, an </a:t>
              </a:r>
              <a:r>
                <a:rPr lang="en-GB" sz="1200" dirty="0">
                  <a:latin typeface="Times New Roman" charset="0"/>
                  <a:cs typeface="Arial" charset="0"/>
                </a:rPr>
                <a:t>active site of an enzyme for example, generally changes </a:t>
              </a:r>
              <a:r>
                <a:rPr lang="en-GB" sz="1200" dirty="0" smtClean="0">
                  <a:latin typeface="Times New Roman" charset="0"/>
                  <a:cs typeface="Arial" charset="0"/>
                </a:rPr>
                <a:t>more slowly </a:t>
              </a:r>
              <a:r>
                <a:rPr lang="en-GB" sz="1200" dirty="0">
                  <a:latin typeface="Times New Roman" charset="0"/>
                  <a:cs typeface="Arial" charset="0"/>
                </a:rPr>
                <a:t>because it is functionally important.  When comparing several sequences to estimate a phylogeny, we should account for rate heterogeneity to avoid errors, i.e., fast evolving, but otherwise unrelated, sequences clustering together.  </a:t>
              </a:r>
            </a:p>
            <a:p>
              <a:pPr algn="l">
                <a:defRPr/>
              </a:pPr>
              <a:endParaRPr lang="en-GB" sz="1200" dirty="0">
                <a:latin typeface="Times New Roman" charset="0"/>
                <a:cs typeface="Arial" charset="0"/>
              </a:endParaRPr>
            </a:p>
          </p:txBody>
        </p:sp>
      </p:grpSp>
      <p:grpSp>
        <p:nvGrpSpPr>
          <p:cNvPr id="19461" name="Group 45"/>
          <p:cNvGrpSpPr>
            <a:grpSpLocks/>
          </p:cNvGrpSpPr>
          <p:nvPr/>
        </p:nvGrpSpPr>
        <p:grpSpPr bwMode="auto">
          <a:xfrm>
            <a:off x="3494088" y="3188833"/>
            <a:ext cx="3022600" cy="511175"/>
            <a:chOff x="2184" y="2693"/>
            <a:chExt cx="1904" cy="322"/>
          </a:xfrm>
        </p:grpSpPr>
        <p:sp>
          <p:nvSpPr>
            <p:cNvPr id="273446" name="AutoShape 38"/>
            <p:cNvSpPr>
              <a:spLocks noChangeArrowheads="1"/>
            </p:cNvSpPr>
            <p:nvPr/>
          </p:nvSpPr>
          <p:spPr bwMode="auto">
            <a:xfrm>
              <a:off x="2184" y="2693"/>
              <a:ext cx="1904" cy="322"/>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73447" name="Text Box 39"/>
            <p:cNvSpPr txBox="1">
              <a:spLocks noChangeArrowheads="1"/>
            </p:cNvSpPr>
            <p:nvPr/>
          </p:nvSpPr>
          <p:spPr bwMode="auto">
            <a:xfrm>
              <a:off x="2248" y="2696"/>
              <a:ext cx="181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a:latin typeface="Times New Roman" charset="0"/>
                  <a:cs typeface="Arial" charset="0"/>
                </a:rPr>
                <a:t>In the </a:t>
              </a:r>
              <a:r>
                <a:rPr lang="ja-JP" altLang="en-GB" sz="1200">
                  <a:latin typeface="Arial"/>
                  <a:cs typeface="Arial" charset="0"/>
                </a:rPr>
                <a:t>‘</a:t>
              </a:r>
              <a:r>
                <a:rPr lang="en-GB" sz="1200" b="1">
                  <a:latin typeface="Times New Roman" charset="0"/>
                  <a:cs typeface="Arial" charset="0"/>
                </a:rPr>
                <a:t>Across site rate</a:t>
              </a:r>
              <a:r>
                <a:rPr lang="en-GB" sz="1200">
                  <a:latin typeface="Times New Roman" charset="0"/>
                  <a:cs typeface="Arial" charset="0"/>
                </a:rPr>
                <a:t> </a:t>
              </a:r>
              <a:r>
                <a:rPr lang="en-GB" sz="1200" b="1">
                  <a:latin typeface="Times New Roman" charset="0"/>
                  <a:cs typeface="Arial" charset="0"/>
                </a:rPr>
                <a:t>variation</a:t>
              </a:r>
              <a:r>
                <a:rPr lang="ja-JP" altLang="en-GB" sz="1200">
                  <a:latin typeface="Arial"/>
                  <a:cs typeface="Arial" charset="0"/>
                </a:rPr>
                <a:t>’</a:t>
              </a:r>
              <a:r>
                <a:rPr lang="en-GB" sz="1200">
                  <a:latin typeface="Times New Roman" charset="0"/>
                  <a:cs typeface="Arial" charset="0"/>
                </a:rPr>
                <a:t> box make sure </a:t>
              </a:r>
              <a:r>
                <a:rPr lang="ja-JP" altLang="en-GB" sz="1200">
                  <a:latin typeface="Arial"/>
                  <a:cs typeface="Arial" charset="0"/>
                </a:rPr>
                <a:t>‘</a:t>
              </a:r>
              <a:r>
                <a:rPr lang="en-GB" sz="1200" b="1">
                  <a:latin typeface="Times New Roman" charset="0"/>
                  <a:cs typeface="Arial" charset="0"/>
                </a:rPr>
                <a:t>Optimized</a:t>
              </a:r>
              <a:r>
                <a:rPr lang="ja-JP" altLang="en-GB" sz="1200">
                  <a:latin typeface="Arial"/>
                  <a:cs typeface="Arial" charset="0"/>
                </a:rPr>
                <a:t>’</a:t>
              </a:r>
              <a:r>
                <a:rPr lang="en-GB" sz="1200">
                  <a:latin typeface="Times New Roman" charset="0"/>
                  <a:cs typeface="Arial" charset="0"/>
                </a:rPr>
                <a:t> is selected.</a:t>
              </a:r>
            </a:p>
          </p:txBody>
        </p:sp>
      </p:grpSp>
      <p:pic>
        <p:nvPicPr>
          <p:cNvPr id="19462" name="Picture 41" descr="phyml_nuc_options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688" y="2226808"/>
            <a:ext cx="2487612" cy="449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19463" name="Group 42"/>
          <p:cNvGrpSpPr>
            <a:grpSpLocks/>
          </p:cNvGrpSpPr>
          <p:nvPr/>
        </p:nvGrpSpPr>
        <p:grpSpPr bwMode="auto">
          <a:xfrm>
            <a:off x="3424238" y="2196646"/>
            <a:ext cx="3162300" cy="882650"/>
            <a:chOff x="317" y="669"/>
            <a:chExt cx="3728" cy="1738"/>
          </a:xfrm>
        </p:grpSpPr>
        <p:sp>
          <p:nvSpPr>
            <p:cNvPr id="273451" name="AutoShape 43"/>
            <p:cNvSpPr>
              <a:spLocks noChangeArrowheads="1"/>
            </p:cNvSpPr>
            <p:nvPr/>
          </p:nvSpPr>
          <p:spPr bwMode="auto">
            <a:xfrm>
              <a:off x="317" y="669"/>
              <a:ext cx="3728" cy="1738"/>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73452" name="Text Box 44"/>
            <p:cNvSpPr txBox="1">
              <a:spLocks noChangeArrowheads="1"/>
            </p:cNvSpPr>
            <p:nvPr/>
          </p:nvSpPr>
          <p:spPr bwMode="auto">
            <a:xfrm>
              <a:off x="442" y="688"/>
              <a:ext cx="3558" cy="1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a:latin typeface="Times New Roman" charset="0"/>
                  <a:cs typeface="Arial" charset="0"/>
                </a:rPr>
                <a:t>Now we will estimate the phylogeny again with additional parameters in the substitution model, which will correct for rate heterogeneity among sites.</a:t>
              </a:r>
            </a:p>
          </p:txBody>
        </p:sp>
      </p:grpSp>
      <p:grpSp>
        <p:nvGrpSpPr>
          <p:cNvPr id="19464" name="Group 46"/>
          <p:cNvGrpSpPr>
            <a:grpSpLocks/>
          </p:cNvGrpSpPr>
          <p:nvPr/>
        </p:nvGrpSpPr>
        <p:grpSpPr bwMode="auto">
          <a:xfrm>
            <a:off x="3362325" y="6451146"/>
            <a:ext cx="3192463" cy="282575"/>
            <a:chOff x="2184" y="2693"/>
            <a:chExt cx="1904" cy="322"/>
          </a:xfrm>
        </p:grpSpPr>
        <p:sp>
          <p:nvSpPr>
            <p:cNvPr id="273455" name="AutoShape 47"/>
            <p:cNvSpPr>
              <a:spLocks noChangeArrowheads="1"/>
            </p:cNvSpPr>
            <p:nvPr/>
          </p:nvSpPr>
          <p:spPr bwMode="auto">
            <a:xfrm>
              <a:off x="2184" y="2693"/>
              <a:ext cx="1904" cy="322"/>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73456" name="Text Box 48"/>
            <p:cNvSpPr txBox="1">
              <a:spLocks noChangeArrowheads="1"/>
            </p:cNvSpPr>
            <p:nvPr/>
          </p:nvSpPr>
          <p:spPr bwMode="auto">
            <a:xfrm>
              <a:off x="2248" y="2697"/>
              <a:ext cx="1817" cy="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a:latin typeface="Times New Roman" charset="0"/>
                  <a:cs typeface="Arial" charset="0"/>
                </a:rPr>
                <a:t>Make sure </a:t>
              </a:r>
              <a:r>
                <a:rPr lang="ja-JP" altLang="en-GB" sz="1200" dirty="0">
                  <a:latin typeface="Arial"/>
                  <a:cs typeface="Arial" charset="0"/>
                </a:rPr>
                <a:t>‘</a:t>
              </a:r>
              <a:r>
                <a:rPr lang="en-GB" sz="1200" b="1" dirty="0">
                  <a:latin typeface="Times New Roman" charset="0"/>
                  <a:cs typeface="Arial" charset="0"/>
                </a:rPr>
                <a:t>#</a:t>
              </a:r>
              <a:r>
                <a:rPr lang="en-GB" sz="1200" dirty="0">
                  <a:latin typeface="Times New Roman" charset="0"/>
                  <a:cs typeface="Arial" charset="0"/>
                </a:rPr>
                <a:t> </a:t>
              </a:r>
              <a:r>
                <a:rPr lang="en-GB" sz="1200" b="1" dirty="0">
                  <a:latin typeface="Times New Roman" charset="0"/>
                  <a:cs typeface="Arial" charset="0"/>
                </a:rPr>
                <a:t>of rate</a:t>
              </a:r>
              <a:r>
                <a:rPr lang="en-GB" sz="1200" dirty="0">
                  <a:latin typeface="Times New Roman" charset="0"/>
                  <a:cs typeface="Arial" charset="0"/>
                </a:rPr>
                <a:t> </a:t>
              </a:r>
              <a:r>
                <a:rPr lang="en-GB" sz="1200" b="1" dirty="0">
                  <a:latin typeface="Times New Roman" charset="0"/>
                  <a:cs typeface="Arial" charset="0"/>
                </a:rPr>
                <a:t>categories</a:t>
              </a:r>
              <a:r>
                <a:rPr lang="ja-JP" altLang="en-GB" sz="1200" dirty="0">
                  <a:latin typeface="Arial"/>
                  <a:cs typeface="Arial" charset="0"/>
                </a:rPr>
                <a:t>’</a:t>
              </a:r>
              <a:r>
                <a:rPr lang="en-GB" sz="1200" dirty="0">
                  <a:latin typeface="Times New Roman" charset="0"/>
                  <a:cs typeface="Arial" charset="0"/>
                </a:rPr>
                <a:t> is set  to 4.</a:t>
              </a:r>
            </a:p>
          </p:txBody>
        </p:sp>
      </p:grpSp>
      <p:grpSp>
        <p:nvGrpSpPr>
          <p:cNvPr id="19465" name="Group 49"/>
          <p:cNvGrpSpPr>
            <a:grpSpLocks/>
          </p:cNvGrpSpPr>
          <p:nvPr/>
        </p:nvGrpSpPr>
        <p:grpSpPr bwMode="auto">
          <a:xfrm>
            <a:off x="3424238" y="3809546"/>
            <a:ext cx="3162300" cy="2532062"/>
            <a:chOff x="317" y="669"/>
            <a:chExt cx="3728" cy="1738"/>
          </a:xfrm>
        </p:grpSpPr>
        <p:sp>
          <p:nvSpPr>
            <p:cNvPr id="273458" name="AutoShape 50"/>
            <p:cNvSpPr>
              <a:spLocks noChangeArrowheads="1"/>
            </p:cNvSpPr>
            <p:nvPr/>
          </p:nvSpPr>
          <p:spPr bwMode="auto">
            <a:xfrm>
              <a:off x="317" y="669"/>
              <a:ext cx="3728" cy="1738"/>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73459" name="Text Box 51"/>
            <p:cNvSpPr txBox="1">
              <a:spLocks noChangeArrowheads="1"/>
            </p:cNvSpPr>
            <p:nvPr/>
          </p:nvSpPr>
          <p:spPr bwMode="auto">
            <a:xfrm>
              <a:off x="442" y="689"/>
              <a:ext cx="3558" cy="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a:latin typeface="Times New Roman" charset="0"/>
                  <a:cs typeface="Arial" charset="0"/>
                </a:rPr>
                <a:t>This option tells the program that the sites may evolve at different rates. Although the method is complex, you can think of it as if the program has a number of bins (rate categories) with different rates of change from slow to fast. During the optimisation process the characters are sorted into the bin that fits their profile best.</a:t>
              </a:r>
            </a:p>
            <a:p>
              <a:pPr algn="l">
                <a:defRPr/>
              </a:pPr>
              <a:endParaRPr lang="en-GB" sz="1200">
                <a:latin typeface="Times New Roman" charset="0"/>
                <a:cs typeface="Arial" charset="0"/>
              </a:endParaRPr>
            </a:p>
            <a:p>
              <a:pPr algn="l">
                <a:defRPr/>
              </a:pPr>
              <a:r>
                <a:rPr lang="en-GB" sz="1200">
                  <a:latin typeface="Times New Roman" charset="0"/>
                  <a:cs typeface="Arial" charset="0"/>
                </a:rPr>
                <a:t>You can specify how many rate categories the program should use. However, doubling the number of categories doubles the run time. Usually 4 to 8 suffice.</a:t>
              </a:r>
            </a:p>
          </p:txBody>
        </p:sp>
      </p:grpSp>
      <p:sp>
        <p:nvSpPr>
          <p:cNvPr id="273460" name="AutoShape 52"/>
          <p:cNvSpPr>
            <a:spLocks/>
          </p:cNvSpPr>
          <p:nvPr/>
        </p:nvSpPr>
        <p:spPr bwMode="auto">
          <a:xfrm>
            <a:off x="3200400" y="2214108"/>
            <a:ext cx="215900" cy="4521200"/>
          </a:xfrm>
          <a:prstGeom prst="leftBrace">
            <a:avLst>
              <a:gd name="adj1" fmla="val 80178"/>
              <a:gd name="adj2" fmla="val 56181"/>
            </a:avLst>
          </a:prstGeom>
          <a:noFill/>
          <a:ln w="9525">
            <a:solidFill>
              <a:schemeClr val="tx1"/>
            </a:solidFill>
            <a:round/>
            <a:headEnd/>
            <a:tailEnd/>
          </a:ln>
          <a:effectLst/>
          <a:extLst>
            <a:ext uri="{909E8E84-426E-40dd-AFC4-6F175D3DCCD1}">
              <a14:hiddenFill xmlns:a14="http://schemas.microsoft.com/office/drawing/2010/main">
                <a:solidFill>
                  <a:srgbClr val="FFFF99"/>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grpSp>
        <p:nvGrpSpPr>
          <p:cNvPr id="19467" name="Group 53"/>
          <p:cNvGrpSpPr>
            <a:grpSpLocks/>
          </p:cNvGrpSpPr>
          <p:nvPr/>
        </p:nvGrpSpPr>
        <p:grpSpPr bwMode="auto">
          <a:xfrm>
            <a:off x="527050" y="8302171"/>
            <a:ext cx="5905500" cy="1219299"/>
            <a:chOff x="2184" y="2693"/>
            <a:chExt cx="1904" cy="339"/>
          </a:xfrm>
        </p:grpSpPr>
        <p:sp>
          <p:nvSpPr>
            <p:cNvPr id="273462" name="AutoShape 54"/>
            <p:cNvSpPr>
              <a:spLocks noChangeArrowheads="1"/>
            </p:cNvSpPr>
            <p:nvPr/>
          </p:nvSpPr>
          <p:spPr bwMode="auto">
            <a:xfrm>
              <a:off x="2184" y="2693"/>
              <a:ext cx="1904" cy="322"/>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73463" name="Text Box 55"/>
            <p:cNvSpPr txBox="1">
              <a:spLocks noChangeArrowheads="1"/>
            </p:cNvSpPr>
            <p:nvPr/>
          </p:nvSpPr>
          <p:spPr bwMode="auto">
            <a:xfrm>
              <a:off x="2248" y="2698"/>
              <a:ext cx="1817"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a:latin typeface="Times New Roman" charset="0"/>
                  <a:cs typeface="Arial" charset="0"/>
                </a:rPr>
                <a:t>Select </a:t>
              </a:r>
              <a:r>
                <a:rPr lang="ja-JP" altLang="en-GB" sz="1200" dirty="0">
                  <a:latin typeface="Arial"/>
                  <a:cs typeface="Arial" charset="0"/>
                </a:rPr>
                <a:t>‘</a:t>
              </a:r>
              <a:r>
                <a:rPr lang="en-GB" sz="1200" b="1" dirty="0">
                  <a:latin typeface="Times New Roman" charset="0"/>
                  <a:cs typeface="Arial" charset="0"/>
                </a:rPr>
                <a:t>Optimized</a:t>
              </a:r>
              <a:r>
                <a:rPr lang="ja-JP" altLang="en-GB" sz="1200" dirty="0">
                  <a:latin typeface="Arial"/>
                  <a:cs typeface="Arial" charset="0"/>
                </a:rPr>
                <a:t>’</a:t>
              </a:r>
              <a:r>
                <a:rPr lang="en-GB" sz="1200" dirty="0">
                  <a:latin typeface="Times New Roman" charset="0"/>
                  <a:cs typeface="Arial" charset="0"/>
                </a:rPr>
                <a:t> from the </a:t>
              </a:r>
              <a:r>
                <a:rPr lang="ja-JP" altLang="en-GB" sz="1200" dirty="0">
                  <a:latin typeface="Arial"/>
                  <a:cs typeface="Arial" charset="0"/>
                </a:rPr>
                <a:t>‘</a:t>
              </a:r>
              <a:r>
                <a:rPr lang="en-GB" sz="1200" b="1" dirty="0">
                  <a:latin typeface="Times New Roman" charset="0"/>
                  <a:cs typeface="Arial" charset="0"/>
                </a:rPr>
                <a:t>Invariable sites</a:t>
              </a:r>
              <a:r>
                <a:rPr lang="ja-JP" altLang="en-GB" sz="1200" dirty="0">
                  <a:latin typeface="Arial"/>
                  <a:cs typeface="Arial" charset="0"/>
                </a:rPr>
                <a:t>’</a:t>
              </a:r>
              <a:r>
                <a:rPr lang="en-GB" sz="1200" dirty="0">
                  <a:latin typeface="Times New Roman" charset="0"/>
                  <a:cs typeface="Arial" charset="0"/>
                </a:rPr>
                <a:t> box to allow the proportion of invariant sites to change. After selecting these parameters, ensure that you have selected the same choice of substitution model as you did in the previous analysis.  Now press </a:t>
              </a:r>
              <a:r>
                <a:rPr lang="ja-JP" altLang="en-GB" sz="1200" dirty="0">
                  <a:latin typeface="Arial"/>
                  <a:cs typeface="Arial" charset="0"/>
                </a:rPr>
                <a:t>‘</a:t>
              </a:r>
              <a:r>
                <a:rPr lang="en-GB" sz="1200" b="1" dirty="0">
                  <a:latin typeface="Times New Roman" charset="0"/>
                  <a:cs typeface="Arial" charset="0"/>
                </a:rPr>
                <a:t>Run</a:t>
              </a:r>
              <a:r>
                <a:rPr lang="ja-JP" altLang="en-GB" sz="1200" dirty="0">
                  <a:latin typeface="Arial"/>
                  <a:cs typeface="Arial" charset="0"/>
                </a:rPr>
                <a:t>’</a:t>
              </a:r>
              <a:r>
                <a:rPr lang="en-GB" sz="1200" dirty="0">
                  <a:latin typeface="Times New Roman" charset="0"/>
                  <a:cs typeface="Arial" charset="0"/>
                </a:rPr>
                <a:t> to begin the estimation process as before.</a:t>
              </a:r>
              <a:r>
                <a:rPr lang="en-GB" sz="1200" dirty="0">
                  <a:solidFill>
                    <a:srgbClr val="FF0000"/>
                  </a:solidFill>
                  <a:latin typeface="Times New Roman" charset="0"/>
                  <a:cs typeface="Arial" charset="0"/>
                </a:rPr>
                <a:t> </a:t>
              </a:r>
              <a:r>
                <a:rPr lang="en-GB" sz="1200" dirty="0">
                  <a:latin typeface="Times New Roman" charset="0"/>
                  <a:cs typeface="Arial" charset="0"/>
                </a:rPr>
                <a:t>Examine the tree; have the additional parameters had any effect? </a:t>
              </a:r>
              <a:r>
                <a:rPr lang="en-GB" sz="1200" dirty="0" smtClean="0">
                  <a:latin typeface="Times New Roman" charset="0"/>
                  <a:cs typeface="Arial" charset="0"/>
                </a:rPr>
                <a:t>Again note </a:t>
              </a:r>
              <a:r>
                <a:rPr lang="en-GB" sz="1200" dirty="0">
                  <a:latin typeface="Times New Roman" charset="0"/>
                  <a:cs typeface="Arial" charset="0"/>
                </a:rPr>
                <a:t>down the likelihood of the </a:t>
              </a:r>
              <a:r>
                <a:rPr lang="en-GB" sz="1200" dirty="0" smtClean="0">
                  <a:latin typeface="Times New Roman" charset="0"/>
                  <a:cs typeface="Arial" charset="0"/>
                </a:rPr>
                <a:t>tree. </a:t>
              </a:r>
              <a:r>
                <a:rPr lang="en-GB" sz="1200" dirty="0">
                  <a:latin typeface="Times New Roman" charset="0"/>
                  <a:cs typeface="Arial" charset="0"/>
                </a:rPr>
                <a:t>We will use </a:t>
              </a:r>
              <a:r>
                <a:rPr lang="en-GB" sz="1200" dirty="0" smtClean="0">
                  <a:latin typeface="Times New Roman" charset="0"/>
                  <a:cs typeface="Arial" charset="0"/>
                </a:rPr>
                <a:t>it in </a:t>
              </a:r>
              <a:r>
                <a:rPr lang="en-GB" sz="1200" dirty="0">
                  <a:latin typeface="Times New Roman" charset="0"/>
                  <a:cs typeface="Arial" charset="0"/>
                </a:rPr>
                <a:t>the next section.</a:t>
              </a:r>
            </a:p>
          </p:txBody>
        </p:sp>
      </p:grpSp>
      <p:sp>
        <p:nvSpPr>
          <p:cNvPr id="273464" name="Line 56"/>
          <p:cNvSpPr>
            <a:spLocks noChangeShapeType="1"/>
          </p:cNvSpPr>
          <p:nvPr/>
        </p:nvSpPr>
        <p:spPr bwMode="auto">
          <a:xfrm>
            <a:off x="406400" y="4182608"/>
            <a:ext cx="2413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273465" name="Line 57"/>
          <p:cNvSpPr>
            <a:spLocks noChangeShapeType="1"/>
          </p:cNvSpPr>
          <p:nvPr/>
        </p:nvSpPr>
        <p:spPr bwMode="auto">
          <a:xfrm>
            <a:off x="393700" y="4182608"/>
            <a:ext cx="0" cy="33401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273466" name="Line 58"/>
          <p:cNvSpPr>
            <a:spLocks noChangeShapeType="1"/>
          </p:cNvSpPr>
          <p:nvPr/>
        </p:nvSpPr>
        <p:spPr bwMode="auto">
          <a:xfrm>
            <a:off x="381000" y="7522708"/>
            <a:ext cx="1651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GB" sz="1800">
              <a:cs typeface="Arial" charset="0"/>
            </a:endParaRPr>
          </a:p>
        </p:txBody>
      </p:sp>
      <p:sp>
        <p:nvSpPr>
          <p:cNvPr id="4" name="Slide Number Placeholder 3"/>
          <p:cNvSpPr>
            <a:spLocks noGrp="1"/>
          </p:cNvSpPr>
          <p:nvPr>
            <p:ph type="sldNum" sz="quarter" idx="12"/>
          </p:nvPr>
        </p:nvSpPr>
        <p:spPr/>
        <p:txBody>
          <a:bodyPr/>
          <a:lstStyle/>
          <a:p>
            <a:fld id="{C840886F-D678-4B7D-9831-BE738213A530}" type="slidenum">
              <a:rPr lang="en-US" smtClean="0"/>
              <a:pPr/>
              <a:t>8</a:t>
            </a:fld>
            <a:endParaRPr lang="en-US"/>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6" name="Text Box 4"/>
          <p:cNvSpPr txBox="1">
            <a:spLocks noChangeArrowheads="1"/>
          </p:cNvSpPr>
          <p:nvPr/>
        </p:nvSpPr>
        <p:spPr bwMode="auto">
          <a:xfrm>
            <a:off x="395288" y="465138"/>
            <a:ext cx="5689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lgn="l">
              <a:tabLst>
                <a:tab pos="2692400" algn="l"/>
              </a:tabLst>
              <a:defRPr>
                <a:solidFill>
                  <a:schemeClr val="tx1"/>
                </a:solidFill>
                <a:latin typeface="Arial" charset="0"/>
                <a:ea typeface="ＭＳ Ｐゴシック" charset="0"/>
                <a:cs typeface="Arial" charset="0"/>
              </a:defRPr>
            </a:lvl1pPr>
            <a:lvl2pPr marL="800100" indent="-342900" algn="l">
              <a:tabLst>
                <a:tab pos="2692400" algn="l"/>
              </a:tabLst>
              <a:defRPr>
                <a:solidFill>
                  <a:schemeClr val="tx1"/>
                </a:solidFill>
                <a:latin typeface="Arial" charset="0"/>
                <a:ea typeface="Arial" charset="0"/>
                <a:cs typeface="Arial" charset="0"/>
              </a:defRPr>
            </a:lvl2pPr>
            <a:lvl3pPr marL="1257300" indent="-342900" algn="l">
              <a:tabLst>
                <a:tab pos="2692400" algn="l"/>
              </a:tabLst>
              <a:defRPr>
                <a:solidFill>
                  <a:schemeClr val="tx1"/>
                </a:solidFill>
                <a:latin typeface="Arial" charset="0"/>
                <a:ea typeface="Arial" charset="0"/>
                <a:cs typeface="Arial" charset="0"/>
              </a:defRPr>
            </a:lvl3pPr>
            <a:lvl4pPr marL="1714500" indent="-342900" algn="l">
              <a:tabLst>
                <a:tab pos="2692400" algn="l"/>
              </a:tabLst>
              <a:defRPr>
                <a:solidFill>
                  <a:schemeClr val="tx1"/>
                </a:solidFill>
                <a:latin typeface="Arial" charset="0"/>
                <a:ea typeface="Arial" charset="0"/>
                <a:cs typeface="Arial" charset="0"/>
              </a:defRPr>
            </a:lvl4pPr>
            <a:lvl5pPr marL="2171700" indent="-342900" algn="l">
              <a:tabLst>
                <a:tab pos="2692400" algn="l"/>
              </a:tabLst>
              <a:defRPr>
                <a:solidFill>
                  <a:schemeClr val="tx1"/>
                </a:solidFill>
                <a:latin typeface="Arial" charset="0"/>
                <a:ea typeface="Arial" charset="0"/>
                <a:cs typeface="Arial" charset="0"/>
              </a:defRPr>
            </a:lvl5pPr>
            <a:lvl6pPr marL="2628900" indent="-342900" fontAlgn="base">
              <a:spcBef>
                <a:spcPct val="0"/>
              </a:spcBef>
              <a:spcAft>
                <a:spcPct val="0"/>
              </a:spcAft>
              <a:tabLst>
                <a:tab pos="2692400" algn="l"/>
              </a:tabLst>
              <a:defRPr>
                <a:solidFill>
                  <a:schemeClr val="tx1"/>
                </a:solidFill>
                <a:latin typeface="Arial" charset="0"/>
                <a:ea typeface="Arial" charset="0"/>
                <a:cs typeface="Arial" charset="0"/>
              </a:defRPr>
            </a:lvl6pPr>
            <a:lvl7pPr marL="3086100" indent="-342900" fontAlgn="base">
              <a:spcBef>
                <a:spcPct val="0"/>
              </a:spcBef>
              <a:spcAft>
                <a:spcPct val="0"/>
              </a:spcAft>
              <a:tabLst>
                <a:tab pos="2692400" algn="l"/>
              </a:tabLst>
              <a:defRPr>
                <a:solidFill>
                  <a:schemeClr val="tx1"/>
                </a:solidFill>
                <a:latin typeface="Arial" charset="0"/>
                <a:ea typeface="Arial" charset="0"/>
                <a:cs typeface="Arial" charset="0"/>
              </a:defRPr>
            </a:lvl7pPr>
            <a:lvl8pPr marL="3543300" indent="-342900" fontAlgn="base">
              <a:spcBef>
                <a:spcPct val="0"/>
              </a:spcBef>
              <a:spcAft>
                <a:spcPct val="0"/>
              </a:spcAft>
              <a:tabLst>
                <a:tab pos="2692400" algn="l"/>
              </a:tabLst>
              <a:defRPr>
                <a:solidFill>
                  <a:schemeClr val="tx1"/>
                </a:solidFill>
                <a:latin typeface="Arial" charset="0"/>
                <a:ea typeface="Arial" charset="0"/>
                <a:cs typeface="Arial" charset="0"/>
              </a:defRPr>
            </a:lvl8pPr>
            <a:lvl9pPr marL="4000500" indent="-342900" fontAlgn="base">
              <a:spcBef>
                <a:spcPct val="0"/>
              </a:spcBef>
              <a:spcAft>
                <a:spcPct val="0"/>
              </a:spcAft>
              <a:tabLst>
                <a:tab pos="2692400" algn="l"/>
              </a:tabLst>
              <a:defRPr>
                <a:solidFill>
                  <a:schemeClr val="tx1"/>
                </a:solidFill>
                <a:latin typeface="Arial" charset="0"/>
                <a:ea typeface="Arial" charset="0"/>
                <a:cs typeface="Arial" charset="0"/>
              </a:defRPr>
            </a:lvl9pPr>
          </a:lstStyle>
          <a:p>
            <a:pPr>
              <a:defRPr/>
            </a:pPr>
            <a:r>
              <a:rPr lang="en-GB" sz="1800" b="1" dirty="0" smtClean="0">
                <a:latin typeface="Times New Roman" charset="0"/>
              </a:rPr>
              <a:t>Comparing models with the likelihood ratio test</a:t>
            </a:r>
          </a:p>
        </p:txBody>
      </p:sp>
      <p:grpSp>
        <p:nvGrpSpPr>
          <p:cNvPr id="21506" name="Group 30"/>
          <p:cNvGrpSpPr>
            <a:grpSpLocks/>
          </p:cNvGrpSpPr>
          <p:nvPr/>
        </p:nvGrpSpPr>
        <p:grpSpPr bwMode="auto">
          <a:xfrm>
            <a:off x="466725" y="895350"/>
            <a:ext cx="5921375" cy="2022182"/>
            <a:chOff x="292" y="619"/>
            <a:chExt cx="3730" cy="994"/>
          </a:xfrm>
        </p:grpSpPr>
        <p:sp>
          <p:nvSpPr>
            <p:cNvPr id="289797" name="AutoShape 5"/>
            <p:cNvSpPr>
              <a:spLocks noChangeArrowheads="1"/>
            </p:cNvSpPr>
            <p:nvPr/>
          </p:nvSpPr>
          <p:spPr bwMode="auto">
            <a:xfrm>
              <a:off x="292" y="619"/>
              <a:ext cx="3729" cy="956"/>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9798" name="Text Box 6"/>
            <p:cNvSpPr txBox="1">
              <a:spLocks noChangeArrowheads="1"/>
            </p:cNvSpPr>
            <p:nvPr/>
          </p:nvSpPr>
          <p:spPr bwMode="auto">
            <a:xfrm>
              <a:off x="358" y="660"/>
              <a:ext cx="3664" cy="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a:latin typeface="Times New Roman" charset="0"/>
                  <a:cs typeface="Arial" charset="0"/>
                </a:rPr>
                <a:t>The</a:t>
              </a:r>
              <a:r>
                <a:rPr lang="en-GB" sz="1200" b="1" dirty="0">
                  <a:latin typeface="Times New Roman" charset="0"/>
                  <a:cs typeface="Arial" charset="0"/>
                </a:rPr>
                <a:t> likelihood ratio test (LRT) </a:t>
              </a:r>
              <a:r>
                <a:rPr lang="en-GB" sz="1200" dirty="0">
                  <a:latin typeface="Times New Roman" charset="0"/>
                  <a:cs typeface="Arial" charset="0"/>
                </a:rPr>
                <a:t>can be used to statistically test the difference in fit of two nested evolutionary models to the data.</a:t>
              </a:r>
            </a:p>
            <a:p>
              <a:pPr algn="l">
                <a:defRPr/>
              </a:pPr>
              <a:r>
                <a:rPr lang="ja-JP" altLang="en-GB" sz="1200" dirty="0">
                  <a:latin typeface="Arial"/>
                  <a:cs typeface="Arial" charset="0"/>
                </a:rPr>
                <a:t>‘</a:t>
              </a:r>
              <a:r>
                <a:rPr lang="en-GB" sz="1200" dirty="0">
                  <a:latin typeface="Times New Roman" charset="0"/>
                  <a:cs typeface="Arial" charset="0"/>
                </a:rPr>
                <a:t>Nested</a:t>
              </a:r>
              <a:r>
                <a:rPr lang="ja-JP" altLang="en-GB" sz="1200" dirty="0">
                  <a:latin typeface="Arial"/>
                  <a:cs typeface="Arial" charset="0"/>
                </a:rPr>
                <a:t>’</a:t>
              </a:r>
              <a:r>
                <a:rPr lang="en-GB" sz="1200" dirty="0">
                  <a:latin typeface="Times New Roman" charset="0"/>
                  <a:cs typeface="Arial" charset="0"/>
                </a:rPr>
                <a:t> means that the more complex model must include all of the parameters of the simpler model. For comparison of non-nested models, more complex methods are available - see the notes on model selection at the end of this module.</a:t>
              </a:r>
            </a:p>
            <a:p>
              <a:pPr algn="l">
                <a:defRPr/>
              </a:pPr>
              <a:r>
                <a:rPr lang="en-GB" sz="1200" dirty="0">
                  <a:latin typeface="Times New Roman" charset="0"/>
                  <a:cs typeface="Arial" charset="0"/>
                </a:rPr>
                <a:t>Increasing model parameters can only improve the fit </a:t>
              </a:r>
              <a:r>
                <a:rPr lang="en-GB" sz="1200" dirty="0" smtClean="0">
                  <a:latin typeface="Times New Roman" charset="0"/>
                  <a:cs typeface="Arial" charset="0"/>
                </a:rPr>
                <a:t>of </a:t>
              </a:r>
              <a:r>
                <a:rPr lang="en-GB" sz="1200" dirty="0">
                  <a:latin typeface="Times New Roman" charset="0"/>
                  <a:cs typeface="Arial" charset="0"/>
                </a:rPr>
                <a:t>the </a:t>
              </a:r>
              <a:r>
                <a:rPr lang="en-GB" sz="1200" dirty="0" smtClean="0">
                  <a:latin typeface="Times New Roman" charset="0"/>
                  <a:cs typeface="Arial" charset="0"/>
                </a:rPr>
                <a:t>data to the trees, </a:t>
              </a:r>
              <a:r>
                <a:rPr lang="en-GB" sz="1200" dirty="0">
                  <a:latin typeface="Times New Roman" charset="0"/>
                  <a:cs typeface="Arial" charset="0"/>
                </a:rPr>
                <a:t>so more complex models will always produce higher likelihood values ( = smaller </a:t>
              </a:r>
              <a:r>
                <a:rPr lang="en-GB" sz="1200" dirty="0" smtClean="0">
                  <a:latin typeface="Times New Roman" charset="0"/>
                  <a:cs typeface="Arial" charset="0"/>
                </a:rPr>
                <a:t>negative log </a:t>
              </a:r>
              <a:r>
                <a:rPr lang="en-GB" sz="1200" dirty="0">
                  <a:latin typeface="Times New Roman" charset="0"/>
                  <a:cs typeface="Arial" charset="0"/>
                </a:rPr>
                <a:t>likelihood values). However, to justify the addition of these additional parameters we want to know if they have provided a </a:t>
              </a:r>
              <a:r>
                <a:rPr lang="en-GB" sz="1200" i="1" dirty="0">
                  <a:latin typeface="Times New Roman" charset="0"/>
                  <a:cs typeface="Arial" charset="0"/>
                </a:rPr>
                <a:t>significant</a:t>
              </a:r>
              <a:r>
                <a:rPr lang="en-GB" sz="1200" dirty="0">
                  <a:latin typeface="Times New Roman" charset="0"/>
                  <a:cs typeface="Arial" charset="0"/>
                </a:rPr>
                <a:t> improvement to the fit to the data.</a:t>
              </a:r>
            </a:p>
            <a:p>
              <a:pPr algn="l">
                <a:defRPr/>
              </a:pPr>
              <a:endParaRPr lang="en-GB" sz="1200" dirty="0">
                <a:latin typeface="Times New Roman" charset="0"/>
                <a:cs typeface="Arial" charset="0"/>
              </a:endParaRPr>
            </a:p>
          </p:txBody>
        </p:sp>
      </p:grpSp>
      <p:grpSp>
        <p:nvGrpSpPr>
          <p:cNvPr id="21507" name="Group 31"/>
          <p:cNvGrpSpPr>
            <a:grpSpLocks/>
          </p:cNvGrpSpPr>
          <p:nvPr/>
        </p:nvGrpSpPr>
        <p:grpSpPr bwMode="auto">
          <a:xfrm>
            <a:off x="466725" y="6829424"/>
            <a:ext cx="5921375" cy="957546"/>
            <a:chOff x="292" y="2539"/>
            <a:chExt cx="3730" cy="564"/>
          </a:xfrm>
        </p:grpSpPr>
        <p:sp>
          <p:nvSpPr>
            <p:cNvPr id="289799" name="AutoShape 7"/>
            <p:cNvSpPr>
              <a:spLocks noChangeArrowheads="1"/>
            </p:cNvSpPr>
            <p:nvPr/>
          </p:nvSpPr>
          <p:spPr bwMode="auto">
            <a:xfrm>
              <a:off x="292" y="2539"/>
              <a:ext cx="3729" cy="564"/>
            </a:xfrm>
            <a:prstGeom prst="roundRect">
              <a:avLst>
                <a:gd name="adj" fmla="val 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9800" name="Text Box 8"/>
            <p:cNvSpPr txBox="1">
              <a:spLocks noChangeArrowheads="1"/>
            </p:cNvSpPr>
            <p:nvPr/>
          </p:nvSpPr>
          <p:spPr bwMode="auto">
            <a:xfrm>
              <a:off x="358" y="2564"/>
              <a:ext cx="3664" cy="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a:latin typeface="Times New Roman" charset="0"/>
                  <a:cs typeface="Arial" charset="0"/>
                </a:rPr>
                <a:t>Start </a:t>
              </a:r>
              <a:r>
                <a:rPr lang="en-GB" sz="1200" b="1" dirty="0" err="1" smtClean="0">
                  <a:latin typeface="Times New Roman" charset="0"/>
                  <a:cs typeface="Arial" charset="0"/>
                </a:rPr>
                <a:t>LibreOffice</a:t>
              </a:r>
              <a:r>
                <a:rPr lang="en-GB" sz="1200" b="1" dirty="0" smtClean="0">
                  <a:latin typeface="Times New Roman" charset="0"/>
                  <a:cs typeface="Arial" charset="0"/>
                </a:rPr>
                <a:t> </a:t>
              </a:r>
              <a:r>
                <a:rPr lang="en-GB" sz="1200" b="1" dirty="0" err="1" smtClean="0">
                  <a:latin typeface="Times New Roman" charset="0"/>
                  <a:cs typeface="Arial" charset="0"/>
                </a:rPr>
                <a:t>Calc</a:t>
              </a:r>
              <a:r>
                <a:rPr lang="en-GB" sz="1200" b="1" dirty="0" smtClean="0">
                  <a:latin typeface="Times New Roman" charset="0"/>
                  <a:cs typeface="Arial" charset="0"/>
                </a:rPr>
                <a:t> </a:t>
              </a:r>
              <a:r>
                <a:rPr lang="en-GB" sz="1200" dirty="0" smtClean="0">
                  <a:latin typeface="Times New Roman" charset="0"/>
                  <a:cs typeface="Arial" charset="0"/>
                </a:rPr>
                <a:t>using the icon on the left of the screen </a:t>
              </a:r>
              <a:r>
                <a:rPr lang="en-GB" sz="1200" dirty="0">
                  <a:latin typeface="Times New Roman" charset="0"/>
                  <a:cs typeface="Arial" charset="0"/>
                </a:rPr>
                <a:t>and </a:t>
              </a:r>
              <a:r>
                <a:rPr lang="en-GB" sz="1200" b="1" dirty="0">
                  <a:latin typeface="Times New Roman" charset="0"/>
                  <a:cs typeface="Arial" charset="0"/>
                </a:rPr>
                <a:t>open </a:t>
              </a:r>
              <a:r>
                <a:rPr lang="en-GB" sz="1200" b="1" dirty="0" err="1" smtClean="0">
                  <a:latin typeface="Times New Roman" charset="0"/>
                  <a:cs typeface="Arial" charset="0"/>
                </a:rPr>
                <a:t>LR_test.xls</a:t>
              </a:r>
              <a:r>
                <a:rPr lang="en-GB" sz="1200" dirty="0" smtClean="0">
                  <a:latin typeface="Times New Roman" charset="0"/>
                  <a:cs typeface="Arial" charset="0"/>
                </a:rPr>
                <a:t> </a:t>
              </a:r>
              <a:r>
                <a:rPr lang="en-GB" sz="1200" dirty="0">
                  <a:latin typeface="Times New Roman" charset="0"/>
                  <a:cs typeface="Arial" charset="0"/>
                </a:rPr>
                <a:t>from the </a:t>
              </a:r>
              <a:r>
                <a:rPr lang="en-GB" sz="1200" dirty="0" smtClean="0">
                  <a:latin typeface="Times New Roman" charset="0"/>
                  <a:cs typeface="Arial" charset="0"/>
                </a:rPr>
                <a:t>phylogeny directory of </a:t>
              </a:r>
              <a:r>
                <a:rPr lang="en-GB" sz="1200" dirty="0">
                  <a:latin typeface="Times New Roman" charset="0"/>
                  <a:cs typeface="Arial" charset="0"/>
                </a:rPr>
                <a:t>M</a:t>
              </a:r>
              <a:r>
                <a:rPr lang="en-GB" sz="1200" dirty="0" smtClean="0">
                  <a:latin typeface="Times New Roman" charset="0"/>
                  <a:cs typeface="Arial" charset="0"/>
                </a:rPr>
                <a:t>odule 5. Type the negative log likelihood values you recorded </a:t>
              </a:r>
              <a:r>
                <a:rPr lang="en-GB" sz="1200" dirty="0">
                  <a:latin typeface="Times New Roman" charset="0"/>
                  <a:cs typeface="Arial" charset="0"/>
                </a:rPr>
                <a:t>for your two trees into the appropriate </a:t>
              </a:r>
              <a:r>
                <a:rPr lang="en-GB" sz="1200" dirty="0" smtClean="0">
                  <a:latin typeface="Times New Roman" charset="0"/>
                  <a:cs typeface="Arial" charset="0"/>
                </a:rPr>
                <a:t>boxes. Type </a:t>
              </a:r>
              <a:r>
                <a:rPr lang="en-GB" sz="1200" dirty="0">
                  <a:latin typeface="Times New Roman" charset="0"/>
                  <a:cs typeface="Arial" charset="0"/>
                </a:rPr>
                <a:t>the number of free parameters for your two models into the appropriate </a:t>
              </a:r>
              <a:r>
                <a:rPr lang="en-GB" sz="1200" dirty="0" smtClean="0">
                  <a:latin typeface="Times New Roman" charset="0"/>
                  <a:cs typeface="Arial" charset="0"/>
                </a:rPr>
                <a:t>boxes. It should look something like the image below.</a:t>
              </a:r>
              <a:endParaRPr lang="en-GB" sz="1200" dirty="0">
                <a:latin typeface="Times New Roman" charset="0"/>
                <a:cs typeface="Arial" charset="0"/>
              </a:endParaRPr>
            </a:p>
          </p:txBody>
        </p:sp>
      </p:grpSp>
      <p:grpSp>
        <p:nvGrpSpPr>
          <p:cNvPr id="21508" name="Group 39"/>
          <p:cNvGrpSpPr>
            <a:grpSpLocks/>
          </p:cNvGrpSpPr>
          <p:nvPr/>
        </p:nvGrpSpPr>
        <p:grpSpPr bwMode="auto">
          <a:xfrm>
            <a:off x="466725" y="2963863"/>
            <a:ext cx="5921375" cy="3729037"/>
            <a:chOff x="294" y="2044"/>
            <a:chExt cx="3730" cy="2349"/>
          </a:xfrm>
        </p:grpSpPr>
        <p:sp>
          <p:nvSpPr>
            <p:cNvPr id="289818" name="AutoShape 26"/>
            <p:cNvSpPr>
              <a:spLocks noChangeArrowheads="1"/>
            </p:cNvSpPr>
            <p:nvPr/>
          </p:nvSpPr>
          <p:spPr bwMode="auto">
            <a:xfrm>
              <a:off x="294" y="2044"/>
              <a:ext cx="3729" cy="2349"/>
            </a:xfrm>
            <a:prstGeom prst="roundRect">
              <a:avLst>
                <a:gd name="adj" fmla="val 10380"/>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9819" name="Text Box 27"/>
            <p:cNvSpPr txBox="1">
              <a:spLocks noChangeArrowheads="1"/>
            </p:cNvSpPr>
            <p:nvPr/>
          </p:nvSpPr>
          <p:spPr bwMode="auto">
            <a:xfrm>
              <a:off x="360" y="2107"/>
              <a:ext cx="3664" cy="2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a:latin typeface="Times New Roman" charset="0"/>
                  <a:cs typeface="Arial" charset="0"/>
                </a:rPr>
                <a:t>To perform a LRT we must first calculate the likelihood ratio (LR) of our two models:</a:t>
              </a:r>
            </a:p>
            <a:p>
              <a:pPr>
                <a:defRPr/>
              </a:pPr>
              <a:r>
                <a:rPr lang="en-GB" sz="1200" dirty="0">
                  <a:latin typeface="Times New Roman" charset="0"/>
                  <a:cs typeface="Arial" charset="0"/>
                </a:rPr>
                <a:t>LR = 2x(neglogL1 - neglogL2)</a:t>
              </a:r>
            </a:p>
            <a:p>
              <a:pPr algn="l">
                <a:defRPr/>
              </a:pPr>
              <a:r>
                <a:rPr lang="en-GB" sz="1200" dirty="0">
                  <a:latin typeface="Times New Roman" charset="0"/>
                  <a:cs typeface="Arial" charset="0"/>
                </a:rPr>
                <a:t>Where: neglogL1 is the </a:t>
              </a:r>
              <a:r>
                <a:rPr lang="en-GB" sz="1200" dirty="0" smtClean="0">
                  <a:latin typeface="Times New Roman" charset="0"/>
                  <a:cs typeface="Arial" charset="0"/>
                </a:rPr>
                <a:t> negative log </a:t>
              </a:r>
              <a:r>
                <a:rPr lang="en-GB" sz="1200" dirty="0">
                  <a:latin typeface="Times New Roman" charset="0"/>
                  <a:cs typeface="Arial" charset="0"/>
                </a:rPr>
                <a:t>likelihood of the simpler model, and neglogL2 is the </a:t>
              </a:r>
              <a:r>
                <a:rPr lang="en-GB" sz="1200" dirty="0" smtClean="0">
                  <a:latin typeface="Times New Roman" charset="0"/>
                  <a:cs typeface="Arial" charset="0"/>
                </a:rPr>
                <a:t>negative log </a:t>
              </a:r>
              <a:r>
                <a:rPr lang="en-GB" sz="1200" dirty="0">
                  <a:latin typeface="Times New Roman" charset="0"/>
                  <a:cs typeface="Arial" charset="0"/>
                </a:rPr>
                <a:t>likelihood of the more complex </a:t>
              </a:r>
              <a:r>
                <a:rPr lang="en-GB" sz="1200" dirty="0" smtClean="0">
                  <a:latin typeface="Times New Roman" charset="0"/>
                  <a:cs typeface="Arial" charset="0"/>
                </a:rPr>
                <a:t>model.</a:t>
              </a:r>
              <a:endParaRPr lang="en-GB" sz="1200" dirty="0">
                <a:latin typeface="Times New Roman" charset="0"/>
                <a:cs typeface="Arial" charset="0"/>
              </a:endParaRPr>
            </a:p>
            <a:p>
              <a:pPr algn="l">
                <a:defRPr/>
              </a:pPr>
              <a:endParaRPr lang="en-GB" sz="600" dirty="0">
                <a:latin typeface="Times New Roman" charset="0"/>
                <a:cs typeface="Arial" charset="0"/>
              </a:endParaRPr>
            </a:p>
            <a:p>
              <a:pPr algn="l">
                <a:defRPr/>
              </a:pPr>
              <a:r>
                <a:rPr lang="en-GB" sz="1200" dirty="0">
                  <a:latin typeface="Times New Roman" charset="0"/>
                  <a:cs typeface="Arial" charset="0"/>
                </a:rPr>
                <a:t>The LRT statistic approximately follows a chi-square distribution, so we can evaluate the significance of our LR using chi-square significance tables (or calculate p-values using statistical calculators)</a:t>
              </a:r>
            </a:p>
            <a:p>
              <a:pPr algn="l">
                <a:defRPr/>
              </a:pPr>
              <a:endParaRPr lang="en-GB" sz="600" dirty="0">
                <a:latin typeface="Times New Roman" charset="0"/>
                <a:cs typeface="Arial" charset="0"/>
              </a:endParaRPr>
            </a:p>
            <a:p>
              <a:pPr algn="l">
                <a:defRPr/>
              </a:pPr>
              <a:r>
                <a:rPr lang="en-GB" sz="1200" dirty="0">
                  <a:latin typeface="Times New Roman" charset="0"/>
                  <a:cs typeface="Arial" charset="0"/>
                </a:rPr>
                <a:t>However, as with any chi-square significance test, we need to know the degrees of freedom (</a:t>
              </a:r>
              <a:r>
                <a:rPr lang="en-GB" sz="1200" dirty="0" err="1">
                  <a:latin typeface="Times New Roman" charset="0"/>
                  <a:cs typeface="Arial" charset="0"/>
                </a:rPr>
                <a:t>df</a:t>
              </a:r>
              <a:r>
                <a:rPr lang="en-GB" sz="1200" dirty="0">
                  <a:latin typeface="Times New Roman" charset="0"/>
                  <a:cs typeface="Arial" charset="0"/>
                </a:rPr>
                <a:t>). In a LRT the </a:t>
              </a:r>
              <a:r>
                <a:rPr lang="en-GB" sz="1200" dirty="0" err="1">
                  <a:latin typeface="Times New Roman" charset="0"/>
                  <a:cs typeface="Arial" charset="0"/>
                </a:rPr>
                <a:t>df</a:t>
              </a:r>
              <a:r>
                <a:rPr lang="en-GB" sz="1200" dirty="0">
                  <a:latin typeface="Times New Roman" charset="0"/>
                  <a:cs typeface="Arial" charset="0"/>
                </a:rPr>
                <a:t> </a:t>
              </a:r>
              <a:r>
                <a:rPr lang="en-GB" sz="1200" dirty="0" smtClean="0">
                  <a:latin typeface="Times New Roman" charset="0"/>
                  <a:cs typeface="Arial" charset="0"/>
                </a:rPr>
                <a:t>are </a:t>
              </a:r>
              <a:r>
                <a:rPr lang="en-GB" sz="1200" dirty="0">
                  <a:latin typeface="Times New Roman" charset="0"/>
                  <a:cs typeface="Arial" charset="0"/>
                </a:rPr>
                <a:t>the difference in number </a:t>
              </a:r>
              <a:r>
                <a:rPr lang="en-GB" sz="1200" dirty="0" smtClean="0">
                  <a:latin typeface="Times New Roman" charset="0"/>
                  <a:cs typeface="Arial" charset="0"/>
                </a:rPr>
                <a:t>of free parameters </a:t>
              </a:r>
              <a:r>
                <a:rPr lang="en-GB" sz="1200" dirty="0">
                  <a:latin typeface="Times New Roman" charset="0"/>
                  <a:cs typeface="Arial" charset="0"/>
                </a:rPr>
                <a:t>between the two models.</a:t>
              </a:r>
            </a:p>
            <a:p>
              <a:pPr algn="l">
                <a:defRPr/>
              </a:pPr>
              <a:endParaRPr lang="en-GB" sz="600" dirty="0">
                <a:latin typeface="Times New Roman" charset="0"/>
                <a:cs typeface="Arial" charset="0"/>
              </a:endParaRPr>
            </a:p>
            <a:p>
              <a:pPr algn="l">
                <a:defRPr/>
              </a:pPr>
              <a:r>
                <a:rPr lang="en-GB" sz="1200" dirty="0">
                  <a:latin typeface="Times New Roman" charset="0"/>
                  <a:cs typeface="Arial" charset="0"/>
                </a:rPr>
                <a:t>The number of free parameters for the models in </a:t>
              </a:r>
              <a:r>
                <a:rPr lang="en-GB" sz="1200" dirty="0" err="1">
                  <a:latin typeface="Times New Roman" charset="0"/>
                  <a:cs typeface="Arial" charset="0"/>
                </a:rPr>
                <a:t>Seaview</a:t>
              </a:r>
              <a:r>
                <a:rPr lang="en-GB" sz="1200" dirty="0">
                  <a:latin typeface="Times New Roman" charset="0"/>
                  <a:cs typeface="Arial" charset="0"/>
                </a:rPr>
                <a:t> are listed in the </a:t>
              </a:r>
              <a:r>
                <a:rPr lang="en-GB" sz="1200" b="1" dirty="0">
                  <a:latin typeface="Times New Roman" charset="0"/>
                  <a:cs typeface="Arial" charset="0"/>
                </a:rPr>
                <a:t>table of models </a:t>
              </a:r>
              <a:r>
                <a:rPr lang="en-GB" sz="1200" b="1" dirty="0" smtClean="0">
                  <a:latin typeface="Times New Roman" charset="0"/>
                  <a:cs typeface="Arial" charset="0"/>
                </a:rPr>
                <a:t>on page 6 of this module</a:t>
              </a:r>
              <a:r>
                <a:rPr lang="en-GB" sz="1200" dirty="0" smtClean="0">
                  <a:latin typeface="Times New Roman" charset="0"/>
                  <a:cs typeface="Arial" charset="0"/>
                </a:rPr>
                <a:t>. </a:t>
              </a:r>
              <a:r>
                <a:rPr lang="en-GB" sz="1200" dirty="0">
                  <a:latin typeface="Times New Roman" charset="0"/>
                  <a:cs typeface="Arial" charset="0"/>
                </a:rPr>
                <a:t>e</a:t>
              </a:r>
              <a:r>
                <a:rPr lang="en-GB" sz="1200" dirty="0" smtClean="0">
                  <a:latin typeface="Times New Roman" charset="0"/>
                  <a:cs typeface="Arial" charset="0"/>
                </a:rPr>
                <a:t>.g. the GTR model has 8 free parameters. Both </a:t>
              </a:r>
              <a:r>
                <a:rPr lang="en-GB" sz="1200" dirty="0">
                  <a:latin typeface="Times New Roman" charset="0"/>
                  <a:cs typeface="Arial" charset="0"/>
                </a:rPr>
                <a:t>the gamma parameter of among site rate </a:t>
              </a:r>
              <a:r>
                <a:rPr lang="en-GB" sz="1200" dirty="0" smtClean="0">
                  <a:latin typeface="Times New Roman" charset="0"/>
                  <a:cs typeface="Arial" charset="0"/>
                </a:rPr>
                <a:t>variation </a:t>
              </a:r>
              <a:r>
                <a:rPr lang="en-GB" sz="1200" dirty="0">
                  <a:latin typeface="Times New Roman" charset="0"/>
                  <a:cs typeface="Arial" charset="0"/>
                </a:rPr>
                <a:t>and the parameter for estimating the proportion of invariant </a:t>
              </a:r>
              <a:r>
                <a:rPr lang="en-GB" sz="1200" dirty="0" smtClean="0">
                  <a:latin typeface="Times New Roman" charset="0"/>
                  <a:cs typeface="Arial" charset="0"/>
                </a:rPr>
                <a:t>sites </a:t>
              </a:r>
              <a:r>
                <a:rPr lang="en-GB" sz="1200" dirty="0">
                  <a:latin typeface="Times New Roman" charset="0"/>
                  <a:cs typeface="Arial" charset="0"/>
                </a:rPr>
                <a:t>add a </a:t>
              </a:r>
              <a:r>
                <a:rPr lang="en-GB" sz="1200" dirty="0" smtClean="0">
                  <a:latin typeface="Times New Roman" charset="0"/>
                  <a:cs typeface="Arial" charset="0"/>
                </a:rPr>
                <a:t>single free parameter each.</a:t>
              </a:r>
              <a:endParaRPr lang="en-GB" sz="1200" dirty="0">
                <a:latin typeface="Times New Roman" charset="0"/>
                <a:cs typeface="Arial" charset="0"/>
              </a:endParaRPr>
            </a:p>
            <a:p>
              <a:pPr algn="l">
                <a:defRPr/>
              </a:pPr>
              <a:endParaRPr lang="en-GB" sz="600" dirty="0">
                <a:latin typeface="Times New Roman" charset="0"/>
                <a:cs typeface="Arial" charset="0"/>
              </a:endParaRPr>
            </a:p>
            <a:p>
              <a:pPr algn="l">
                <a:defRPr/>
              </a:pPr>
              <a:r>
                <a:rPr lang="en-GB" sz="1200" dirty="0">
                  <a:latin typeface="Times New Roman" charset="0"/>
                  <a:cs typeface="Arial" charset="0"/>
                </a:rPr>
                <a:t>To help you perform your LRT, we have provided a </a:t>
              </a:r>
              <a:r>
                <a:rPr lang="en-GB" sz="1200" dirty="0" smtClean="0">
                  <a:latin typeface="Times New Roman" charset="0"/>
                  <a:cs typeface="Arial" charset="0"/>
                </a:rPr>
                <a:t>pre-formatted </a:t>
              </a:r>
              <a:r>
                <a:rPr lang="en-GB" sz="1200" dirty="0" err="1">
                  <a:latin typeface="Times New Roman" charset="0"/>
                  <a:cs typeface="Arial" charset="0"/>
                </a:rPr>
                <a:t>spreadsheet</a:t>
              </a:r>
              <a:r>
                <a:rPr lang="en-GB" sz="1200" dirty="0">
                  <a:latin typeface="Times New Roman" charset="0"/>
                  <a:cs typeface="Arial" charset="0"/>
                </a:rPr>
                <a:t> for calculating significance from your </a:t>
              </a:r>
              <a:r>
                <a:rPr lang="en-GB" sz="1200" dirty="0" smtClean="0">
                  <a:latin typeface="Times New Roman" charset="0"/>
                  <a:cs typeface="Arial" charset="0"/>
                </a:rPr>
                <a:t>negative log </a:t>
              </a:r>
              <a:r>
                <a:rPr lang="en-GB" sz="1200" dirty="0">
                  <a:latin typeface="Times New Roman" charset="0"/>
                  <a:cs typeface="Arial" charset="0"/>
                </a:rPr>
                <a:t>likelihoods and the number of free parameters of the models you used.</a:t>
              </a:r>
            </a:p>
          </p:txBody>
        </p:sp>
      </p:grpSp>
      <p:grpSp>
        <p:nvGrpSpPr>
          <p:cNvPr id="21510" name="Group 41"/>
          <p:cNvGrpSpPr>
            <a:grpSpLocks/>
          </p:cNvGrpSpPr>
          <p:nvPr/>
        </p:nvGrpSpPr>
        <p:grpSpPr bwMode="auto">
          <a:xfrm>
            <a:off x="390525" y="8872015"/>
            <a:ext cx="5921375" cy="668457"/>
            <a:chOff x="292" y="619"/>
            <a:chExt cx="3730" cy="1240"/>
          </a:xfrm>
        </p:grpSpPr>
        <p:sp>
          <p:nvSpPr>
            <p:cNvPr id="289834" name="AutoShape 42"/>
            <p:cNvSpPr>
              <a:spLocks noChangeArrowheads="1"/>
            </p:cNvSpPr>
            <p:nvPr/>
          </p:nvSpPr>
          <p:spPr bwMode="auto">
            <a:xfrm>
              <a:off x="292" y="619"/>
              <a:ext cx="3729" cy="957"/>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1800">
                <a:cs typeface="Arial" charset="0"/>
              </a:endParaRPr>
            </a:p>
          </p:txBody>
        </p:sp>
        <p:sp>
          <p:nvSpPr>
            <p:cNvPr id="289835" name="Text Box 43"/>
            <p:cNvSpPr txBox="1">
              <a:spLocks noChangeArrowheads="1"/>
            </p:cNvSpPr>
            <p:nvPr/>
          </p:nvSpPr>
          <p:spPr bwMode="auto">
            <a:xfrm>
              <a:off x="358" y="660"/>
              <a:ext cx="3664" cy="1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200" dirty="0" smtClean="0">
                  <a:latin typeface="Times New Roman" charset="0"/>
                  <a:cs typeface="Arial" charset="0"/>
                </a:rPr>
                <a:t>Do </a:t>
              </a:r>
              <a:r>
                <a:rPr lang="en-GB" sz="1200" dirty="0">
                  <a:latin typeface="Times New Roman" charset="0"/>
                  <a:cs typeface="Arial" charset="0"/>
                </a:rPr>
                <a:t>the </a:t>
              </a:r>
              <a:r>
                <a:rPr lang="en-GB" sz="1200" dirty="0" smtClean="0">
                  <a:latin typeface="Times New Roman" charset="0"/>
                  <a:cs typeface="Arial" charset="0"/>
                </a:rPr>
                <a:t>additions </a:t>
              </a:r>
              <a:r>
                <a:rPr lang="en-GB" sz="1200" dirty="0">
                  <a:latin typeface="Times New Roman" charset="0"/>
                  <a:cs typeface="Arial" charset="0"/>
                </a:rPr>
                <a:t>of the gamma and invariant sites parameters significantly improve the fit of the </a:t>
              </a:r>
              <a:r>
                <a:rPr lang="en-GB" sz="1200" dirty="0" smtClean="0">
                  <a:latin typeface="Times New Roman" charset="0"/>
                  <a:cs typeface="Arial" charset="0"/>
                </a:rPr>
                <a:t>model </a:t>
              </a:r>
              <a:r>
                <a:rPr lang="en-GB" sz="1200" dirty="0">
                  <a:latin typeface="Times New Roman" charset="0"/>
                  <a:cs typeface="Arial" charset="0"/>
                </a:rPr>
                <a:t>to the data?</a:t>
              </a:r>
            </a:p>
            <a:p>
              <a:pPr algn="l">
                <a:defRPr/>
              </a:pPr>
              <a:endParaRPr lang="en-GB" sz="1200" dirty="0">
                <a:latin typeface="Times New Roman" charset="0"/>
                <a:cs typeface="Arial" charset="0"/>
              </a:endParaRPr>
            </a:p>
          </p:txBody>
        </p:sp>
      </p:grpSp>
      <p:pic>
        <p:nvPicPr>
          <p:cNvPr id="3" name="Picture 2" descr="P9.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4650" y="7924810"/>
            <a:ext cx="3568700" cy="815959"/>
          </a:xfrm>
          <a:prstGeom prst="rect">
            <a:avLst/>
          </a:prstGeom>
          <a:ln>
            <a:solidFill>
              <a:schemeClr val="tx1"/>
            </a:solidFill>
          </a:ln>
        </p:spPr>
      </p:pic>
      <p:sp>
        <p:nvSpPr>
          <p:cNvPr id="5" name="Slide Number Placeholder 4"/>
          <p:cNvSpPr>
            <a:spLocks noGrp="1"/>
          </p:cNvSpPr>
          <p:nvPr>
            <p:ph type="sldNum" sz="quarter" idx="12"/>
          </p:nvPr>
        </p:nvSpPr>
        <p:spPr/>
        <p:txBody>
          <a:bodyPr/>
          <a:lstStyle/>
          <a:p>
            <a:fld id="{C840886F-D678-4B7D-9831-BE738213A530}" type="slidenum">
              <a:rPr lang="en-US" smtClean="0"/>
              <a:pPr/>
              <a:t>9</a:t>
            </a:fld>
            <a:endParaRPr lang="en-US"/>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a:ln>
              <a:noFill/>
            </a:ln>
            <a:solidFill>
              <a:srgbClr val="000000"/>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61099</TotalTime>
  <Words>6798</Words>
  <Application>Microsoft Macintosh PowerPoint</Application>
  <PresentationFormat>A4 Paper (210x297 mm)</PresentationFormat>
  <Paragraphs>391</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Wellcome Trust Sanger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Nicholas Robert Thomson</dc:creator>
  <cp:lastModifiedBy>Alison Mather</cp:lastModifiedBy>
  <cp:revision>716</cp:revision>
  <cp:lastPrinted>2011-11-14T12:16:34Z</cp:lastPrinted>
  <dcterms:created xsi:type="dcterms:W3CDTF">2012-01-22T18:06:11Z</dcterms:created>
  <dcterms:modified xsi:type="dcterms:W3CDTF">2014-08-21T10:57:49Z</dcterms:modified>
</cp:coreProperties>
</file>