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omments/comment2.xml" ContentType="application/vnd.openxmlformats-officedocument.presentationml.comments+xml"/>
  <Override PartName="/ppt/notesSlides/notesSlide5.xml" ContentType="application/vnd.openxmlformats-officedocument.presentationml.notesSlide+xml"/>
  <Override PartName="/ppt/comments/comment3.xml" ContentType="application/vnd.openxmlformats-officedocument.presentationml.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comments/comment4.xml" ContentType="application/vnd.openxmlformats-officedocument.presentationml.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7"/>
  </p:notesMasterIdLst>
  <p:sldIdLst>
    <p:sldId id="257" r:id="rId2"/>
    <p:sldId id="282" r:id="rId3"/>
    <p:sldId id="283" r:id="rId4"/>
    <p:sldId id="284" r:id="rId5"/>
    <p:sldId id="261" r:id="rId6"/>
    <p:sldId id="285" r:id="rId7"/>
    <p:sldId id="263" r:id="rId8"/>
    <p:sldId id="264" r:id="rId9"/>
    <p:sldId id="291" r:id="rId10"/>
    <p:sldId id="292" r:id="rId11"/>
    <p:sldId id="267" r:id="rId12"/>
    <p:sldId id="271" r:id="rId13"/>
    <p:sldId id="272" r:id="rId14"/>
    <p:sldId id="273" r:id="rId15"/>
    <p:sldId id="274" r:id="rId16"/>
    <p:sldId id="275" r:id="rId17"/>
    <p:sldId id="276" r:id="rId18"/>
    <p:sldId id="290" r:id="rId19"/>
    <p:sldId id="295" r:id="rId20"/>
    <p:sldId id="293" r:id="rId21"/>
    <p:sldId id="294" r:id="rId22"/>
    <p:sldId id="298" r:id="rId23"/>
    <p:sldId id="296" r:id="rId24"/>
    <p:sldId id="297" r:id="rId25"/>
    <p:sldId id="299" r:id="rId26"/>
  </p:sldIdLst>
  <p:sldSz cx="6858000" cy="9906000" type="A4"/>
  <p:notesSz cx="6858000" cy="9144000"/>
  <p:defaultTextStyle>
    <a:defPPr>
      <a:defRPr lang="en-GB"/>
    </a:defPPr>
    <a:lvl1pPr algn="l" rtl="0" fontAlgn="base">
      <a:spcBef>
        <a:spcPct val="0"/>
      </a:spcBef>
      <a:spcAft>
        <a:spcPct val="0"/>
      </a:spcAft>
      <a:defRPr kern="1200">
        <a:solidFill>
          <a:schemeClr val="tx1"/>
        </a:solidFill>
        <a:latin typeface="Arial" charset="0"/>
        <a:ea typeface="ＭＳ Ｐゴシック" charset="0"/>
        <a:cs typeface="ＭＳ Ｐゴシック" charset="0"/>
      </a:defRPr>
    </a:lvl1pPr>
    <a:lvl2pPr marL="457200" algn="l"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anina Dordel" initials="JD" lastIdx="6" clrIdx="0"/>
</p:cmAuthorLst>
</file>

<file path=ppt/presProps.xml><?xml version="1.0" encoding="utf-8"?>
<p:presentationPr xmlns:a="http://schemas.openxmlformats.org/drawingml/2006/main" xmlns:r="http://schemas.openxmlformats.org/officeDocument/2006/relationships" xmlns:p="http://schemas.openxmlformats.org/presentationml/2006/main">
  <p:prnPr/>
  <p:clrMru>
    <a:srgbClr val="FF6FCF"/>
    <a:srgbClr val="FFFF99"/>
    <a:srgbClr val="8EB0FF"/>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showComments="0">
  <p:normalViewPr>
    <p:restoredLeft sz="15620"/>
    <p:restoredTop sz="94660"/>
  </p:normalViewPr>
  <p:slideViewPr>
    <p:cSldViewPr snapToGrid="0">
      <p:cViewPr>
        <p:scale>
          <a:sx n="150" d="100"/>
          <a:sy n="150" d="100"/>
        </p:scale>
        <p:origin x="-96" y="5704"/>
      </p:cViewPr>
      <p:guideLst>
        <p:guide orient="horz" pos="3120"/>
        <p:guide pos="216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notesMaster" Target="notesMasters/notesMaster1.xml"/><Relationship Id="rId28" Type="http://schemas.openxmlformats.org/officeDocument/2006/relationships/printerSettings" Target="printerSettings/printerSettings1.bin"/><Relationship Id="rId29" Type="http://schemas.openxmlformats.org/officeDocument/2006/relationships/commentAuthors" Target="commentAuthor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esProps" Target="presProps.xml"/><Relationship Id="rId31" Type="http://schemas.openxmlformats.org/officeDocument/2006/relationships/viewProps" Target="viewProps.xml"/><Relationship Id="rId32" Type="http://schemas.openxmlformats.org/officeDocument/2006/relationships/theme" Target="theme/theme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2-11-02T15:10:14.352" idx="1">
    <p:pos x="3920" y="2880"/>
    <p:text>example</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2-11-02T16:31:48.775" idx="2">
    <p:pos x="1952" y="320"/>
    <p:text>, ??????</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2-11-02T16:43:09.029" idx="3">
    <p:pos x="3416" y="4920"/>
    <p:text>linke maustaste?</p:text>
  </p:cm>
  <p:cm authorId="0" dt="2012-11-02T17:07:29.789" idx="5">
    <p:pos x="10" y="10"/>
    <p:text>sagen, dass die annotation in der feature ansicht erst aktiviert werden muss</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2-11-02T16:56:48.334" idx="4">
    <p:pos x="1976" y="592"/>
    <p:text>was heisst features in dem Kontext? Koennte verwirrend mit annotaton feature sein...</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pitchFamily="-109" charset="0"/>
                <a:ea typeface="Arial" pitchFamily="-109" charset="0"/>
                <a:cs typeface="Arial" pitchFamily="-109" charset="0"/>
              </a:defRPr>
            </a:lvl1pPr>
          </a:lstStyle>
          <a:p>
            <a:pPr>
              <a:defRPr/>
            </a:pPr>
            <a:endParaRPr lang="en-GB"/>
          </a:p>
        </p:txBody>
      </p:sp>
      <p:sp>
        <p:nvSpPr>
          <p:cNvPr id="2765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pitchFamily="-109" charset="0"/>
                <a:ea typeface="Arial" pitchFamily="-109" charset="0"/>
                <a:cs typeface="Arial" pitchFamily="-109" charset="0"/>
              </a:defRPr>
            </a:lvl1pPr>
          </a:lstStyle>
          <a:p>
            <a:pPr>
              <a:defRPr/>
            </a:pPr>
            <a:endParaRPr lang="en-GB"/>
          </a:p>
        </p:txBody>
      </p:sp>
      <p:sp>
        <p:nvSpPr>
          <p:cNvPr id="13316" name="Rectangle 4"/>
          <p:cNvSpPr>
            <a:spLocks noGrp="1" noRot="1" noChangeAspect="1" noChangeArrowheads="1" noTextEdit="1"/>
          </p:cNvSpPr>
          <p:nvPr>
            <p:ph type="sldImg" idx="2"/>
          </p:nvPr>
        </p:nvSpPr>
        <p:spPr bwMode="auto">
          <a:xfrm>
            <a:off x="2241550" y="685800"/>
            <a:ext cx="23749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765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765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109" charset="0"/>
                <a:ea typeface="Arial" pitchFamily="-109" charset="0"/>
                <a:cs typeface="Arial" pitchFamily="-109" charset="0"/>
              </a:defRPr>
            </a:lvl1pPr>
          </a:lstStyle>
          <a:p>
            <a:pPr>
              <a:defRPr/>
            </a:pPr>
            <a:endParaRPr lang="en-GB"/>
          </a:p>
        </p:txBody>
      </p:sp>
      <p:sp>
        <p:nvSpPr>
          <p:cNvPr id="2765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cs typeface="Arial" charset="0"/>
              </a:defRPr>
            </a:lvl1pPr>
          </a:lstStyle>
          <a:p>
            <a:pPr>
              <a:defRPr/>
            </a:pPr>
            <a:fld id="{56BD6CDE-E63D-DF4E-9907-52951E703D81}" type="slidenum">
              <a:rPr lang="en-GB"/>
              <a:pPr>
                <a:defRPr/>
              </a:pPr>
              <a:t>‹#›</a:t>
            </a:fld>
            <a:endParaRPr lang="en-GB"/>
          </a:p>
        </p:txBody>
      </p:sp>
    </p:spTree>
    <p:extLst>
      <p:ext uri="{BB962C8B-B14F-4D97-AF65-F5344CB8AC3E}">
        <p14:creationId xmlns:p14="http://schemas.microsoft.com/office/powerpoint/2010/main" val="200562313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109" charset="0"/>
        <a:ea typeface="ＭＳ Ｐゴシック" charset="0"/>
        <a:cs typeface="Arial" pitchFamily="-109" charset="0"/>
      </a:defRPr>
    </a:lvl1pPr>
    <a:lvl2pPr marL="457200" algn="l" rtl="0" eaLnBrk="0" fontAlgn="base" hangingPunct="0">
      <a:spcBef>
        <a:spcPct val="30000"/>
      </a:spcBef>
      <a:spcAft>
        <a:spcPct val="0"/>
      </a:spcAft>
      <a:defRPr sz="1200" kern="1200">
        <a:solidFill>
          <a:schemeClr val="tx1"/>
        </a:solidFill>
        <a:latin typeface="Arial" pitchFamily="-109" charset="0"/>
        <a:ea typeface="Arial" pitchFamily="-109" charset="0"/>
        <a:cs typeface="Arial" pitchFamily="-109" charset="0"/>
      </a:defRPr>
    </a:lvl2pPr>
    <a:lvl3pPr marL="914400" algn="l" rtl="0" eaLnBrk="0" fontAlgn="base" hangingPunct="0">
      <a:spcBef>
        <a:spcPct val="30000"/>
      </a:spcBef>
      <a:spcAft>
        <a:spcPct val="0"/>
      </a:spcAft>
      <a:defRPr sz="1200" kern="1200">
        <a:solidFill>
          <a:schemeClr val="tx1"/>
        </a:solidFill>
        <a:latin typeface="Arial" pitchFamily="-109" charset="0"/>
        <a:ea typeface="Arial" pitchFamily="-109" charset="0"/>
        <a:cs typeface="Arial" pitchFamily="-109" charset="0"/>
      </a:defRPr>
    </a:lvl3pPr>
    <a:lvl4pPr marL="1371600" algn="l" rtl="0" eaLnBrk="0" fontAlgn="base" hangingPunct="0">
      <a:spcBef>
        <a:spcPct val="30000"/>
      </a:spcBef>
      <a:spcAft>
        <a:spcPct val="0"/>
      </a:spcAft>
      <a:defRPr sz="1200" kern="1200">
        <a:solidFill>
          <a:schemeClr val="tx1"/>
        </a:solidFill>
        <a:latin typeface="Arial" pitchFamily="-109" charset="0"/>
        <a:ea typeface="Arial" pitchFamily="-109" charset="0"/>
        <a:cs typeface="Arial" pitchFamily="-109" charset="0"/>
      </a:defRPr>
    </a:lvl4pPr>
    <a:lvl5pPr marL="1828800" algn="l" rtl="0" eaLnBrk="0" fontAlgn="base" hangingPunct="0">
      <a:spcBef>
        <a:spcPct val="30000"/>
      </a:spcBef>
      <a:spcAft>
        <a:spcPct val="0"/>
      </a:spcAft>
      <a:defRPr sz="1200" kern="1200">
        <a:solidFill>
          <a:schemeClr val="tx1"/>
        </a:solidFill>
        <a:latin typeface="Arial" pitchFamily="-109" charset="0"/>
        <a:ea typeface="Arial" pitchFamily="-109" charset="0"/>
        <a:cs typeface="Arial"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924C304A-FE17-3B47-9989-D629E14FA671}" type="slidenum">
              <a:rPr lang="en-GB" sz="1200"/>
              <a:pPr eaLnBrk="1" hangingPunct="1"/>
              <a:t>1</a:t>
            </a:fld>
            <a:endParaRPr lang="en-GB" sz="1200"/>
          </a:p>
        </p:txBody>
      </p:sp>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3D18FB7D-54AE-144A-9C60-199914B41904}" type="slidenum">
              <a:rPr lang="en-GB" sz="1200"/>
              <a:pPr eaLnBrk="1" hangingPunct="1"/>
              <a:t>10</a:t>
            </a:fld>
            <a:endParaRPr lang="en-GB" sz="1200"/>
          </a:p>
        </p:txBody>
      </p:sp>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70070480-1AA9-6C49-BC10-66E2797DC7C7}" type="slidenum">
              <a:rPr lang="en-GB" sz="1200"/>
              <a:pPr eaLnBrk="1" hangingPunct="1"/>
              <a:t>11</a:t>
            </a:fld>
            <a:endParaRPr lang="en-GB" sz="1200"/>
          </a:p>
        </p:txBody>
      </p:sp>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C595262E-BEFA-1D45-A2A6-474D75E23184}" type="slidenum">
              <a:rPr lang="en-GB" sz="1200"/>
              <a:pPr eaLnBrk="1" hangingPunct="1"/>
              <a:t>12</a:t>
            </a:fld>
            <a:endParaRPr lang="en-GB" sz="1200"/>
          </a:p>
        </p:txBody>
      </p:sp>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FDBEFA2F-F181-4641-9E31-EE01AFEF86E2}" type="slidenum">
              <a:rPr lang="en-GB" sz="1200"/>
              <a:pPr eaLnBrk="1" hangingPunct="1"/>
              <a:t>13</a:t>
            </a:fld>
            <a:endParaRPr lang="en-GB" sz="1200"/>
          </a:p>
        </p:txBody>
      </p:sp>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184086F5-4FC0-464B-89B6-6771A1A3CDEB}" type="slidenum">
              <a:rPr lang="en-GB" sz="1200"/>
              <a:pPr eaLnBrk="1" hangingPunct="1"/>
              <a:t>14</a:t>
            </a:fld>
            <a:endParaRPr lang="en-GB" sz="1200"/>
          </a:p>
        </p:txBody>
      </p:sp>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1441D75A-487B-554D-862A-956AFE906581}" type="slidenum">
              <a:rPr lang="en-GB" sz="1200"/>
              <a:pPr eaLnBrk="1" hangingPunct="1"/>
              <a:t>15</a:t>
            </a:fld>
            <a:endParaRPr lang="en-GB" sz="1200"/>
          </a:p>
        </p:txBody>
      </p:sp>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B4F9E8E5-77E9-7945-BFAF-485FC513BD1A}" type="slidenum">
              <a:rPr lang="en-GB" sz="1200"/>
              <a:pPr eaLnBrk="1" hangingPunct="1"/>
              <a:t>16</a:t>
            </a:fld>
            <a:endParaRPr lang="en-GB" sz="1200"/>
          </a:p>
        </p:txBody>
      </p:sp>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Arial"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F2E734BE-7B92-744D-BF5B-9544BD47F418}" type="slidenum">
              <a:rPr lang="en-GB" sz="1200"/>
              <a:pPr eaLnBrk="1" hangingPunct="1"/>
              <a:t>17</a:t>
            </a:fld>
            <a:endParaRPr lang="en-GB" sz="1200"/>
          </a:p>
        </p:txBody>
      </p:sp>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BCFA72F4-EC3A-5943-9396-03DC5D17FC67}" type="slidenum">
              <a:rPr lang="en-GB" sz="1200"/>
              <a:pPr eaLnBrk="1" hangingPunct="1"/>
              <a:t>2</a:t>
            </a:fld>
            <a:endParaRPr lang="en-GB" sz="1200"/>
          </a:p>
        </p:txBody>
      </p:sp>
      <p:sp>
        <p:nvSpPr>
          <p:cNvPr id="17410" name="Rectangle 1026"/>
          <p:cNvSpPr>
            <a:spLocks noGrp="1" noRot="1" noChangeAspect="1" noChangeArrowheads="1" noTextEdit="1"/>
          </p:cNvSpPr>
          <p:nvPr>
            <p:ph type="sldImg"/>
          </p:nvPr>
        </p:nvSpPr>
        <p:spPr>
          <a:solidFill>
            <a:srgbClr val="FFFFFF"/>
          </a:solidFill>
          <a:ln/>
        </p:spPr>
      </p:sp>
      <p:sp>
        <p:nvSpPr>
          <p:cNvPr id="17411" name="Rectangle 1027"/>
          <p:cNvSpPr>
            <a:spLocks noGrp="1" noChangeArrowheads="1"/>
          </p:cNvSpPr>
          <p:nvPr>
            <p:ph type="body" idx="1"/>
          </p:nvPr>
        </p:nvSpPr>
        <p:spPr>
          <a:xfrm>
            <a:off x="914400" y="4343400"/>
            <a:ext cx="5029200" cy="4114800"/>
          </a:xfrm>
          <a:solidFill>
            <a:srgbClr val="FFFFFF"/>
          </a:solidFill>
          <a:ln>
            <a:solidFill>
              <a:srgbClr val="000000"/>
            </a:solidFill>
          </a:ln>
          <a:extLst>
            <a:ext uri="{FAA26D3D-D897-4be2-8F04-BA451C77F1D7}">
              <ma14:placeholderFlag xmlns:ma14="http://schemas.microsoft.com/office/mac/drawingml/2011/main" val="1"/>
            </a:ext>
          </a:extLst>
        </p:spPr>
        <p:txBody>
          <a:bodyPr/>
          <a:lstStyle/>
          <a:p>
            <a:pPr eaLnBrk="1" hangingPunct="1"/>
            <a:endParaRPr lang="en-US">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65D2EE78-FBB1-C545-8D87-ECCDAD9D8483}" type="slidenum">
              <a:rPr lang="en-GB" sz="1200"/>
              <a:pPr eaLnBrk="1" hangingPunct="1"/>
              <a:t>3</a:t>
            </a:fld>
            <a:endParaRPr lang="en-GB" sz="1200"/>
          </a:p>
        </p:txBody>
      </p:sp>
      <p:sp>
        <p:nvSpPr>
          <p:cNvPr id="19458" name="Rectangle 1026"/>
          <p:cNvSpPr>
            <a:spLocks noGrp="1" noRot="1" noChangeAspect="1" noChangeArrowheads="1" noTextEdit="1"/>
          </p:cNvSpPr>
          <p:nvPr>
            <p:ph type="sldImg"/>
          </p:nvPr>
        </p:nvSpPr>
        <p:spPr>
          <a:ln/>
        </p:spPr>
      </p:sp>
      <p:sp>
        <p:nvSpPr>
          <p:cNvPr id="19459"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D36ADD7F-3DB2-0442-A00B-D9D4A0428B5A}" type="slidenum">
              <a:rPr lang="en-GB" sz="1200"/>
              <a:pPr eaLnBrk="1" hangingPunct="1"/>
              <a:t>4</a:t>
            </a:fld>
            <a:endParaRPr lang="en-GB" sz="1200"/>
          </a:p>
        </p:txBody>
      </p:sp>
      <p:sp>
        <p:nvSpPr>
          <p:cNvPr id="21506" name="Rectangle 1026"/>
          <p:cNvSpPr>
            <a:spLocks noGrp="1" noRot="1" noChangeAspect="1" noChangeArrowheads="1" noTextEdit="1"/>
          </p:cNvSpPr>
          <p:nvPr>
            <p:ph type="sldImg"/>
          </p:nvPr>
        </p:nvSpPr>
        <p:spPr>
          <a:ln/>
        </p:spPr>
      </p:sp>
      <p:sp>
        <p:nvSpPr>
          <p:cNvPr id="21507"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2381E4DB-CE42-A34F-B346-2DA22E1315E4}" type="slidenum">
              <a:rPr lang="en-GB" sz="1200"/>
              <a:pPr eaLnBrk="1" hangingPunct="1"/>
              <a:t>5</a:t>
            </a:fld>
            <a:endParaRPr lang="en-GB" sz="1200"/>
          </a:p>
        </p:txBody>
      </p:sp>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D82F36C6-1832-C545-866D-33C484BC96B9}" type="slidenum">
              <a:rPr lang="en-GB" sz="1200"/>
              <a:pPr eaLnBrk="1" hangingPunct="1"/>
              <a:t>6</a:t>
            </a:fld>
            <a:endParaRPr lang="en-GB" sz="1200"/>
          </a:p>
        </p:txBody>
      </p:sp>
      <p:sp>
        <p:nvSpPr>
          <p:cNvPr id="25602" name="Rectangle 1026"/>
          <p:cNvSpPr>
            <a:spLocks noGrp="1" noRot="1" noChangeAspect="1" noChangeArrowheads="1" noTextEdit="1"/>
          </p:cNvSpPr>
          <p:nvPr>
            <p:ph type="sldImg"/>
          </p:nvPr>
        </p:nvSpPr>
        <p:spPr>
          <a:ln/>
        </p:spPr>
      </p:sp>
      <p:sp>
        <p:nvSpPr>
          <p:cNvPr id="25603"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atin typeface="Arial" charset="0"/>
              </a:rPr>
              <a:t>Farbe von Check box richtig?</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DCE6B779-B5FF-A14A-BD0A-9D449B6ED04E}" type="slidenum">
              <a:rPr lang="en-GB" sz="1200"/>
              <a:pPr eaLnBrk="1" hangingPunct="1"/>
              <a:t>7</a:t>
            </a:fld>
            <a:endParaRPr lang="en-GB" sz="1200"/>
          </a:p>
        </p:txBody>
      </p:sp>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E4538295-4065-2D40-9850-965D3D1BCB8B}" type="slidenum">
              <a:rPr lang="en-GB" sz="1200"/>
              <a:pPr eaLnBrk="1" hangingPunct="1"/>
              <a:t>8</a:t>
            </a:fld>
            <a:endParaRPr lang="en-GB" sz="1200"/>
          </a:p>
        </p:txBody>
      </p:sp>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97FA10EF-59F9-AF4C-8665-D2FFBDFB3B0F}" type="slidenum">
              <a:rPr lang="en-GB" sz="1200"/>
              <a:pPr eaLnBrk="1" hangingPunct="1"/>
              <a:t>9</a:t>
            </a:fld>
            <a:endParaRPr lang="en-GB" sz="1200"/>
          </a:p>
        </p:txBody>
      </p:sp>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3076575"/>
            <a:ext cx="5829300" cy="2124075"/>
          </a:xfrm>
        </p:spPr>
        <p:txBody>
          <a:bodyPr/>
          <a:lstStyle/>
          <a:p>
            <a:r>
              <a:rPr lang="en-GB" smtClean="0"/>
              <a:t>Click to edit Master title style</a:t>
            </a:r>
            <a:endParaRPr lang="en-US"/>
          </a:p>
        </p:txBody>
      </p:sp>
      <p:sp>
        <p:nvSpPr>
          <p:cNvPr id="3" name="Subtitle 2"/>
          <p:cNvSpPr>
            <a:spLocks noGrp="1"/>
          </p:cNvSpPr>
          <p:nvPr>
            <p:ph type="subTitle" idx="1"/>
          </p:nvPr>
        </p:nvSpPr>
        <p:spPr>
          <a:xfrm>
            <a:off x="1028700" y="5613400"/>
            <a:ext cx="4800600" cy="2532063"/>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GB"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5610482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1213613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50" y="396875"/>
            <a:ext cx="1543050" cy="8451850"/>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342900" y="396875"/>
            <a:ext cx="4476750" cy="8451850"/>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7189354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783583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338" y="6365875"/>
            <a:ext cx="5829300" cy="1966913"/>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541338" y="4198938"/>
            <a:ext cx="5829300" cy="21669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GB"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7938996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342900" y="2311400"/>
            <a:ext cx="3009900" cy="6537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3505200" y="2311400"/>
            <a:ext cx="3009900" cy="6537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8313059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342900" y="2217738"/>
            <a:ext cx="3030538" cy="9239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342900" y="3141663"/>
            <a:ext cx="3030538" cy="57070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3484563" y="2217738"/>
            <a:ext cx="3030537" cy="9239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3484563" y="3141663"/>
            <a:ext cx="3030537" cy="57070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0518449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5205711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9467589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393700"/>
            <a:ext cx="2255838" cy="1679575"/>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2681288" y="393700"/>
            <a:ext cx="3833812" cy="8455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342900" y="2073275"/>
            <a:ext cx="2255838" cy="67754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8960244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613" y="6934200"/>
            <a:ext cx="4114800" cy="819150"/>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344613" y="885825"/>
            <a:ext cx="4114800" cy="594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344613" y="7753350"/>
            <a:ext cx="4114800" cy="11620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12666575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42900" y="396875"/>
            <a:ext cx="6172200" cy="165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GB"/>
              <a:t>Click to edit Master title style</a:t>
            </a:r>
          </a:p>
        </p:txBody>
      </p:sp>
      <p:sp>
        <p:nvSpPr>
          <p:cNvPr id="1027" name="Rectangle 3"/>
          <p:cNvSpPr>
            <a:spLocks noGrp="1" noChangeArrowheads="1"/>
          </p:cNvSpPr>
          <p:nvPr>
            <p:ph type="body" idx="1"/>
          </p:nvPr>
        </p:nvSpPr>
        <p:spPr bwMode="auto">
          <a:xfrm>
            <a:off x="342900" y="2311400"/>
            <a:ext cx="6172200" cy="653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028" name="Rectangle 4"/>
          <p:cNvSpPr>
            <a:spLocks noGrp="1" noChangeArrowheads="1"/>
          </p:cNvSpPr>
          <p:nvPr>
            <p:ph type="dt" sz="half" idx="2"/>
          </p:nvPr>
        </p:nvSpPr>
        <p:spPr bwMode="auto">
          <a:xfrm>
            <a:off x="342900" y="9020175"/>
            <a:ext cx="1600200" cy="6873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9" charset="0"/>
                <a:ea typeface="Arial" pitchFamily="-109" charset="0"/>
                <a:cs typeface="Arial" pitchFamily="-109" charset="0"/>
              </a:defRPr>
            </a:lvl1pPr>
          </a:lstStyle>
          <a:p>
            <a:pPr>
              <a:defRPr/>
            </a:pPr>
            <a:endParaRPr lang="en-GB"/>
          </a:p>
        </p:txBody>
      </p:sp>
      <p:sp>
        <p:nvSpPr>
          <p:cNvPr id="1029" name="Rectangle 5"/>
          <p:cNvSpPr>
            <a:spLocks noGrp="1" noChangeArrowheads="1"/>
          </p:cNvSpPr>
          <p:nvPr>
            <p:ph type="ftr" sz="quarter" idx="3"/>
          </p:nvPr>
        </p:nvSpPr>
        <p:spPr bwMode="auto">
          <a:xfrm>
            <a:off x="2343150" y="9020175"/>
            <a:ext cx="2171700" cy="6873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9" charset="0"/>
                <a:ea typeface="Arial" pitchFamily="-109" charset="0"/>
                <a:cs typeface="Arial" pitchFamily="-109" charset="0"/>
              </a:defRPr>
            </a:lvl1pPr>
          </a:lstStyle>
          <a:p>
            <a:pPr>
              <a:defRPr/>
            </a:pPr>
            <a:endParaRPr lang="en-US"/>
          </a:p>
        </p:txBody>
      </p:sp>
      <p:sp>
        <p:nvSpPr>
          <p:cNvPr id="1030" name="Rectangle 6"/>
          <p:cNvSpPr>
            <a:spLocks noGrp="1" noChangeArrowheads="1"/>
          </p:cNvSpPr>
          <p:nvPr>
            <p:ph type="sldNum" sz="quarter" idx="4"/>
          </p:nvPr>
        </p:nvSpPr>
        <p:spPr bwMode="auto">
          <a:xfrm>
            <a:off x="4914900" y="9020175"/>
            <a:ext cx="1600200" cy="6873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pitchFamily="-109" charset="0"/>
                <a:ea typeface="Arial" pitchFamily="-109" charset="0"/>
                <a:cs typeface="Arial" pitchFamily="-109" charset="0"/>
              </a:defRPr>
            </a:lvl1pPr>
          </a:lstStyle>
          <a:p>
            <a:pPr>
              <a:defRPr/>
            </a:pPr>
            <a:endParaRPr lang="en-US"/>
          </a:p>
        </p:txBody>
      </p:sp>
      <p:sp>
        <p:nvSpPr>
          <p:cNvPr id="1031" name="Line 10"/>
          <p:cNvSpPr>
            <a:spLocks noChangeShapeType="1"/>
          </p:cNvSpPr>
          <p:nvPr userDrawn="1"/>
        </p:nvSpPr>
        <p:spPr bwMode="auto">
          <a:xfrm>
            <a:off x="0" y="249238"/>
            <a:ext cx="6858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2" name="Rectangle 11"/>
          <p:cNvSpPr>
            <a:spLocks noChangeArrowheads="1"/>
          </p:cNvSpPr>
          <p:nvPr userDrawn="1"/>
        </p:nvSpPr>
        <p:spPr bwMode="auto">
          <a:xfrm>
            <a:off x="3251200" y="9380538"/>
            <a:ext cx="5191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sz="1400"/>
              <a:t>-</a:t>
            </a:r>
            <a:fld id="{383EB198-5DFC-9848-9486-A3456414F3EB}" type="slidenum">
              <a:rPr lang="en-GB" sz="1400"/>
              <a:pPr/>
              <a:t>‹#›</a:t>
            </a:fld>
            <a:r>
              <a:rPr lang="en-GB" sz="1400"/>
              <a:t>-</a:t>
            </a:r>
          </a:p>
        </p:txBody>
      </p:sp>
      <p:sp>
        <p:nvSpPr>
          <p:cNvPr id="1033" name="Text Box 12"/>
          <p:cNvSpPr txBox="1">
            <a:spLocks noChangeArrowheads="1"/>
          </p:cNvSpPr>
          <p:nvPr userDrawn="1"/>
        </p:nvSpPr>
        <p:spPr bwMode="auto">
          <a:xfrm>
            <a:off x="5583238" y="25400"/>
            <a:ext cx="1150937" cy="244475"/>
          </a:xfrm>
          <a:prstGeom prst="rect">
            <a:avLst/>
          </a:prstGeom>
          <a:noFill/>
          <a:ln>
            <a:noFill/>
          </a:ln>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GB" sz="1000" dirty="0" smtClean="0">
                <a:latin typeface="Times New Roman" pitchFamily="-109" charset="0"/>
                <a:ea typeface="+mn-ea"/>
              </a:rPr>
              <a:t>Module 1: Artemis</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ＭＳ Ｐゴシック" charset="0"/>
          <a:cs typeface="+mj-cs"/>
        </a:defRPr>
      </a:lvl1pPr>
      <a:lvl2pPr algn="ctr" rtl="0" eaLnBrk="0" fontAlgn="base" hangingPunct="0">
        <a:spcBef>
          <a:spcPct val="0"/>
        </a:spcBef>
        <a:spcAft>
          <a:spcPct val="0"/>
        </a:spcAft>
        <a:defRPr sz="4400">
          <a:solidFill>
            <a:schemeClr val="tx2"/>
          </a:solidFill>
          <a:latin typeface="Arial" pitchFamily="-109" charset="0"/>
          <a:ea typeface="ＭＳ Ｐゴシック" charset="0"/>
          <a:cs typeface="Arial" pitchFamily="-109" charset="0"/>
        </a:defRPr>
      </a:lvl2pPr>
      <a:lvl3pPr algn="ctr" rtl="0" eaLnBrk="0" fontAlgn="base" hangingPunct="0">
        <a:spcBef>
          <a:spcPct val="0"/>
        </a:spcBef>
        <a:spcAft>
          <a:spcPct val="0"/>
        </a:spcAft>
        <a:defRPr sz="4400">
          <a:solidFill>
            <a:schemeClr val="tx2"/>
          </a:solidFill>
          <a:latin typeface="Arial" pitchFamily="-109" charset="0"/>
          <a:ea typeface="ＭＳ Ｐゴシック" charset="0"/>
          <a:cs typeface="Arial" pitchFamily="-109" charset="0"/>
        </a:defRPr>
      </a:lvl3pPr>
      <a:lvl4pPr algn="ctr" rtl="0" eaLnBrk="0" fontAlgn="base" hangingPunct="0">
        <a:spcBef>
          <a:spcPct val="0"/>
        </a:spcBef>
        <a:spcAft>
          <a:spcPct val="0"/>
        </a:spcAft>
        <a:defRPr sz="4400">
          <a:solidFill>
            <a:schemeClr val="tx2"/>
          </a:solidFill>
          <a:latin typeface="Arial" pitchFamily="-109" charset="0"/>
          <a:ea typeface="ＭＳ Ｐゴシック" charset="0"/>
          <a:cs typeface="Arial" pitchFamily="-109" charset="0"/>
        </a:defRPr>
      </a:lvl4pPr>
      <a:lvl5pPr algn="ctr" rtl="0" eaLnBrk="0" fontAlgn="base" hangingPunct="0">
        <a:spcBef>
          <a:spcPct val="0"/>
        </a:spcBef>
        <a:spcAft>
          <a:spcPct val="0"/>
        </a:spcAft>
        <a:defRPr sz="4400">
          <a:solidFill>
            <a:schemeClr val="tx2"/>
          </a:solidFill>
          <a:latin typeface="Arial" pitchFamily="-109" charset="0"/>
          <a:ea typeface="ＭＳ Ｐゴシック" charset="0"/>
          <a:cs typeface="Arial" pitchFamily="-109" charset="0"/>
        </a:defRPr>
      </a:lvl5pPr>
      <a:lvl6pPr marL="457200" algn="ctr" rtl="0" fontAlgn="base">
        <a:spcBef>
          <a:spcPct val="0"/>
        </a:spcBef>
        <a:spcAft>
          <a:spcPct val="0"/>
        </a:spcAft>
        <a:defRPr sz="4400">
          <a:solidFill>
            <a:schemeClr val="tx2"/>
          </a:solidFill>
          <a:latin typeface="Arial" pitchFamily="-109" charset="0"/>
          <a:ea typeface="Arial" pitchFamily="-109" charset="0"/>
          <a:cs typeface="Arial" pitchFamily="-109" charset="0"/>
        </a:defRPr>
      </a:lvl6pPr>
      <a:lvl7pPr marL="914400" algn="ctr" rtl="0" fontAlgn="base">
        <a:spcBef>
          <a:spcPct val="0"/>
        </a:spcBef>
        <a:spcAft>
          <a:spcPct val="0"/>
        </a:spcAft>
        <a:defRPr sz="4400">
          <a:solidFill>
            <a:schemeClr val="tx2"/>
          </a:solidFill>
          <a:latin typeface="Arial" pitchFamily="-109" charset="0"/>
          <a:ea typeface="Arial" pitchFamily="-109" charset="0"/>
          <a:cs typeface="Arial" pitchFamily="-109" charset="0"/>
        </a:defRPr>
      </a:lvl7pPr>
      <a:lvl8pPr marL="1371600" algn="ctr" rtl="0" fontAlgn="base">
        <a:spcBef>
          <a:spcPct val="0"/>
        </a:spcBef>
        <a:spcAft>
          <a:spcPct val="0"/>
        </a:spcAft>
        <a:defRPr sz="4400">
          <a:solidFill>
            <a:schemeClr val="tx2"/>
          </a:solidFill>
          <a:latin typeface="Arial" pitchFamily="-109" charset="0"/>
          <a:ea typeface="Arial" pitchFamily="-109" charset="0"/>
          <a:cs typeface="Arial" pitchFamily="-109" charset="0"/>
        </a:defRPr>
      </a:lvl8pPr>
      <a:lvl9pPr marL="1828800" algn="ctr" rtl="0" fontAlgn="base">
        <a:spcBef>
          <a:spcPct val="0"/>
        </a:spcBef>
        <a:spcAft>
          <a:spcPct val="0"/>
        </a:spcAft>
        <a:defRPr sz="4400">
          <a:solidFill>
            <a:schemeClr val="tx2"/>
          </a:solidFill>
          <a:latin typeface="Arial" pitchFamily="-109" charset="0"/>
          <a:ea typeface="Arial" pitchFamily="-109" charset="0"/>
          <a:cs typeface="Arial" pitchFamily="-109"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a:solidFill>
            <a:schemeClr val="tx1"/>
          </a:solidFill>
          <a:latin typeface="+mn-lt"/>
          <a:ea typeface="+mn-ea"/>
          <a:cs typeface="+mn-cs"/>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comments" Target="../comments/commen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png"/><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 Id="rId3"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 Id="rId3"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5" Type="http://schemas.openxmlformats.org/officeDocument/2006/relationships/image" Target="../media/image22.png"/><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1" Type="http://schemas.openxmlformats.org/officeDocument/2006/relationships/slideLayout" Target="../slideLayouts/slideLayout7.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1" Type="http://schemas.openxmlformats.org/officeDocument/2006/relationships/slideLayout" Target="../slideLayouts/slideLayout7.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8.png"/><Relationship Id="rId3" Type="http://schemas.openxmlformats.org/officeDocument/2006/relationships/image" Target="../media/image29.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png"/><Relationship Id="rId1" Type="http://schemas.openxmlformats.org/officeDocument/2006/relationships/slideLayout" Target="../slideLayouts/slideLayout7.xml"/><Relationship Id="rId2" Type="http://schemas.openxmlformats.org/officeDocument/2006/relationships/image" Target="../media/image3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3.png"/><Relationship Id="rId3" Type="http://schemas.openxmlformats.org/officeDocument/2006/relationships/image" Target="../media/image3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5.png"/><Relationship Id="rId3" Type="http://schemas.openxmlformats.org/officeDocument/2006/relationships/image" Target="../media/image3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image" Target="../media/image40.png"/><Relationship Id="rId1" Type="http://schemas.openxmlformats.org/officeDocument/2006/relationships/slideLayout" Target="../slideLayouts/slideLayout7.xml"/><Relationship Id="rId2" Type="http://schemas.openxmlformats.org/officeDocument/2006/relationships/image" Target="../media/image3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1.png"/><Relationship Id="rId3" Type="http://schemas.openxmlformats.org/officeDocument/2006/relationships/image" Target="../media/image42.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comments" Target="../comments/comment2.xml"/><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comments" Target="../comments/comment3.xml"/><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comments" Target="../comments/comment4.xml"/><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ChangeArrowheads="1"/>
          </p:cNvSpPr>
          <p:nvPr/>
        </p:nvSpPr>
        <p:spPr bwMode="auto">
          <a:xfrm>
            <a:off x="333375" y="322263"/>
            <a:ext cx="6172200" cy="165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GB" sz="4400">
                <a:solidFill>
                  <a:schemeClr val="tx2"/>
                </a:solidFill>
                <a:latin typeface="Times New Roman" charset="0"/>
              </a:rPr>
              <a:t>Module 1</a:t>
            </a:r>
          </a:p>
          <a:p>
            <a:pPr algn="ctr"/>
            <a:r>
              <a:rPr lang="en-GB" sz="4400">
                <a:solidFill>
                  <a:schemeClr val="tx2"/>
                </a:solidFill>
                <a:latin typeface="Times New Roman" charset="0"/>
              </a:rPr>
              <a:t>Artemis</a:t>
            </a:r>
            <a:endParaRPr lang="en-US" sz="4400">
              <a:solidFill>
                <a:schemeClr val="tx2"/>
              </a:solidFill>
              <a:latin typeface="Times New Roman" charset="0"/>
            </a:endParaRPr>
          </a:p>
        </p:txBody>
      </p:sp>
      <p:sp>
        <p:nvSpPr>
          <p:cNvPr id="14338" name="Rectangle 4"/>
          <p:cNvSpPr>
            <a:spLocks noChangeArrowheads="1"/>
          </p:cNvSpPr>
          <p:nvPr/>
        </p:nvSpPr>
        <p:spPr bwMode="auto">
          <a:xfrm>
            <a:off x="549275" y="4095750"/>
            <a:ext cx="5765800" cy="165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just"/>
            <a:endParaRPr lang="en-GB" sz="4400" dirty="0">
              <a:solidFill>
                <a:schemeClr val="tx2"/>
              </a:solidFill>
              <a:latin typeface="Times New Roman" charset="0"/>
            </a:endParaRPr>
          </a:p>
          <a:p>
            <a:pPr algn="just"/>
            <a:endParaRPr lang="en-GB" sz="4400" dirty="0">
              <a:solidFill>
                <a:schemeClr val="tx2"/>
              </a:solidFill>
              <a:latin typeface="Times New Roman" charset="0"/>
            </a:endParaRPr>
          </a:p>
          <a:p>
            <a:pPr algn="just"/>
            <a:endParaRPr lang="en-GB" sz="2000" dirty="0">
              <a:solidFill>
                <a:schemeClr val="tx2"/>
              </a:solidFill>
              <a:latin typeface="Times New Roman" charset="0"/>
            </a:endParaRPr>
          </a:p>
          <a:p>
            <a:pPr algn="just"/>
            <a:endParaRPr lang="en-GB" sz="2000" dirty="0">
              <a:solidFill>
                <a:schemeClr val="tx2"/>
              </a:solidFill>
              <a:latin typeface="Times New Roman" charset="0"/>
            </a:endParaRPr>
          </a:p>
          <a:p>
            <a:pPr algn="just"/>
            <a:r>
              <a:rPr lang="en-GB" sz="2000" dirty="0">
                <a:solidFill>
                  <a:schemeClr val="tx2"/>
                </a:solidFill>
                <a:latin typeface="Times New Roman" charset="0"/>
              </a:rPr>
              <a:t>Introduction</a:t>
            </a:r>
          </a:p>
          <a:p>
            <a:pPr algn="just"/>
            <a:endParaRPr lang="en-GB" sz="1200" dirty="0">
              <a:latin typeface="Times New Roman" charset="0"/>
            </a:endParaRPr>
          </a:p>
          <a:p>
            <a:pPr algn="just"/>
            <a:r>
              <a:rPr lang="en-GB" sz="1200" dirty="0">
                <a:latin typeface="Times New Roman" charset="0"/>
              </a:rPr>
              <a:t>Artemis is a DNA viewer and annotation tool, free to download and use, written by Kim Rutherford from the Sanger Institute (Rutherford </a:t>
            </a:r>
            <a:r>
              <a:rPr lang="en-GB" sz="1200" i="1" dirty="0">
                <a:latin typeface="Times New Roman" charset="0"/>
              </a:rPr>
              <a:t>et al</a:t>
            </a:r>
            <a:r>
              <a:rPr lang="en-GB" sz="1200" dirty="0">
                <a:latin typeface="Times New Roman" charset="0"/>
              </a:rPr>
              <a:t>., 2000). The program allows the user to view a range of files, from simple sequence files (e.g. </a:t>
            </a:r>
            <a:r>
              <a:rPr lang="en-GB" sz="1200" dirty="0" err="1">
                <a:latin typeface="Times New Roman" charset="0"/>
              </a:rPr>
              <a:t>fasta</a:t>
            </a:r>
            <a:r>
              <a:rPr lang="en-GB" sz="1200" dirty="0">
                <a:latin typeface="Times New Roman" charset="0"/>
              </a:rPr>
              <a:t> format) to EMBL/</a:t>
            </a:r>
            <a:r>
              <a:rPr lang="en-GB" sz="1200" dirty="0" err="1">
                <a:latin typeface="Times New Roman" charset="0"/>
              </a:rPr>
              <a:t>Genbank</a:t>
            </a:r>
            <a:r>
              <a:rPr lang="en-GB" sz="1200" dirty="0">
                <a:latin typeface="Times New Roman" charset="0"/>
              </a:rPr>
              <a:t> entries, as well as the results of sequence analyses, in a highly interactive and intuitive graphical format. Artemis is routinely used by the Pathogen Genomics group for annotation and analysis of both prokaryotic and eukaryotic genomes, and can also be used to </a:t>
            </a:r>
            <a:r>
              <a:rPr lang="en-GB" sz="1200" dirty="0" smtClean="0">
                <a:latin typeface="Times New Roman" charset="0"/>
              </a:rPr>
              <a:t>visualise </a:t>
            </a:r>
            <a:r>
              <a:rPr lang="en-GB" sz="1200" dirty="0">
                <a:latin typeface="Times New Roman" charset="0"/>
              </a:rPr>
              <a:t>mapped data from next generation sequencing. Several types/sets of information can be viewed simultaneously within different contexts. For example, Artemis gives you the two views of the same genome region, so you can zoom in to inspect detailed DNA sequence motifs, and also zoom out to view local gene architecture (e.g. operons), or even an entire chromosome or genome, all within one screen. It is also possible to perform analyses within Artemis and save the output for future reference. </a:t>
            </a:r>
          </a:p>
          <a:p>
            <a:pPr algn="just"/>
            <a:endParaRPr lang="en-GB" sz="2000" dirty="0">
              <a:solidFill>
                <a:schemeClr val="tx2"/>
              </a:solidFill>
              <a:latin typeface="Times New Roman" charset="0"/>
            </a:endParaRPr>
          </a:p>
          <a:p>
            <a:pPr algn="just"/>
            <a:r>
              <a:rPr lang="en-GB" sz="2000" dirty="0">
                <a:solidFill>
                  <a:schemeClr val="tx2"/>
                </a:solidFill>
                <a:latin typeface="Times New Roman" charset="0"/>
              </a:rPr>
              <a:t>Aims</a:t>
            </a:r>
          </a:p>
          <a:p>
            <a:pPr algn="just"/>
            <a:endParaRPr lang="en-GB" sz="1200" dirty="0">
              <a:latin typeface="Times New Roman" charset="0"/>
            </a:endParaRPr>
          </a:p>
          <a:p>
            <a:pPr algn="just"/>
            <a:r>
              <a:rPr lang="en-GB" sz="1200" dirty="0">
                <a:latin typeface="Times New Roman" charset="0"/>
              </a:rPr>
              <a:t>The aim of this Module is for you to become familiar with the basic functions of Artemis using a series of worked examples. These examples are designed to take you through the most immediately useful functions. However, there will be time, and encouragement, for you to explore other menus; features of Artemis that are not described in the exercises in this manual, but which may be of particular interest to some users. Like all the Modules in this workshop, please remember:</a:t>
            </a:r>
          </a:p>
          <a:p>
            <a:pPr algn="just"/>
            <a:endParaRPr lang="en-GB" sz="1200" dirty="0">
              <a:latin typeface="Times New Roman" charset="0"/>
            </a:endParaRPr>
          </a:p>
          <a:p>
            <a:pPr algn="ctr"/>
            <a:r>
              <a:rPr lang="en-GB" sz="1200" dirty="0">
                <a:latin typeface="Times New Roman" charset="0"/>
              </a:rPr>
              <a:t> </a:t>
            </a:r>
            <a:r>
              <a:rPr lang="en-GB" sz="1400" dirty="0">
                <a:latin typeface="Times New Roman" charset="0"/>
              </a:rPr>
              <a:t>IF YOU DON</a:t>
            </a:r>
            <a:r>
              <a:rPr lang="ja-JP" altLang="en-GB" sz="1400" dirty="0">
                <a:latin typeface="Times New Roman" charset="0"/>
              </a:rPr>
              <a:t>’</a:t>
            </a:r>
            <a:r>
              <a:rPr lang="en-GB" altLang="ja-JP" sz="1400" dirty="0">
                <a:latin typeface="Times New Roman" charset="0"/>
              </a:rPr>
              <a:t>T UNDERSTAND, PLEASE ASK!</a:t>
            </a:r>
          </a:p>
          <a:p>
            <a:pPr algn="just"/>
            <a:endParaRPr lang="en-GB" sz="2000" dirty="0">
              <a:solidFill>
                <a:schemeClr val="tx2"/>
              </a:solidFill>
              <a:latin typeface="Times New Roman" charset="0"/>
            </a:endParaRPr>
          </a:p>
          <a:p>
            <a:pPr algn="just"/>
            <a:endParaRPr lang="en-GB" sz="4400" dirty="0">
              <a:solidFill>
                <a:schemeClr val="tx2"/>
              </a:solidFill>
              <a:latin typeface="Times New Roman" charset="0"/>
            </a:endParaRPr>
          </a:p>
          <a:p>
            <a:pPr algn="just"/>
            <a:endParaRPr lang="en-GB" sz="4400" dirty="0">
              <a:solidFill>
                <a:schemeClr val="tx2"/>
              </a:solidFill>
              <a:latin typeface="Times New Roman" charset="0"/>
            </a:endParaRPr>
          </a:p>
          <a:p>
            <a:pPr algn="just"/>
            <a:endParaRPr lang="en-US" sz="4400" dirty="0">
              <a:solidFill>
                <a:schemeClr val="tx2"/>
              </a:solidFill>
              <a:latin typeface="Times New Roman" charset="0"/>
            </a:endParaRP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AutoShape 3"/>
          <p:cNvSpPr>
            <a:spLocks noChangeArrowheads="1"/>
          </p:cNvSpPr>
          <p:nvPr/>
        </p:nvSpPr>
        <p:spPr bwMode="auto">
          <a:xfrm>
            <a:off x="561975" y="677863"/>
            <a:ext cx="5749925" cy="1684337"/>
          </a:xfrm>
          <a:prstGeom prst="roundRect">
            <a:avLst>
              <a:gd name="adj" fmla="val 16667"/>
            </a:avLst>
          </a:prstGeom>
          <a:solidFill>
            <a:srgbClr val="FFFF99"/>
          </a:solidFill>
          <a:ln w="9525">
            <a:solidFill>
              <a:schemeClr val="tx1"/>
            </a:solidFill>
            <a:round/>
            <a:headEnd/>
            <a:tailEnd/>
          </a:ln>
        </p:spPr>
        <p:txBody>
          <a:bodyPr wrap="none"/>
          <a:lstStyle/>
          <a:p>
            <a:endParaRPr lang="en-US" sz="1200">
              <a:latin typeface="Times New Roman" charset="0"/>
            </a:endParaRPr>
          </a:p>
        </p:txBody>
      </p:sp>
      <p:pic>
        <p:nvPicPr>
          <p:cNvPr id="32770"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77900" y="3327400"/>
            <a:ext cx="4581525" cy="470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Line 14"/>
          <p:cNvSpPr>
            <a:spLocks noChangeShapeType="1"/>
          </p:cNvSpPr>
          <p:nvPr/>
        </p:nvSpPr>
        <p:spPr bwMode="auto">
          <a:xfrm flipH="1">
            <a:off x="4965700" y="5207000"/>
            <a:ext cx="622300" cy="5080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2772" name="Line 15"/>
          <p:cNvSpPr>
            <a:spLocks noChangeShapeType="1"/>
          </p:cNvSpPr>
          <p:nvPr/>
        </p:nvSpPr>
        <p:spPr bwMode="auto">
          <a:xfrm flipH="1">
            <a:off x="2349500" y="2959100"/>
            <a:ext cx="698500" cy="6096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2773" name="Line 21"/>
          <p:cNvSpPr>
            <a:spLocks noChangeShapeType="1"/>
          </p:cNvSpPr>
          <p:nvPr/>
        </p:nvSpPr>
        <p:spPr bwMode="auto">
          <a:xfrm flipH="1" flipV="1">
            <a:off x="2806700" y="6934200"/>
            <a:ext cx="1638300" cy="3175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grpSp>
        <p:nvGrpSpPr>
          <p:cNvPr id="32779" name="Group 22"/>
          <p:cNvGrpSpPr>
            <a:grpSpLocks/>
          </p:cNvGrpSpPr>
          <p:nvPr/>
        </p:nvGrpSpPr>
        <p:grpSpPr bwMode="auto">
          <a:xfrm>
            <a:off x="5278438" y="4908550"/>
            <a:ext cx="1300162" cy="739775"/>
            <a:chOff x="3030" y="4068"/>
            <a:chExt cx="868" cy="466"/>
          </a:xfrm>
          <a:solidFill>
            <a:srgbClr val="FFFF99"/>
          </a:solidFill>
        </p:grpSpPr>
        <p:sp>
          <p:nvSpPr>
            <p:cNvPr id="32783" name="AutoShape 12"/>
            <p:cNvSpPr>
              <a:spLocks noChangeArrowheads="1"/>
            </p:cNvSpPr>
            <p:nvPr/>
          </p:nvSpPr>
          <p:spPr bwMode="auto">
            <a:xfrm>
              <a:off x="3030" y="4068"/>
              <a:ext cx="868" cy="466"/>
            </a:xfrm>
            <a:prstGeom prst="roundRect">
              <a:avLst>
                <a:gd name="adj" fmla="val 16667"/>
              </a:avLst>
            </a:prstGeom>
            <a:grpFill/>
            <a:ln w="9525">
              <a:solidFill>
                <a:schemeClr val="tx1"/>
              </a:solidFill>
              <a:round/>
              <a:headEnd/>
              <a:tailEnd/>
            </a:ln>
          </p:spPr>
          <p:txBody>
            <a:bodyPr wrap="none" anchor="ctr"/>
            <a:lstStyle/>
            <a:p>
              <a:pPr>
                <a:defRPr/>
              </a:pPr>
              <a:endParaRPr lang="en-US">
                <a:cs typeface="Arial" charset="0"/>
              </a:endParaRPr>
            </a:p>
          </p:txBody>
        </p:sp>
        <p:sp>
          <p:nvSpPr>
            <p:cNvPr id="32784" name="Text Box 13"/>
            <p:cNvSpPr txBox="1">
              <a:spLocks noChangeArrowheads="1"/>
            </p:cNvSpPr>
            <p:nvPr/>
          </p:nvSpPr>
          <p:spPr bwMode="auto">
            <a:xfrm>
              <a:off x="3068" y="4086"/>
              <a:ext cx="798" cy="4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eaLnBrk="1" hangingPunct="1">
                <a:defRPr/>
              </a:pPr>
              <a:r>
                <a:rPr lang="en-GB" sz="1200" smtClean="0">
                  <a:latin typeface="Times New Roman" charset="0"/>
                </a:rPr>
                <a:t>No stop codons shown on frame lines</a:t>
              </a:r>
            </a:p>
          </p:txBody>
        </p:sp>
      </p:grpSp>
      <p:sp>
        <p:nvSpPr>
          <p:cNvPr id="32775" name="Text Box 13"/>
          <p:cNvSpPr txBox="1">
            <a:spLocks noChangeArrowheads="1"/>
          </p:cNvSpPr>
          <p:nvPr/>
        </p:nvSpPr>
        <p:spPr bwMode="auto">
          <a:xfrm>
            <a:off x="3521075" y="6826250"/>
            <a:ext cx="26035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b="1">
                <a:latin typeface="Times New Roman" charset="0"/>
                <a:cs typeface="Times New Roman" charset="0"/>
              </a:rPr>
              <a:t>1</a:t>
            </a:r>
            <a:endParaRPr lang="en-GB" b="1">
              <a:latin typeface="Times New Roman" charset="0"/>
              <a:cs typeface="Times New Roman" charset="0"/>
            </a:endParaRPr>
          </a:p>
        </p:txBody>
      </p:sp>
      <p:sp>
        <p:nvSpPr>
          <p:cNvPr id="32776" name="Text Box 13"/>
          <p:cNvSpPr txBox="1">
            <a:spLocks noChangeArrowheads="1"/>
          </p:cNvSpPr>
          <p:nvPr/>
        </p:nvSpPr>
        <p:spPr bwMode="auto">
          <a:xfrm>
            <a:off x="2771775" y="2724150"/>
            <a:ext cx="26035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b="1">
                <a:latin typeface="Times New Roman" charset="0"/>
                <a:cs typeface="Times New Roman" charset="0"/>
              </a:rPr>
              <a:t>2</a:t>
            </a:r>
            <a:endParaRPr lang="en-GB" b="1">
              <a:latin typeface="Times New Roman" charset="0"/>
              <a:cs typeface="Times New Roman" charset="0"/>
            </a:endParaRPr>
          </a:p>
        </p:txBody>
      </p:sp>
      <p:sp>
        <p:nvSpPr>
          <p:cNvPr id="19" name="Rectangle 18"/>
          <p:cNvSpPr/>
          <p:nvPr/>
        </p:nvSpPr>
        <p:spPr>
          <a:xfrm>
            <a:off x="3009900" y="2628900"/>
            <a:ext cx="1638300" cy="5080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2778" name="Text Box 18"/>
          <p:cNvSpPr txBox="1">
            <a:spLocks noChangeArrowheads="1"/>
          </p:cNvSpPr>
          <p:nvPr/>
        </p:nvSpPr>
        <p:spPr bwMode="auto">
          <a:xfrm>
            <a:off x="3006725" y="2633663"/>
            <a:ext cx="1768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t>To de-select the annotation click here.</a:t>
            </a:r>
          </a:p>
        </p:txBody>
      </p:sp>
      <p:sp>
        <p:nvSpPr>
          <p:cNvPr id="20" name="Rectangle 19"/>
          <p:cNvSpPr/>
          <p:nvPr/>
        </p:nvSpPr>
        <p:spPr>
          <a:xfrm>
            <a:off x="3810000" y="6946900"/>
            <a:ext cx="1485900" cy="5080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2780" name="Text Box 9"/>
          <p:cNvSpPr txBox="1">
            <a:spLocks noChangeArrowheads="1"/>
          </p:cNvSpPr>
          <p:nvPr/>
        </p:nvSpPr>
        <p:spPr bwMode="auto">
          <a:xfrm>
            <a:off x="3811588" y="6958013"/>
            <a:ext cx="1731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latin typeface="Times New Roman" charset="0"/>
              </a:rPr>
              <a:t>Menu item for de-selecting stop codons</a:t>
            </a:r>
          </a:p>
        </p:txBody>
      </p:sp>
      <p:sp>
        <p:nvSpPr>
          <p:cNvPr id="32781" name="Rectangle 1"/>
          <p:cNvSpPr>
            <a:spLocks noChangeArrowheads="1"/>
          </p:cNvSpPr>
          <p:nvPr/>
        </p:nvSpPr>
        <p:spPr bwMode="auto">
          <a:xfrm>
            <a:off x="609600" y="776288"/>
            <a:ext cx="562610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28600" indent="-228600" algn="just">
              <a:buFontTx/>
              <a:buAutoNum type="arabicPeriod"/>
            </a:pPr>
            <a:r>
              <a:rPr lang="en-GB" sz="1200"/>
              <a:t>To make this process faster and clearer, </a:t>
            </a:r>
            <a:r>
              <a:rPr lang="en-GB" sz="1200" b="1"/>
              <a:t>switch off stop codons </a:t>
            </a:r>
            <a:r>
              <a:rPr lang="en-GB" sz="1200"/>
              <a:t>by clicking with the right mouse button in the main view panel. A menu will appear with an option to de-select </a:t>
            </a:r>
            <a:r>
              <a:rPr lang="ja-JP" altLang="en-GB" sz="1200"/>
              <a:t>‘</a:t>
            </a:r>
            <a:r>
              <a:rPr lang="en-GB" altLang="ja-JP" sz="1200"/>
              <a:t>Stop Codons</a:t>
            </a:r>
            <a:r>
              <a:rPr lang="ja-JP" altLang="en-GB" sz="1200"/>
              <a:t>’</a:t>
            </a:r>
            <a:r>
              <a:rPr lang="en-GB" altLang="ja-JP" sz="1200"/>
              <a:t> (see below).</a:t>
            </a:r>
          </a:p>
          <a:p>
            <a:pPr marL="228600" indent="-228600" algn="just">
              <a:buFontTx/>
              <a:buAutoNum type="arabicPeriod"/>
            </a:pPr>
            <a:r>
              <a:rPr lang="en-GB" sz="1200"/>
              <a:t>You will also need to temporarily </a:t>
            </a:r>
            <a:r>
              <a:rPr lang="en-GB" sz="1200" b="1"/>
              <a:t>remove all of the annotated features </a:t>
            </a:r>
            <a:r>
              <a:rPr lang="en-GB" sz="1200"/>
              <a:t>from the Artemis display window. In fact if you leave them on, which you can, they would be too small to see when you zoomed out to display the entire genome. To remove the annotation click on the S_typhi.tab entry button on the grey entry line of the Artemis window shown above.</a:t>
            </a:r>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5788" y="5524500"/>
            <a:ext cx="4405312" cy="390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18"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943100" y="2736850"/>
            <a:ext cx="3022600" cy="26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AutoShape 4"/>
          <p:cNvSpPr>
            <a:spLocks noChangeArrowheads="1"/>
          </p:cNvSpPr>
          <p:nvPr/>
        </p:nvSpPr>
        <p:spPr bwMode="auto">
          <a:xfrm>
            <a:off x="530225" y="611188"/>
            <a:ext cx="5864225" cy="1992312"/>
          </a:xfrm>
          <a:prstGeom prst="roundRect">
            <a:avLst>
              <a:gd name="adj" fmla="val 16667"/>
            </a:avLst>
          </a:prstGeom>
          <a:solidFill>
            <a:srgbClr val="FFFF99"/>
          </a:solidFill>
          <a:ln w="9525">
            <a:solidFill>
              <a:schemeClr val="tx1"/>
            </a:solidFill>
            <a:round/>
            <a:headEnd/>
            <a:tailEnd/>
          </a:ln>
        </p:spPr>
        <p:txBody>
          <a:bodyPr wrap="none"/>
          <a:lstStyle/>
          <a:p>
            <a:endParaRPr lang="en-US" sz="1200">
              <a:solidFill>
                <a:srgbClr val="FF0000"/>
              </a:solidFill>
              <a:latin typeface="Times New Roman" charset="0"/>
            </a:endParaRPr>
          </a:p>
        </p:txBody>
      </p:sp>
      <p:sp>
        <p:nvSpPr>
          <p:cNvPr id="34820" name="Rectangle 5"/>
          <p:cNvSpPr>
            <a:spLocks noChangeArrowheads="1"/>
          </p:cNvSpPr>
          <p:nvPr/>
        </p:nvSpPr>
        <p:spPr bwMode="auto">
          <a:xfrm>
            <a:off x="636588" y="646113"/>
            <a:ext cx="5688012"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28600" indent="-228600" algn="just">
              <a:buFont typeface="Arial" charset="0"/>
              <a:buAutoNum type="arabicPeriod" startAt="3"/>
            </a:pPr>
            <a:r>
              <a:rPr lang="en-US" sz="1200"/>
              <a:t>One final tip is to </a:t>
            </a:r>
            <a:r>
              <a:rPr lang="en-US" sz="1200" b="1"/>
              <a:t>adjust the scaling </a:t>
            </a:r>
            <a:r>
              <a:rPr lang="en-US" sz="1200"/>
              <a:t>for each graph displayed before zooming out. This increases the maximum window size over which a single point for each plot is calculated. To adjust the scaling click with the right mouse button over a particular graph window. A menu will appear with an option “Set the Window size’ (see above), set the window size to ‘20000’. You should do this for each graph displayed (if you get an error message press continue).</a:t>
            </a:r>
          </a:p>
          <a:p>
            <a:pPr marL="228600" indent="-228600" algn="just">
              <a:buFont typeface="Arial" charset="0"/>
              <a:buAutoNum type="arabicPeriod" startAt="3"/>
            </a:pPr>
            <a:r>
              <a:rPr lang="en-US" sz="1200"/>
              <a:t>You are now ready to zoom out by dragging or clicking the slider indicated below. Once you have zoomed out fully to see the entire genome you will need to adjust the smoothing of the graphs using the vertical graph sliders as before, to have a similar view to that shown below. </a:t>
            </a:r>
          </a:p>
        </p:txBody>
      </p:sp>
      <p:sp>
        <p:nvSpPr>
          <p:cNvPr id="34821" name="Line 11"/>
          <p:cNvSpPr>
            <a:spLocks noChangeShapeType="1"/>
          </p:cNvSpPr>
          <p:nvPr/>
        </p:nvSpPr>
        <p:spPr bwMode="auto">
          <a:xfrm flipH="1">
            <a:off x="3543300" y="5842000"/>
            <a:ext cx="1790700" cy="2413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4822" name="Line 16"/>
          <p:cNvSpPr>
            <a:spLocks noChangeShapeType="1"/>
          </p:cNvSpPr>
          <p:nvPr/>
        </p:nvSpPr>
        <p:spPr bwMode="auto">
          <a:xfrm flipH="1" flipV="1">
            <a:off x="1371600" y="7302500"/>
            <a:ext cx="3810000" cy="6223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pic>
        <p:nvPicPr>
          <p:cNvPr id="34823" name="Picture 21" descr="Screen shot 2012-11-14 at 11.54.44.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739900" y="3995738"/>
            <a:ext cx="12319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4" name="Line 18"/>
          <p:cNvSpPr>
            <a:spLocks noChangeShapeType="1"/>
          </p:cNvSpPr>
          <p:nvPr/>
        </p:nvSpPr>
        <p:spPr bwMode="auto">
          <a:xfrm flipH="1">
            <a:off x="4997450" y="3606800"/>
            <a:ext cx="377825" cy="369888"/>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4825" name="Text Box 13"/>
          <p:cNvSpPr txBox="1">
            <a:spLocks noChangeArrowheads="1"/>
          </p:cNvSpPr>
          <p:nvPr/>
        </p:nvSpPr>
        <p:spPr bwMode="auto">
          <a:xfrm>
            <a:off x="6102350" y="3181350"/>
            <a:ext cx="26035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b="1">
                <a:latin typeface="Times New Roman" charset="0"/>
              </a:rPr>
              <a:t>4</a:t>
            </a:r>
            <a:endParaRPr lang="en-GB" b="1">
              <a:latin typeface="Times New Roman" charset="0"/>
            </a:endParaRPr>
          </a:p>
        </p:txBody>
      </p:sp>
      <p:sp>
        <p:nvSpPr>
          <p:cNvPr id="34826" name="Text Box 13"/>
          <p:cNvSpPr txBox="1">
            <a:spLocks noChangeArrowheads="1"/>
          </p:cNvSpPr>
          <p:nvPr/>
        </p:nvSpPr>
        <p:spPr bwMode="auto">
          <a:xfrm>
            <a:off x="615950" y="3130550"/>
            <a:ext cx="26035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b="1">
                <a:latin typeface="Times New Roman" charset="0"/>
              </a:rPr>
              <a:t>3</a:t>
            </a:r>
            <a:endParaRPr lang="en-GB" b="1">
              <a:latin typeface="Times New Roman" charset="0"/>
            </a:endParaRPr>
          </a:p>
        </p:txBody>
      </p:sp>
      <p:sp>
        <p:nvSpPr>
          <p:cNvPr id="23" name="Rectangle 22"/>
          <p:cNvSpPr/>
          <p:nvPr/>
        </p:nvSpPr>
        <p:spPr>
          <a:xfrm>
            <a:off x="5095875" y="3098800"/>
            <a:ext cx="1054100" cy="5080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4828" name="Text Box 8"/>
          <p:cNvSpPr txBox="1">
            <a:spLocks noChangeArrowheads="1"/>
          </p:cNvSpPr>
          <p:nvPr/>
        </p:nvSpPr>
        <p:spPr bwMode="auto">
          <a:xfrm>
            <a:off x="5126038" y="3105150"/>
            <a:ext cx="10874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t>Slider for zooming out</a:t>
            </a:r>
          </a:p>
        </p:txBody>
      </p:sp>
      <p:grpSp>
        <p:nvGrpSpPr>
          <p:cNvPr id="34829" name="Group 2"/>
          <p:cNvGrpSpPr>
            <a:grpSpLocks/>
          </p:cNvGrpSpPr>
          <p:nvPr/>
        </p:nvGrpSpPr>
        <p:grpSpPr bwMode="auto">
          <a:xfrm>
            <a:off x="863600" y="2997200"/>
            <a:ext cx="1854200" cy="571500"/>
            <a:chOff x="101600" y="1867021"/>
            <a:chExt cx="1854200" cy="571379"/>
          </a:xfrm>
        </p:grpSpPr>
        <p:sp>
          <p:nvSpPr>
            <p:cNvPr id="34836" name="Line 20"/>
            <p:cNvSpPr>
              <a:spLocks noChangeShapeType="1"/>
            </p:cNvSpPr>
            <p:nvPr/>
          </p:nvSpPr>
          <p:spPr bwMode="auto">
            <a:xfrm>
              <a:off x="1176338" y="2151063"/>
              <a:ext cx="779462" cy="147638"/>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2" name="Rectangle 21"/>
            <p:cNvSpPr/>
            <p:nvPr/>
          </p:nvSpPr>
          <p:spPr>
            <a:xfrm>
              <a:off x="101600" y="1867021"/>
              <a:ext cx="1244600" cy="571379"/>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sp>
        <p:nvSpPr>
          <p:cNvPr id="34830" name="Text Box 10"/>
          <p:cNvSpPr txBox="1">
            <a:spLocks noChangeArrowheads="1"/>
          </p:cNvSpPr>
          <p:nvPr/>
        </p:nvSpPr>
        <p:spPr bwMode="auto">
          <a:xfrm>
            <a:off x="876300" y="3046413"/>
            <a:ext cx="16668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t>Graph scaling</a:t>
            </a:r>
          </a:p>
          <a:p>
            <a:pPr eaLnBrk="1" hangingPunct="1"/>
            <a:r>
              <a:rPr lang="en-GB" sz="1200"/>
              <a:t>menu</a:t>
            </a:r>
          </a:p>
        </p:txBody>
      </p:sp>
      <p:sp>
        <p:nvSpPr>
          <p:cNvPr id="34831" name="Line 20"/>
          <p:cNvSpPr>
            <a:spLocks noChangeShapeType="1"/>
          </p:cNvSpPr>
          <p:nvPr/>
        </p:nvSpPr>
        <p:spPr bwMode="auto">
          <a:xfrm flipH="1">
            <a:off x="2349500" y="3657600"/>
            <a:ext cx="393700" cy="3175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4832" name="AutoShape 4"/>
          <p:cNvSpPr>
            <a:spLocks noChangeArrowheads="1"/>
          </p:cNvSpPr>
          <p:nvPr/>
        </p:nvSpPr>
        <p:spPr bwMode="auto">
          <a:xfrm>
            <a:off x="5080000" y="5551488"/>
            <a:ext cx="1612900" cy="1585912"/>
          </a:xfrm>
          <a:prstGeom prst="roundRect">
            <a:avLst>
              <a:gd name="adj" fmla="val 16667"/>
            </a:avLst>
          </a:prstGeom>
          <a:solidFill>
            <a:srgbClr val="FFFF99"/>
          </a:solidFill>
          <a:ln w="9525">
            <a:solidFill>
              <a:schemeClr val="tx1"/>
            </a:solidFill>
            <a:round/>
            <a:headEnd/>
            <a:tailEnd/>
          </a:ln>
        </p:spPr>
        <p:txBody>
          <a:bodyPr wrap="none"/>
          <a:lstStyle/>
          <a:p>
            <a:endParaRPr lang="en-US" sz="1200">
              <a:latin typeface="Times New Roman" charset="0"/>
            </a:endParaRPr>
          </a:p>
        </p:txBody>
      </p:sp>
      <p:sp>
        <p:nvSpPr>
          <p:cNvPr id="34833" name="Text Box 13"/>
          <p:cNvSpPr txBox="1">
            <a:spLocks noChangeArrowheads="1"/>
          </p:cNvSpPr>
          <p:nvPr/>
        </p:nvSpPr>
        <p:spPr bwMode="auto">
          <a:xfrm>
            <a:off x="5138738" y="5572125"/>
            <a:ext cx="150971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just" eaLnBrk="1" hangingPunct="1"/>
            <a:r>
              <a:rPr lang="en-GB" sz="1200">
                <a:latin typeface="Times New Roman" charset="0"/>
                <a:cs typeface="Times New Roman" charset="0"/>
              </a:rPr>
              <a:t>Click with the left mouse button in a graph window. A line and a number will appear. The number is the relative position within the genome (bps). </a:t>
            </a:r>
          </a:p>
        </p:txBody>
      </p:sp>
      <p:sp>
        <p:nvSpPr>
          <p:cNvPr id="34834" name="AutoShape 4"/>
          <p:cNvSpPr>
            <a:spLocks noChangeArrowheads="1"/>
          </p:cNvSpPr>
          <p:nvPr/>
        </p:nvSpPr>
        <p:spPr bwMode="auto">
          <a:xfrm>
            <a:off x="5080000" y="7405688"/>
            <a:ext cx="1676400" cy="1814512"/>
          </a:xfrm>
          <a:prstGeom prst="roundRect">
            <a:avLst>
              <a:gd name="adj" fmla="val 16667"/>
            </a:avLst>
          </a:prstGeom>
          <a:solidFill>
            <a:srgbClr val="FFFF99"/>
          </a:solidFill>
          <a:ln w="9525">
            <a:solidFill>
              <a:schemeClr val="tx1"/>
            </a:solidFill>
            <a:round/>
            <a:headEnd/>
            <a:tailEnd/>
          </a:ln>
        </p:spPr>
        <p:txBody>
          <a:bodyPr wrap="none"/>
          <a:lstStyle/>
          <a:p>
            <a:endParaRPr lang="en-US" sz="1200">
              <a:latin typeface="Times New Roman" charset="0"/>
            </a:endParaRPr>
          </a:p>
        </p:txBody>
      </p:sp>
      <p:sp>
        <p:nvSpPr>
          <p:cNvPr id="34835" name="Text Box 15"/>
          <p:cNvSpPr txBox="1">
            <a:spLocks noChangeArrowheads="1"/>
          </p:cNvSpPr>
          <p:nvPr/>
        </p:nvSpPr>
        <p:spPr bwMode="auto">
          <a:xfrm>
            <a:off x="5151438" y="7424738"/>
            <a:ext cx="1530350"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just" eaLnBrk="1" hangingPunct="1"/>
            <a:r>
              <a:rPr lang="en-GB" sz="1200">
                <a:latin typeface="Times New Roman" charset="0"/>
                <a:cs typeface="Times New Roman" charset="0"/>
              </a:rPr>
              <a:t>Click and drag to highlight a region on the main DNA line. Notice that the boundaries of this region are now marked in the graph windows that you previously clicked in.</a:t>
            </a:r>
          </a:p>
        </p:txBody>
      </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AutoShape 5"/>
          <p:cNvSpPr>
            <a:spLocks noChangeArrowheads="1"/>
          </p:cNvSpPr>
          <p:nvPr/>
        </p:nvSpPr>
        <p:spPr bwMode="auto">
          <a:xfrm>
            <a:off x="544513" y="963613"/>
            <a:ext cx="5768975" cy="3519487"/>
          </a:xfrm>
          <a:prstGeom prst="roundRect">
            <a:avLst>
              <a:gd name="adj" fmla="val 16667"/>
            </a:avLst>
          </a:prstGeom>
          <a:solidFill>
            <a:srgbClr val="FFFF99"/>
          </a:solidFill>
          <a:ln w="9525">
            <a:solidFill>
              <a:schemeClr val="tx1"/>
            </a:solidFill>
            <a:round/>
            <a:headEnd/>
            <a:tailEnd/>
          </a:ln>
        </p:spPr>
        <p:txBody>
          <a:bodyPr wrap="none"/>
          <a:lstStyle/>
          <a:p>
            <a:endParaRPr lang="en-US" sz="1200">
              <a:latin typeface="Times New Roman" charset="0"/>
            </a:endParaRPr>
          </a:p>
        </p:txBody>
      </p:sp>
      <p:sp>
        <p:nvSpPr>
          <p:cNvPr id="36866" name="Rectangle 6"/>
          <p:cNvSpPr>
            <a:spLocks noChangeArrowheads="1"/>
          </p:cNvSpPr>
          <p:nvPr/>
        </p:nvSpPr>
        <p:spPr bwMode="auto">
          <a:xfrm>
            <a:off x="661988" y="1185863"/>
            <a:ext cx="5570537" cy="323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GB" sz="1200">
                <a:latin typeface="Times New Roman" charset="0"/>
              </a:rPr>
              <a:t>Now go to position 4409511. The next region we are looking at is defined as a </a:t>
            </a:r>
            <a:r>
              <a:rPr lang="en-GB" sz="1200" i="1">
                <a:latin typeface="Times New Roman" charset="0"/>
              </a:rPr>
              <a:t>Salmonella</a:t>
            </a:r>
            <a:r>
              <a:rPr lang="en-GB" sz="1200">
                <a:latin typeface="Times New Roman" charset="0"/>
              </a:rPr>
              <a:t> pathogenicity island (SPI). SPI-7, or the major Vi pathogenicity island, is ~134 kb in length and contains ~30 kb of integrated bacteriophage.</a:t>
            </a:r>
          </a:p>
          <a:p>
            <a:pPr algn="just"/>
            <a:r>
              <a:rPr lang="en-GB" sz="1200">
                <a:latin typeface="Times New Roman" charset="0"/>
              </a:rPr>
              <a:t>The region you should be looking at is shown below and is a classical example of a </a:t>
            </a:r>
            <a:r>
              <a:rPr lang="en-GB" sz="1200" i="1">
                <a:latin typeface="Times New Roman" charset="0"/>
              </a:rPr>
              <a:t>Salmonella</a:t>
            </a:r>
            <a:r>
              <a:rPr lang="en-GB" sz="1200">
                <a:latin typeface="Times New Roman" charset="0"/>
              </a:rPr>
              <a:t> pathogenicity island (SPI). The definitions of what constitutes a pathogenicity island are quite diverse. However, below is a list of characteristics which are commonly seen within these regions, as described by Hacker </a:t>
            </a:r>
            <a:r>
              <a:rPr lang="en-GB" sz="1200" i="1">
                <a:latin typeface="Times New Roman" charset="0"/>
              </a:rPr>
              <a:t>et al.</a:t>
            </a:r>
            <a:r>
              <a:rPr lang="en-GB" sz="1200">
                <a:latin typeface="Times New Roman" charset="0"/>
              </a:rPr>
              <a:t>, 1997. </a:t>
            </a:r>
          </a:p>
          <a:p>
            <a:pPr algn="just"/>
            <a:endParaRPr lang="en-GB" sz="1200">
              <a:latin typeface="Times New Roman" charset="0"/>
            </a:endParaRPr>
          </a:p>
          <a:p>
            <a:pPr algn="just"/>
            <a:r>
              <a:rPr lang="en-GB" sz="1200">
                <a:latin typeface="Times New Roman" charset="0"/>
              </a:rPr>
              <a:t>1. Often inserted alongside stable RNAs </a:t>
            </a:r>
          </a:p>
          <a:p>
            <a:pPr algn="just"/>
            <a:r>
              <a:rPr lang="en-GB" sz="1200">
                <a:latin typeface="Times New Roman" charset="0"/>
              </a:rPr>
              <a:t>2. Atypical G+C contents. </a:t>
            </a:r>
          </a:p>
          <a:p>
            <a:pPr algn="just"/>
            <a:r>
              <a:rPr lang="en-GB" sz="1200">
                <a:latin typeface="Times New Roman" charset="0"/>
              </a:rPr>
              <a:t>3. Carry virulence-related functions</a:t>
            </a:r>
          </a:p>
          <a:p>
            <a:pPr algn="just"/>
            <a:r>
              <a:rPr lang="en-GB" sz="1200">
                <a:latin typeface="Times New Roman" charset="0"/>
              </a:rPr>
              <a:t>4. Often carry genes encoding transposase or integrase-like proteins</a:t>
            </a:r>
          </a:p>
          <a:p>
            <a:pPr algn="just"/>
            <a:r>
              <a:rPr lang="en-GB" sz="1200">
                <a:latin typeface="Times New Roman" charset="0"/>
              </a:rPr>
              <a:t>5. Unstable and self-mobilisable </a:t>
            </a:r>
          </a:p>
          <a:p>
            <a:pPr algn="just"/>
            <a:r>
              <a:rPr lang="en-GB" sz="1200">
                <a:latin typeface="Times New Roman" charset="0"/>
              </a:rPr>
              <a:t>6. Of limited phylogenetic distribution</a:t>
            </a:r>
          </a:p>
          <a:p>
            <a:pPr algn="just"/>
            <a:endParaRPr lang="en-GB" sz="1200">
              <a:latin typeface="Times New Roman" charset="0"/>
            </a:endParaRPr>
          </a:p>
          <a:p>
            <a:pPr algn="just"/>
            <a:r>
              <a:rPr lang="en-GB" sz="1200">
                <a:latin typeface="Times New Roman" charset="0"/>
              </a:rPr>
              <a:t>Have a look in and around this region and look for some of these features. </a:t>
            </a:r>
          </a:p>
          <a:p>
            <a:pPr algn="just"/>
            <a:endParaRPr lang="en-GB" sz="1200">
              <a:latin typeface="Times New Roman" charset="0"/>
            </a:endParaRPr>
          </a:p>
        </p:txBody>
      </p:sp>
      <p:sp>
        <p:nvSpPr>
          <p:cNvPr id="36867" name="AutoShape 9"/>
          <p:cNvSpPr>
            <a:spLocks noChangeArrowheads="1"/>
          </p:cNvSpPr>
          <p:nvPr/>
        </p:nvSpPr>
        <p:spPr bwMode="auto">
          <a:xfrm>
            <a:off x="550863" y="8083550"/>
            <a:ext cx="5775325" cy="920750"/>
          </a:xfrm>
          <a:prstGeom prst="roundRect">
            <a:avLst>
              <a:gd name="adj" fmla="val 16667"/>
            </a:avLst>
          </a:prstGeom>
          <a:solidFill>
            <a:srgbClr val="FFFF99"/>
          </a:solidFill>
          <a:ln w="9525">
            <a:solidFill>
              <a:schemeClr val="tx1"/>
            </a:solidFill>
            <a:round/>
            <a:headEnd/>
            <a:tailEnd/>
          </a:ln>
        </p:spPr>
        <p:txBody>
          <a:bodyPr wrap="none"/>
          <a:lstStyle/>
          <a:p>
            <a:endParaRPr lang="en-US" sz="1200">
              <a:latin typeface="Times New Roman" charset="0"/>
            </a:endParaRPr>
          </a:p>
        </p:txBody>
      </p:sp>
      <p:sp>
        <p:nvSpPr>
          <p:cNvPr id="36868" name="Rectangle 10"/>
          <p:cNvSpPr>
            <a:spLocks noChangeArrowheads="1"/>
          </p:cNvSpPr>
          <p:nvPr/>
        </p:nvSpPr>
        <p:spPr bwMode="auto">
          <a:xfrm>
            <a:off x="568325" y="8139113"/>
            <a:ext cx="5757863"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GB" sz="1200">
                <a:latin typeface="Times New Roman" charset="0"/>
              </a:rPr>
              <a:t>We are going to extract this region from the whole genome sequence and perform some more detailed analysis on it. We will aim to write and save new EMBL format files which will include just the annotations and DNA for this region. </a:t>
            </a:r>
          </a:p>
          <a:p>
            <a:pPr algn="just"/>
            <a:r>
              <a:rPr lang="en-GB" sz="1200">
                <a:latin typeface="Times New Roman" charset="0"/>
              </a:rPr>
              <a:t>Follow the numbers on the next page to complete the task.</a:t>
            </a:r>
          </a:p>
        </p:txBody>
      </p:sp>
      <p:pic>
        <p:nvPicPr>
          <p:cNvPr id="36869"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12800" y="4686300"/>
            <a:ext cx="52578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0" name="Text Box 7"/>
          <p:cNvSpPr txBox="1">
            <a:spLocks noChangeArrowheads="1"/>
          </p:cNvSpPr>
          <p:nvPr/>
        </p:nvSpPr>
        <p:spPr bwMode="auto">
          <a:xfrm>
            <a:off x="2511425" y="487363"/>
            <a:ext cx="18462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600" b="1">
                <a:latin typeface="Times New Roman" charset="0"/>
              </a:rPr>
              <a:t>Artemis Exercise 3</a:t>
            </a:r>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32013" y="5689600"/>
            <a:ext cx="4230687" cy="376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4"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9600" y="520700"/>
            <a:ext cx="5734050" cy="340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5" name="AutoShape 5"/>
          <p:cNvSpPr>
            <a:spLocks noChangeArrowheads="1"/>
          </p:cNvSpPr>
          <p:nvPr/>
        </p:nvSpPr>
        <p:spPr bwMode="auto">
          <a:xfrm>
            <a:off x="495300" y="4675188"/>
            <a:ext cx="5969000" cy="547687"/>
          </a:xfrm>
          <a:prstGeom prst="roundRect">
            <a:avLst>
              <a:gd name="adj" fmla="val 16667"/>
            </a:avLst>
          </a:prstGeom>
          <a:solidFill>
            <a:srgbClr val="FFFF99"/>
          </a:solidFill>
          <a:ln w="9525">
            <a:solidFill>
              <a:schemeClr val="tx1"/>
            </a:solidFill>
            <a:round/>
            <a:headEnd/>
            <a:tailEnd/>
          </a:ln>
        </p:spPr>
        <p:txBody>
          <a:bodyPr wrap="none" anchor="ctr"/>
          <a:lstStyle/>
          <a:p>
            <a:endParaRPr lang="en-US"/>
          </a:p>
        </p:txBody>
      </p:sp>
      <p:sp>
        <p:nvSpPr>
          <p:cNvPr id="38916" name="Text Box 6"/>
          <p:cNvSpPr txBox="1">
            <a:spLocks noChangeArrowheads="1"/>
          </p:cNvSpPr>
          <p:nvPr/>
        </p:nvSpPr>
        <p:spPr bwMode="auto">
          <a:xfrm>
            <a:off x="584200" y="4799013"/>
            <a:ext cx="58293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latin typeface="Times New Roman" charset="0"/>
              </a:rPr>
              <a:t>A new Artemis window will appear displaying only the region that you highlighted</a:t>
            </a:r>
          </a:p>
        </p:txBody>
      </p:sp>
      <p:sp>
        <p:nvSpPr>
          <p:cNvPr id="38917" name="Text Box 11"/>
          <p:cNvSpPr txBox="1">
            <a:spLocks noChangeArrowheads="1"/>
          </p:cNvSpPr>
          <p:nvPr/>
        </p:nvSpPr>
        <p:spPr bwMode="auto">
          <a:xfrm>
            <a:off x="727075" y="1282700"/>
            <a:ext cx="2682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b="1">
                <a:latin typeface="Times" charset="0"/>
                <a:cs typeface="Times" charset="0"/>
              </a:rPr>
              <a:t>2</a:t>
            </a:r>
          </a:p>
        </p:txBody>
      </p:sp>
      <p:sp>
        <p:nvSpPr>
          <p:cNvPr id="38918" name="Line 20"/>
          <p:cNvSpPr>
            <a:spLocks noChangeShapeType="1"/>
          </p:cNvSpPr>
          <p:nvPr/>
        </p:nvSpPr>
        <p:spPr bwMode="auto">
          <a:xfrm flipV="1">
            <a:off x="1651000" y="762000"/>
            <a:ext cx="482600" cy="7239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8919" name="Line 23"/>
          <p:cNvSpPr>
            <a:spLocks noChangeShapeType="1"/>
          </p:cNvSpPr>
          <p:nvPr/>
        </p:nvSpPr>
        <p:spPr bwMode="auto">
          <a:xfrm flipV="1">
            <a:off x="1003300" y="2832100"/>
            <a:ext cx="838200" cy="6858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8920" name="Text Box 24"/>
          <p:cNvSpPr txBox="1">
            <a:spLocks noChangeArrowheads="1"/>
          </p:cNvSpPr>
          <p:nvPr/>
        </p:nvSpPr>
        <p:spPr bwMode="auto">
          <a:xfrm>
            <a:off x="166688" y="3659188"/>
            <a:ext cx="268287"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b="1">
                <a:latin typeface="Times" charset="0"/>
                <a:cs typeface="Times" charset="0"/>
              </a:rPr>
              <a:t>1</a:t>
            </a:r>
          </a:p>
        </p:txBody>
      </p:sp>
      <p:sp>
        <p:nvSpPr>
          <p:cNvPr id="38921" name="Line 28"/>
          <p:cNvSpPr>
            <a:spLocks noChangeShapeType="1"/>
          </p:cNvSpPr>
          <p:nvPr/>
        </p:nvSpPr>
        <p:spPr bwMode="auto">
          <a:xfrm>
            <a:off x="1555750" y="5805488"/>
            <a:ext cx="806450" cy="176212"/>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8922" name="Line 29"/>
          <p:cNvSpPr>
            <a:spLocks noChangeShapeType="1"/>
          </p:cNvSpPr>
          <p:nvPr/>
        </p:nvSpPr>
        <p:spPr bwMode="auto">
          <a:xfrm>
            <a:off x="1555750" y="5805488"/>
            <a:ext cx="1149350" cy="112712"/>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8923" name="Line 30"/>
          <p:cNvSpPr>
            <a:spLocks noChangeShapeType="1"/>
          </p:cNvSpPr>
          <p:nvPr/>
        </p:nvSpPr>
        <p:spPr bwMode="auto">
          <a:xfrm flipV="1">
            <a:off x="1377950" y="6845300"/>
            <a:ext cx="1200150" cy="198438"/>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8924" name="Line 31"/>
          <p:cNvSpPr>
            <a:spLocks noChangeShapeType="1"/>
          </p:cNvSpPr>
          <p:nvPr/>
        </p:nvSpPr>
        <p:spPr bwMode="auto">
          <a:xfrm>
            <a:off x="1368425" y="7054850"/>
            <a:ext cx="1387475" cy="70485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8925" name="Line 33"/>
          <p:cNvSpPr>
            <a:spLocks noChangeShapeType="1"/>
          </p:cNvSpPr>
          <p:nvPr/>
        </p:nvSpPr>
        <p:spPr bwMode="auto">
          <a:xfrm flipH="1" flipV="1">
            <a:off x="4064000" y="1308100"/>
            <a:ext cx="1365250" cy="455613"/>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8926" name="Text Box 15"/>
          <p:cNvSpPr txBox="1">
            <a:spLocks noChangeArrowheads="1"/>
          </p:cNvSpPr>
          <p:nvPr/>
        </p:nvSpPr>
        <p:spPr bwMode="auto">
          <a:xfrm>
            <a:off x="6454775" y="1535113"/>
            <a:ext cx="26828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b="1">
                <a:latin typeface="Times" charset="0"/>
                <a:cs typeface="Times" charset="0"/>
              </a:rPr>
              <a:t>3</a:t>
            </a:r>
          </a:p>
        </p:txBody>
      </p:sp>
      <p:sp>
        <p:nvSpPr>
          <p:cNvPr id="38927" name="AutoShape 26"/>
          <p:cNvSpPr>
            <a:spLocks noChangeArrowheads="1"/>
          </p:cNvSpPr>
          <p:nvPr/>
        </p:nvSpPr>
        <p:spPr bwMode="auto">
          <a:xfrm>
            <a:off x="630238" y="6853238"/>
            <a:ext cx="1185862" cy="1185862"/>
          </a:xfrm>
          <a:prstGeom prst="roundRect">
            <a:avLst>
              <a:gd name="adj" fmla="val 16667"/>
            </a:avLst>
          </a:prstGeom>
          <a:solidFill>
            <a:srgbClr val="FFFF99"/>
          </a:solidFill>
          <a:ln w="9525">
            <a:solidFill>
              <a:schemeClr val="tx1"/>
            </a:solidFill>
            <a:round/>
            <a:headEnd/>
            <a:tailEnd/>
          </a:ln>
        </p:spPr>
        <p:txBody>
          <a:bodyPr wrap="none" anchor="ctr"/>
          <a:lstStyle/>
          <a:p>
            <a:endParaRPr lang="en-US"/>
          </a:p>
        </p:txBody>
      </p:sp>
      <p:sp>
        <p:nvSpPr>
          <p:cNvPr id="38928" name="Text Box 27"/>
          <p:cNvSpPr txBox="1">
            <a:spLocks noChangeArrowheads="1"/>
          </p:cNvSpPr>
          <p:nvPr/>
        </p:nvSpPr>
        <p:spPr bwMode="auto">
          <a:xfrm>
            <a:off x="654050" y="6865938"/>
            <a:ext cx="11906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latin typeface="Times New Roman" charset="0"/>
              </a:rPr>
              <a:t>Note the bases have been renumbered from the first base you selected.</a:t>
            </a:r>
          </a:p>
        </p:txBody>
      </p:sp>
      <p:sp>
        <p:nvSpPr>
          <p:cNvPr id="38929" name="AutoShape 8"/>
          <p:cNvSpPr>
            <a:spLocks noChangeArrowheads="1"/>
          </p:cNvSpPr>
          <p:nvPr/>
        </p:nvSpPr>
        <p:spPr bwMode="auto">
          <a:xfrm>
            <a:off x="295275" y="5761038"/>
            <a:ext cx="1401763" cy="492125"/>
          </a:xfrm>
          <a:prstGeom prst="roundRect">
            <a:avLst>
              <a:gd name="adj" fmla="val 16667"/>
            </a:avLst>
          </a:prstGeom>
          <a:solidFill>
            <a:srgbClr val="FFFF99"/>
          </a:solidFill>
          <a:ln w="9525">
            <a:solidFill>
              <a:schemeClr val="tx1"/>
            </a:solidFill>
            <a:round/>
            <a:headEnd/>
            <a:tailEnd/>
          </a:ln>
        </p:spPr>
        <p:txBody>
          <a:bodyPr wrap="none" anchor="ctr"/>
          <a:lstStyle/>
          <a:p>
            <a:endParaRPr lang="en-US"/>
          </a:p>
        </p:txBody>
      </p:sp>
      <p:sp>
        <p:nvSpPr>
          <p:cNvPr id="38930" name="Text Box 9"/>
          <p:cNvSpPr txBox="1">
            <a:spLocks noChangeArrowheads="1"/>
          </p:cNvSpPr>
          <p:nvPr/>
        </p:nvSpPr>
        <p:spPr bwMode="auto">
          <a:xfrm>
            <a:off x="260350" y="5789613"/>
            <a:ext cx="15128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latin typeface="Times New Roman" charset="0"/>
              </a:rPr>
              <a:t>Note the entry names have changed</a:t>
            </a:r>
          </a:p>
        </p:txBody>
      </p:sp>
      <p:sp>
        <p:nvSpPr>
          <p:cNvPr id="26" name="Rectangle 25"/>
          <p:cNvSpPr/>
          <p:nvPr/>
        </p:nvSpPr>
        <p:spPr>
          <a:xfrm>
            <a:off x="990600" y="1219200"/>
            <a:ext cx="1003300" cy="4191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8932" name="Text Box 12"/>
          <p:cNvSpPr txBox="1">
            <a:spLocks noChangeArrowheads="1"/>
          </p:cNvSpPr>
          <p:nvPr/>
        </p:nvSpPr>
        <p:spPr bwMode="auto">
          <a:xfrm>
            <a:off x="976313" y="1270000"/>
            <a:ext cx="13366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t>Click </a:t>
            </a:r>
            <a:r>
              <a:rPr lang="ja-JP" altLang="en-GB" sz="1200"/>
              <a:t>‘</a:t>
            </a:r>
            <a:r>
              <a:rPr lang="en-GB" altLang="ja-JP" sz="1200"/>
              <a:t>Edit</a:t>
            </a:r>
            <a:r>
              <a:rPr lang="ja-JP" altLang="en-GB" sz="1200"/>
              <a:t>’</a:t>
            </a:r>
            <a:endParaRPr lang="en-GB" sz="1200"/>
          </a:p>
        </p:txBody>
      </p:sp>
      <p:sp>
        <p:nvSpPr>
          <p:cNvPr id="27" name="Rectangle 26"/>
          <p:cNvSpPr/>
          <p:nvPr/>
        </p:nvSpPr>
        <p:spPr>
          <a:xfrm>
            <a:off x="393700" y="3378200"/>
            <a:ext cx="1358900" cy="8636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8934" name="Text Box 22"/>
          <p:cNvSpPr txBox="1">
            <a:spLocks noChangeArrowheads="1"/>
          </p:cNvSpPr>
          <p:nvPr/>
        </p:nvSpPr>
        <p:spPr bwMode="auto">
          <a:xfrm>
            <a:off x="404813" y="3389313"/>
            <a:ext cx="138588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t>Select region by clicking with the left mouse button &amp; dragging </a:t>
            </a:r>
          </a:p>
        </p:txBody>
      </p:sp>
      <p:sp>
        <p:nvSpPr>
          <p:cNvPr id="28" name="Rectangle 27"/>
          <p:cNvSpPr/>
          <p:nvPr/>
        </p:nvSpPr>
        <p:spPr>
          <a:xfrm>
            <a:off x="5346700" y="1447800"/>
            <a:ext cx="1155700" cy="6477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8936" name="Text Box 18"/>
          <p:cNvSpPr txBox="1">
            <a:spLocks noChangeArrowheads="1"/>
          </p:cNvSpPr>
          <p:nvPr/>
        </p:nvSpPr>
        <p:spPr bwMode="auto">
          <a:xfrm>
            <a:off x="5341938" y="1416050"/>
            <a:ext cx="12874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t>Click </a:t>
            </a:r>
            <a:r>
              <a:rPr lang="ja-JP" altLang="en-GB" sz="1200"/>
              <a:t>‘</a:t>
            </a:r>
            <a:r>
              <a:rPr lang="en-GB" altLang="ja-JP" sz="1200"/>
              <a:t>Edit subsequence (and features)</a:t>
            </a:r>
            <a:r>
              <a:rPr lang="ja-JP" altLang="en-GB" sz="1200"/>
              <a:t>’</a:t>
            </a:r>
            <a:endParaRPr lang="en-GB" sz="1200"/>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AutoShape 3"/>
          <p:cNvSpPr>
            <a:spLocks noChangeArrowheads="1"/>
          </p:cNvSpPr>
          <p:nvPr/>
        </p:nvSpPr>
        <p:spPr bwMode="auto">
          <a:xfrm>
            <a:off x="542925" y="366713"/>
            <a:ext cx="5800725" cy="1157287"/>
          </a:xfrm>
          <a:prstGeom prst="roundRect">
            <a:avLst>
              <a:gd name="adj" fmla="val 16667"/>
            </a:avLst>
          </a:prstGeom>
          <a:solidFill>
            <a:srgbClr val="FFFF99"/>
          </a:solidFill>
          <a:ln w="9525">
            <a:solidFill>
              <a:schemeClr val="tx1"/>
            </a:solidFill>
            <a:round/>
            <a:headEnd/>
            <a:tailEnd/>
          </a:ln>
        </p:spPr>
        <p:txBody>
          <a:bodyPr wrap="none" anchor="ctr"/>
          <a:lstStyle/>
          <a:p>
            <a:endParaRPr lang="en-US"/>
          </a:p>
        </p:txBody>
      </p:sp>
      <p:sp>
        <p:nvSpPr>
          <p:cNvPr id="40962" name="Rectangle 4"/>
          <p:cNvSpPr>
            <a:spLocks noChangeArrowheads="1"/>
          </p:cNvSpPr>
          <p:nvPr/>
        </p:nvSpPr>
        <p:spPr bwMode="auto">
          <a:xfrm>
            <a:off x="657225" y="463550"/>
            <a:ext cx="55435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GB" sz="1200" dirty="0">
                <a:latin typeface="Times New Roman" charset="0"/>
              </a:rPr>
              <a:t>Note that the two entries on the grey </a:t>
            </a:r>
            <a:r>
              <a:rPr lang="ja-JP" altLang="en-GB" sz="1200" dirty="0">
                <a:latin typeface="Times New Roman" charset="0"/>
              </a:rPr>
              <a:t>‘</a:t>
            </a:r>
            <a:r>
              <a:rPr lang="en-GB" altLang="ja-JP" sz="1200" dirty="0">
                <a:latin typeface="Times New Roman" charset="0"/>
              </a:rPr>
              <a:t>Entry</a:t>
            </a:r>
            <a:r>
              <a:rPr lang="ja-JP" altLang="en-GB" sz="1200" dirty="0">
                <a:latin typeface="Times New Roman" charset="0"/>
              </a:rPr>
              <a:t>’</a:t>
            </a:r>
            <a:r>
              <a:rPr lang="en-GB" altLang="ja-JP" sz="1200" dirty="0">
                <a:latin typeface="Times New Roman" charset="0"/>
              </a:rPr>
              <a:t> line are now denoted </a:t>
            </a:r>
            <a:r>
              <a:rPr lang="ja-JP" altLang="en-GB" sz="1200" dirty="0">
                <a:latin typeface="Times New Roman" charset="0"/>
              </a:rPr>
              <a:t>‘</a:t>
            </a:r>
            <a:r>
              <a:rPr lang="en-GB" altLang="ja-JP" sz="1200" dirty="0">
                <a:latin typeface="Times New Roman" charset="0"/>
              </a:rPr>
              <a:t>no </a:t>
            </a:r>
            <a:r>
              <a:rPr lang="en-GB" altLang="ja-JP" sz="1200" dirty="0" smtClean="0">
                <a:latin typeface="Times New Roman" charset="0"/>
              </a:rPr>
              <a:t>name’. </a:t>
            </a:r>
            <a:r>
              <a:rPr lang="en-GB" altLang="ja-JP" sz="1200" dirty="0">
                <a:latin typeface="Times New Roman" charset="0"/>
              </a:rPr>
              <a:t>They represent the same information in the same order as the original Artemis window but simply have no assigned </a:t>
            </a:r>
            <a:r>
              <a:rPr lang="ja-JP" altLang="en-GB" sz="1200" dirty="0">
                <a:latin typeface="Times New Roman" charset="0"/>
              </a:rPr>
              <a:t>‘</a:t>
            </a:r>
            <a:r>
              <a:rPr lang="en-GB" altLang="ja-JP" sz="1200" dirty="0">
                <a:latin typeface="Times New Roman" charset="0"/>
              </a:rPr>
              <a:t>Entry</a:t>
            </a:r>
            <a:r>
              <a:rPr lang="ja-JP" altLang="en-GB" sz="1200" dirty="0">
                <a:latin typeface="Times New Roman" charset="0"/>
              </a:rPr>
              <a:t>’</a:t>
            </a:r>
            <a:r>
              <a:rPr lang="en-GB" altLang="ja-JP" sz="1200" dirty="0">
                <a:latin typeface="Times New Roman" charset="0"/>
              </a:rPr>
              <a:t> names. As the sub-sequence is now viewed in a new Artemis session, this prevents the original files (</a:t>
            </a:r>
            <a:r>
              <a:rPr lang="en-GB" altLang="ja-JP" sz="1200" dirty="0" err="1">
                <a:latin typeface="Times New Roman" charset="0"/>
              </a:rPr>
              <a:t>S_typhi.dna</a:t>
            </a:r>
            <a:r>
              <a:rPr lang="en-GB" altLang="ja-JP" sz="1200" dirty="0">
                <a:latin typeface="Times New Roman" charset="0"/>
              </a:rPr>
              <a:t> and </a:t>
            </a:r>
            <a:r>
              <a:rPr lang="en-GB" altLang="ja-JP" sz="1200" dirty="0" err="1">
                <a:latin typeface="Times New Roman" charset="0"/>
              </a:rPr>
              <a:t>S_typhi.tab</a:t>
            </a:r>
            <a:r>
              <a:rPr lang="en-GB" altLang="ja-JP" sz="1200" dirty="0">
                <a:latin typeface="Times New Roman" charset="0"/>
              </a:rPr>
              <a:t>) from being over-written. </a:t>
            </a:r>
            <a:endParaRPr lang="en-GB" sz="1200" dirty="0">
              <a:latin typeface="Times New Roman" charset="0"/>
            </a:endParaRPr>
          </a:p>
        </p:txBody>
      </p:sp>
      <p:sp>
        <p:nvSpPr>
          <p:cNvPr id="40963" name="AutoShape 5"/>
          <p:cNvSpPr>
            <a:spLocks noChangeArrowheads="1"/>
          </p:cNvSpPr>
          <p:nvPr/>
        </p:nvSpPr>
        <p:spPr bwMode="auto">
          <a:xfrm>
            <a:off x="552450" y="7073900"/>
            <a:ext cx="5791200" cy="1270000"/>
          </a:xfrm>
          <a:prstGeom prst="roundRect">
            <a:avLst>
              <a:gd name="adj" fmla="val 16667"/>
            </a:avLst>
          </a:prstGeom>
          <a:solidFill>
            <a:srgbClr val="FFFF99"/>
          </a:solidFill>
          <a:ln w="9525">
            <a:solidFill>
              <a:schemeClr val="tx1"/>
            </a:solidFill>
            <a:round/>
            <a:headEnd/>
            <a:tailEnd/>
          </a:ln>
        </p:spPr>
        <p:txBody>
          <a:bodyPr wrap="none" anchor="ctr"/>
          <a:lstStyle/>
          <a:p>
            <a:endParaRPr lang="en-US"/>
          </a:p>
        </p:txBody>
      </p:sp>
      <p:sp>
        <p:nvSpPr>
          <p:cNvPr id="40964" name="Rectangle 6"/>
          <p:cNvSpPr>
            <a:spLocks noChangeArrowheads="1"/>
          </p:cNvSpPr>
          <p:nvPr/>
        </p:nvSpPr>
        <p:spPr bwMode="auto">
          <a:xfrm>
            <a:off x="636588" y="7115175"/>
            <a:ext cx="561181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GB" sz="1200">
                <a:latin typeface="Times New Roman" charset="0"/>
              </a:rPr>
              <a:t>We are going to look at this region in more detail and to attempt to define the limits of the bacteriophage that lies within this region. Luckily for us all the phage-related genes within this region have been given a colour code number 12 (pink; for a list of the other numerical values that Artemis will display as colours for features see </a:t>
            </a:r>
            <a:r>
              <a:rPr lang="en-GB" sz="1200" b="1">
                <a:latin typeface="Times New Roman" charset="0"/>
              </a:rPr>
              <a:t>Appendix IX</a:t>
            </a:r>
            <a:r>
              <a:rPr lang="en-GB" sz="1200">
                <a:latin typeface="Times New Roman" charset="0"/>
              </a:rPr>
              <a:t>). We are going to use this information to select all the relevant phage genes using the Feature selector as shown below and then define the limits of the bacteriophage.</a:t>
            </a:r>
          </a:p>
        </p:txBody>
      </p:sp>
      <p:sp>
        <p:nvSpPr>
          <p:cNvPr id="8" name="Rectangle 7"/>
          <p:cNvSpPr/>
          <p:nvPr/>
        </p:nvSpPr>
        <p:spPr>
          <a:xfrm>
            <a:off x="558800" y="8470900"/>
            <a:ext cx="5791200" cy="6604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0966" name="Rectangle 1"/>
          <p:cNvSpPr>
            <a:spLocks noChangeArrowheads="1"/>
          </p:cNvSpPr>
          <p:nvPr/>
        </p:nvSpPr>
        <p:spPr bwMode="auto">
          <a:xfrm>
            <a:off x="571500" y="8470900"/>
            <a:ext cx="57785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GB" sz="1200"/>
              <a:t>First we need to create a new entry (click </a:t>
            </a:r>
            <a:r>
              <a:rPr lang="ja-JP" altLang="en-GB" sz="1200"/>
              <a:t>‘</a:t>
            </a:r>
            <a:r>
              <a:rPr lang="en-GB" altLang="ja-JP" sz="1200"/>
              <a:t>Create</a:t>
            </a:r>
            <a:r>
              <a:rPr lang="ja-JP" altLang="en-GB" sz="1200"/>
              <a:t>’</a:t>
            </a:r>
            <a:r>
              <a:rPr lang="en-GB" altLang="ja-JP" sz="1200"/>
              <a:t> then </a:t>
            </a:r>
            <a:r>
              <a:rPr lang="ja-JP" altLang="en-GB" sz="1200"/>
              <a:t>‘</a:t>
            </a:r>
            <a:r>
              <a:rPr lang="en-GB" altLang="ja-JP" sz="1200"/>
              <a:t>New Entry</a:t>
            </a:r>
            <a:r>
              <a:rPr lang="ja-JP" altLang="en-GB" sz="1200"/>
              <a:t>’</a:t>
            </a:r>
            <a:r>
              <a:rPr lang="en-GB" altLang="ja-JP" sz="1200"/>
              <a:t>). Another entry will appear on the entry line called, you guessed it, </a:t>
            </a:r>
            <a:r>
              <a:rPr lang="ja-JP" altLang="en-GB" sz="1200"/>
              <a:t>‘</a:t>
            </a:r>
            <a:r>
              <a:rPr lang="en-GB" altLang="ja-JP" sz="1200"/>
              <a:t>no name</a:t>
            </a:r>
            <a:r>
              <a:rPr lang="ja-JP" altLang="en-GB" sz="1200"/>
              <a:t>’</a:t>
            </a:r>
            <a:r>
              <a:rPr lang="en-GB" altLang="ja-JP" sz="1200"/>
              <a:t>. We will eventually copy all our phage-related genes into here.</a:t>
            </a:r>
            <a:endParaRPr lang="en-GB" sz="1200"/>
          </a:p>
        </p:txBody>
      </p:sp>
      <p:sp>
        <p:nvSpPr>
          <p:cNvPr id="9" name="Rectangle 8"/>
          <p:cNvSpPr/>
          <p:nvPr/>
        </p:nvSpPr>
        <p:spPr>
          <a:xfrm>
            <a:off x="546100" y="1638300"/>
            <a:ext cx="5803900" cy="13716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0968" name="Rectangle 2"/>
          <p:cNvSpPr>
            <a:spLocks noChangeArrowheads="1"/>
          </p:cNvSpPr>
          <p:nvPr/>
        </p:nvSpPr>
        <p:spPr bwMode="auto">
          <a:xfrm>
            <a:off x="546100" y="1622425"/>
            <a:ext cx="5753100"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GB" sz="1200"/>
              <a:t>We will save the new files with relevant names to avoid confusion. So click on the </a:t>
            </a:r>
            <a:r>
              <a:rPr lang="ja-JP" altLang="en-GB" sz="1200"/>
              <a:t>‘</a:t>
            </a:r>
            <a:r>
              <a:rPr lang="en-GB" altLang="ja-JP" sz="1200"/>
              <a:t>File</a:t>
            </a:r>
            <a:r>
              <a:rPr lang="ja-JP" altLang="en-GB" sz="1200"/>
              <a:t>’</a:t>
            </a:r>
            <a:r>
              <a:rPr lang="en-GB" altLang="ja-JP" sz="1200"/>
              <a:t> menu then </a:t>
            </a:r>
            <a:r>
              <a:rPr lang="ja-JP" altLang="en-GB" sz="1200"/>
              <a:t>‘</a:t>
            </a:r>
            <a:r>
              <a:rPr lang="en-GB" altLang="ja-JP" sz="1200"/>
              <a:t>Save An Entry As</a:t>
            </a:r>
            <a:r>
              <a:rPr lang="ja-JP" altLang="en-GB" sz="1200"/>
              <a:t>’</a:t>
            </a:r>
            <a:r>
              <a:rPr lang="en-GB" altLang="ja-JP" sz="1200"/>
              <a:t> and then </a:t>
            </a:r>
            <a:r>
              <a:rPr lang="ja-JP" altLang="en-GB" sz="1200"/>
              <a:t>‘</a:t>
            </a:r>
            <a:r>
              <a:rPr lang="en-GB" altLang="ja-JP" sz="1200"/>
              <a:t>New File</a:t>
            </a:r>
            <a:r>
              <a:rPr lang="ja-JP" altLang="en-GB" sz="1200"/>
              <a:t>’</a:t>
            </a:r>
            <a:r>
              <a:rPr lang="en-GB" altLang="ja-JP" sz="1200"/>
              <a:t>. Another menu will ask you to choose one of the entries listed. At this point they will both be called </a:t>
            </a:r>
            <a:r>
              <a:rPr lang="ja-JP" altLang="en-GB" sz="1200"/>
              <a:t>‘</a:t>
            </a:r>
            <a:r>
              <a:rPr lang="en-GB" altLang="ja-JP" sz="1200"/>
              <a:t>no name</a:t>
            </a:r>
            <a:r>
              <a:rPr lang="ja-JP" altLang="en-GB" sz="1200"/>
              <a:t>’</a:t>
            </a:r>
            <a:r>
              <a:rPr lang="en-GB" altLang="ja-JP" sz="1200"/>
              <a:t>. Left click on the top entry in the list. A window will appear asking you to give this file a name. Save this file as spi7.dna</a:t>
            </a:r>
          </a:p>
          <a:p>
            <a:pPr algn="just"/>
            <a:endParaRPr lang="en-GB" sz="1200"/>
          </a:p>
          <a:p>
            <a:pPr algn="just"/>
            <a:r>
              <a:rPr lang="en-GB" sz="1200"/>
              <a:t>Do the same again for the second unnamed entry and save it as spi7.tab</a:t>
            </a:r>
          </a:p>
        </p:txBody>
      </p:sp>
      <p:pic>
        <p:nvPicPr>
          <p:cNvPr id="40969"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57300" y="3079750"/>
            <a:ext cx="4381500" cy="389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71700" y="736600"/>
            <a:ext cx="4535488" cy="403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0" name="Picture 39" descr="bab.tiff"/>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240088" y="5000625"/>
            <a:ext cx="2900362" cy="163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1" name="Picture 38" descr="bib.tiff"/>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116263" y="1973263"/>
            <a:ext cx="2019300" cy="285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2" name="Line 5"/>
          <p:cNvSpPr>
            <a:spLocks noChangeShapeType="1"/>
          </p:cNvSpPr>
          <p:nvPr/>
        </p:nvSpPr>
        <p:spPr bwMode="auto">
          <a:xfrm flipH="1">
            <a:off x="1412875" y="1957388"/>
            <a:ext cx="0" cy="20002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3013" name="AutoShape 6"/>
          <p:cNvSpPr>
            <a:spLocks noChangeArrowheads="1"/>
          </p:cNvSpPr>
          <p:nvPr/>
        </p:nvSpPr>
        <p:spPr bwMode="auto">
          <a:xfrm>
            <a:off x="561975" y="6718292"/>
            <a:ext cx="5713413" cy="698500"/>
          </a:xfrm>
          <a:prstGeom prst="roundRect">
            <a:avLst>
              <a:gd name="adj" fmla="val 16667"/>
            </a:avLst>
          </a:prstGeom>
          <a:solidFill>
            <a:srgbClr val="FFFF99"/>
          </a:solidFill>
          <a:ln w="9525">
            <a:solidFill>
              <a:schemeClr val="tx1"/>
            </a:solidFill>
            <a:round/>
            <a:headEnd/>
            <a:tailEnd/>
          </a:ln>
        </p:spPr>
        <p:txBody>
          <a:bodyPr wrap="none" anchor="ctr"/>
          <a:lstStyle/>
          <a:p>
            <a:pPr algn="ctr"/>
            <a:endParaRPr lang="en-US" sz="2400">
              <a:latin typeface="Times New Roman" charset="0"/>
            </a:endParaRPr>
          </a:p>
        </p:txBody>
      </p:sp>
      <p:sp>
        <p:nvSpPr>
          <p:cNvPr id="43014" name="Text Box 7"/>
          <p:cNvSpPr txBox="1">
            <a:spLocks noChangeArrowheads="1"/>
          </p:cNvSpPr>
          <p:nvPr/>
        </p:nvSpPr>
        <p:spPr bwMode="auto">
          <a:xfrm>
            <a:off x="673100" y="6732580"/>
            <a:ext cx="54705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just" eaLnBrk="1" hangingPunct="1"/>
            <a:r>
              <a:rPr lang="en-GB" sz="1200">
                <a:latin typeface="Times New Roman" charset="0"/>
              </a:rPr>
              <a:t>The genes listed in (</a:t>
            </a:r>
            <a:r>
              <a:rPr lang="en-GB" sz="1200" b="1">
                <a:latin typeface="Times New Roman" charset="0"/>
              </a:rPr>
              <a:t>6)</a:t>
            </a:r>
            <a:r>
              <a:rPr lang="en-GB" sz="1200">
                <a:latin typeface="Times New Roman" charset="0"/>
              </a:rPr>
              <a:t> are only those fitting your selection criteria. They can be copied or cut / moved in to a new entry so we can view them in isolation from the rest of the information within spi7.tab.</a:t>
            </a:r>
          </a:p>
        </p:txBody>
      </p:sp>
      <p:sp>
        <p:nvSpPr>
          <p:cNvPr id="43015" name="Text Box 8"/>
          <p:cNvSpPr txBox="1">
            <a:spLocks noChangeArrowheads="1"/>
          </p:cNvSpPr>
          <p:nvPr/>
        </p:nvSpPr>
        <p:spPr bwMode="auto">
          <a:xfrm>
            <a:off x="476250" y="3579813"/>
            <a:ext cx="26828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b="1">
                <a:latin typeface="Times New Roman" charset="0"/>
                <a:cs typeface="Times New Roman" charset="0"/>
              </a:rPr>
              <a:t>4</a:t>
            </a:r>
          </a:p>
        </p:txBody>
      </p:sp>
      <p:sp>
        <p:nvSpPr>
          <p:cNvPr id="43016" name="Line 9"/>
          <p:cNvSpPr>
            <a:spLocks noChangeShapeType="1"/>
          </p:cNvSpPr>
          <p:nvPr/>
        </p:nvSpPr>
        <p:spPr bwMode="auto">
          <a:xfrm>
            <a:off x="1906588" y="930275"/>
            <a:ext cx="792162" cy="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3017" name="Line 10"/>
          <p:cNvSpPr>
            <a:spLocks noChangeShapeType="1"/>
          </p:cNvSpPr>
          <p:nvPr/>
        </p:nvSpPr>
        <p:spPr bwMode="auto">
          <a:xfrm>
            <a:off x="1906588" y="1057275"/>
            <a:ext cx="792162" cy="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3018" name="Text Box 21"/>
          <p:cNvSpPr txBox="1">
            <a:spLocks noChangeArrowheads="1"/>
          </p:cNvSpPr>
          <p:nvPr/>
        </p:nvSpPr>
        <p:spPr bwMode="auto">
          <a:xfrm>
            <a:off x="442913" y="830263"/>
            <a:ext cx="268287"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b="1">
                <a:latin typeface="Times New Roman" charset="0"/>
                <a:cs typeface="Times New Roman" charset="0"/>
              </a:rPr>
              <a:t>1</a:t>
            </a:r>
          </a:p>
        </p:txBody>
      </p:sp>
      <p:sp>
        <p:nvSpPr>
          <p:cNvPr id="43019" name="Text Box 22"/>
          <p:cNvSpPr txBox="1">
            <a:spLocks noChangeArrowheads="1"/>
          </p:cNvSpPr>
          <p:nvPr/>
        </p:nvSpPr>
        <p:spPr bwMode="auto">
          <a:xfrm>
            <a:off x="776288" y="2174875"/>
            <a:ext cx="2682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b="1">
                <a:latin typeface="Times New Roman" charset="0"/>
                <a:cs typeface="Times New Roman" charset="0"/>
              </a:rPr>
              <a:t>2</a:t>
            </a:r>
          </a:p>
        </p:txBody>
      </p:sp>
      <p:sp>
        <p:nvSpPr>
          <p:cNvPr id="43020" name="Text Box 24"/>
          <p:cNvSpPr txBox="1">
            <a:spLocks noChangeArrowheads="1"/>
          </p:cNvSpPr>
          <p:nvPr/>
        </p:nvSpPr>
        <p:spPr bwMode="auto">
          <a:xfrm>
            <a:off x="527050" y="4791075"/>
            <a:ext cx="2682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b="1">
                <a:latin typeface="Times New Roman" charset="0"/>
                <a:cs typeface="Times New Roman" charset="0"/>
              </a:rPr>
              <a:t>5</a:t>
            </a:r>
          </a:p>
        </p:txBody>
      </p:sp>
      <p:sp>
        <p:nvSpPr>
          <p:cNvPr id="43021" name="Text Box 25"/>
          <p:cNvSpPr txBox="1">
            <a:spLocks noChangeArrowheads="1"/>
          </p:cNvSpPr>
          <p:nvPr/>
        </p:nvSpPr>
        <p:spPr bwMode="auto">
          <a:xfrm>
            <a:off x="1871663" y="5626100"/>
            <a:ext cx="2667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b="1">
                <a:latin typeface="Times New Roman" charset="0"/>
                <a:cs typeface="Times New Roman" charset="0"/>
              </a:rPr>
              <a:t>6</a:t>
            </a:r>
          </a:p>
        </p:txBody>
      </p:sp>
      <p:grpSp>
        <p:nvGrpSpPr>
          <p:cNvPr id="43022" name="Group 26"/>
          <p:cNvGrpSpPr>
            <a:grpSpLocks/>
          </p:cNvGrpSpPr>
          <p:nvPr/>
        </p:nvGrpSpPr>
        <p:grpSpPr bwMode="auto">
          <a:xfrm>
            <a:off x="577850" y="1509713"/>
            <a:ext cx="1582738" cy="461962"/>
            <a:chOff x="112" y="1553"/>
            <a:chExt cx="789" cy="293"/>
          </a:xfrm>
        </p:grpSpPr>
        <p:sp>
          <p:nvSpPr>
            <p:cNvPr id="43043" name="AutoShape 27"/>
            <p:cNvSpPr>
              <a:spLocks noChangeArrowheads="1"/>
            </p:cNvSpPr>
            <p:nvPr/>
          </p:nvSpPr>
          <p:spPr bwMode="auto">
            <a:xfrm>
              <a:off x="138" y="1566"/>
              <a:ext cx="708" cy="270"/>
            </a:xfrm>
            <a:prstGeom prst="roundRect">
              <a:avLst>
                <a:gd name="adj" fmla="val 16667"/>
              </a:avLst>
            </a:prstGeom>
            <a:solidFill>
              <a:srgbClr val="FFFF99"/>
            </a:solidFill>
            <a:ln w="9525">
              <a:solidFill>
                <a:schemeClr val="tx1"/>
              </a:solidFill>
              <a:round/>
              <a:headEnd/>
              <a:tailEnd/>
            </a:ln>
          </p:spPr>
          <p:txBody>
            <a:bodyPr wrap="none" anchor="ctr"/>
            <a:lstStyle/>
            <a:p>
              <a:endParaRPr lang="en-US"/>
            </a:p>
          </p:txBody>
        </p:sp>
        <p:sp>
          <p:nvSpPr>
            <p:cNvPr id="43044" name="Text Box 28"/>
            <p:cNvSpPr txBox="1">
              <a:spLocks noChangeArrowheads="1"/>
            </p:cNvSpPr>
            <p:nvPr/>
          </p:nvSpPr>
          <p:spPr bwMode="auto">
            <a:xfrm>
              <a:off x="112" y="1553"/>
              <a:ext cx="789" cy="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latin typeface="Times New Roman" charset="0"/>
                </a:rPr>
                <a:t>Make sure the buttons are selected</a:t>
              </a:r>
            </a:p>
          </p:txBody>
        </p:sp>
      </p:grpSp>
      <p:sp>
        <p:nvSpPr>
          <p:cNvPr id="43023" name="Line 32"/>
          <p:cNvSpPr>
            <a:spLocks noChangeShapeType="1"/>
          </p:cNvSpPr>
          <p:nvPr/>
        </p:nvSpPr>
        <p:spPr bwMode="auto">
          <a:xfrm flipV="1">
            <a:off x="1898650" y="4762500"/>
            <a:ext cx="2165350" cy="225425"/>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3024" name="Line 29"/>
          <p:cNvSpPr>
            <a:spLocks noChangeShapeType="1"/>
          </p:cNvSpPr>
          <p:nvPr/>
        </p:nvSpPr>
        <p:spPr bwMode="auto">
          <a:xfrm flipV="1">
            <a:off x="1887538" y="2282825"/>
            <a:ext cx="1233487" cy="174625"/>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3025" name="Line 30"/>
          <p:cNvSpPr>
            <a:spLocks noChangeShapeType="1"/>
          </p:cNvSpPr>
          <p:nvPr/>
        </p:nvSpPr>
        <p:spPr bwMode="auto">
          <a:xfrm flipV="1">
            <a:off x="1901825" y="2611438"/>
            <a:ext cx="2122488" cy="503237"/>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3026" name="Line 31"/>
          <p:cNvSpPr>
            <a:spLocks noChangeShapeType="1"/>
          </p:cNvSpPr>
          <p:nvPr/>
        </p:nvSpPr>
        <p:spPr bwMode="auto">
          <a:xfrm>
            <a:off x="1968500" y="4089400"/>
            <a:ext cx="1520825" cy="560388"/>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3027" name="Line 33"/>
          <p:cNvSpPr>
            <a:spLocks noChangeShapeType="1"/>
          </p:cNvSpPr>
          <p:nvPr/>
        </p:nvSpPr>
        <p:spPr bwMode="auto">
          <a:xfrm>
            <a:off x="4287838" y="4824413"/>
            <a:ext cx="95250" cy="147637"/>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3028" name="Text Box 23"/>
          <p:cNvSpPr txBox="1">
            <a:spLocks noChangeArrowheads="1"/>
          </p:cNvSpPr>
          <p:nvPr/>
        </p:nvSpPr>
        <p:spPr bwMode="auto">
          <a:xfrm>
            <a:off x="468313" y="2962275"/>
            <a:ext cx="2682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b="1">
                <a:latin typeface="Times New Roman" charset="0"/>
                <a:cs typeface="Times New Roman" charset="0"/>
              </a:rPr>
              <a:t>3</a:t>
            </a:r>
          </a:p>
        </p:txBody>
      </p:sp>
      <p:sp>
        <p:nvSpPr>
          <p:cNvPr id="36" name="Rectangle 35"/>
          <p:cNvSpPr/>
          <p:nvPr/>
        </p:nvSpPr>
        <p:spPr>
          <a:xfrm>
            <a:off x="698500" y="762000"/>
            <a:ext cx="1384300" cy="6604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3030" name="Text Box 37"/>
          <p:cNvSpPr txBox="1">
            <a:spLocks noChangeArrowheads="1"/>
          </p:cNvSpPr>
          <p:nvPr/>
        </p:nvSpPr>
        <p:spPr bwMode="auto">
          <a:xfrm>
            <a:off x="700088" y="760413"/>
            <a:ext cx="13366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t>Click </a:t>
            </a:r>
            <a:r>
              <a:rPr lang="ja-JP" altLang="en-GB" sz="1200"/>
              <a:t>‘</a:t>
            </a:r>
            <a:r>
              <a:rPr lang="en-GB" altLang="ja-JP" sz="1200"/>
              <a:t>Select</a:t>
            </a:r>
            <a:r>
              <a:rPr lang="ja-JP" altLang="en-GB" sz="1200"/>
              <a:t>’</a:t>
            </a:r>
            <a:r>
              <a:rPr lang="en-GB" altLang="ja-JP" sz="1200"/>
              <a:t> then </a:t>
            </a:r>
            <a:r>
              <a:rPr lang="ja-JP" altLang="en-GB" sz="1200"/>
              <a:t>‘</a:t>
            </a:r>
            <a:r>
              <a:rPr lang="en-GB" altLang="ja-JP" sz="1200"/>
              <a:t>Feature Selector</a:t>
            </a:r>
            <a:r>
              <a:rPr lang="ja-JP" altLang="en-GB" sz="1200"/>
              <a:t>’</a:t>
            </a:r>
            <a:endParaRPr lang="en-GB" sz="1200"/>
          </a:p>
        </p:txBody>
      </p:sp>
      <p:sp>
        <p:nvSpPr>
          <p:cNvPr id="37" name="Rectangle 36"/>
          <p:cNvSpPr/>
          <p:nvPr/>
        </p:nvSpPr>
        <p:spPr>
          <a:xfrm>
            <a:off x="1003300" y="2095500"/>
            <a:ext cx="1511300" cy="6477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3032" name="Text Box 12"/>
          <p:cNvSpPr txBox="1">
            <a:spLocks noChangeArrowheads="1"/>
          </p:cNvSpPr>
          <p:nvPr/>
        </p:nvSpPr>
        <p:spPr bwMode="auto">
          <a:xfrm>
            <a:off x="1004888" y="2100263"/>
            <a:ext cx="15097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t>Set Key to </a:t>
            </a:r>
            <a:r>
              <a:rPr lang="ja-JP" altLang="en-GB" sz="1200"/>
              <a:t>‘</a:t>
            </a:r>
            <a:r>
              <a:rPr lang="en-GB" altLang="ja-JP" sz="1200"/>
              <a:t>CDS</a:t>
            </a:r>
            <a:r>
              <a:rPr lang="ja-JP" altLang="en-GB" sz="1200"/>
              <a:t>’</a:t>
            </a:r>
            <a:r>
              <a:rPr lang="en-GB" altLang="ja-JP" sz="1200"/>
              <a:t> and Qualifier to </a:t>
            </a:r>
            <a:r>
              <a:rPr lang="ja-JP" altLang="en-GB" sz="1200"/>
              <a:t>‘</a:t>
            </a:r>
            <a:r>
              <a:rPr lang="en-GB" altLang="ja-JP" sz="1200"/>
              <a:t>colour</a:t>
            </a:r>
            <a:r>
              <a:rPr lang="ja-JP" altLang="en-GB" sz="1200"/>
              <a:t>’</a:t>
            </a:r>
            <a:endParaRPr lang="en-GB" sz="1200"/>
          </a:p>
        </p:txBody>
      </p:sp>
      <p:sp>
        <p:nvSpPr>
          <p:cNvPr id="38" name="Rectangle 37"/>
          <p:cNvSpPr/>
          <p:nvPr/>
        </p:nvSpPr>
        <p:spPr>
          <a:xfrm>
            <a:off x="711200" y="2946400"/>
            <a:ext cx="1384300" cy="3556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3034" name="Text Box 14"/>
          <p:cNvSpPr txBox="1">
            <a:spLocks noChangeArrowheads="1"/>
          </p:cNvSpPr>
          <p:nvPr/>
        </p:nvSpPr>
        <p:spPr bwMode="auto">
          <a:xfrm>
            <a:off x="717550" y="2974975"/>
            <a:ext cx="141605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t>Type search term</a:t>
            </a:r>
          </a:p>
        </p:txBody>
      </p:sp>
      <p:sp>
        <p:nvSpPr>
          <p:cNvPr id="39" name="Rectangle 38"/>
          <p:cNvSpPr/>
          <p:nvPr/>
        </p:nvSpPr>
        <p:spPr>
          <a:xfrm>
            <a:off x="685800" y="3530600"/>
            <a:ext cx="1473200" cy="6858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3036" name="Text Box 18"/>
          <p:cNvSpPr txBox="1">
            <a:spLocks noChangeArrowheads="1"/>
          </p:cNvSpPr>
          <p:nvPr/>
        </p:nvSpPr>
        <p:spPr bwMode="auto">
          <a:xfrm>
            <a:off x="696913" y="3535363"/>
            <a:ext cx="15636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t>Click to select features containing search term</a:t>
            </a:r>
          </a:p>
        </p:txBody>
      </p:sp>
      <p:sp>
        <p:nvSpPr>
          <p:cNvPr id="40" name="Rectangle 39"/>
          <p:cNvSpPr/>
          <p:nvPr/>
        </p:nvSpPr>
        <p:spPr>
          <a:xfrm>
            <a:off x="2133600" y="5549900"/>
            <a:ext cx="1003300" cy="4191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3038" name="Text Box 20"/>
          <p:cNvSpPr txBox="1">
            <a:spLocks noChangeArrowheads="1"/>
          </p:cNvSpPr>
          <p:nvPr/>
        </p:nvSpPr>
        <p:spPr bwMode="auto">
          <a:xfrm>
            <a:off x="2173288" y="5622925"/>
            <a:ext cx="11366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t>feature list</a:t>
            </a:r>
          </a:p>
        </p:txBody>
      </p:sp>
      <p:sp>
        <p:nvSpPr>
          <p:cNvPr id="41" name="Rectangle 40"/>
          <p:cNvSpPr/>
          <p:nvPr/>
        </p:nvSpPr>
        <p:spPr>
          <a:xfrm>
            <a:off x="812800" y="4699000"/>
            <a:ext cx="1270000" cy="6858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3040" name="Text Box 16"/>
          <p:cNvSpPr txBox="1">
            <a:spLocks noChangeArrowheads="1"/>
          </p:cNvSpPr>
          <p:nvPr/>
        </p:nvSpPr>
        <p:spPr bwMode="auto">
          <a:xfrm>
            <a:off x="817563" y="4695825"/>
            <a:ext cx="12652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t>Click to view selected features in a list</a:t>
            </a:r>
          </a:p>
        </p:txBody>
      </p:sp>
      <p:sp>
        <p:nvSpPr>
          <p:cNvPr id="43" name="Rectangle 42"/>
          <p:cNvSpPr/>
          <p:nvPr/>
        </p:nvSpPr>
        <p:spPr>
          <a:xfrm>
            <a:off x="571500" y="7586126"/>
            <a:ext cx="5702300" cy="17272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3042" name="Rectangle 1"/>
          <p:cNvSpPr>
            <a:spLocks noChangeArrowheads="1"/>
          </p:cNvSpPr>
          <p:nvPr/>
        </p:nvSpPr>
        <p:spPr bwMode="auto">
          <a:xfrm>
            <a:off x="571503" y="7566547"/>
            <a:ext cx="5702300" cy="175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GB" sz="1200" dirty="0"/>
              <a:t>Firstly in window (</a:t>
            </a:r>
            <a:r>
              <a:rPr lang="en-GB" sz="1200" b="1" dirty="0"/>
              <a:t>6) </a:t>
            </a:r>
            <a:r>
              <a:rPr lang="en-GB" sz="1200" dirty="0"/>
              <a:t>select all of the CDSs shown by clicking on the </a:t>
            </a:r>
            <a:r>
              <a:rPr lang="ja-JP" altLang="en-GB" sz="1200" dirty="0"/>
              <a:t>‘</a:t>
            </a:r>
            <a:r>
              <a:rPr lang="en-GB" altLang="ja-JP" sz="1200" dirty="0"/>
              <a:t>Select</a:t>
            </a:r>
            <a:r>
              <a:rPr lang="ja-JP" altLang="en-GB" sz="1200" dirty="0"/>
              <a:t>’</a:t>
            </a:r>
            <a:r>
              <a:rPr lang="en-GB" altLang="ja-JP" sz="1200" dirty="0"/>
              <a:t> menu and then selecting </a:t>
            </a:r>
            <a:r>
              <a:rPr lang="ja-JP" altLang="en-GB" sz="1200" dirty="0"/>
              <a:t>‘</a:t>
            </a:r>
            <a:r>
              <a:rPr lang="en-GB" altLang="ja-JP" sz="1200" dirty="0"/>
              <a:t>All</a:t>
            </a:r>
            <a:r>
              <a:rPr lang="ja-JP" altLang="en-GB" sz="1200" dirty="0"/>
              <a:t>’</a:t>
            </a:r>
            <a:r>
              <a:rPr lang="en-GB" altLang="ja-JP" sz="1200" dirty="0"/>
              <a:t>. All the features listed in window (</a:t>
            </a:r>
            <a:r>
              <a:rPr lang="en-GB" altLang="ja-JP" sz="1200" b="1" dirty="0"/>
              <a:t>6)</a:t>
            </a:r>
            <a:r>
              <a:rPr lang="en-GB" altLang="ja-JP" sz="1200" dirty="0"/>
              <a:t> should now be highlighted. To copy them to another entry (file) click </a:t>
            </a:r>
            <a:r>
              <a:rPr lang="ja-JP" altLang="en-GB" sz="1200" dirty="0"/>
              <a:t>‘</a:t>
            </a:r>
            <a:r>
              <a:rPr lang="en-GB" altLang="ja-JP" sz="1200" dirty="0"/>
              <a:t>Edit</a:t>
            </a:r>
            <a:r>
              <a:rPr lang="ja-JP" altLang="en-GB" sz="1200" dirty="0"/>
              <a:t>’</a:t>
            </a:r>
            <a:r>
              <a:rPr lang="en-GB" altLang="ja-JP" sz="1200" dirty="0"/>
              <a:t> then </a:t>
            </a:r>
            <a:r>
              <a:rPr lang="ja-JP" altLang="en-GB" sz="1200" dirty="0"/>
              <a:t>‘</a:t>
            </a:r>
            <a:r>
              <a:rPr lang="en-GB" altLang="ja-JP" sz="1200" dirty="0"/>
              <a:t>Copy Selected Features To</a:t>
            </a:r>
            <a:r>
              <a:rPr lang="ja-JP" altLang="en-GB" sz="1200" dirty="0"/>
              <a:t>’</a:t>
            </a:r>
            <a:r>
              <a:rPr lang="en-GB" altLang="ja-JP" sz="1200" dirty="0"/>
              <a:t> then </a:t>
            </a:r>
            <a:r>
              <a:rPr lang="ja-JP" altLang="en-GB" sz="1200" dirty="0"/>
              <a:t>‘</a:t>
            </a:r>
            <a:r>
              <a:rPr lang="en-GB" altLang="ja-JP" sz="1200" dirty="0"/>
              <a:t>no name</a:t>
            </a:r>
            <a:r>
              <a:rPr lang="ja-JP" altLang="en-GB" sz="1200" dirty="0"/>
              <a:t>’</a:t>
            </a:r>
            <a:r>
              <a:rPr lang="en-GB" altLang="ja-JP" sz="1200" dirty="0"/>
              <a:t>. Close the two smaller feature selector windows and return to the SPI-7 Artemis window. You could rename the </a:t>
            </a:r>
            <a:r>
              <a:rPr lang="ja-JP" altLang="en-GB" sz="1200" dirty="0"/>
              <a:t>‘</a:t>
            </a:r>
            <a:r>
              <a:rPr lang="en-GB" altLang="ja-JP" sz="1200" dirty="0"/>
              <a:t>no name</a:t>
            </a:r>
            <a:r>
              <a:rPr lang="ja-JP" altLang="en-GB" sz="1200" dirty="0"/>
              <a:t>’</a:t>
            </a:r>
            <a:r>
              <a:rPr lang="en-GB" altLang="ja-JP" sz="1200" dirty="0"/>
              <a:t> entry as </a:t>
            </a:r>
            <a:r>
              <a:rPr lang="en-GB" altLang="ja-JP" sz="1200" dirty="0" err="1"/>
              <a:t>phage.tab</a:t>
            </a:r>
            <a:r>
              <a:rPr lang="en-GB" altLang="ja-JP" sz="1200" dirty="0"/>
              <a:t>, as you did </a:t>
            </a:r>
            <a:r>
              <a:rPr lang="en-GB" altLang="ja-JP" sz="1200" dirty="0" smtClean="0"/>
              <a:t>before (if you can’t remember how to do it have a look at page 14). </a:t>
            </a:r>
            <a:r>
              <a:rPr lang="en-GB" altLang="ja-JP" sz="1200" dirty="0"/>
              <a:t>Temporarily remove the features contained in </a:t>
            </a:r>
            <a:r>
              <a:rPr lang="ja-JP" altLang="en-GB" sz="1200" dirty="0"/>
              <a:t>‘</a:t>
            </a:r>
            <a:r>
              <a:rPr lang="en-GB" altLang="ja-JP" sz="1200" dirty="0"/>
              <a:t>spi7.tab</a:t>
            </a:r>
            <a:r>
              <a:rPr lang="ja-JP" altLang="en-GB" sz="1200" dirty="0"/>
              <a:t>’</a:t>
            </a:r>
            <a:r>
              <a:rPr lang="en-GB" altLang="ja-JP" sz="1200" dirty="0"/>
              <a:t> file by left clicking on the entry button on the grey entry line.  Only the phage genes should remain.</a:t>
            </a:r>
            <a:endParaRPr lang="en-GB" sz="1200" dirty="0"/>
          </a:p>
        </p:txBody>
      </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AutoShape 2"/>
          <p:cNvSpPr>
            <a:spLocks noChangeArrowheads="1"/>
          </p:cNvSpPr>
          <p:nvPr/>
        </p:nvSpPr>
        <p:spPr bwMode="auto">
          <a:xfrm>
            <a:off x="549275" y="350838"/>
            <a:ext cx="5765800" cy="644525"/>
          </a:xfrm>
          <a:prstGeom prst="roundRect">
            <a:avLst>
              <a:gd name="adj" fmla="val 16667"/>
            </a:avLst>
          </a:prstGeom>
          <a:solidFill>
            <a:srgbClr val="FFFF99"/>
          </a:solidFill>
          <a:ln w="9525">
            <a:solidFill>
              <a:schemeClr val="tx1"/>
            </a:solidFill>
            <a:round/>
            <a:headEnd/>
            <a:tailEnd/>
          </a:ln>
        </p:spPr>
        <p:txBody>
          <a:bodyPr wrap="none" anchor="ctr"/>
          <a:lstStyle/>
          <a:p>
            <a:endParaRPr lang="en-US"/>
          </a:p>
        </p:txBody>
      </p:sp>
      <p:sp>
        <p:nvSpPr>
          <p:cNvPr id="45058" name="Text Box 4"/>
          <p:cNvSpPr txBox="1">
            <a:spLocks noChangeArrowheads="1"/>
          </p:cNvSpPr>
          <p:nvPr/>
        </p:nvSpPr>
        <p:spPr bwMode="auto">
          <a:xfrm>
            <a:off x="581025" y="349250"/>
            <a:ext cx="57340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just" eaLnBrk="1" hangingPunct="1"/>
            <a:r>
              <a:rPr lang="en-GB" sz="1200" b="1">
                <a:latin typeface="Times New Roman" charset="0"/>
              </a:rPr>
              <a:t>Additional methods for selecting/extracting features using the Feature Selector</a:t>
            </a:r>
            <a:endParaRPr lang="en-GB" sz="1200">
              <a:latin typeface="Times New Roman" charset="0"/>
            </a:endParaRPr>
          </a:p>
          <a:p>
            <a:pPr algn="just" eaLnBrk="1" hangingPunct="1"/>
            <a:r>
              <a:rPr lang="en-GB" sz="1200">
                <a:latin typeface="Times New Roman" charset="0"/>
              </a:rPr>
              <a:t>It is worth noting that the Feature Selector can be used in many other ways to select and extract subsets of features from the genome, using eg text or amino acid searches. </a:t>
            </a:r>
          </a:p>
        </p:txBody>
      </p:sp>
      <p:sp>
        <p:nvSpPr>
          <p:cNvPr id="45059" name="AutoShape 5"/>
          <p:cNvSpPr>
            <a:spLocks noChangeArrowheads="1"/>
          </p:cNvSpPr>
          <p:nvPr/>
        </p:nvSpPr>
        <p:spPr bwMode="auto">
          <a:xfrm>
            <a:off x="558800" y="3124200"/>
            <a:ext cx="5756275" cy="1028700"/>
          </a:xfrm>
          <a:prstGeom prst="roundRect">
            <a:avLst>
              <a:gd name="adj" fmla="val 16667"/>
            </a:avLst>
          </a:prstGeom>
          <a:solidFill>
            <a:srgbClr val="FFFF99"/>
          </a:solidFill>
          <a:ln w="9525">
            <a:solidFill>
              <a:schemeClr val="tx1"/>
            </a:solidFill>
            <a:round/>
            <a:headEnd/>
            <a:tailEnd/>
          </a:ln>
        </p:spPr>
        <p:txBody>
          <a:bodyPr wrap="none" anchor="ctr"/>
          <a:lstStyle/>
          <a:p>
            <a:endParaRPr lang="en-US"/>
          </a:p>
        </p:txBody>
      </p:sp>
      <p:sp>
        <p:nvSpPr>
          <p:cNvPr id="45060" name="Text Box 6"/>
          <p:cNvSpPr txBox="1">
            <a:spLocks noChangeArrowheads="1"/>
          </p:cNvSpPr>
          <p:nvPr/>
        </p:nvSpPr>
        <p:spPr bwMode="auto">
          <a:xfrm>
            <a:off x="584200" y="3111500"/>
            <a:ext cx="57023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just" eaLnBrk="1" hangingPunct="1"/>
            <a:r>
              <a:rPr lang="en-GB" sz="1200" b="1">
                <a:latin typeface="Times New Roman" charset="0"/>
              </a:rPr>
              <a:t>Defining the extent of the prophage</a:t>
            </a:r>
          </a:p>
          <a:p>
            <a:pPr algn="just" eaLnBrk="1" hangingPunct="1"/>
            <a:r>
              <a:rPr lang="en-GB" sz="1200">
                <a:latin typeface="Times New Roman" charset="0"/>
              </a:rPr>
              <a:t>Even from this preliminary analysis it is clear that the prophage occupies a fairly discrete region within SPI-7 (see below). It is often useful to create a new DNA feature to define the limits of this type of genome landmark. To do this use the left mouse button to click and drag over the region that you think defines the prophage. </a:t>
            </a:r>
          </a:p>
        </p:txBody>
      </p:sp>
      <p:pic>
        <p:nvPicPr>
          <p:cNvPr id="45061" name="Picture 10" descr="bob.tif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608138" y="1036638"/>
            <a:ext cx="1427162" cy="202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2" name="Line 9"/>
          <p:cNvSpPr>
            <a:spLocks noChangeShapeType="1"/>
          </p:cNvSpPr>
          <p:nvPr/>
        </p:nvSpPr>
        <p:spPr bwMode="auto">
          <a:xfrm flipH="1" flipV="1">
            <a:off x="3086100" y="1524000"/>
            <a:ext cx="1316038" cy="830263"/>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45063" name="Line 10"/>
          <p:cNvSpPr>
            <a:spLocks noChangeShapeType="1"/>
          </p:cNvSpPr>
          <p:nvPr/>
        </p:nvSpPr>
        <p:spPr bwMode="auto">
          <a:xfrm flipH="1">
            <a:off x="3098800" y="2351088"/>
            <a:ext cx="1293813" cy="404812"/>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grpSp>
        <p:nvGrpSpPr>
          <p:cNvPr id="45064" name="Group 4"/>
          <p:cNvGrpSpPr>
            <a:grpSpLocks/>
          </p:cNvGrpSpPr>
          <p:nvPr/>
        </p:nvGrpSpPr>
        <p:grpSpPr bwMode="auto">
          <a:xfrm>
            <a:off x="546100" y="8953500"/>
            <a:ext cx="5778500" cy="355600"/>
            <a:chOff x="546100" y="7239000"/>
            <a:chExt cx="5778500" cy="355600"/>
          </a:xfrm>
        </p:grpSpPr>
        <p:sp>
          <p:nvSpPr>
            <p:cNvPr id="45070" name="AutoShape 5"/>
            <p:cNvSpPr>
              <a:spLocks noChangeArrowheads="1"/>
            </p:cNvSpPr>
            <p:nvPr/>
          </p:nvSpPr>
          <p:spPr bwMode="auto">
            <a:xfrm>
              <a:off x="546100" y="7239000"/>
              <a:ext cx="5756275" cy="355600"/>
            </a:xfrm>
            <a:prstGeom prst="roundRect">
              <a:avLst>
                <a:gd name="adj" fmla="val 16667"/>
              </a:avLst>
            </a:prstGeom>
            <a:solidFill>
              <a:srgbClr val="FFFF99"/>
            </a:solidFill>
            <a:ln w="9525">
              <a:solidFill>
                <a:schemeClr val="tx1"/>
              </a:solidFill>
              <a:round/>
              <a:headEnd/>
              <a:tailEnd/>
            </a:ln>
          </p:spPr>
          <p:txBody>
            <a:bodyPr wrap="none" anchor="ctr"/>
            <a:lstStyle/>
            <a:p>
              <a:endParaRPr lang="en-US"/>
            </a:p>
          </p:txBody>
        </p:sp>
        <p:sp>
          <p:nvSpPr>
            <p:cNvPr id="45071" name="Rectangle 12"/>
            <p:cNvSpPr>
              <a:spLocks noChangeArrowheads="1"/>
            </p:cNvSpPr>
            <p:nvPr/>
          </p:nvSpPr>
          <p:spPr bwMode="auto">
            <a:xfrm>
              <a:off x="558800" y="7277100"/>
              <a:ext cx="57658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GB" sz="1200">
                  <a:latin typeface="Times New Roman" charset="0"/>
                </a:rPr>
                <a:t>To see how well you have done, tick the little box to turn on spi7.tab.</a:t>
              </a:r>
            </a:p>
          </p:txBody>
        </p:sp>
      </p:grpSp>
      <p:sp>
        <p:nvSpPr>
          <p:cNvPr id="45065" name="AutoShape 2"/>
          <p:cNvSpPr>
            <a:spLocks noChangeArrowheads="1"/>
          </p:cNvSpPr>
          <p:nvPr/>
        </p:nvSpPr>
        <p:spPr bwMode="auto">
          <a:xfrm>
            <a:off x="4371975" y="2001838"/>
            <a:ext cx="1393825" cy="644525"/>
          </a:xfrm>
          <a:prstGeom prst="roundRect">
            <a:avLst>
              <a:gd name="adj" fmla="val 16667"/>
            </a:avLst>
          </a:prstGeom>
          <a:solidFill>
            <a:srgbClr val="FFFF99"/>
          </a:solidFill>
          <a:ln w="9525">
            <a:solidFill>
              <a:schemeClr val="tx1"/>
            </a:solidFill>
            <a:round/>
            <a:headEnd/>
            <a:tailEnd/>
          </a:ln>
        </p:spPr>
        <p:txBody>
          <a:bodyPr wrap="none" anchor="ctr"/>
          <a:lstStyle/>
          <a:p>
            <a:endParaRPr lang="en-US"/>
          </a:p>
        </p:txBody>
      </p:sp>
      <p:sp>
        <p:nvSpPr>
          <p:cNvPr id="45066" name="Rectangle 1"/>
          <p:cNvSpPr>
            <a:spLocks noChangeArrowheads="1"/>
          </p:cNvSpPr>
          <p:nvPr/>
        </p:nvSpPr>
        <p:spPr bwMode="auto">
          <a:xfrm>
            <a:off x="4394200" y="1974850"/>
            <a:ext cx="13589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sz="1200">
                <a:latin typeface="Times New Roman" charset="0"/>
              </a:rPr>
              <a:t>Space for a search term or amino acid motif</a:t>
            </a:r>
          </a:p>
        </p:txBody>
      </p:sp>
      <p:pic>
        <p:nvPicPr>
          <p:cNvPr id="45067"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019300" y="4224338"/>
            <a:ext cx="2819400" cy="2503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17"/>
          <p:cNvSpPr/>
          <p:nvPr/>
        </p:nvSpPr>
        <p:spPr>
          <a:xfrm>
            <a:off x="571500" y="6794500"/>
            <a:ext cx="5702300" cy="20828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5069" name="Rectangle 3"/>
          <p:cNvSpPr>
            <a:spLocks noChangeArrowheads="1"/>
          </p:cNvSpPr>
          <p:nvPr/>
        </p:nvSpPr>
        <p:spPr bwMode="auto">
          <a:xfrm>
            <a:off x="596900" y="6780213"/>
            <a:ext cx="5651500" cy="2122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GB" sz="1200"/>
              <a:t>While the region is highlighted, click on the </a:t>
            </a:r>
            <a:r>
              <a:rPr lang="ja-JP" altLang="en-GB" sz="1200"/>
              <a:t>‘</a:t>
            </a:r>
            <a:r>
              <a:rPr lang="en-GB" altLang="ja-JP" sz="1200"/>
              <a:t>Create</a:t>
            </a:r>
            <a:r>
              <a:rPr lang="ja-JP" altLang="en-GB" sz="1200"/>
              <a:t>’</a:t>
            </a:r>
            <a:r>
              <a:rPr lang="en-GB" altLang="ja-JP" sz="1200"/>
              <a:t> menu and select </a:t>
            </a:r>
            <a:r>
              <a:rPr lang="ja-JP" altLang="en-GB" sz="1200"/>
              <a:t>‘</a:t>
            </a:r>
            <a:r>
              <a:rPr lang="en-GB" altLang="ja-JP" sz="1200"/>
              <a:t>Create feature from base range</a:t>
            </a:r>
            <a:r>
              <a:rPr lang="ja-JP" altLang="en-GB" sz="1200"/>
              <a:t>’</a:t>
            </a:r>
            <a:r>
              <a:rPr lang="en-GB" altLang="ja-JP" sz="1200"/>
              <a:t>. A feature edit window will appear. The default </a:t>
            </a:r>
            <a:r>
              <a:rPr lang="ja-JP" altLang="en-GB" sz="1200"/>
              <a:t>‘</a:t>
            </a:r>
            <a:r>
              <a:rPr lang="en-GB" altLang="ja-JP" sz="1200"/>
              <a:t>Key</a:t>
            </a:r>
            <a:r>
              <a:rPr lang="ja-JP" altLang="en-GB" sz="1200"/>
              <a:t>’</a:t>
            </a:r>
            <a:r>
              <a:rPr lang="en-GB" altLang="ja-JP" sz="1200"/>
              <a:t> value given by Artemis when creating a new feature is </a:t>
            </a:r>
            <a:r>
              <a:rPr lang="ja-JP" altLang="en-GB" sz="1200"/>
              <a:t>‘</a:t>
            </a:r>
            <a:r>
              <a:rPr lang="en-GB" altLang="ja-JP" sz="1200"/>
              <a:t>CDS</a:t>
            </a:r>
            <a:r>
              <a:rPr lang="ja-JP" altLang="en-GB" sz="1200"/>
              <a:t>’</a:t>
            </a:r>
            <a:r>
              <a:rPr lang="en-GB" altLang="ja-JP" sz="1200"/>
              <a:t>. With this </a:t>
            </a:r>
            <a:r>
              <a:rPr lang="ja-JP" altLang="en-GB" sz="1200"/>
              <a:t>‘</a:t>
            </a:r>
            <a:r>
              <a:rPr lang="en-GB" altLang="ja-JP" sz="1200"/>
              <a:t>Key</a:t>
            </a:r>
            <a:r>
              <a:rPr lang="ja-JP" altLang="en-GB" sz="1200"/>
              <a:t>’</a:t>
            </a:r>
            <a:r>
              <a:rPr lang="en-GB" altLang="ja-JP" sz="1200"/>
              <a:t> the newly created feature would automatically be put on the translation line. However, if we change this to </a:t>
            </a:r>
            <a:r>
              <a:rPr lang="ja-JP" altLang="en-GB" sz="1200"/>
              <a:t>‘</a:t>
            </a:r>
            <a:r>
              <a:rPr lang="en-GB" altLang="ja-JP" sz="1200"/>
              <a:t>misc_feature</a:t>
            </a:r>
            <a:r>
              <a:rPr lang="ja-JP" altLang="en-GB" sz="1200"/>
              <a:t>’</a:t>
            </a:r>
            <a:r>
              <a:rPr lang="en-GB" altLang="ja-JP" sz="1200"/>
              <a:t> (an option in the </a:t>
            </a:r>
            <a:r>
              <a:rPr lang="ja-JP" altLang="en-GB" sz="1200"/>
              <a:t>‘</a:t>
            </a:r>
            <a:r>
              <a:rPr lang="en-GB" altLang="ja-JP" sz="1200"/>
              <a:t>Key</a:t>
            </a:r>
            <a:r>
              <a:rPr lang="ja-JP" altLang="en-GB" sz="1200"/>
              <a:t>’</a:t>
            </a:r>
            <a:r>
              <a:rPr lang="en-GB" altLang="ja-JP" sz="1200"/>
              <a:t> drop down menu in the top left hand corner of the Edit window), Artemis will place this feature on the DNA line. This is perhaps more appropriate and is easier to visualise. You can also add a qualifier, such as </a:t>
            </a:r>
            <a:r>
              <a:rPr lang="ja-JP" altLang="en-GB" sz="1200"/>
              <a:t>‘</a:t>
            </a:r>
            <a:r>
              <a:rPr lang="en-GB" altLang="ja-JP" sz="1200"/>
              <a:t>/label</a:t>
            </a:r>
            <a:r>
              <a:rPr lang="ja-JP" altLang="en-GB" sz="1200"/>
              <a:t>’</a:t>
            </a:r>
            <a:r>
              <a:rPr lang="en-GB" altLang="ja-JP" sz="1200"/>
              <a:t>: select </a:t>
            </a:r>
            <a:r>
              <a:rPr lang="ja-JP" altLang="en-GB" sz="1200"/>
              <a:t>‘</a:t>
            </a:r>
            <a:r>
              <a:rPr lang="en-GB" altLang="ja-JP" sz="1200"/>
              <a:t>label</a:t>
            </a:r>
            <a:r>
              <a:rPr lang="ja-JP" altLang="en-GB" sz="1200"/>
              <a:t>’</a:t>
            </a:r>
            <a:r>
              <a:rPr lang="en-GB" altLang="ja-JP" sz="1200"/>
              <a:t> from the </a:t>
            </a:r>
            <a:r>
              <a:rPr lang="ja-JP" altLang="en-GB" sz="1200"/>
              <a:t>‘</a:t>
            </a:r>
            <a:r>
              <a:rPr lang="en-GB" altLang="ja-JP" sz="1200"/>
              <a:t>Add Qualifier</a:t>
            </a:r>
            <a:r>
              <a:rPr lang="ja-JP" altLang="en-GB" sz="1200"/>
              <a:t>’</a:t>
            </a:r>
            <a:r>
              <a:rPr lang="en-GB" altLang="ja-JP" sz="1200"/>
              <a:t> list and click </a:t>
            </a:r>
            <a:r>
              <a:rPr lang="ja-JP" altLang="en-GB" sz="1200"/>
              <a:t>‘</a:t>
            </a:r>
            <a:r>
              <a:rPr lang="en-GB" altLang="ja-JP" sz="1200"/>
              <a:t>Add Qualifier</a:t>
            </a:r>
            <a:r>
              <a:rPr lang="ja-JP" altLang="en-GB" sz="1200"/>
              <a:t>’</a:t>
            </a:r>
            <a:r>
              <a:rPr lang="en-GB" altLang="ja-JP" sz="1200"/>
              <a:t>, </a:t>
            </a:r>
            <a:r>
              <a:rPr lang="ja-JP" altLang="en-GB" sz="1200"/>
              <a:t>‘</a:t>
            </a:r>
            <a:r>
              <a:rPr lang="en-GB" altLang="ja-JP" sz="1200"/>
              <a:t>/label=</a:t>
            </a:r>
            <a:r>
              <a:rPr lang="ja-JP" altLang="en-GB" sz="1200"/>
              <a:t>’</a:t>
            </a:r>
            <a:r>
              <a:rPr lang="en-GB" altLang="ja-JP" sz="1200"/>
              <a:t> will appear in the text window; add text of your choice, then click </a:t>
            </a:r>
            <a:r>
              <a:rPr lang="ja-JP" altLang="en-GB" sz="1200"/>
              <a:t>‘</a:t>
            </a:r>
            <a:r>
              <a:rPr lang="en-GB" altLang="ja-JP" sz="1200"/>
              <a:t>OK</a:t>
            </a:r>
            <a:r>
              <a:rPr lang="ja-JP" altLang="en-GB" sz="1200"/>
              <a:t>’</a:t>
            </a:r>
            <a:r>
              <a:rPr lang="en-GB" altLang="ja-JP" sz="1200"/>
              <a:t>. That text will be used as a feature label to be displayed in the main sequence view panel.</a:t>
            </a:r>
            <a:endParaRPr lang="en-GB" sz="1200"/>
          </a:p>
        </p:txBody>
      </p:sp>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5"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5900738"/>
            <a:ext cx="3949700" cy="351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6"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01800" y="1752600"/>
            <a:ext cx="4610100" cy="409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7" name="AutoShape 4"/>
          <p:cNvSpPr>
            <a:spLocks noChangeArrowheads="1"/>
          </p:cNvSpPr>
          <p:nvPr/>
        </p:nvSpPr>
        <p:spPr bwMode="auto">
          <a:xfrm>
            <a:off x="563563" y="628650"/>
            <a:ext cx="5751512" cy="1047750"/>
          </a:xfrm>
          <a:prstGeom prst="roundRect">
            <a:avLst>
              <a:gd name="adj" fmla="val 10032"/>
            </a:avLst>
          </a:prstGeom>
          <a:solidFill>
            <a:srgbClr val="FFFF99"/>
          </a:solidFill>
          <a:ln w="9525">
            <a:solidFill>
              <a:schemeClr val="tx1"/>
            </a:solidFill>
            <a:round/>
            <a:headEnd/>
            <a:tailEnd/>
          </a:ln>
        </p:spPr>
        <p:txBody>
          <a:bodyPr wrap="none" anchor="ctr"/>
          <a:lstStyle/>
          <a:p>
            <a:endParaRPr lang="en-US"/>
          </a:p>
        </p:txBody>
      </p:sp>
      <p:sp>
        <p:nvSpPr>
          <p:cNvPr id="47108" name="Text Box 5"/>
          <p:cNvSpPr txBox="1">
            <a:spLocks noChangeArrowheads="1"/>
          </p:cNvSpPr>
          <p:nvPr/>
        </p:nvSpPr>
        <p:spPr bwMode="auto">
          <a:xfrm>
            <a:off x="598488" y="631825"/>
            <a:ext cx="564038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just" eaLnBrk="1" hangingPunct="1"/>
            <a:r>
              <a:rPr lang="en-GB" sz="1200">
                <a:latin typeface="Times New Roman" charset="0"/>
              </a:rPr>
              <a:t>Your final task is to write out the spi7 files in EMBL submission format, and create a merged annotation and sequence file in EMBL submission format. In Artemis you are going to copy the annotation features from the </a:t>
            </a:r>
            <a:r>
              <a:rPr lang="ja-JP" altLang="en-GB" sz="1200">
                <a:latin typeface="Times New Roman" charset="0"/>
              </a:rPr>
              <a:t>‘</a:t>
            </a:r>
            <a:r>
              <a:rPr lang="en-GB" altLang="ja-JP" sz="1200">
                <a:latin typeface="Times New Roman" charset="0"/>
              </a:rPr>
              <a:t>.tab</a:t>
            </a:r>
            <a:r>
              <a:rPr lang="ja-JP" altLang="en-GB" sz="1200">
                <a:latin typeface="Times New Roman" charset="0"/>
              </a:rPr>
              <a:t>’</a:t>
            </a:r>
            <a:r>
              <a:rPr lang="en-GB" altLang="ja-JP" sz="1200">
                <a:latin typeface="Times New Roman" charset="0"/>
              </a:rPr>
              <a:t> file into the </a:t>
            </a:r>
            <a:r>
              <a:rPr lang="ja-JP" altLang="en-GB" sz="1200">
                <a:latin typeface="Times New Roman" charset="0"/>
              </a:rPr>
              <a:t>‘</a:t>
            </a:r>
            <a:r>
              <a:rPr lang="en-GB" altLang="ja-JP" sz="1200">
                <a:latin typeface="Times New Roman" charset="0"/>
              </a:rPr>
              <a:t>.dna</a:t>
            </a:r>
            <a:r>
              <a:rPr lang="ja-JP" altLang="en-GB" sz="1200">
                <a:latin typeface="Times New Roman" charset="0"/>
              </a:rPr>
              <a:t>’</a:t>
            </a:r>
            <a:r>
              <a:rPr lang="en-GB" altLang="ja-JP" sz="1200">
                <a:latin typeface="Times New Roman" charset="0"/>
              </a:rPr>
              <a:t> file, and then save this entry in EMBL format. Don</a:t>
            </a:r>
            <a:r>
              <a:rPr lang="ja-JP" altLang="en-GB" sz="1200">
                <a:latin typeface="Times New Roman" charset="0"/>
              </a:rPr>
              <a:t>’</a:t>
            </a:r>
            <a:r>
              <a:rPr lang="en-GB" altLang="ja-JP" sz="1200">
                <a:latin typeface="Times New Roman" charset="0"/>
              </a:rPr>
              <a:t>t worry about error messages popping up. This is because not all entries are accepted by the EMBL database.</a:t>
            </a:r>
            <a:endParaRPr lang="en-GB" sz="1200">
              <a:latin typeface="Times New Roman" charset="0"/>
            </a:endParaRPr>
          </a:p>
        </p:txBody>
      </p:sp>
      <p:sp>
        <p:nvSpPr>
          <p:cNvPr id="47109" name="Line 6"/>
          <p:cNvSpPr>
            <a:spLocks noChangeShapeType="1"/>
          </p:cNvSpPr>
          <p:nvPr/>
        </p:nvSpPr>
        <p:spPr bwMode="auto">
          <a:xfrm flipV="1">
            <a:off x="1739900" y="6108700"/>
            <a:ext cx="584200" cy="36513"/>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7110" name="Line 7"/>
          <p:cNvSpPr>
            <a:spLocks noChangeShapeType="1"/>
          </p:cNvSpPr>
          <p:nvPr/>
        </p:nvSpPr>
        <p:spPr bwMode="auto">
          <a:xfrm>
            <a:off x="1714500" y="6276975"/>
            <a:ext cx="622300" cy="415925"/>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7111" name="Text Box 10"/>
          <p:cNvSpPr txBox="1">
            <a:spLocks noChangeArrowheads="1"/>
          </p:cNvSpPr>
          <p:nvPr/>
        </p:nvSpPr>
        <p:spPr bwMode="auto">
          <a:xfrm>
            <a:off x="292100" y="6019800"/>
            <a:ext cx="2682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b="1">
                <a:latin typeface="Times New Roman" charset="0"/>
                <a:cs typeface="Times New Roman" charset="0"/>
              </a:rPr>
              <a:t>4</a:t>
            </a:r>
          </a:p>
        </p:txBody>
      </p:sp>
      <p:sp>
        <p:nvSpPr>
          <p:cNvPr id="47112" name="Line 11"/>
          <p:cNvSpPr>
            <a:spLocks noChangeShapeType="1"/>
          </p:cNvSpPr>
          <p:nvPr/>
        </p:nvSpPr>
        <p:spPr bwMode="auto">
          <a:xfrm flipV="1">
            <a:off x="1981200" y="7124700"/>
            <a:ext cx="1638300" cy="1651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7113" name="Text Box 14"/>
          <p:cNvSpPr txBox="1">
            <a:spLocks noChangeArrowheads="1"/>
          </p:cNvSpPr>
          <p:nvPr/>
        </p:nvSpPr>
        <p:spPr bwMode="auto">
          <a:xfrm>
            <a:off x="1108075" y="7081838"/>
            <a:ext cx="26828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b="1">
                <a:latin typeface="Times New Roman" charset="0"/>
                <a:cs typeface="Times New Roman" charset="0"/>
              </a:rPr>
              <a:t>5</a:t>
            </a:r>
          </a:p>
        </p:txBody>
      </p:sp>
      <p:sp>
        <p:nvSpPr>
          <p:cNvPr id="47114" name="Line 18"/>
          <p:cNvSpPr>
            <a:spLocks noChangeShapeType="1"/>
          </p:cNvSpPr>
          <p:nvPr/>
        </p:nvSpPr>
        <p:spPr bwMode="auto">
          <a:xfrm flipV="1">
            <a:off x="2057400" y="7239000"/>
            <a:ext cx="2298700" cy="6985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7115" name="Text Box 20"/>
          <p:cNvSpPr txBox="1">
            <a:spLocks noChangeArrowheads="1"/>
          </p:cNvSpPr>
          <p:nvPr/>
        </p:nvSpPr>
        <p:spPr bwMode="auto">
          <a:xfrm>
            <a:off x="927100" y="7716838"/>
            <a:ext cx="2619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b="1">
                <a:latin typeface="Times New Roman" charset="0"/>
                <a:cs typeface="Times New Roman" charset="0"/>
              </a:rPr>
              <a:t>6</a:t>
            </a:r>
          </a:p>
        </p:txBody>
      </p:sp>
      <p:sp>
        <p:nvSpPr>
          <p:cNvPr id="47116" name="Line 11"/>
          <p:cNvSpPr>
            <a:spLocks noChangeShapeType="1"/>
          </p:cNvSpPr>
          <p:nvPr/>
        </p:nvSpPr>
        <p:spPr bwMode="auto">
          <a:xfrm flipV="1">
            <a:off x="1301750" y="1952625"/>
            <a:ext cx="949325" cy="96838"/>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7117" name="Text Box 20"/>
          <p:cNvSpPr txBox="1">
            <a:spLocks noChangeArrowheads="1"/>
          </p:cNvSpPr>
          <p:nvPr/>
        </p:nvSpPr>
        <p:spPr bwMode="auto">
          <a:xfrm>
            <a:off x="806450" y="8401050"/>
            <a:ext cx="2682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b="1">
                <a:latin typeface="Times New Roman" charset="0"/>
                <a:cs typeface="Times New Roman" charset="0"/>
              </a:rPr>
              <a:t>7</a:t>
            </a:r>
          </a:p>
        </p:txBody>
      </p:sp>
      <p:sp>
        <p:nvSpPr>
          <p:cNvPr id="47118" name="Line 11"/>
          <p:cNvSpPr>
            <a:spLocks noChangeShapeType="1"/>
          </p:cNvSpPr>
          <p:nvPr/>
        </p:nvSpPr>
        <p:spPr bwMode="auto">
          <a:xfrm flipV="1">
            <a:off x="1552575" y="2921000"/>
            <a:ext cx="1355725" cy="246063"/>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7119" name="Line 11"/>
          <p:cNvSpPr>
            <a:spLocks noChangeShapeType="1"/>
          </p:cNvSpPr>
          <p:nvPr/>
        </p:nvSpPr>
        <p:spPr bwMode="auto">
          <a:xfrm flipV="1">
            <a:off x="2000250" y="2997200"/>
            <a:ext cx="2343150" cy="7620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7120" name="Text Box 10"/>
          <p:cNvSpPr txBox="1">
            <a:spLocks noChangeArrowheads="1"/>
          </p:cNvSpPr>
          <p:nvPr/>
        </p:nvSpPr>
        <p:spPr bwMode="auto">
          <a:xfrm>
            <a:off x="419100" y="1838325"/>
            <a:ext cx="2682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b="1">
                <a:latin typeface="Times New Roman" charset="0"/>
                <a:cs typeface="Times New Roman" charset="0"/>
              </a:rPr>
              <a:t>1</a:t>
            </a:r>
          </a:p>
        </p:txBody>
      </p:sp>
      <p:sp>
        <p:nvSpPr>
          <p:cNvPr id="47121" name="Text Box 10"/>
          <p:cNvSpPr txBox="1">
            <a:spLocks noChangeArrowheads="1"/>
          </p:cNvSpPr>
          <p:nvPr/>
        </p:nvSpPr>
        <p:spPr bwMode="auto">
          <a:xfrm>
            <a:off x="400050" y="2946400"/>
            <a:ext cx="2682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b="1">
                <a:latin typeface="Times New Roman" charset="0"/>
                <a:cs typeface="Times New Roman" charset="0"/>
              </a:rPr>
              <a:t>2</a:t>
            </a:r>
          </a:p>
        </p:txBody>
      </p:sp>
      <p:sp>
        <p:nvSpPr>
          <p:cNvPr id="47122" name="Text Box 10"/>
          <p:cNvSpPr txBox="1">
            <a:spLocks noChangeArrowheads="1"/>
          </p:cNvSpPr>
          <p:nvPr/>
        </p:nvSpPr>
        <p:spPr bwMode="auto">
          <a:xfrm>
            <a:off x="852488" y="3638550"/>
            <a:ext cx="2682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b="1">
                <a:latin typeface="Times New Roman" charset="0"/>
                <a:cs typeface="Times New Roman" charset="0"/>
              </a:rPr>
              <a:t>3</a:t>
            </a:r>
          </a:p>
        </p:txBody>
      </p:sp>
      <p:sp>
        <p:nvSpPr>
          <p:cNvPr id="35" name="Rectangle 34"/>
          <p:cNvSpPr/>
          <p:nvPr/>
        </p:nvSpPr>
        <p:spPr>
          <a:xfrm>
            <a:off x="635000" y="1803400"/>
            <a:ext cx="1003300" cy="4191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7124" name="Text Box 13"/>
          <p:cNvSpPr txBox="1">
            <a:spLocks noChangeArrowheads="1"/>
          </p:cNvSpPr>
          <p:nvPr/>
        </p:nvSpPr>
        <p:spPr bwMode="auto">
          <a:xfrm>
            <a:off x="590550" y="1789113"/>
            <a:ext cx="11779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t>Click </a:t>
            </a:r>
            <a:r>
              <a:rPr lang="ja-JP" altLang="en-GB" sz="1200"/>
              <a:t>‘</a:t>
            </a:r>
            <a:r>
              <a:rPr lang="en-GB" altLang="ja-JP" sz="1200"/>
              <a:t>Select</a:t>
            </a:r>
            <a:r>
              <a:rPr lang="ja-JP" altLang="en-GB" sz="1200"/>
              <a:t>’</a:t>
            </a:r>
            <a:r>
              <a:rPr lang="en-GB" altLang="ja-JP" sz="1200"/>
              <a:t> then </a:t>
            </a:r>
            <a:r>
              <a:rPr lang="ja-JP" altLang="en-GB" sz="1200"/>
              <a:t>‘</a:t>
            </a:r>
            <a:r>
              <a:rPr lang="en-GB" altLang="ja-JP" sz="1200"/>
              <a:t>All</a:t>
            </a:r>
            <a:r>
              <a:rPr lang="ja-JP" altLang="en-GB" sz="1200"/>
              <a:t>’</a:t>
            </a:r>
            <a:endParaRPr lang="en-GB" sz="1200"/>
          </a:p>
        </p:txBody>
      </p:sp>
      <p:sp>
        <p:nvSpPr>
          <p:cNvPr id="37" name="Rectangle 36"/>
          <p:cNvSpPr/>
          <p:nvPr/>
        </p:nvSpPr>
        <p:spPr>
          <a:xfrm>
            <a:off x="635000" y="2755900"/>
            <a:ext cx="1346200" cy="6858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7126" name="Text Box 13"/>
          <p:cNvSpPr txBox="1">
            <a:spLocks noChangeArrowheads="1"/>
          </p:cNvSpPr>
          <p:nvPr/>
        </p:nvSpPr>
        <p:spPr bwMode="auto">
          <a:xfrm>
            <a:off x="609600" y="2782888"/>
            <a:ext cx="13716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t>Click </a:t>
            </a:r>
            <a:r>
              <a:rPr lang="ja-JP" altLang="en-GB" sz="1200"/>
              <a:t>‘</a:t>
            </a:r>
            <a:r>
              <a:rPr lang="en-GB" altLang="ja-JP" sz="1200"/>
              <a:t>Edit</a:t>
            </a:r>
            <a:r>
              <a:rPr lang="ja-JP" altLang="en-GB" sz="1200"/>
              <a:t>’</a:t>
            </a:r>
            <a:r>
              <a:rPr lang="en-GB" altLang="ja-JP" sz="1200"/>
              <a:t>, then </a:t>
            </a:r>
            <a:r>
              <a:rPr lang="ja-JP" altLang="en-GB" sz="1200"/>
              <a:t>‘</a:t>
            </a:r>
            <a:r>
              <a:rPr lang="en-GB" altLang="ja-JP" sz="1200"/>
              <a:t>Copy Selected Features To</a:t>
            </a:r>
            <a:r>
              <a:rPr lang="ja-JP" altLang="en-GB" sz="1200"/>
              <a:t>’</a:t>
            </a:r>
            <a:endParaRPr lang="en-GB" sz="1200"/>
          </a:p>
        </p:txBody>
      </p:sp>
      <p:sp>
        <p:nvSpPr>
          <p:cNvPr id="38" name="Rectangle 37"/>
          <p:cNvSpPr/>
          <p:nvPr/>
        </p:nvSpPr>
        <p:spPr>
          <a:xfrm>
            <a:off x="1104900" y="3657600"/>
            <a:ext cx="1333500" cy="2667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7128" name="Text Box 13"/>
          <p:cNvSpPr txBox="1">
            <a:spLocks noChangeArrowheads="1"/>
          </p:cNvSpPr>
          <p:nvPr/>
        </p:nvSpPr>
        <p:spPr bwMode="auto">
          <a:xfrm>
            <a:off x="1103313" y="3646488"/>
            <a:ext cx="13811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t>Select </a:t>
            </a:r>
            <a:r>
              <a:rPr lang="ja-JP" altLang="en-GB" sz="1200"/>
              <a:t>‘</a:t>
            </a:r>
            <a:r>
              <a:rPr lang="en-GB" altLang="ja-JP" sz="1200"/>
              <a:t>spi7.dna</a:t>
            </a:r>
            <a:r>
              <a:rPr lang="ja-JP" altLang="en-GB" sz="1200"/>
              <a:t>’</a:t>
            </a:r>
            <a:endParaRPr lang="en-GB" sz="1200"/>
          </a:p>
        </p:txBody>
      </p:sp>
      <p:sp>
        <p:nvSpPr>
          <p:cNvPr id="39" name="Rectangle 38"/>
          <p:cNvSpPr/>
          <p:nvPr/>
        </p:nvSpPr>
        <p:spPr>
          <a:xfrm>
            <a:off x="558800" y="5943600"/>
            <a:ext cx="1333500" cy="6223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7130" name="Text Box 9"/>
          <p:cNvSpPr txBox="1">
            <a:spLocks noChangeArrowheads="1"/>
          </p:cNvSpPr>
          <p:nvPr/>
        </p:nvSpPr>
        <p:spPr bwMode="auto">
          <a:xfrm>
            <a:off x="571500" y="5943600"/>
            <a:ext cx="132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t>Click </a:t>
            </a:r>
            <a:r>
              <a:rPr lang="ja-JP" altLang="en-GB" sz="1200"/>
              <a:t>‘</a:t>
            </a:r>
            <a:r>
              <a:rPr lang="en-GB" altLang="ja-JP" sz="1200"/>
              <a:t>File</a:t>
            </a:r>
            <a:r>
              <a:rPr lang="ja-JP" altLang="en-GB" sz="1200"/>
              <a:t>’</a:t>
            </a:r>
            <a:r>
              <a:rPr lang="en-GB" altLang="ja-JP" sz="1200"/>
              <a:t> then </a:t>
            </a:r>
            <a:r>
              <a:rPr lang="ja-JP" altLang="en-GB" sz="1200"/>
              <a:t>‘</a:t>
            </a:r>
            <a:r>
              <a:rPr lang="en-GB" altLang="ja-JP" sz="1200"/>
              <a:t>Save An Entry As</a:t>
            </a:r>
            <a:r>
              <a:rPr lang="ja-JP" altLang="en-GB" sz="1200"/>
              <a:t>’</a:t>
            </a:r>
            <a:endParaRPr lang="en-GB" sz="1200"/>
          </a:p>
        </p:txBody>
      </p:sp>
      <p:sp>
        <p:nvSpPr>
          <p:cNvPr id="40" name="Rectangle 39"/>
          <p:cNvSpPr/>
          <p:nvPr/>
        </p:nvSpPr>
        <p:spPr>
          <a:xfrm>
            <a:off x="1320800" y="6908800"/>
            <a:ext cx="990600" cy="6731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7132" name="Text Box 13"/>
          <p:cNvSpPr txBox="1">
            <a:spLocks noChangeArrowheads="1"/>
          </p:cNvSpPr>
          <p:nvPr/>
        </p:nvSpPr>
        <p:spPr bwMode="auto">
          <a:xfrm>
            <a:off x="1311275" y="6918325"/>
            <a:ext cx="10128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ja-JP" altLang="en-GB" sz="1200"/>
              <a:t>‘</a:t>
            </a:r>
            <a:r>
              <a:rPr lang="en-GB" altLang="ja-JP" sz="1200"/>
              <a:t>EMBL Submission Format</a:t>
            </a:r>
            <a:r>
              <a:rPr lang="ja-JP" altLang="en-GB" sz="1200"/>
              <a:t>’</a:t>
            </a:r>
            <a:endParaRPr lang="en-GB" sz="1200"/>
          </a:p>
        </p:txBody>
      </p:sp>
      <p:sp>
        <p:nvSpPr>
          <p:cNvPr id="41" name="Rectangle 40"/>
          <p:cNvSpPr/>
          <p:nvPr/>
        </p:nvSpPr>
        <p:spPr>
          <a:xfrm>
            <a:off x="1155700" y="7683500"/>
            <a:ext cx="1003300" cy="4191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7134" name="Text Box 19"/>
          <p:cNvSpPr txBox="1">
            <a:spLocks noChangeArrowheads="1"/>
          </p:cNvSpPr>
          <p:nvPr/>
        </p:nvSpPr>
        <p:spPr bwMode="auto">
          <a:xfrm>
            <a:off x="1174750" y="7658100"/>
            <a:ext cx="9588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t>Select </a:t>
            </a:r>
            <a:r>
              <a:rPr lang="ja-JP" altLang="en-GB" sz="1200"/>
              <a:t>‘</a:t>
            </a:r>
            <a:r>
              <a:rPr lang="en-GB" altLang="ja-JP" sz="1200"/>
              <a:t>spi7.dna</a:t>
            </a:r>
            <a:r>
              <a:rPr lang="ja-JP" altLang="en-GB" sz="1200"/>
              <a:t>’</a:t>
            </a:r>
            <a:endParaRPr lang="en-GB" sz="1200"/>
          </a:p>
        </p:txBody>
      </p:sp>
      <p:sp>
        <p:nvSpPr>
          <p:cNvPr id="42" name="Rectangle 41"/>
          <p:cNvSpPr/>
          <p:nvPr/>
        </p:nvSpPr>
        <p:spPr>
          <a:xfrm>
            <a:off x="1041400" y="8293100"/>
            <a:ext cx="1181100" cy="4953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7136" name="Text Box 19"/>
          <p:cNvSpPr txBox="1">
            <a:spLocks noChangeArrowheads="1"/>
          </p:cNvSpPr>
          <p:nvPr/>
        </p:nvSpPr>
        <p:spPr bwMode="auto">
          <a:xfrm>
            <a:off x="1049338" y="8308975"/>
            <a:ext cx="11731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t>Save file as spi7.embl</a:t>
            </a:r>
          </a:p>
        </p:txBody>
      </p:sp>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AutoShape 4"/>
          <p:cNvSpPr>
            <a:spLocks noChangeArrowheads="1"/>
          </p:cNvSpPr>
          <p:nvPr/>
        </p:nvSpPr>
        <p:spPr bwMode="auto">
          <a:xfrm>
            <a:off x="549275" y="6705600"/>
            <a:ext cx="5775325" cy="2197100"/>
          </a:xfrm>
          <a:prstGeom prst="roundRect">
            <a:avLst>
              <a:gd name="adj" fmla="val 10032"/>
            </a:avLst>
          </a:prstGeom>
          <a:solidFill>
            <a:srgbClr val="FFFF99"/>
          </a:solidFill>
          <a:ln w="9525">
            <a:solidFill>
              <a:schemeClr val="tx1"/>
            </a:solidFill>
            <a:round/>
            <a:headEnd/>
            <a:tailEnd/>
          </a:ln>
        </p:spPr>
        <p:txBody>
          <a:bodyPr wrap="none" anchor="ctr"/>
          <a:lstStyle/>
          <a:p>
            <a:endParaRPr lang="en-US"/>
          </a:p>
        </p:txBody>
      </p:sp>
      <p:sp>
        <p:nvSpPr>
          <p:cNvPr id="49154" name="Text Box 5"/>
          <p:cNvSpPr txBox="1">
            <a:spLocks noChangeArrowheads="1"/>
          </p:cNvSpPr>
          <p:nvPr/>
        </p:nvSpPr>
        <p:spPr bwMode="auto">
          <a:xfrm>
            <a:off x="609600" y="6737350"/>
            <a:ext cx="5611813"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just" eaLnBrk="1" hangingPunct="1"/>
            <a:r>
              <a:rPr lang="en-GB" sz="1200">
                <a:latin typeface="Times New Roman" charset="0"/>
              </a:rPr>
              <a:t>You will see that the colours of the features have now changed. This is because not all the qualifiers in the previous entry are accepted by the EMBL database, so some have not been saved in this format. This includes the </a:t>
            </a:r>
            <a:r>
              <a:rPr lang="ja-JP" altLang="en-GB" sz="1200">
                <a:latin typeface="Times New Roman" charset="0"/>
              </a:rPr>
              <a:t>‘</a:t>
            </a:r>
            <a:r>
              <a:rPr lang="en-GB" altLang="ja-JP" sz="1200">
                <a:latin typeface="Times New Roman" charset="0"/>
              </a:rPr>
              <a:t>/colour</a:t>
            </a:r>
            <a:r>
              <a:rPr lang="ja-JP" altLang="en-GB" sz="1200">
                <a:latin typeface="Times New Roman" charset="0"/>
              </a:rPr>
              <a:t>’</a:t>
            </a:r>
            <a:r>
              <a:rPr lang="en-GB" altLang="ja-JP" sz="1200">
                <a:latin typeface="Times New Roman" charset="0"/>
              </a:rPr>
              <a:t> qualifier, so Artemis displays the features with default colours.</a:t>
            </a:r>
          </a:p>
          <a:p>
            <a:pPr algn="just" eaLnBrk="1" hangingPunct="1"/>
            <a:endParaRPr lang="en-GB" sz="1200">
              <a:latin typeface="Times New Roman" charset="0"/>
            </a:endParaRPr>
          </a:p>
          <a:p>
            <a:pPr algn="just" eaLnBrk="1" hangingPunct="1"/>
            <a:r>
              <a:rPr lang="en-GB" sz="1200">
                <a:latin typeface="Times New Roman" charset="0"/>
              </a:rPr>
              <a:t>When you download sequence files from EMBL and visualize them in Artemis you will notice that they are displayed using default colours. You can customize your own annotation files with the </a:t>
            </a:r>
            <a:r>
              <a:rPr lang="ja-JP" altLang="en-GB" sz="1200">
                <a:latin typeface="Times New Roman" charset="0"/>
              </a:rPr>
              <a:t>‘</a:t>
            </a:r>
            <a:r>
              <a:rPr lang="en-GB" altLang="ja-JP" sz="1200">
                <a:latin typeface="Times New Roman" charset="0"/>
              </a:rPr>
              <a:t>/colour</a:t>
            </a:r>
            <a:r>
              <a:rPr lang="ja-JP" altLang="en-GB" sz="1200">
                <a:latin typeface="Times New Roman" charset="0"/>
              </a:rPr>
              <a:t>’</a:t>
            </a:r>
            <a:r>
              <a:rPr lang="en-GB" altLang="ja-JP" sz="1200">
                <a:latin typeface="Times New Roman" charset="0"/>
              </a:rPr>
              <a:t> qualifier and chosen number (</a:t>
            </a:r>
            <a:r>
              <a:rPr lang="en-GB" altLang="ja-JP" sz="1200" b="1">
                <a:latin typeface="Times New Roman" charset="0"/>
              </a:rPr>
              <a:t>Appendix IX</a:t>
            </a:r>
            <a:r>
              <a:rPr lang="en-GB" altLang="ja-JP" sz="1200">
                <a:latin typeface="Times New Roman" charset="0"/>
              </a:rPr>
              <a:t>), to differentiate features. To do this you can use the Feature Selector to select certain features and annotate them all using the </a:t>
            </a:r>
            <a:r>
              <a:rPr lang="ja-JP" altLang="en-GB" sz="1200">
                <a:latin typeface="Times New Roman" charset="0"/>
              </a:rPr>
              <a:t>‘</a:t>
            </a:r>
            <a:r>
              <a:rPr lang="en-GB" altLang="ja-JP" sz="1200">
                <a:latin typeface="Times New Roman" charset="0"/>
              </a:rPr>
              <a:t>Edit</a:t>
            </a:r>
            <a:r>
              <a:rPr lang="ja-JP" altLang="en-GB" sz="1200">
                <a:latin typeface="Times New Roman" charset="0"/>
              </a:rPr>
              <a:t>’</a:t>
            </a:r>
            <a:r>
              <a:rPr lang="en-GB" altLang="ja-JP" sz="1200">
                <a:latin typeface="Times New Roman" charset="0"/>
              </a:rPr>
              <a:t>, </a:t>
            </a:r>
            <a:r>
              <a:rPr lang="ja-JP" altLang="en-GB" sz="1200">
                <a:latin typeface="Times New Roman" charset="0"/>
              </a:rPr>
              <a:t>‘</a:t>
            </a:r>
            <a:r>
              <a:rPr lang="en-GB" altLang="ja-JP" sz="1200">
                <a:latin typeface="Times New Roman" charset="0"/>
              </a:rPr>
              <a:t>Change Qualifiers of Selected</a:t>
            </a:r>
            <a:r>
              <a:rPr lang="ja-JP" altLang="en-GB" sz="1200">
                <a:latin typeface="Times New Roman" charset="0"/>
              </a:rPr>
              <a:t>’</a:t>
            </a:r>
            <a:r>
              <a:rPr lang="en-GB" altLang="ja-JP" sz="1200">
                <a:latin typeface="Times New Roman" charset="0"/>
              </a:rPr>
              <a:t> function.</a:t>
            </a:r>
            <a:endParaRPr lang="en-GB" sz="1200">
              <a:latin typeface="Times New Roman" charset="0"/>
            </a:endParaRPr>
          </a:p>
        </p:txBody>
      </p:sp>
      <p:sp>
        <p:nvSpPr>
          <p:cNvPr id="49155" name="TextBox 8"/>
          <p:cNvSpPr txBox="1">
            <a:spLocks noChangeArrowheads="1"/>
          </p:cNvSpPr>
          <p:nvPr/>
        </p:nvSpPr>
        <p:spPr bwMode="auto">
          <a:xfrm>
            <a:off x="8197850" y="2260600"/>
            <a:ext cx="1841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endParaRPr lang="en-US" sz="1800"/>
          </a:p>
        </p:txBody>
      </p:sp>
      <p:pic>
        <p:nvPicPr>
          <p:cNvPr id="49156" name="Picture 7" descr="Screen shot 2012-11-14 at 14.51.00.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41338" y="1409700"/>
            <a:ext cx="5786437"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546100" y="876300"/>
            <a:ext cx="5778500" cy="4191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9158" name="Text Box 5"/>
          <p:cNvSpPr txBox="1">
            <a:spLocks noChangeArrowheads="1"/>
          </p:cNvSpPr>
          <p:nvPr/>
        </p:nvSpPr>
        <p:spPr bwMode="auto">
          <a:xfrm>
            <a:off x="541338" y="955675"/>
            <a:ext cx="57832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latin typeface="Times New Roman" charset="0"/>
              </a:rPr>
              <a:t>Now open the EMBL format file that you have just created in Artemis.</a:t>
            </a:r>
          </a:p>
        </p:txBody>
      </p:sp>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AutoShape 2"/>
          <p:cNvSpPr>
            <a:spLocks noChangeArrowheads="1"/>
          </p:cNvSpPr>
          <p:nvPr/>
        </p:nvSpPr>
        <p:spPr bwMode="auto">
          <a:xfrm>
            <a:off x="549275" y="895350"/>
            <a:ext cx="5832475" cy="2012950"/>
          </a:xfrm>
          <a:prstGeom prst="roundRect">
            <a:avLst>
              <a:gd name="adj" fmla="val 16667"/>
            </a:avLst>
          </a:prstGeom>
          <a:solidFill>
            <a:srgbClr val="FFFF99"/>
          </a:solidFill>
          <a:ln w="9525">
            <a:solidFill>
              <a:schemeClr val="tx1"/>
            </a:solidFill>
            <a:round/>
            <a:headEnd/>
            <a:tailEnd/>
          </a:ln>
        </p:spPr>
        <p:txBody>
          <a:bodyPr wrap="none" anchor="ctr"/>
          <a:lstStyle/>
          <a:p>
            <a:endParaRPr lang="en-US"/>
          </a:p>
        </p:txBody>
      </p:sp>
      <p:sp>
        <p:nvSpPr>
          <p:cNvPr id="50178" name="Text Box 3"/>
          <p:cNvSpPr txBox="1">
            <a:spLocks noChangeArrowheads="1"/>
          </p:cNvSpPr>
          <p:nvPr/>
        </p:nvSpPr>
        <p:spPr bwMode="auto">
          <a:xfrm>
            <a:off x="2490788" y="406400"/>
            <a:ext cx="18462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600" b="1">
                <a:latin typeface="Times New Roman" charset="0"/>
              </a:rPr>
              <a:t>Artemis Exercise 4</a:t>
            </a:r>
          </a:p>
        </p:txBody>
      </p:sp>
      <p:sp>
        <p:nvSpPr>
          <p:cNvPr id="50179" name="Text Box 4"/>
          <p:cNvSpPr txBox="1">
            <a:spLocks noChangeArrowheads="1"/>
          </p:cNvSpPr>
          <p:nvPr/>
        </p:nvSpPr>
        <p:spPr bwMode="auto">
          <a:xfrm>
            <a:off x="638175" y="1093788"/>
            <a:ext cx="5638800"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just" eaLnBrk="1" hangingPunct="1"/>
            <a:r>
              <a:rPr lang="en-GB" sz="1200">
                <a:latin typeface="Times New Roman" charset="0"/>
              </a:rPr>
              <a:t>This exercise will introduce you to database searches and will give you a first insight in the annotation of genes. </a:t>
            </a:r>
          </a:p>
          <a:p>
            <a:pPr algn="just" eaLnBrk="1" hangingPunct="1"/>
            <a:endParaRPr lang="en-GB" sz="1200">
              <a:latin typeface="Times New Roman" charset="0"/>
            </a:endParaRPr>
          </a:p>
          <a:p>
            <a:pPr algn="just" eaLnBrk="1" hangingPunct="1"/>
            <a:r>
              <a:rPr lang="en-GB" sz="1200">
                <a:latin typeface="Times New Roman" charset="0"/>
              </a:rPr>
              <a:t>The gene you will work on is </a:t>
            </a:r>
            <a:r>
              <a:rPr lang="en-GB" sz="1200" i="1">
                <a:latin typeface="Times New Roman" charset="0"/>
              </a:rPr>
              <a:t>hpcC </a:t>
            </a:r>
            <a:r>
              <a:rPr lang="en-GB" sz="1200">
                <a:latin typeface="Times New Roman" charset="0"/>
              </a:rPr>
              <a:t>(STY1136). Go to this gene by using one the different methods you have learned so far. </a:t>
            </a:r>
          </a:p>
          <a:p>
            <a:pPr algn="just" eaLnBrk="1" hangingPunct="1"/>
            <a:r>
              <a:rPr lang="en-GB" sz="1200">
                <a:latin typeface="Times New Roman" charset="0"/>
              </a:rPr>
              <a:t>As you can see the gene is full with stop codons indicating that we are looking at a pseudogene. To correct the annotation we are going to use database search. Follow now the numbers in the figure below to start a database search. The search may take a couple of minutes to run; a banner will pop up to tell you when its complete (3). </a:t>
            </a:r>
          </a:p>
        </p:txBody>
      </p:sp>
      <p:pic>
        <p:nvPicPr>
          <p:cNvPr id="50180" name="Picture 2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28700" y="3594100"/>
            <a:ext cx="4686300" cy="416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1" name="Rectangle 7"/>
          <p:cNvSpPr>
            <a:spLocks noChangeArrowheads="1"/>
          </p:cNvSpPr>
          <p:nvPr/>
        </p:nvSpPr>
        <p:spPr bwMode="auto">
          <a:xfrm>
            <a:off x="3108325" y="4184650"/>
            <a:ext cx="1968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endParaRPr lang="en-US" sz="2400">
              <a:latin typeface="Times New Roman" charset="0"/>
            </a:endParaRPr>
          </a:p>
        </p:txBody>
      </p:sp>
      <p:sp>
        <p:nvSpPr>
          <p:cNvPr id="50182" name="Line 8"/>
          <p:cNvSpPr>
            <a:spLocks noChangeShapeType="1"/>
          </p:cNvSpPr>
          <p:nvPr/>
        </p:nvSpPr>
        <p:spPr bwMode="auto">
          <a:xfrm>
            <a:off x="1041400" y="3987800"/>
            <a:ext cx="584200" cy="4445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0183" name="Rectangle 16"/>
          <p:cNvSpPr>
            <a:spLocks noChangeArrowheads="1"/>
          </p:cNvSpPr>
          <p:nvPr/>
        </p:nvSpPr>
        <p:spPr bwMode="auto">
          <a:xfrm>
            <a:off x="327025" y="3686175"/>
            <a:ext cx="2682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sz="1200" b="1">
                <a:latin typeface="Times" charset="0"/>
                <a:cs typeface="Times" charset="0"/>
              </a:rPr>
              <a:t>1</a:t>
            </a:r>
          </a:p>
        </p:txBody>
      </p:sp>
      <p:sp>
        <p:nvSpPr>
          <p:cNvPr id="50184" name="Line 8"/>
          <p:cNvSpPr>
            <a:spLocks noChangeShapeType="1"/>
          </p:cNvSpPr>
          <p:nvPr/>
        </p:nvSpPr>
        <p:spPr bwMode="auto">
          <a:xfrm flipH="1">
            <a:off x="5270500" y="4089400"/>
            <a:ext cx="660400" cy="1270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0185" name="Rectangle 16"/>
          <p:cNvSpPr>
            <a:spLocks noChangeArrowheads="1"/>
          </p:cNvSpPr>
          <p:nvPr/>
        </p:nvSpPr>
        <p:spPr bwMode="auto">
          <a:xfrm>
            <a:off x="6105525" y="3673475"/>
            <a:ext cx="2682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sz="1200" b="1">
                <a:latin typeface="Times" charset="0"/>
                <a:cs typeface="Times" charset="0"/>
              </a:rPr>
              <a:t>2</a:t>
            </a:r>
          </a:p>
        </p:txBody>
      </p:sp>
      <p:pic>
        <p:nvPicPr>
          <p:cNvPr id="50186" name="Picture 30" descr="Screen shot 2012-11-16 at 15.42.3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00500" y="5537200"/>
            <a:ext cx="105410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7" name="Rectangle 16"/>
          <p:cNvSpPr>
            <a:spLocks noChangeArrowheads="1"/>
          </p:cNvSpPr>
          <p:nvPr/>
        </p:nvSpPr>
        <p:spPr bwMode="auto">
          <a:xfrm>
            <a:off x="4073525" y="5781675"/>
            <a:ext cx="2682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sz="1200" b="1">
                <a:latin typeface="Times New Roman" charset="0"/>
                <a:cs typeface="Times New Roman" charset="0"/>
              </a:rPr>
              <a:t>3</a:t>
            </a:r>
          </a:p>
        </p:txBody>
      </p:sp>
      <p:sp>
        <p:nvSpPr>
          <p:cNvPr id="36" name="Rectangle 35"/>
          <p:cNvSpPr/>
          <p:nvPr/>
        </p:nvSpPr>
        <p:spPr>
          <a:xfrm>
            <a:off x="546100" y="3606800"/>
            <a:ext cx="1003300" cy="4191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0189" name="Text Box 11"/>
          <p:cNvSpPr txBox="1">
            <a:spLocks noChangeArrowheads="1"/>
          </p:cNvSpPr>
          <p:nvPr/>
        </p:nvSpPr>
        <p:spPr bwMode="auto">
          <a:xfrm>
            <a:off x="546100" y="3676650"/>
            <a:ext cx="9779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t>Select CDS</a:t>
            </a:r>
          </a:p>
        </p:txBody>
      </p:sp>
      <p:sp>
        <p:nvSpPr>
          <p:cNvPr id="38" name="Rectangle 37"/>
          <p:cNvSpPr/>
          <p:nvPr/>
        </p:nvSpPr>
        <p:spPr>
          <a:xfrm>
            <a:off x="5765800" y="3911600"/>
            <a:ext cx="1003300" cy="4191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0191" name="Text Box 11"/>
          <p:cNvSpPr txBox="1">
            <a:spLocks noChangeArrowheads="1"/>
          </p:cNvSpPr>
          <p:nvPr/>
        </p:nvSpPr>
        <p:spPr bwMode="auto">
          <a:xfrm>
            <a:off x="5768975" y="3981450"/>
            <a:ext cx="9747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t>Start fasta</a:t>
            </a:r>
          </a:p>
        </p:txBody>
      </p:sp>
      <p:sp>
        <p:nvSpPr>
          <p:cNvPr id="40" name="Rectangle 39"/>
          <p:cNvSpPr/>
          <p:nvPr/>
        </p:nvSpPr>
        <p:spPr>
          <a:xfrm>
            <a:off x="546100" y="8267700"/>
            <a:ext cx="5842000" cy="7620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0193" name="Rectangle 32"/>
          <p:cNvSpPr>
            <a:spLocks noChangeArrowheads="1"/>
          </p:cNvSpPr>
          <p:nvPr/>
        </p:nvSpPr>
        <p:spPr bwMode="auto">
          <a:xfrm>
            <a:off x="584200" y="8328025"/>
            <a:ext cx="57023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GB" sz="1200"/>
              <a:t>To view the search results click </a:t>
            </a:r>
            <a:r>
              <a:rPr lang="ja-JP" altLang="en-GB" sz="1200"/>
              <a:t>‘</a:t>
            </a:r>
            <a:r>
              <a:rPr lang="en-GB" altLang="ja-JP" sz="1200"/>
              <a:t>View</a:t>
            </a:r>
            <a:r>
              <a:rPr lang="ja-JP" altLang="en-GB" sz="1200"/>
              <a:t>’</a:t>
            </a:r>
            <a:r>
              <a:rPr lang="en-GB" altLang="ja-JP" sz="1200"/>
              <a:t>, then </a:t>
            </a:r>
            <a:r>
              <a:rPr lang="ja-JP" altLang="en-GB" sz="1200"/>
              <a:t>‘</a:t>
            </a:r>
            <a:r>
              <a:rPr lang="en-GB" altLang="ja-JP" sz="1200"/>
              <a:t>Search Results</a:t>
            </a:r>
            <a:r>
              <a:rPr lang="ja-JP" altLang="en-GB" sz="1200"/>
              <a:t>’</a:t>
            </a:r>
            <a:r>
              <a:rPr lang="en-GB" altLang="ja-JP" sz="1200"/>
              <a:t>, then </a:t>
            </a:r>
            <a:r>
              <a:rPr lang="ja-JP" altLang="en-GB" sz="1200"/>
              <a:t>‘</a:t>
            </a:r>
            <a:r>
              <a:rPr lang="en-GB" altLang="ja-JP" sz="1200"/>
              <a:t>fasta results</a:t>
            </a:r>
            <a:r>
              <a:rPr lang="ja-JP" altLang="en-GB" sz="1200"/>
              <a:t>’</a:t>
            </a:r>
            <a:r>
              <a:rPr lang="en-GB" altLang="ja-JP" sz="1200"/>
              <a:t>. The results will appear in a scrollable window. Scroll down to the first sequence comparison and you should see the results as shown in the next figure.</a:t>
            </a:r>
            <a:endParaRPr lang="en-GB" sz="12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4" descr="2.png"/>
          <p:cNvPicPr>
            <a:picLocks noChangeAspect="1"/>
          </p:cNvPicPr>
          <p:nvPr/>
        </p:nvPicPr>
        <p:blipFill>
          <a:blip r:embed="rId3">
            <a:extLst>
              <a:ext uri="{28A0092B-C50C-407E-A947-70E740481C1C}">
                <a14:useLocalDpi xmlns:a14="http://schemas.microsoft.com/office/drawing/2010/main" val="0"/>
              </a:ext>
            </a:extLst>
          </a:blip>
          <a:srcRect l="36111" t="32635" r="36665" b="32742"/>
          <a:stretch>
            <a:fillRect/>
          </a:stretch>
        </p:blipFill>
        <p:spPr bwMode="auto">
          <a:xfrm>
            <a:off x="1066800" y="6015038"/>
            <a:ext cx="3924300" cy="283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6" name="Picture 3" descr="1.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2300" y="2278063"/>
            <a:ext cx="5640388" cy="320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Rectangle 32"/>
          <p:cNvSpPr/>
          <p:nvPr/>
        </p:nvSpPr>
        <p:spPr>
          <a:xfrm>
            <a:off x="5105400" y="6337300"/>
            <a:ext cx="1117600" cy="6604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388" name="Line 27"/>
          <p:cNvSpPr>
            <a:spLocks noChangeShapeType="1"/>
          </p:cNvSpPr>
          <p:nvPr/>
        </p:nvSpPr>
        <p:spPr bwMode="auto">
          <a:xfrm flipV="1">
            <a:off x="2908300" y="8562975"/>
            <a:ext cx="825500" cy="428625"/>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389" name="AutoShape 3"/>
          <p:cNvSpPr>
            <a:spLocks noChangeArrowheads="1"/>
          </p:cNvSpPr>
          <p:nvPr/>
        </p:nvSpPr>
        <p:spPr bwMode="auto">
          <a:xfrm>
            <a:off x="4362450" y="4391025"/>
            <a:ext cx="2095500" cy="1260475"/>
          </a:xfrm>
          <a:prstGeom prst="roundRect">
            <a:avLst>
              <a:gd name="adj" fmla="val 16667"/>
            </a:avLst>
          </a:prstGeom>
          <a:solidFill>
            <a:srgbClr val="FFFF99"/>
          </a:solidFill>
          <a:ln w="9525">
            <a:solidFill>
              <a:schemeClr val="tx1"/>
            </a:solidFill>
            <a:round/>
            <a:headEnd/>
            <a:tailEnd/>
          </a:ln>
        </p:spPr>
        <p:txBody>
          <a:bodyPr wrap="none" anchor="ctr"/>
          <a:lstStyle/>
          <a:p>
            <a:endParaRPr lang="en-US"/>
          </a:p>
        </p:txBody>
      </p:sp>
      <p:sp>
        <p:nvSpPr>
          <p:cNvPr id="16390" name="Text Box 4"/>
          <p:cNvSpPr txBox="1">
            <a:spLocks noChangeArrowheads="1"/>
          </p:cNvSpPr>
          <p:nvPr/>
        </p:nvSpPr>
        <p:spPr bwMode="auto">
          <a:xfrm>
            <a:off x="547688" y="793750"/>
            <a:ext cx="6111875" cy="1384300"/>
          </a:xfrm>
          <a:prstGeom prst="rect">
            <a:avLst/>
          </a:prstGeom>
          <a:noFill/>
          <a:ln w="9525">
            <a:noFill/>
            <a:miter lim="800000"/>
            <a:headEnd/>
            <a:tailEnd/>
          </a:ln>
        </p:spPr>
        <p:txBody>
          <a:bodyPr>
            <a:spAutoFit/>
          </a:bodyPr>
          <a:lstStyle/>
          <a:p>
            <a:pPr marL="457200" indent="-457200">
              <a:buFontTx/>
              <a:buAutoNum type="arabicPeriod"/>
              <a:defRPr/>
            </a:pPr>
            <a:r>
              <a:rPr lang="en-GB" sz="1200" b="1" dirty="0">
                <a:latin typeface="Times New Roman" charset="0"/>
                <a:ea typeface="Arial" charset="0"/>
                <a:cs typeface="Arial" charset="0"/>
              </a:rPr>
              <a:t>Starting up the Artemis software</a:t>
            </a:r>
          </a:p>
          <a:p>
            <a:pPr marL="457200" indent="-457200">
              <a:defRPr/>
            </a:pPr>
            <a:r>
              <a:rPr lang="en-GB" sz="1000" dirty="0">
                <a:latin typeface="Times New Roman" charset="0"/>
                <a:ea typeface="Times New Roman" charset="0"/>
                <a:cs typeface="Times New Roman" charset="0"/>
              </a:rPr>
              <a:t>Double</a:t>
            </a:r>
            <a:r>
              <a:rPr lang="en-GB" sz="1200" dirty="0">
                <a:latin typeface="Times New Roman" charset="0"/>
                <a:ea typeface="Times New Roman" charset="0"/>
                <a:cs typeface="Times New Roman" charset="0"/>
              </a:rPr>
              <a:t> click the Artemis icon on the desktop.</a:t>
            </a:r>
          </a:p>
          <a:p>
            <a:pPr marL="457200" indent="-457200">
              <a:defRPr/>
            </a:pPr>
            <a:r>
              <a:rPr lang="en-GB" sz="1200" dirty="0">
                <a:latin typeface="Times New Roman" charset="0"/>
                <a:ea typeface="Times New Roman" charset="0"/>
                <a:cs typeface="Times New Roman" charset="0"/>
              </a:rPr>
              <a:t> </a:t>
            </a:r>
          </a:p>
          <a:p>
            <a:pPr>
              <a:defRPr/>
            </a:pPr>
            <a:r>
              <a:rPr lang="en-GB" sz="1200" dirty="0">
                <a:latin typeface="Times New Roman" charset="0"/>
                <a:ea typeface="Arial" charset="0"/>
                <a:cs typeface="Arial" charset="0"/>
              </a:rPr>
              <a:t>A small start-up window will appear (see below). The directory </a:t>
            </a:r>
            <a:r>
              <a:rPr lang="en-GB" sz="1200" b="1" dirty="0">
                <a:latin typeface="Times New Roman" charset="0"/>
                <a:ea typeface="Arial" charset="0"/>
                <a:cs typeface="Arial" charset="0"/>
              </a:rPr>
              <a:t>Module_1_Artemis </a:t>
            </a:r>
            <a:r>
              <a:rPr lang="en-GB" sz="1200" dirty="0">
                <a:latin typeface="Times New Roman" charset="0"/>
                <a:ea typeface="Arial" charset="0"/>
                <a:cs typeface="Arial" charset="0"/>
              </a:rPr>
              <a:t>contains all files you will need for this module.</a:t>
            </a:r>
          </a:p>
          <a:p>
            <a:pPr marL="457200" indent="-457200">
              <a:defRPr/>
            </a:pPr>
            <a:r>
              <a:rPr lang="en-GB" sz="1200" dirty="0">
                <a:latin typeface="Times New Roman" charset="0"/>
                <a:ea typeface="Arial" charset="0"/>
                <a:cs typeface="Arial" charset="0"/>
              </a:rPr>
              <a:t>Now follow the sequence of numbers to load up the </a:t>
            </a:r>
            <a:r>
              <a:rPr lang="en-GB" sz="1200" i="1" dirty="0">
                <a:latin typeface="Times New Roman" charset="0"/>
                <a:ea typeface="Arial" charset="0"/>
                <a:cs typeface="Arial" charset="0"/>
              </a:rPr>
              <a:t>Salmonella </a:t>
            </a:r>
            <a:r>
              <a:rPr lang="en-GB" sz="1200" dirty="0" err="1">
                <a:latin typeface="Times New Roman" charset="0"/>
                <a:ea typeface="Arial" charset="0"/>
                <a:cs typeface="Arial" charset="0"/>
              </a:rPr>
              <a:t>Typhi</a:t>
            </a:r>
            <a:r>
              <a:rPr lang="en-GB" sz="1200" dirty="0">
                <a:latin typeface="Times New Roman" charset="0"/>
                <a:ea typeface="Arial" charset="0"/>
                <a:cs typeface="Arial" charset="0"/>
              </a:rPr>
              <a:t> chromosome sequence.</a:t>
            </a:r>
          </a:p>
          <a:p>
            <a:pPr marL="457200" indent="-457200">
              <a:defRPr/>
            </a:pPr>
            <a:r>
              <a:rPr lang="en-GB" sz="1200" dirty="0">
                <a:latin typeface="Times New Roman" charset="0"/>
                <a:ea typeface="Arial" charset="0"/>
                <a:cs typeface="Arial" charset="0"/>
              </a:rPr>
              <a:t>Ask a demonstrator for help if you have any problems.</a:t>
            </a:r>
          </a:p>
        </p:txBody>
      </p:sp>
      <p:sp>
        <p:nvSpPr>
          <p:cNvPr id="16391" name="Line 7"/>
          <p:cNvSpPr>
            <a:spLocks noChangeShapeType="1"/>
          </p:cNvSpPr>
          <p:nvPr/>
        </p:nvSpPr>
        <p:spPr bwMode="auto">
          <a:xfrm flipV="1">
            <a:off x="2319338" y="3651250"/>
            <a:ext cx="449262" cy="28575"/>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392" name="Text Box 11"/>
          <p:cNvSpPr txBox="1">
            <a:spLocks noChangeArrowheads="1"/>
          </p:cNvSpPr>
          <p:nvPr/>
        </p:nvSpPr>
        <p:spPr bwMode="auto">
          <a:xfrm>
            <a:off x="5395913" y="6073775"/>
            <a:ext cx="2682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b="1">
                <a:latin typeface="Times New Roman" charset="0"/>
                <a:cs typeface="Times New Roman" charset="0"/>
              </a:rPr>
              <a:t>3</a:t>
            </a:r>
          </a:p>
        </p:txBody>
      </p:sp>
      <p:grpSp>
        <p:nvGrpSpPr>
          <p:cNvPr id="16393" name="Group 2"/>
          <p:cNvGrpSpPr>
            <a:grpSpLocks/>
          </p:cNvGrpSpPr>
          <p:nvPr/>
        </p:nvGrpSpPr>
        <p:grpSpPr bwMode="auto">
          <a:xfrm>
            <a:off x="957263" y="8899525"/>
            <a:ext cx="2927350" cy="295275"/>
            <a:chOff x="919163" y="8937625"/>
            <a:chExt cx="2927350" cy="295275"/>
          </a:xfrm>
        </p:grpSpPr>
        <p:sp>
          <p:nvSpPr>
            <p:cNvPr id="34" name="Rectangle 33"/>
            <p:cNvSpPr/>
            <p:nvPr/>
          </p:nvSpPr>
          <p:spPr>
            <a:xfrm>
              <a:off x="927100" y="8978900"/>
              <a:ext cx="2870200" cy="2540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414" name="Text Box 13"/>
            <p:cNvSpPr txBox="1">
              <a:spLocks noChangeArrowheads="1"/>
            </p:cNvSpPr>
            <p:nvPr/>
          </p:nvSpPr>
          <p:spPr bwMode="auto">
            <a:xfrm>
              <a:off x="919163" y="8937625"/>
              <a:ext cx="292735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latin typeface="Times New Roman" charset="0"/>
                </a:rPr>
                <a:t>Single click to open file in Artemis then wait</a:t>
              </a:r>
            </a:p>
          </p:txBody>
        </p:sp>
      </p:grpSp>
      <p:sp>
        <p:nvSpPr>
          <p:cNvPr id="16394" name="Text Box 14"/>
          <p:cNvSpPr txBox="1">
            <a:spLocks noChangeArrowheads="1"/>
          </p:cNvSpPr>
          <p:nvPr/>
        </p:nvSpPr>
        <p:spPr bwMode="auto">
          <a:xfrm>
            <a:off x="738188" y="8913813"/>
            <a:ext cx="268287"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b="1">
                <a:latin typeface="Times New Roman" charset="0"/>
                <a:cs typeface="Times New Roman" charset="0"/>
              </a:rPr>
              <a:t>4</a:t>
            </a:r>
          </a:p>
        </p:txBody>
      </p:sp>
      <p:sp>
        <p:nvSpPr>
          <p:cNvPr id="16395" name="Text Box 19"/>
          <p:cNvSpPr txBox="1">
            <a:spLocks noChangeArrowheads="1"/>
          </p:cNvSpPr>
          <p:nvPr/>
        </p:nvSpPr>
        <p:spPr bwMode="auto">
          <a:xfrm>
            <a:off x="1512888" y="4810125"/>
            <a:ext cx="18415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endParaRPr lang="en-US" sz="1200">
              <a:latin typeface="Times New Roman" charset="0"/>
            </a:endParaRPr>
          </a:p>
        </p:txBody>
      </p:sp>
      <p:sp>
        <p:nvSpPr>
          <p:cNvPr id="16396" name="Text Box 20"/>
          <p:cNvSpPr txBox="1">
            <a:spLocks noChangeArrowheads="1"/>
          </p:cNvSpPr>
          <p:nvPr/>
        </p:nvSpPr>
        <p:spPr bwMode="auto">
          <a:xfrm>
            <a:off x="4394200" y="4416425"/>
            <a:ext cx="20193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just" eaLnBrk="1" hangingPunct="1"/>
            <a:r>
              <a:rPr lang="en-GB" sz="1200"/>
              <a:t>For simplicity it is a good idea to open a new start up window for each Artemis session and close down any sessions once you have finished an exercise.</a:t>
            </a:r>
          </a:p>
        </p:txBody>
      </p:sp>
      <p:grpSp>
        <p:nvGrpSpPr>
          <p:cNvPr id="16397" name="Group 21"/>
          <p:cNvGrpSpPr>
            <a:grpSpLocks/>
          </p:cNvGrpSpPr>
          <p:nvPr/>
        </p:nvGrpSpPr>
        <p:grpSpPr bwMode="auto">
          <a:xfrm>
            <a:off x="4972050" y="2362200"/>
            <a:ext cx="1543050" cy="1044575"/>
            <a:chOff x="2765" y="1259"/>
            <a:chExt cx="1088" cy="607"/>
          </a:xfrm>
        </p:grpSpPr>
        <p:sp>
          <p:nvSpPr>
            <p:cNvPr id="16411" name="AutoShape 22"/>
            <p:cNvSpPr>
              <a:spLocks noChangeArrowheads="1"/>
            </p:cNvSpPr>
            <p:nvPr/>
          </p:nvSpPr>
          <p:spPr bwMode="auto">
            <a:xfrm>
              <a:off x="2766" y="1278"/>
              <a:ext cx="1076" cy="552"/>
            </a:xfrm>
            <a:prstGeom prst="roundRect">
              <a:avLst>
                <a:gd name="adj" fmla="val 16667"/>
              </a:avLst>
            </a:prstGeom>
            <a:solidFill>
              <a:srgbClr val="FFFF99"/>
            </a:solidFill>
            <a:ln w="9525">
              <a:solidFill>
                <a:schemeClr val="tx1"/>
              </a:solidFill>
              <a:round/>
              <a:headEnd/>
              <a:tailEnd/>
            </a:ln>
          </p:spPr>
          <p:txBody>
            <a:bodyPr wrap="none" anchor="ctr"/>
            <a:lstStyle/>
            <a:p>
              <a:endParaRPr lang="en-US"/>
            </a:p>
          </p:txBody>
        </p:sp>
        <p:sp>
          <p:nvSpPr>
            <p:cNvPr id="16412" name="Text Box 23"/>
            <p:cNvSpPr txBox="1">
              <a:spLocks noChangeArrowheads="1"/>
            </p:cNvSpPr>
            <p:nvPr/>
          </p:nvSpPr>
          <p:spPr bwMode="auto">
            <a:xfrm>
              <a:off x="2765" y="1259"/>
              <a:ext cx="1088" cy="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just" eaLnBrk="1" hangingPunct="1"/>
              <a:r>
                <a:rPr lang="en-GB" sz="1200"/>
                <a:t>In the </a:t>
              </a:r>
              <a:r>
                <a:rPr lang="ja-JP" altLang="en-GB" sz="1200"/>
                <a:t>‘</a:t>
              </a:r>
              <a:r>
                <a:rPr lang="en-GB" altLang="ja-JP" sz="1200"/>
                <a:t>Options</a:t>
              </a:r>
              <a:r>
                <a:rPr lang="ja-JP" altLang="en-GB" sz="1200"/>
                <a:t>’</a:t>
              </a:r>
              <a:r>
                <a:rPr lang="en-GB" altLang="ja-JP" sz="1200"/>
                <a:t> menu you can switch between prokaryotic and eukaryotic mode.</a:t>
              </a:r>
              <a:endParaRPr lang="en-GB" sz="1200"/>
            </a:p>
          </p:txBody>
        </p:sp>
      </p:grpSp>
      <p:sp>
        <p:nvSpPr>
          <p:cNvPr id="16398" name="Text Box 24"/>
          <p:cNvSpPr txBox="1">
            <a:spLocks noChangeArrowheads="1"/>
          </p:cNvSpPr>
          <p:nvPr/>
        </p:nvSpPr>
        <p:spPr bwMode="auto">
          <a:xfrm>
            <a:off x="2433638" y="481013"/>
            <a:ext cx="18462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600" b="1">
                <a:latin typeface="Times New Roman" charset="0"/>
              </a:rPr>
              <a:t>Artemis Exercise 1</a:t>
            </a:r>
          </a:p>
        </p:txBody>
      </p:sp>
      <p:sp>
        <p:nvSpPr>
          <p:cNvPr id="16399" name="Line 28"/>
          <p:cNvSpPr>
            <a:spLocks noChangeShapeType="1"/>
          </p:cNvSpPr>
          <p:nvPr/>
        </p:nvSpPr>
        <p:spPr bwMode="auto">
          <a:xfrm flipH="1" flipV="1">
            <a:off x="4786313" y="8262938"/>
            <a:ext cx="200025" cy="231775"/>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400" name="Line 7"/>
          <p:cNvSpPr>
            <a:spLocks noChangeShapeType="1"/>
          </p:cNvSpPr>
          <p:nvPr/>
        </p:nvSpPr>
        <p:spPr bwMode="auto">
          <a:xfrm flipV="1">
            <a:off x="2324100" y="3835400"/>
            <a:ext cx="444500" cy="42863"/>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401" name="Text Box 11"/>
          <p:cNvSpPr txBox="1">
            <a:spLocks noChangeArrowheads="1"/>
          </p:cNvSpPr>
          <p:nvPr/>
        </p:nvSpPr>
        <p:spPr bwMode="auto">
          <a:xfrm>
            <a:off x="1263650" y="3544888"/>
            <a:ext cx="2698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b="1">
                <a:solidFill>
                  <a:schemeClr val="bg1"/>
                </a:solidFill>
                <a:latin typeface="Times New Roman" charset="0"/>
                <a:cs typeface="Times New Roman" charset="0"/>
              </a:rPr>
              <a:t>1</a:t>
            </a:r>
          </a:p>
        </p:txBody>
      </p:sp>
      <p:sp>
        <p:nvSpPr>
          <p:cNvPr id="16402" name="Text Box 11"/>
          <p:cNvSpPr txBox="1">
            <a:spLocks noChangeArrowheads="1"/>
          </p:cNvSpPr>
          <p:nvPr/>
        </p:nvSpPr>
        <p:spPr bwMode="auto">
          <a:xfrm>
            <a:off x="1263650" y="3735388"/>
            <a:ext cx="2698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b="1">
                <a:solidFill>
                  <a:schemeClr val="bg1"/>
                </a:solidFill>
                <a:latin typeface="Times New Roman" charset="0"/>
                <a:cs typeface="Times New Roman" charset="0"/>
              </a:rPr>
              <a:t>2</a:t>
            </a:r>
          </a:p>
        </p:txBody>
      </p:sp>
      <p:sp>
        <p:nvSpPr>
          <p:cNvPr id="16403" name="Text Box 16"/>
          <p:cNvSpPr txBox="1">
            <a:spLocks noChangeArrowheads="1"/>
          </p:cNvSpPr>
          <p:nvPr/>
        </p:nvSpPr>
        <p:spPr bwMode="auto">
          <a:xfrm>
            <a:off x="5167313" y="6348413"/>
            <a:ext cx="10017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latin typeface="Times New Roman" charset="0"/>
              </a:rPr>
              <a:t>Single click to select file S_typhi.dna</a:t>
            </a:r>
          </a:p>
        </p:txBody>
      </p:sp>
      <p:sp>
        <p:nvSpPr>
          <p:cNvPr id="16404" name="AutoShape 17"/>
          <p:cNvSpPr>
            <a:spLocks noChangeArrowheads="1"/>
          </p:cNvSpPr>
          <p:nvPr/>
        </p:nvSpPr>
        <p:spPr bwMode="auto">
          <a:xfrm>
            <a:off x="4933950" y="7162800"/>
            <a:ext cx="1725613" cy="2516188"/>
          </a:xfrm>
          <a:prstGeom prst="roundRect">
            <a:avLst>
              <a:gd name="adj" fmla="val 16667"/>
            </a:avLst>
          </a:prstGeom>
          <a:solidFill>
            <a:srgbClr val="FFFF99"/>
          </a:solidFill>
          <a:ln w="9525">
            <a:solidFill>
              <a:schemeClr val="tx1"/>
            </a:solidFill>
            <a:round/>
            <a:headEnd/>
            <a:tailEnd/>
          </a:ln>
        </p:spPr>
        <p:txBody>
          <a:bodyPr wrap="none" anchor="ctr"/>
          <a:lstStyle/>
          <a:p>
            <a:endParaRPr lang="en-US"/>
          </a:p>
        </p:txBody>
      </p:sp>
      <p:sp>
        <p:nvSpPr>
          <p:cNvPr id="16405" name="Text Box 18"/>
          <p:cNvSpPr txBox="1">
            <a:spLocks noChangeArrowheads="1"/>
          </p:cNvSpPr>
          <p:nvPr/>
        </p:nvSpPr>
        <p:spPr bwMode="auto">
          <a:xfrm>
            <a:off x="4910138" y="7183438"/>
            <a:ext cx="1776412" cy="249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just" eaLnBrk="1" hangingPunct="1"/>
            <a:r>
              <a:rPr lang="en-GB" sz="1200"/>
              <a:t>Change to </a:t>
            </a:r>
            <a:r>
              <a:rPr lang="ja-JP" altLang="en-GB" sz="1200"/>
              <a:t>‘</a:t>
            </a:r>
            <a:r>
              <a:rPr lang="en-GB" altLang="ja-JP" sz="1200"/>
              <a:t>All Files</a:t>
            </a:r>
            <a:r>
              <a:rPr lang="ja-JP" altLang="en-GB" sz="1200"/>
              <a:t>’</a:t>
            </a:r>
            <a:r>
              <a:rPr lang="en-GB" altLang="ja-JP" sz="1200"/>
              <a:t> if you want to display all the files in the directory.</a:t>
            </a:r>
          </a:p>
          <a:p>
            <a:pPr algn="just" eaLnBrk="1" hangingPunct="1"/>
            <a:endParaRPr lang="en-GB" sz="1200"/>
          </a:p>
          <a:p>
            <a:pPr algn="just" eaLnBrk="1" hangingPunct="1"/>
            <a:r>
              <a:rPr lang="en-GB" sz="1200"/>
              <a:t>Use this feature to choose the type of file to be displayed in this panel.</a:t>
            </a:r>
          </a:p>
          <a:p>
            <a:pPr algn="just" eaLnBrk="1" hangingPunct="1"/>
            <a:r>
              <a:rPr lang="en-GB" sz="1200"/>
              <a:t>DNA sequence files will have the suffix </a:t>
            </a:r>
            <a:r>
              <a:rPr lang="ja-JP" altLang="en-GB" sz="1200"/>
              <a:t>‘</a:t>
            </a:r>
            <a:r>
              <a:rPr lang="en-GB" altLang="ja-JP" sz="1200"/>
              <a:t>.dna</a:t>
            </a:r>
            <a:r>
              <a:rPr lang="ja-JP" altLang="en-GB" sz="1200"/>
              <a:t>’</a:t>
            </a:r>
            <a:r>
              <a:rPr lang="en-GB" altLang="ja-JP" sz="1200"/>
              <a:t>. Annotation files end with </a:t>
            </a:r>
            <a:r>
              <a:rPr lang="ja-JP" altLang="en-GB" sz="1200"/>
              <a:t>‘</a:t>
            </a:r>
            <a:r>
              <a:rPr lang="en-GB" altLang="ja-JP" sz="1200"/>
              <a:t>.tab</a:t>
            </a:r>
            <a:r>
              <a:rPr lang="ja-JP" altLang="en-GB" sz="1200"/>
              <a:t>’</a:t>
            </a:r>
            <a:r>
              <a:rPr lang="en-GB" altLang="ja-JP" sz="1200"/>
              <a:t>. You can also open </a:t>
            </a:r>
            <a:r>
              <a:rPr lang="ja-JP" altLang="en-GB" sz="1200"/>
              <a:t>‘</a:t>
            </a:r>
            <a:r>
              <a:rPr lang="en-GB" altLang="ja-JP" sz="1200"/>
              <a:t>.embl</a:t>
            </a:r>
            <a:r>
              <a:rPr lang="ja-JP" altLang="en-GB" sz="1200"/>
              <a:t>’</a:t>
            </a:r>
            <a:r>
              <a:rPr lang="en-GB" altLang="ja-JP" sz="1200"/>
              <a:t> files.</a:t>
            </a:r>
            <a:endParaRPr lang="en-GB" sz="1200"/>
          </a:p>
        </p:txBody>
      </p:sp>
      <p:sp>
        <p:nvSpPr>
          <p:cNvPr id="16406" name="Line 28"/>
          <p:cNvSpPr>
            <a:spLocks noChangeShapeType="1"/>
          </p:cNvSpPr>
          <p:nvPr/>
        </p:nvSpPr>
        <p:spPr bwMode="auto">
          <a:xfrm flipH="1">
            <a:off x="2070100" y="6756400"/>
            <a:ext cx="3035300" cy="381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 name="Rectangle 1"/>
          <p:cNvSpPr/>
          <p:nvPr/>
        </p:nvSpPr>
        <p:spPr>
          <a:xfrm>
            <a:off x="1447800" y="3530600"/>
            <a:ext cx="952500" cy="4953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408" name="Text Box 6"/>
          <p:cNvSpPr txBox="1">
            <a:spLocks noChangeArrowheads="1"/>
          </p:cNvSpPr>
          <p:nvPr/>
        </p:nvSpPr>
        <p:spPr bwMode="auto">
          <a:xfrm>
            <a:off x="1431925" y="3538538"/>
            <a:ext cx="10128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latin typeface="Times New Roman" charset="0"/>
              </a:rPr>
              <a:t>Click </a:t>
            </a:r>
            <a:r>
              <a:rPr lang="ja-JP" altLang="en-GB" sz="1200">
                <a:latin typeface="Times New Roman" charset="0"/>
              </a:rPr>
              <a:t>‘</a:t>
            </a:r>
            <a:r>
              <a:rPr lang="en-GB" altLang="ja-JP" sz="1200">
                <a:latin typeface="Times New Roman" charset="0"/>
              </a:rPr>
              <a:t>File</a:t>
            </a:r>
            <a:r>
              <a:rPr lang="ja-JP" altLang="en-GB" sz="1200">
                <a:latin typeface="Times New Roman" charset="0"/>
              </a:rPr>
              <a:t>’</a:t>
            </a:r>
            <a:r>
              <a:rPr lang="en-GB" altLang="ja-JP" sz="1200">
                <a:latin typeface="Times New Roman" charset="0"/>
              </a:rPr>
              <a:t> Then </a:t>
            </a:r>
            <a:r>
              <a:rPr lang="ja-JP" altLang="en-GB" sz="1200">
                <a:latin typeface="Times New Roman" charset="0"/>
              </a:rPr>
              <a:t>‘</a:t>
            </a:r>
            <a:r>
              <a:rPr lang="en-GB" altLang="ja-JP" sz="1200">
                <a:latin typeface="Times New Roman" charset="0"/>
              </a:rPr>
              <a:t>Open</a:t>
            </a:r>
            <a:r>
              <a:rPr lang="ja-JP" altLang="en-GB" sz="1200">
                <a:latin typeface="Times New Roman" charset="0"/>
              </a:rPr>
              <a:t>’</a:t>
            </a:r>
            <a:endParaRPr lang="en-GB" sz="1200">
              <a:latin typeface="Times New Roman" charset="0"/>
            </a:endParaRPr>
          </a:p>
        </p:txBody>
      </p:sp>
      <p:sp>
        <p:nvSpPr>
          <p:cNvPr id="16409" name="AutoShape 22"/>
          <p:cNvSpPr>
            <a:spLocks noChangeArrowheads="1"/>
          </p:cNvSpPr>
          <p:nvPr/>
        </p:nvSpPr>
        <p:spPr bwMode="auto">
          <a:xfrm>
            <a:off x="4973638" y="3386138"/>
            <a:ext cx="1527175" cy="949325"/>
          </a:xfrm>
          <a:prstGeom prst="roundRect">
            <a:avLst>
              <a:gd name="adj" fmla="val 16667"/>
            </a:avLst>
          </a:prstGeom>
          <a:solidFill>
            <a:srgbClr val="FFFF99"/>
          </a:solidFill>
          <a:ln w="9525">
            <a:solidFill>
              <a:schemeClr val="tx1"/>
            </a:solidFill>
            <a:round/>
            <a:headEnd/>
            <a:tailEnd/>
          </a:ln>
        </p:spPr>
        <p:txBody>
          <a:bodyPr wrap="none" anchor="ctr"/>
          <a:lstStyle/>
          <a:p>
            <a:endParaRPr lang="en-US"/>
          </a:p>
        </p:txBody>
      </p:sp>
      <p:sp>
        <p:nvSpPr>
          <p:cNvPr id="16410" name="Text Box 23"/>
          <p:cNvSpPr txBox="1">
            <a:spLocks noChangeArrowheads="1"/>
          </p:cNvSpPr>
          <p:nvPr/>
        </p:nvSpPr>
        <p:spPr bwMode="auto">
          <a:xfrm>
            <a:off x="4953000" y="3444875"/>
            <a:ext cx="15240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just" eaLnBrk="1" hangingPunct="1"/>
            <a:r>
              <a:rPr lang="en-GB" sz="1200"/>
              <a:t>You can also start Artemis from the terminal window by typing </a:t>
            </a:r>
            <a:r>
              <a:rPr lang="ja-JP" altLang="en-GB" sz="1200"/>
              <a:t>‘</a:t>
            </a:r>
            <a:r>
              <a:rPr lang="en-GB" altLang="ja-JP" sz="1200"/>
              <a:t>art</a:t>
            </a:r>
            <a:r>
              <a:rPr lang="ja-JP" altLang="en-GB" sz="1200"/>
              <a:t>’</a:t>
            </a:r>
            <a:r>
              <a:rPr lang="en-GB" altLang="ja-JP" sz="1200"/>
              <a:t>.</a:t>
            </a:r>
            <a:endParaRPr lang="en-GB" sz="1200"/>
          </a:p>
        </p:txBody>
      </p: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84200" y="6464300"/>
            <a:ext cx="3175000" cy="282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2" name="Line 8"/>
          <p:cNvSpPr>
            <a:spLocks noChangeShapeType="1"/>
          </p:cNvSpPr>
          <p:nvPr/>
        </p:nvSpPr>
        <p:spPr bwMode="auto">
          <a:xfrm flipV="1">
            <a:off x="1362075" y="1879600"/>
            <a:ext cx="390525" cy="39688"/>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pic>
        <p:nvPicPr>
          <p:cNvPr id="51203" name="Picture 1" descr="Screen shot 2012-11-16 at 15.46.04.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27200" y="376238"/>
            <a:ext cx="4267200" cy="288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4" name="Line 8"/>
          <p:cNvSpPr>
            <a:spLocks noChangeShapeType="1"/>
          </p:cNvSpPr>
          <p:nvPr/>
        </p:nvSpPr>
        <p:spPr bwMode="auto">
          <a:xfrm>
            <a:off x="1590675" y="1639888"/>
            <a:ext cx="161925" cy="112712"/>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1205" name="AutoShape 10"/>
          <p:cNvSpPr>
            <a:spLocks noChangeArrowheads="1"/>
          </p:cNvSpPr>
          <p:nvPr/>
        </p:nvSpPr>
        <p:spPr bwMode="auto">
          <a:xfrm>
            <a:off x="796925" y="1425575"/>
            <a:ext cx="809625" cy="269875"/>
          </a:xfrm>
          <a:prstGeom prst="roundRect">
            <a:avLst>
              <a:gd name="adj" fmla="val 16667"/>
            </a:avLst>
          </a:prstGeom>
          <a:solidFill>
            <a:srgbClr val="FFFF99"/>
          </a:solidFill>
          <a:ln w="9525">
            <a:solidFill>
              <a:schemeClr val="tx1"/>
            </a:solidFill>
            <a:round/>
            <a:headEnd/>
            <a:tailEnd/>
          </a:ln>
        </p:spPr>
        <p:txBody>
          <a:bodyPr wrap="none" anchor="ctr"/>
          <a:lstStyle/>
          <a:p>
            <a:endParaRPr lang="en-US"/>
          </a:p>
        </p:txBody>
      </p:sp>
      <p:sp>
        <p:nvSpPr>
          <p:cNvPr id="51206" name="Text Box 11"/>
          <p:cNvSpPr txBox="1">
            <a:spLocks noChangeArrowheads="1"/>
          </p:cNvSpPr>
          <p:nvPr/>
        </p:nvSpPr>
        <p:spPr bwMode="auto">
          <a:xfrm>
            <a:off x="825500" y="1390650"/>
            <a:ext cx="11779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latin typeface="Times New Roman" charset="0"/>
              </a:rPr>
              <a:t>Our gene</a:t>
            </a:r>
          </a:p>
        </p:txBody>
      </p:sp>
      <p:grpSp>
        <p:nvGrpSpPr>
          <p:cNvPr id="51207" name="Group 7"/>
          <p:cNvGrpSpPr>
            <a:grpSpLocks/>
          </p:cNvGrpSpPr>
          <p:nvPr/>
        </p:nvGrpSpPr>
        <p:grpSpPr bwMode="auto">
          <a:xfrm>
            <a:off x="152400" y="1771650"/>
            <a:ext cx="1463675" cy="285750"/>
            <a:chOff x="1216025" y="4438650"/>
            <a:chExt cx="1463675" cy="285750"/>
          </a:xfrm>
        </p:grpSpPr>
        <p:sp>
          <p:nvSpPr>
            <p:cNvPr id="51215" name="AutoShape 10"/>
            <p:cNvSpPr>
              <a:spLocks noChangeArrowheads="1"/>
            </p:cNvSpPr>
            <p:nvPr/>
          </p:nvSpPr>
          <p:spPr bwMode="auto">
            <a:xfrm>
              <a:off x="1216025" y="4470400"/>
              <a:ext cx="1222375" cy="254000"/>
            </a:xfrm>
            <a:prstGeom prst="roundRect">
              <a:avLst>
                <a:gd name="adj" fmla="val 16667"/>
              </a:avLst>
            </a:prstGeom>
            <a:solidFill>
              <a:srgbClr val="FFFF99"/>
            </a:solidFill>
            <a:ln w="9525">
              <a:solidFill>
                <a:schemeClr val="tx1"/>
              </a:solidFill>
              <a:round/>
              <a:headEnd/>
              <a:tailEnd/>
            </a:ln>
          </p:spPr>
          <p:txBody>
            <a:bodyPr wrap="none" anchor="ctr"/>
            <a:lstStyle/>
            <a:p>
              <a:endParaRPr lang="en-US"/>
            </a:p>
          </p:txBody>
        </p:sp>
        <p:sp>
          <p:nvSpPr>
            <p:cNvPr id="51216" name="Text Box 11"/>
            <p:cNvSpPr txBox="1">
              <a:spLocks noChangeArrowheads="1"/>
            </p:cNvSpPr>
            <p:nvPr/>
          </p:nvSpPr>
          <p:spPr bwMode="auto">
            <a:xfrm>
              <a:off x="1219200" y="4438650"/>
              <a:ext cx="14605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latin typeface="Times New Roman" charset="0"/>
                </a:rPr>
                <a:t>Gene in database</a:t>
              </a:r>
            </a:p>
          </p:txBody>
        </p:sp>
      </p:grpSp>
      <p:sp>
        <p:nvSpPr>
          <p:cNvPr id="51208" name="AutoShape 2"/>
          <p:cNvSpPr>
            <a:spLocks noChangeArrowheads="1"/>
          </p:cNvSpPr>
          <p:nvPr/>
        </p:nvSpPr>
        <p:spPr bwMode="auto">
          <a:xfrm>
            <a:off x="587375" y="3302000"/>
            <a:ext cx="5832475" cy="1651000"/>
          </a:xfrm>
          <a:prstGeom prst="roundRect">
            <a:avLst>
              <a:gd name="adj" fmla="val 16667"/>
            </a:avLst>
          </a:prstGeom>
          <a:solidFill>
            <a:srgbClr val="FFFF99"/>
          </a:solidFill>
          <a:ln w="9525">
            <a:solidFill>
              <a:srgbClr val="000000"/>
            </a:solidFill>
            <a:round/>
            <a:headEnd/>
            <a:tailEnd/>
          </a:ln>
        </p:spPr>
        <p:txBody>
          <a:bodyPr wrap="none" anchor="ctr"/>
          <a:lstStyle/>
          <a:p>
            <a:endParaRPr lang="en-US"/>
          </a:p>
        </p:txBody>
      </p:sp>
      <p:sp>
        <p:nvSpPr>
          <p:cNvPr id="51209" name="Rectangle 11"/>
          <p:cNvSpPr>
            <a:spLocks noChangeArrowheads="1"/>
          </p:cNvSpPr>
          <p:nvPr/>
        </p:nvSpPr>
        <p:spPr bwMode="auto">
          <a:xfrm>
            <a:off x="622300" y="3349625"/>
            <a:ext cx="58039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GB" sz="1200">
                <a:latin typeface="Times New Roman" charset="0"/>
              </a:rPr>
              <a:t>Can you see where the stop codon has been introduced into the sequence of our gene of interest? Search for the highlighted amino acid sequence in </a:t>
            </a:r>
            <a:r>
              <a:rPr lang="en-GB" sz="1200" i="1">
                <a:latin typeface="Times New Roman" charset="0"/>
              </a:rPr>
              <a:t>hpcC</a:t>
            </a:r>
            <a:r>
              <a:rPr lang="en-GB" sz="1200">
                <a:latin typeface="Times New Roman" charset="0"/>
              </a:rPr>
              <a:t>. Have a look if you can find the subsequent amino acids of the database hit in any of the three reading frames. You will see the sequence can be found in the second frame! What has happened? The last amino acid in common is a K then the amino acids start to differ till the stop codon. The amino acid K is coded by AAA. The next base is an A, too. This little homopolymeric region can cause trouble during DNA replication if the polymerase slips and introduces an additional </a:t>
            </a:r>
            <a:r>
              <a:rPr lang="ja-JP" altLang="en-GB" sz="1200">
                <a:latin typeface="Times New Roman" charset="0"/>
              </a:rPr>
              <a:t>‘</a:t>
            </a:r>
            <a:r>
              <a:rPr lang="en-GB" altLang="ja-JP" sz="1200">
                <a:latin typeface="Times New Roman" charset="0"/>
              </a:rPr>
              <a:t>A</a:t>
            </a:r>
            <a:r>
              <a:rPr lang="ja-JP" altLang="en-GB" sz="1200">
                <a:latin typeface="Times New Roman" charset="0"/>
              </a:rPr>
              <a:t>’</a:t>
            </a:r>
            <a:r>
              <a:rPr lang="en-GB" altLang="ja-JP" sz="1200">
                <a:latin typeface="Times New Roman" charset="0"/>
              </a:rPr>
              <a:t>. This shifts the proper reading frame into the second frame.</a:t>
            </a:r>
            <a:endParaRPr lang="en-GB" sz="1200">
              <a:latin typeface="Times New Roman" charset="0"/>
            </a:endParaRPr>
          </a:p>
        </p:txBody>
      </p:sp>
      <p:pic>
        <p:nvPicPr>
          <p:cNvPr id="51210" name="Picture 16" descr="Screen shot 2012-11-19 at 10.06.24.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929063" y="8229600"/>
            <a:ext cx="2312987"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p:cNvSpPr/>
          <p:nvPr/>
        </p:nvSpPr>
        <p:spPr>
          <a:xfrm>
            <a:off x="584200" y="5092700"/>
            <a:ext cx="5842000" cy="12192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1212" name="Rectangle 1"/>
          <p:cNvSpPr>
            <a:spLocks noChangeArrowheads="1"/>
          </p:cNvSpPr>
          <p:nvPr/>
        </p:nvSpPr>
        <p:spPr bwMode="auto">
          <a:xfrm>
            <a:off x="558800" y="5100638"/>
            <a:ext cx="58039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GB" sz="1200"/>
              <a:t>To correct the annotation we have to edit the CDS now. Left click on the right amino acid continuing the amino acid sequence on the second frame (have a look in the fasta results and look at the sequence of the gene in the database when you are not sure) and drag till the end of the gene. Then click </a:t>
            </a:r>
            <a:r>
              <a:rPr lang="ja-JP" altLang="en-GB" sz="1200"/>
              <a:t>‘</a:t>
            </a:r>
            <a:r>
              <a:rPr lang="en-GB" altLang="ja-JP" sz="1200"/>
              <a:t>Create</a:t>
            </a:r>
            <a:r>
              <a:rPr lang="ja-JP" altLang="en-GB" sz="1200"/>
              <a:t>’</a:t>
            </a:r>
            <a:r>
              <a:rPr lang="en-GB" altLang="ja-JP" sz="1200"/>
              <a:t> </a:t>
            </a:r>
            <a:r>
              <a:rPr lang="ja-JP" altLang="en-GB" sz="1200"/>
              <a:t>‘</a:t>
            </a:r>
            <a:r>
              <a:rPr lang="en-GB" altLang="ja-JP" sz="1200"/>
              <a:t>Feature from base range</a:t>
            </a:r>
            <a:r>
              <a:rPr lang="ja-JP" altLang="en-GB" sz="1200"/>
              <a:t>’</a:t>
            </a:r>
            <a:r>
              <a:rPr lang="en-GB" altLang="ja-JP" sz="1200"/>
              <a:t> and </a:t>
            </a:r>
            <a:r>
              <a:rPr lang="ja-JP" altLang="en-GB" sz="1200"/>
              <a:t>‘</a:t>
            </a:r>
            <a:r>
              <a:rPr lang="en-GB" altLang="ja-JP" sz="1200"/>
              <a:t>OK</a:t>
            </a:r>
            <a:r>
              <a:rPr lang="ja-JP" altLang="en-GB" sz="1200"/>
              <a:t>’</a:t>
            </a:r>
            <a:r>
              <a:rPr lang="en-GB" altLang="ja-JP" sz="1200"/>
              <a:t>. A new blue CDS feature will appear on the appropriate frame line.</a:t>
            </a:r>
            <a:endParaRPr lang="en-GB" sz="1200"/>
          </a:p>
        </p:txBody>
      </p:sp>
      <p:sp>
        <p:nvSpPr>
          <p:cNvPr id="19" name="Rectangle 18"/>
          <p:cNvSpPr/>
          <p:nvPr/>
        </p:nvSpPr>
        <p:spPr>
          <a:xfrm>
            <a:off x="3937000" y="6464300"/>
            <a:ext cx="2489200" cy="17018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1214" name="Rectangle 13"/>
          <p:cNvSpPr>
            <a:spLocks noChangeArrowheads="1"/>
          </p:cNvSpPr>
          <p:nvPr/>
        </p:nvSpPr>
        <p:spPr bwMode="auto">
          <a:xfrm>
            <a:off x="3937000" y="6435725"/>
            <a:ext cx="241300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GB" sz="1200"/>
              <a:t>As the original gene annotation is too long we have to shorten it. Click on the original </a:t>
            </a:r>
            <a:r>
              <a:rPr lang="en-GB" sz="1200" i="1"/>
              <a:t>hpcC</a:t>
            </a:r>
            <a:r>
              <a:rPr lang="en-GB" sz="1200"/>
              <a:t> CDS, </a:t>
            </a:r>
            <a:r>
              <a:rPr lang="ja-JP" altLang="en-GB" sz="1200"/>
              <a:t>‘</a:t>
            </a:r>
            <a:r>
              <a:rPr lang="en-GB" altLang="ja-JP" sz="1200"/>
              <a:t>Edit</a:t>
            </a:r>
            <a:r>
              <a:rPr lang="ja-JP" altLang="en-GB" sz="1200"/>
              <a:t>’</a:t>
            </a:r>
            <a:r>
              <a:rPr lang="en-GB" altLang="ja-JP" sz="1200"/>
              <a:t> </a:t>
            </a:r>
            <a:r>
              <a:rPr lang="ja-JP" altLang="en-GB" sz="1200"/>
              <a:t>‘</a:t>
            </a:r>
            <a:r>
              <a:rPr lang="en-GB" altLang="ja-JP" sz="1200"/>
              <a:t>Selected features in Editor</a:t>
            </a:r>
            <a:r>
              <a:rPr lang="ja-JP" altLang="en-GB" sz="1200"/>
              <a:t>’</a:t>
            </a:r>
            <a:r>
              <a:rPr lang="en-GB" altLang="ja-JP" sz="1200"/>
              <a:t>. A window will pop up and you can change the end position in </a:t>
            </a:r>
            <a:r>
              <a:rPr lang="ja-JP" altLang="en-GB" sz="1200"/>
              <a:t>‘</a:t>
            </a:r>
            <a:r>
              <a:rPr lang="en-GB" altLang="ja-JP" sz="1200"/>
              <a:t>location</a:t>
            </a:r>
            <a:r>
              <a:rPr lang="ja-JP" altLang="en-GB" sz="1200"/>
              <a:t>’</a:t>
            </a:r>
            <a:r>
              <a:rPr lang="en-GB" altLang="ja-JP" sz="1200"/>
              <a:t> (the end position is the last base of the stop codon).</a:t>
            </a:r>
            <a:endParaRPr lang="en-GB" sz="1200"/>
          </a:p>
        </p:txBody>
      </p:sp>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AutoShape 18"/>
          <p:cNvSpPr>
            <a:spLocks noChangeArrowheads="1"/>
          </p:cNvSpPr>
          <p:nvPr/>
        </p:nvSpPr>
        <p:spPr bwMode="auto">
          <a:xfrm>
            <a:off x="793750" y="8070850"/>
            <a:ext cx="5418138" cy="306388"/>
          </a:xfrm>
          <a:prstGeom prst="roundRect">
            <a:avLst>
              <a:gd name="adj" fmla="val 16667"/>
            </a:avLst>
          </a:prstGeom>
          <a:solidFill>
            <a:srgbClr val="FFFF99"/>
          </a:solidFill>
          <a:ln w="9525">
            <a:solidFill>
              <a:schemeClr val="tx1"/>
            </a:solidFill>
            <a:round/>
            <a:headEnd/>
            <a:tailEnd/>
          </a:ln>
        </p:spPr>
        <p:txBody>
          <a:bodyPr wrap="none" anchor="ctr">
            <a:spAutoFit/>
          </a:bodyPr>
          <a:lstStyle/>
          <a:p>
            <a:pPr algn="ctr"/>
            <a:r>
              <a:rPr lang="en-GB" sz="1200" b="1">
                <a:latin typeface="Times New Roman" charset="0"/>
              </a:rPr>
              <a:t>Tip: </a:t>
            </a:r>
            <a:r>
              <a:rPr lang="en-GB" sz="1200">
                <a:latin typeface="Times New Roman" charset="0"/>
              </a:rPr>
              <a:t>To select more than one feature (of any type) you must hold the shift key down.</a:t>
            </a:r>
          </a:p>
        </p:txBody>
      </p:sp>
      <p:sp>
        <p:nvSpPr>
          <p:cNvPr id="52226" name="AutoShape 5"/>
          <p:cNvSpPr>
            <a:spLocks noChangeArrowheads="1"/>
          </p:cNvSpPr>
          <p:nvPr/>
        </p:nvSpPr>
        <p:spPr bwMode="auto">
          <a:xfrm>
            <a:off x="560388" y="574675"/>
            <a:ext cx="5815012" cy="1431925"/>
          </a:xfrm>
          <a:prstGeom prst="roundRect">
            <a:avLst>
              <a:gd name="adj" fmla="val 16667"/>
            </a:avLst>
          </a:prstGeom>
          <a:solidFill>
            <a:srgbClr val="FFFF99"/>
          </a:solidFill>
          <a:ln w="9525">
            <a:solidFill>
              <a:schemeClr val="tx1"/>
            </a:solidFill>
            <a:round/>
            <a:headEnd/>
            <a:tailEnd/>
          </a:ln>
        </p:spPr>
        <p:txBody>
          <a:bodyPr wrap="none" anchor="ctr"/>
          <a:lstStyle/>
          <a:p>
            <a:endParaRPr lang="en-US"/>
          </a:p>
        </p:txBody>
      </p:sp>
      <p:sp>
        <p:nvSpPr>
          <p:cNvPr id="52227" name="Text Box 6"/>
          <p:cNvSpPr txBox="1">
            <a:spLocks noChangeArrowheads="1"/>
          </p:cNvSpPr>
          <p:nvPr/>
        </p:nvSpPr>
        <p:spPr bwMode="auto">
          <a:xfrm>
            <a:off x="595313" y="612775"/>
            <a:ext cx="570547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just" eaLnBrk="1" hangingPunct="1"/>
            <a:r>
              <a:rPr lang="en-GB" sz="1200">
                <a:latin typeface="Times New Roman" charset="0"/>
              </a:rPr>
              <a:t>The new CDS feature can then be merged with the original gene as shown below (1-3). </a:t>
            </a:r>
          </a:p>
          <a:p>
            <a:pPr algn="just" eaLnBrk="1" hangingPunct="1"/>
            <a:endParaRPr lang="en-GB" sz="1200">
              <a:latin typeface="Times New Roman" charset="0"/>
            </a:endParaRPr>
          </a:p>
          <a:p>
            <a:pPr algn="just" eaLnBrk="1" hangingPunct="1"/>
            <a:r>
              <a:rPr lang="en-GB" sz="1200">
                <a:latin typeface="Times New Roman" charset="0"/>
              </a:rPr>
              <a:t>A small window will appear asking you whether you are sure you want to merge these features. Another window will then ask you if you want to </a:t>
            </a:r>
            <a:r>
              <a:rPr lang="ja-JP" altLang="en-GB" sz="1200">
                <a:latin typeface="Times New Roman" charset="0"/>
              </a:rPr>
              <a:t>‘</a:t>
            </a:r>
            <a:r>
              <a:rPr lang="en-GB" altLang="ja-JP" sz="1200">
                <a:latin typeface="Times New Roman" charset="0"/>
              </a:rPr>
              <a:t>delete old features</a:t>
            </a:r>
            <a:r>
              <a:rPr lang="ja-JP" altLang="en-GB" sz="1200">
                <a:latin typeface="Times New Roman" charset="0"/>
              </a:rPr>
              <a:t>’</a:t>
            </a:r>
            <a:r>
              <a:rPr lang="en-GB" altLang="ja-JP" sz="1200">
                <a:latin typeface="Times New Roman" charset="0"/>
              </a:rPr>
              <a:t>. If you click </a:t>
            </a:r>
            <a:r>
              <a:rPr lang="ja-JP" altLang="en-GB" sz="1200">
                <a:latin typeface="Times New Roman" charset="0"/>
              </a:rPr>
              <a:t>‘</a:t>
            </a:r>
            <a:r>
              <a:rPr lang="en-GB" altLang="ja-JP" sz="1200">
                <a:latin typeface="Times New Roman" charset="0"/>
              </a:rPr>
              <a:t>yes</a:t>
            </a:r>
            <a:r>
              <a:rPr lang="ja-JP" altLang="en-GB" sz="1200">
                <a:latin typeface="Times New Roman" charset="0"/>
              </a:rPr>
              <a:t>’</a:t>
            </a:r>
            <a:r>
              <a:rPr lang="en-GB" altLang="ja-JP" sz="1200">
                <a:latin typeface="Times New Roman" charset="0"/>
              </a:rPr>
              <a:t> the CDS features you have just merged will disappear leaving the single merged CDS. If you select </a:t>
            </a:r>
            <a:r>
              <a:rPr lang="ja-JP" altLang="en-GB" sz="1200">
                <a:latin typeface="Times New Roman" charset="0"/>
              </a:rPr>
              <a:t>‘</a:t>
            </a:r>
            <a:r>
              <a:rPr lang="en-GB" altLang="ja-JP" sz="1200">
                <a:latin typeface="Times New Roman" charset="0"/>
              </a:rPr>
              <a:t>no</a:t>
            </a:r>
            <a:r>
              <a:rPr lang="ja-JP" altLang="en-GB" sz="1200">
                <a:latin typeface="Times New Roman" charset="0"/>
              </a:rPr>
              <a:t>’</a:t>
            </a:r>
            <a:r>
              <a:rPr lang="en-GB" altLang="ja-JP" sz="1200">
                <a:latin typeface="Times New Roman" charset="0"/>
              </a:rPr>
              <a:t> all of the three CDS features (the two CDSs you started with plus the merged feature) will be retained. </a:t>
            </a:r>
            <a:endParaRPr lang="en-GB" sz="1200">
              <a:latin typeface="Times New Roman" charset="0"/>
            </a:endParaRPr>
          </a:p>
        </p:txBody>
      </p:sp>
      <p:pic>
        <p:nvPicPr>
          <p:cNvPr id="52228" name="Picture 7" descr="Screen shot 2012-11-16 at 16.29.22.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36650" y="2451100"/>
            <a:ext cx="4730750" cy="420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9" name="Line 5"/>
          <p:cNvSpPr>
            <a:spLocks noChangeShapeType="1"/>
          </p:cNvSpPr>
          <p:nvPr/>
        </p:nvSpPr>
        <p:spPr bwMode="auto">
          <a:xfrm flipV="1">
            <a:off x="1866900" y="3305175"/>
            <a:ext cx="176213" cy="3832225"/>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230" name="Line 6"/>
          <p:cNvSpPr>
            <a:spLocks noChangeShapeType="1"/>
          </p:cNvSpPr>
          <p:nvPr/>
        </p:nvSpPr>
        <p:spPr bwMode="auto">
          <a:xfrm flipV="1">
            <a:off x="1435100" y="3473450"/>
            <a:ext cx="176213" cy="349885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231" name="Rectangle 7"/>
          <p:cNvSpPr>
            <a:spLocks noChangeArrowheads="1"/>
          </p:cNvSpPr>
          <p:nvPr/>
        </p:nvSpPr>
        <p:spPr bwMode="auto">
          <a:xfrm>
            <a:off x="1054100" y="7113588"/>
            <a:ext cx="26828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sz="1200" b="1">
                <a:latin typeface="Times" charset="0"/>
                <a:cs typeface="Times" charset="0"/>
              </a:rPr>
              <a:t>1</a:t>
            </a:r>
          </a:p>
        </p:txBody>
      </p:sp>
      <p:sp>
        <p:nvSpPr>
          <p:cNvPr id="52232" name="Line 8"/>
          <p:cNvSpPr>
            <a:spLocks noChangeShapeType="1"/>
          </p:cNvSpPr>
          <p:nvPr/>
        </p:nvSpPr>
        <p:spPr bwMode="auto">
          <a:xfrm flipV="1">
            <a:off x="981075" y="2665413"/>
            <a:ext cx="1360488" cy="231775"/>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233" name="Rectangle 16"/>
          <p:cNvSpPr>
            <a:spLocks noChangeArrowheads="1"/>
          </p:cNvSpPr>
          <p:nvPr/>
        </p:nvSpPr>
        <p:spPr bwMode="auto">
          <a:xfrm>
            <a:off x="6016625" y="3241675"/>
            <a:ext cx="2682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sz="1200" b="1">
                <a:latin typeface="Times" charset="0"/>
                <a:cs typeface="Times" charset="0"/>
              </a:rPr>
              <a:t>3</a:t>
            </a:r>
          </a:p>
        </p:txBody>
      </p:sp>
      <p:sp>
        <p:nvSpPr>
          <p:cNvPr id="52234" name="Line 20"/>
          <p:cNvSpPr>
            <a:spLocks noChangeShapeType="1"/>
          </p:cNvSpPr>
          <p:nvPr/>
        </p:nvSpPr>
        <p:spPr bwMode="auto">
          <a:xfrm flipH="1" flipV="1">
            <a:off x="5143500" y="3530600"/>
            <a:ext cx="596900" cy="2159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235" name="Rectangle 12"/>
          <p:cNvSpPr>
            <a:spLocks noChangeArrowheads="1"/>
          </p:cNvSpPr>
          <p:nvPr/>
        </p:nvSpPr>
        <p:spPr bwMode="auto">
          <a:xfrm>
            <a:off x="431800" y="2476500"/>
            <a:ext cx="2682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sz="1200" b="1">
                <a:latin typeface="Times" charset="0"/>
                <a:cs typeface="Times" charset="0"/>
              </a:rPr>
              <a:t>2</a:t>
            </a:r>
          </a:p>
        </p:txBody>
      </p:sp>
      <p:pic>
        <p:nvPicPr>
          <p:cNvPr id="52236" name="Picture 21" descr="Screen shot 2012-11-19 at 10.08.08.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98800" y="5289550"/>
            <a:ext cx="3457575" cy="147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37" name="Rectangle 16"/>
          <p:cNvSpPr>
            <a:spLocks noChangeArrowheads="1"/>
          </p:cNvSpPr>
          <p:nvPr/>
        </p:nvSpPr>
        <p:spPr bwMode="auto">
          <a:xfrm>
            <a:off x="4911725" y="5375275"/>
            <a:ext cx="6032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sz="1200" b="1"/>
              <a:t>result</a:t>
            </a:r>
          </a:p>
        </p:txBody>
      </p:sp>
      <p:sp>
        <p:nvSpPr>
          <p:cNvPr id="24" name="Rectangle 23"/>
          <p:cNvSpPr/>
          <p:nvPr/>
        </p:nvSpPr>
        <p:spPr>
          <a:xfrm>
            <a:off x="1295400" y="6896100"/>
            <a:ext cx="3898900" cy="7239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5" name="Rectangle 24"/>
          <p:cNvSpPr/>
          <p:nvPr/>
        </p:nvSpPr>
        <p:spPr>
          <a:xfrm>
            <a:off x="5626100" y="3530600"/>
            <a:ext cx="939800" cy="6350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6" name="Rectangle 25"/>
          <p:cNvSpPr/>
          <p:nvPr/>
        </p:nvSpPr>
        <p:spPr>
          <a:xfrm>
            <a:off x="241300" y="2781300"/>
            <a:ext cx="812800" cy="4064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2241" name="Text Box 11"/>
          <p:cNvSpPr txBox="1">
            <a:spLocks noChangeArrowheads="1"/>
          </p:cNvSpPr>
          <p:nvPr/>
        </p:nvSpPr>
        <p:spPr bwMode="auto">
          <a:xfrm>
            <a:off x="190500" y="2825750"/>
            <a:ext cx="11779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t>Click </a:t>
            </a:r>
            <a:r>
              <a:rPr lang="ja-JP" altLang="en-GB" sz="1200"/>
              <a:t>‘</a:t>
            </a:r>
            <a:r>
              <a:rPr lang="en-GB" altLang="ja-JP" sz="1200"/>
              <a:t>Edit</a:t>
            </a:r>
            <a:r>
              <a:rPr lang="ja-JP" altLang="en-GB" sz="1200"/>
              <a:t>’</a:t>
            </a:r>
            <a:endParaRPr lang="en-GB" sz="1200"/>
          </a:p>
        </p:txBody>
      </p:sp>
      <p:sp>
        <p:nvSpPr>
          <p:cNvPr id="52242" name="Text Box 22"/>
          <p:cNvSpPr txBox="1">
            <a:spLocks noChangeArrowheads="1"/>
          </p:cNvSpPr>
          <p:nvPr/>
        </p:nvSpPr>
        <p:spPr bwMode="auto">
          <a:xfrm>
            <a:off x="1327150" y="6929438"/>
            <a:ext cx="39100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t>Select both the original gene-model and the new CDS feature, which is to be merged with it to form a new gene</a:t>
            </a:r>
          </a:p>
        </p:txBody>
      </p:sp>
      <p:sp>
        <p:nvSpPr>
          <p:cNvPr id="52243" name="Text Box 15"/>
          <p:cNvSpPr txBox="1">
            <a:spLocks noChangeArrowheads="1"/>
          </p:cNvSpPr>
          <p:nvPr/>
        </p:nvSpPr>
        <p:spPr bwMode="auto">
          <a:xfrm>
            <a:off x="5637213" y="3530600"/>
            <a:ext cx="15128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ja-JP" altLang="en-GB" sz="1200"/>
              <a:t>‘</a:t>
            </a:r>
            <a:r>
              <a:rPr lang="en-GB" altLang="ja-JP" sz="1200"/>
              <a:t>Selected Features</a:t>
            </a:r>
            <a:r>
              <a:rPr lang="ja-JP" altLang="en-GB" sz="1200"/>
              <a:t>’</a:t>
            </a:r>
            <a:endParaRPr lang="en-GB" altLang="ja-JP" sz="1200"/>
          </a:p>
          <a:p>
            <a:pPr eaLnBrk="1" hangingPunct="1"/>
            <a:r>
              <a:rPr lang="ja-JP" altLang="en-GB" sz="1200"/>
              <a:t>‘</a:t>
            </a:r>
            <a:r>
              <a:rPr lang="en-GB" altLang="ja-JP" sz="1200"/>
              <a:t>Merge</a:t>
            </a:r>
            <a:r>
              <a:rPr lang="ja-JP" altLang="en-GB" sz="1200"/>
              <a:t>’</a:t>
            </a:r>
            <a:endParaRPr lang="en-GB" sz="1200"/>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AutoShape 10"/>
          <p:cNvSpPr>
            <a:spLocks noChangeArrowheads="1"/>
          </p:cNvSpPr>
          <p:nvPr/>
        </p:nvSpPr>
        <p:spPr bwMode="auto">
          <a:xfrm>
            <a:off x="4838700" y="6823075"/>
            <a:ext cx="1866900" cy="669925"/>
          </a:xfrm>
          <a:prstGeom prst="roundRect">
            <a:avLst>
              <a:gd name="adj" fmla="val 16667"/>
            </a:avLst>
          </a:prstGeom>
          <a:solidFill>
            <a:srgbClr val="FFFF99"/>
          </a:solidFill>
          <a:ln w="9525">
            <a:solidFill>
              <a:schemeClr val="tx1"/>
            </a:solidFill>
            <a:round/>
            <a:headEnd/>
            <a:tailEnd/>
          </a:ln>
        </p:spPr>
        <p:txBody>
          <a:bodyPr wrap="none" anchor="ctr"/>
          <a:lstStyle/>
          <a:p>
            <a:endParaRPr lang="en-US"/>
          </a:p>
        </p:txBody>
      </p:sp>
      <p:pic>
        <p:nvPicPr>
          <p:cNvPr id="53250" name="Picture 1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35000" y="4914900"/>
            <a:ext cx="4013200" cy="357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1" name="AutoShape 2"/>
          <p:cNvSpPr>
            <a:spLocks noChangeArrowheads="1"/>
          </p:cNvSpPr>
          <p:nvPr/>
        </p:nvSpPr>
        <p:spPr bwMode="auto">
          <a:xfrm>
            <a:off x="549275" y="895350"/>
            <a:ext cx="5832475" cy="1301750"/>
          </a:xfrm>
          <a:prstGeom prst="roundRect">
            <a:avLst>
              <a:gd name="adj" fmla="val 16667"/>
            </a:avLst>
          </a:prstGeom>
          <a:solidFill>
            <a:srgbClr val="FFFF99"/>
          </a:solidFill>
          <a:ln w="9525">
            <a:solidFill>
              <a:schemeClr val="tx1"/>
            </a:solidFill>
            <a:round/>
            <a:headEnd/>
            <a:tailEnd/>
          </a:ln>
        </p:spPr>
        <p:txBody>
          <a:bodyPr wrap="none" anchor="ctr"/>
          <a:lstStyle/>
          <a:p>
            <a:endParaRPr lang="en-US"/>
          </a:p>
        </p:txBody>
      </p:sp>
      <p:sp>
        <p:nvSpPr>
          <p:cNvPr id="53252" name="Text Box 4"/>
          <p:cNvSpPr txBox="1">
            <a:spLocks noChangeArrowheads="1"/>
          </p:cNvSpPr>
          <p:nvPr/>
        </p:nvSpPr>
        <p:spPr bwMode="auto">
          <a:xfrm>
            <a:off x="638175" y="1093788"/>
            <a:ext cx="56388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just" eaLnBrk="1" hangingPunct="1"/>
            <a:r>
              <a:rPr lang="en-GB" sz="1200">
                <a:latin typeface="Times New Roman" charset="0"/>
              </a:rPr>
              <a:t>In the first part of the exercise you have learned how to correct a gene annotation. But what if you think a gene is missing?</a:t>
            </a:r>
          </a:p>
          <a:p>
            <a:pPr algn="just" eaLnBrk="1" hangingPunct="1"/>
            <a:r>
              <a:rPr lang="en-GB" sz="1200">
                <a:latin typeface="Times New Roman" charset="0"/>
              </a:rPr>
              <a:t>Remember that there are loads of genomes that were submitted to the databases several years ago and in general the annotation is not updated to take into account new data. Sometimes it is worth checking regions which look strange to you.</a:t>
            </a:r>
          </a:p>
        </p:txBody>
      </p:sp>
      <p:sp>
        <p:nvSpPr>
          <p:cNvPr id="53253" name="Line 8"/>
          <p:cNvSpPr>
            <a:spLocks noChangeShapeType="1"/>
          </p:cNvSpPr>
          <p:nvPr/>
        </p:nvSpPr>
        <p:spPr bwMode="auto">
          <a:xfrm flipV="1">
            <a:off x="838200" y="5511800"/>
            <a:ext cx="698500" cy="3048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3254" name="AutoShape 10"/>
          <p:cNvSpPr>
            <a:spLocks noChangeArrowheads="1"/>
          </p:cNvSpPr>
          <p:nvPr/>
        </p:nvSpPr>
        <p:spPr bwMode="auto">
          <a:xfrm>
            <a:off x="330200" y="5807075"/>
            <a:ext cx="965200" cy="263525"/>
          </a:xfrm>
          <a:prstGeom prst="roundRect">
            <a:avLst>
              <a:gd name="adj" fmla="val 16667"/>
            </a:avLst>
          </a:prstGeom>
          <a:solidFill>
            <a:srgbClr val="FFFF99"/>
          </a:solidFill>
          <a:ln w="9525">
            <a:solidFill>
              <a:schemeClr val="tx1"/>
            </a:solidFill>
            <a:round/>
            <a:headEnd/>
            <a:tailEnd/>
          </a:ln>
        </p:spPr>
        <p:txBody>
          <a:bodyPr wrap="none" anchor="ctr"/>
          <a:lstStyle/>
          <a:p>
            <a:endParaRPr lang="en-US"/>
          </a:p>
        </p:txBody>
      </p:sp>
      <p:sp>
        <p:nvSpPr>
          <p:cNvPr id="53255" name="Text Box 11"/>
          <p:cNvSpPr txBox="1">
            <a:spLocks noChangeArrowheads="1"/>
          </p:cNvSpPr>
          <p:nvPr/>
        </p:nvSpPr>
        <p:spPr bwMode="auto">
          <a:xfrm>
            <a:off x="346075" y="5784850"/>
            <a:ext cx="11779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latin typeface="Times New Roman" charset="0"/>
              </a:rPr>
              <a:t>Non-coding</a:t>
            </a:r>
          </a:p>
        </p:txBody>
      </p:sp>
      <p:sp>
        <p:nvSpPr>
          <p:cNvPr id="53256" name="Line 8"/>
          <p:cNvSpPr>
            <a:spLocks noChangeShapeType="1"/>
          </p:cNvSpPr>
          <p:nvPr/>
        </p:nvSpPr>
        <p:spPr bwMode="auto">
          <a:xfrm flipH="1">
            <a:off x="2387600" y="4673600"/>
            <a:ext cx="508000" cy="4191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3257" name="Rectangle 16"/>
          <p:cNvSpPr>
            <a:spLocks noChangeArrowheads="1"/>
          </p:cNvSpPr>
          <p:nvPr/>
        </p:nvSpPr>
        <p:spPr bwMode="auto">
          <a:xfrm>
            <a:off x="3171825" y="4194175"/>
            <a:ext cx="2682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sz="1200" b="1">
                <a:latin typeface="Times" charset="0"/>
                <a:cs typeface="Times" charset="0"/>
              </a:rPr>
              <a:t>1</a:t>
            </a:r>
          </a:p>
        </p:txBody>
      </p:sp>
      <p:sp>
        <p:nvSpPr>
          <p:cNvPr id="14" name="Rectangle 13"/>
          <p:cNvSpPr/>
          <p:nvPr/>
        </p:nvSpPr>
        <p:spPr>
          <a:xfrm>
            <a:off x="2844800" y="4470400"/>
            <a:ext cx="1003300" cy="4191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3259" name="Text Box 11"/>
          <p:cNvSpPr txBox="1">
            <a:spLocks noChangeArrowheads="1"/>
          </p:cNvSpPr>
          <p:nvPr/>
        </p:nvSpPr>
        <p:spPr bwMode="auto">
          <a:xfrm>
            <a:off x="2860675" y="4540250"/>
            <a:ext cx="9747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t>Click Graph</a:t>
            </a:r>
          </a:p>
        </p:txBody>
      </p:sp>
      <p:sp>
        <p:nvSpPr>
          <p:cNvPr id="53260" name="Line 8"/>
          <p:cNvSpPr>
            <a:spLocks noChangeShapeType="1"/>
          </p:cNvSpPr>
          <p:nvPr/>
        </p:nvSpPr>
        <p:spPr bwMode="auto">
          <a:xfrm flipH="1">
            <a:off x="3530600" y="5118100"/>
            <a:ext cx="1155700" cy="1905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3261" name="Rectangle 16"/>
          <p:cNvSpPr>
            <a:spLocks noChangeArrowheads="1"/>
          </p:cNvSpPr>
          <p:nvPr/>
        </p:nvSpPr>
        <p:spPr bwMode="auto">
          <a:xfrm>
            <a:off x="5076825" y="4511675"/>
            <a:ext cx="2682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sz="1200" b="1">
                <a:latin typeface="Times" charset="0"/>
                <a:cs typeface="Times" charset="0"/>
              </a:rPr>
              <a:t>2</a:t>
            </a:r>
          </a:p>
        </p:txBody>
      </p:sp>
      <p:sp>
        <p:nvSpPr>
          <p:cNvPr id="19" name="Rectangle 18"/>
          <p:cNvSpPr/>
          <p:nvPr/>
        </p:nvSpPr>
        <p:spPr>
          <a:xfrm>
            <a:off x="4483100" y="4737100"/>
            <a:ext cx="1460500" cy="8001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3263" name="Text Box 11"/>
          <p:cNvSpPr txBox="1">
            <a:spLocks noChangeArrowheads="1"/>
          </p:cNvSpPr>
          <p:nvPr/>
        </p:nvSpPr>
        <p:spPr bwMode="auto">
          <a:xfrm>
            <a:off x="4486275" y="4806950"/>
            <a:ext cx="14192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t>Click ‘Add usage plots’ and select ‘</a:t>
            </a:r>
            <a:r>
              <a:rPr lang="en-GB" altLang="ja-JP" sz="1200"/>
              <a:t>S_typhi.cod</a:t>
            </a:r>
            <a:r>
              <a:rPr lang="en-GB" sz="1200"/>
              <a:t>’</a:t>
            </a:r>
          </a:p>
        </p:txBody>
      </p:sp>
      <p:pic>
        <p:nvPicPr>
          <p:cNvPr id="53264" name="Picture 21" descr="Screen Shot 2013-10-21 at 15.29.29.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30763" y="5727700"/>
            <a:ext cx="1887537"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65" name="Text Box 11"/>
          <p:cNvSpPr txBox="1">
            <a:spLocks noChangeArrowheads="1"/>
          </p:cNvSpPr>
          <p:nvPr/>
        </p:nvSpPr>
        <p:spPr bwMode="auto">
          <a:xfrm>
            <a:off x="4841875" y="6838950"/>
            <a:ext cx="1863725"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latin typeface="Times New Roman" charset="0"/>
              </a:rPr>
              <a:t>Codon usage table taken from:</a:t>
            </a:r>
          </a:p>
          <a:p>
            <a:pPr eaLnBrk="1" hangingPunct="1"/>
            <a:r>
              <a:rPr lang="en-GB" sz="1000">
                <a:latin typeface="Courier" charset="0"/>
                <a:cs typeface="Courier" charset="0"/>
              </a:rPr>
              <a:t>www.kazusa.or.jp/codon</a:t>
            </a:r>
          </a:p>
        </p:txBody>
      </p:sp>
      <p:sp>
        <p:nvSpPr>
          <p:cNvPr id="53266" name="AutoShape 2"/>
          <p:cNvSpPr>
            <a:spLocks noChangeArrowheads="1"/>
          </p:cNvSpPr>
          <p:nvPr/>
        </p:nvSpPr>
        <p:spPr bwMode="auto">
          <a:xfrm>
            <a:off x="549275" y="2565400"/>
            <a:ext cx="5832475" cy="1498600"/>
          </a:xfrm>
          <a:prstGeom prst="roundRect">
            <a:avLst>
              <a:gd name="adj" fmla="val 16667"/>
            </a:avLst>
          </a:prstGeom>
          <a:solidFill>
            <a:srgbClr val="FFFF99"/>
          </a:solidFill>
          <a:ln w="9525">
            <a:solidFill>
              <a:schemeClr val="tx1"/>
            </a:solidFill>
            <a:round/>
            <a:headEnd/>
            <a:tailEnd/>
          </a:ln>
        </p:spPr>
        <p:txBody>
          <a:bodyPr wrap="none" anchor="ctr"/>
          <a:lstStyle/>
          <a:p>
            <a:endParaRPr lang="en-US"/>
          </a:p>
        </p:txBody>
      </p:sp>
      <p:sp>
        <p:nvSpPr>
          <p:cNvPr id="53267" name="Rectangle 26"/>
          <p:cNvSpPr>
            <a:spLocks noChangeArrowheads="1"/>
          </p:cNvSpPr>
          <p:nvPr/>
        </p:nvSpPr>
        <p:spPr bwMode="auto">
          <a:xfrm>
            <a:off x="635000" y="2635250"/>
            <a:ext cx="56388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GB" sz="1200">
                <a:latin typeface="Times New Roman" charset="0"/>
              </a:rPr>
              <a:t>Go to position 2,248,400 by using one the different methods you have learned so far. If you look carefully you will notice a region shown below which there is no predicted gene. This type of non-coding region in </a:t>
            </a:r>
            <a:r>
              <a:rPr lang="en-GB" sz="1200" i="1">
                <a:latin typeface="Times New Roman" charset="0"/>
              </a:rPr>
              <a:t>Salmonella</a:t>
            </a:r>
            <a:r>
              <a:rPr lang="en-GB" sz="1200">
                <a:latin typeface="Times New Roman" charset="0"/>
              </a:rPr>
              <a:t> is very unusual (this is also true for other bacteria). To determine if this non-coding region is truly as published, load the codon usage information for </a:t>
            </a:r>
            <a:r>
              <a:rPr lang="en-GB" sz="1200" i="1">
                <a:latin typeface="Times New Roman" charset="0"/>
              </a:rPr>
              <a:t>Salmonella</a:t>
            </a:r>
            <a:r>
              <a:rPr lang="en-GB" sz="1200">
                <a:latin typeface="Times New Roman" charset="0"/>
              </a:rPr>
              <a:t> into Artemis by following the figure below.</a:t>
            </a:r>
          </a:p>
          <a:p>
            <a:pPr algn="just"/>
            <a:r>
              <a:rPr lang="en-GB" sz="1200">
                <a:latin typeface="Times New Roman" charset="0"/>
              </a:rPr>
              <a:t>The file ‘</a:t>
            </a:r>
            <a:r>
              <a:rPr lang="en-GB" altLang="ja-JP" sz="1200">
                <a:latin typeface="Times New Roman" charset="0"/>
              </a:rPr>
              <a:t>S_typhi.cod</a:t>
            </a:r>
            <a:r>
              <a:rPr lang="en-GB" sz="1200">
                <a:latin typeface="Times New Roman" charset="0"/>
              </a:rPr>
              <a:t>’</a:t>
            </a:r>
            <a:r>
              <a:rPr lang="en-GB" altLang="ja-JP" sz="1200">
                <a:latin typeface="Times New Roman" charset="0"/>
              </a:rPr>
              <a:t> contains codon usage information taken from a public website (see below). </a:t>
            </a:r>
            <a:endParaRPr lang="en-GB" sz="1200">
              <a:latin typeface="Times New Roman" charset="0"/>
            </a:endParaRPr>
          </a:p>
        </p:txBody>
      </p:sp>
      <p:sp>
        <p:nvSpPr>
          <p:cNvPr id="53268" name="Text Box 3"/>
          <p:cNvSpPr txBox="1">
            <a:spLocks noChangeArrowheads="1"/>
          </p:cNvSpPr>
          <p:nvPr/>
        </p:nvSpPr>
        <p:spPr bwMode="auto">
          <a:xfrm>
            <a:off x="1792288" y="406400"/>
            <a:ext cx="30718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600" b="1">
                <a:latin typeface="Times New Roman" charset="0"/>
              </a:rPr>
              <a:t>Artemis Exercise 4 - Second part</a:t>
            </a:r>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AutoShape 2"/>
          <p:cNvSpPr>
            <a:spLocks noChangeArrowheads="1"/>
          </p:cNvSpPr>
          <p:nvPr/>
        </p:nvSpPr>
        <p:spPr bwMode="auto">
          <a:xfrm>
            <a:off x="549275" y="6286500"/>
            <a:ext cx="5832475" cy="1917700"/>
          </a:xfrm>
          <a:prstGeom prst="roundRect">
            <a:avLst>
              <a:gd name="adj" fmla="val 16667"/>
            </a:avLst>
          </a:prstGeom>
          <a:solidFill>
            <a:srgbClr val="FFFF99"/>
          </a:solidFill>
          <a:ln w="9525">
            <a:solidFill>
              <a:schemeClr val="tx1"/>
            </a:solidFill>
            <a:round/>
            <a:headEnd/>
            <a:tailEnd/>
          </a:ln>
        </p:spPr>
        <p:txBody>
          <a:bodyPr wrap="none" anchor="ctr"/>
          <a:lstStyle/>
          <a:p>
            <a:endParaRPr lang="en-US"/>
          </a:p>
        </p:txBody>
      </p:sp>
      <p:sp>
        <p:nvSpPr>
          <p:cNvPr id="54274" name="AutoShape 2"/>
          <p:cNvSpPr>
            <a:spLocks noChangeArrowheads="1"/>
          </p:cNvSpPr>
          <p:nvPr/>
        </p:nvSpPr>
        <p:spPr bwMode="auto">
          <a:xfrm>
            <a:off x="549275" y="546100"/>
            <a:ext cx="5832475" cy="952500"/>
          </a:xfrm>
          <a:prstGeom prst="roundRect">
            <a:avLst>
              <a:gd name="adj" fmla="val 16667"/>
            </a:avLst>
          </a:prstGeom>
          <a:solidFill>
            <a:srgbClr val="FFFF99"/>
          </a:solidFill>
          <a:ln w="9525">
            <a:solidFill>
              <a:schemeClr val="tx1"/>
            </a:solidFill>
            <a:round/>
            <a:headEnd/>
            <a:tailEnd/>
          </a:ln>
        </p:spPr>
        <p:txBody>
          <a:bodyPr wrap="none" anchor="ctr"/>
          <a:lstStyle/>
          <a:p>
            <a:endParaRPr lang="en-US"/>
          </a:p>
        </p:txBody>
      </p:sp>
      <p:sp>
        <p:nvSpPr>
          <p:cNvPr id="54275" name="Rectangle 2"/>
          <p:cNvSpPr>
            <a:spLocks noChangeArrowheads="1"/>
          </p:cNvSpPr>
          <p:nvPr/>
        </p:nvSpPr>
        <p:spPr bwMode="auto">
          <a:xfrm>
            <a:off x="635000" y="615950"/>
            <a:ext cx="56388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GB" sz="1200">
                <a:latin typeface="Times New Roman" charset="0"/>
              </a:rPr>
              <a:t>When you first load the codon table into Artemis the graphs calculated for both upper and lower strands will be displayed (not shown). To add/remove one of these to/from the vier click on the Graph menu and check the box alongside the option ‘codon usage scores from S_typhi.cod’ (the reverese plot is also represented in this list).</a:t>
            </a:r>
          </a:p>
        </p:txBody>
      </p:sp>
      <p:sp>
        <p:nvSpPr>
          <p:cNvPr id="54276" name="Rectangle 3"/>
          <p:cNvSpPr>
            <a:spLocks noChangeArrowheads="1"/>
          </p:cNvSpPr>
          <p:nvPr/>
        </p:nvSpPr>
        <p:spPr bwMode="auto">
          <a:xfrm>
            <a:off x="635000" y="6348413"/>
            <a:ext cx="5638800" cy="175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GB" sz="1200">
                <a:latin typeface="Times New Roman" charset="0"/>
              </a:rPr>
              <a:t>Based on the codon usage table Artemis calculates for each triplet in succession a score based on how well it matches the commonly used codons in that organism. The three lines shown above represent the scores for each reading frame. If the codons for a particular frame match those of the calculated codon usage table a high score is given. Practically speaking this manifests itself as a ‘coding bubble’ where a gap opens up in the plot indicating that this region is likely to be coding (see above). The plot suggests that this empty region actually encodes a product. So now we have to create the open reading frame (ORF), blast the amino acid sequence and add the annotation. Follow the instruction on the next page to do this.</a:t>
            </a:r>
          </a:p>
        </p:txBody>
      </p:sp>
      <p:pic>
        <p:nvPicPr>
          <p:cNvPr id="54277" name="Pictur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647825" y="2159000"/>
            <a:ext cx="3940175"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8" name="Line 8"/>
          <p:cNvSpPr>
            <a:spLocks noChangeShapeType="1"/>
          </p:cNvSpPr>
          <p:nvPr/>
        </p:nvSpPr>
        <p:spPr bwMode="auto">
          <a:xfrm>
            <a:off x="1244600" y="2654300"/>
            <a:ext cx="533400" cy="2667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4279" name="AutoShape 10"/>
          <p:cNvSpPr>
            <a:spLocks noChangeArrowheads="1"/>
          </p:cNvSpPr>
          <p:nvPr/>
        </p:nvSpPr>
        <p:spPr bwMode="auto">
          <a:xfrm>
            <a:off x="292100" y="2416175"/>
            <a:ext cx="1244600" cy="263525"/>
          </a:xfrm>
          <a:prstGeom prst="roundRect">
            <a:avLst>
              <a:gd name="adj" fmla="val 16667"/>
            </a:avLst>
          </a:prstGeom>
          <a:solidFill>
            <a:srgbClr val="FFFF99"/>
          </a:solidFill>
          <a:ln w="9525">
            <a:solidFill>
              <a:schemeClr val="tx1"/>
            </a:solidFill>
            <a:round/>
            <a:headEnd/>
            <a:tailEnd/>
          </a:ln>
        </p:spPr>
        <p:txBody>
          <a:bodyPr wrap="none" anchor="ctr"/>
          <a:lstStyle/>
          <a:p>
            <a:endParaRPr lang="en-US"/>
          </a:p>
        </p:txBody>
      </p:sp>
      <p:sp>
        <p:nvSpPr>
          <p:cNvPr id="54280" name="Text Box 11"/>
          <p:cNvSpPr txBox="1">
            <a:spLocks noChangeArrowheads="1"/>
          </p:cNvSpPr>
          <p:nvPr/>
        </p:nvSpPr>
        <p:spPr bwMode="auto">
          <a:xfrm>
            <a:off x="307975" y="2393950"/>
            <a:ext cx="14446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latin typeface="Times New Roman" charset="0"/>
              </a:rPr>
              <a:t>Codon usage plot</a:t>
            </a:r>
          </a:p>
        </p:txBody>
      </p:sp>
      <p:sp>
        <p:nvSpPr>
          <p:cNvPr id="54281" name="Line 8"/>
          <p:cNvSpPr>
            <a:spLocks noChangeShapeType="1"/>
          </p:cNvSpPr>
          <p:nvPr/>
        </p:nvSpPr>
        <p:spPr bwMode="auto">
          <a:xfrm flipV="1">
            <a:off x="1016000" y="2908300"/>
            <a:ext cx="1244600" cy="8763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4282" name="AutoShape 10"/>
          <p:cNvSpPr>
            <a:spLocks noChangeArrowheads="1"/>
          </p:cNvSpPr>
          <p:nvPr/>
        </p:nvSpPr>
        <p:spPr bwMode="auto">
          <a:xfrm>
            <a:off x="368300" y="3673475"/>
            <a:ext cx="1041400" cy="263525"/>
          </a:xfrm>
          <a:prstGeom prst="roundRect">
            <a:avLst>
              <a:gd name="adj" fmla="val 16667"/>
            </a:avLst>
          </a:prstGeom>
          <a:solidFill>
            <a:srgbClr val="FFFF99"/>
          </a:solidFill>
          <a:ln w="9525">
            <a:solidFill>
              <a:schemeClr val="tx1"/>
            </a:solidFill>
            <a:round/>
            <a:headEnd/>
            <a:tailEnd/>
          </a:ln>
        </p:spPr>
        <p:txBody>
          <a:bodyPr wrap="none" anchor="ctr"/>
          <a:lstStyle/>
          <a:p>
            <a:endParaRPr lang="en-US"/>
          </a:p>
        </p:txBody>
      </p:sp>
      <p:sp>
        <p:nvSpPr>
          <p:cNvPr id="54283" name="Text Box 11"/>
          <p:cNvSpPr txBox="1">
            <a:spLocks noChangeArrowheads="1"/>
          </p:cNvSpPr>
          <p:nvPr/>
        </p:nvSpPr>
        <p:spPr bwMode="auto">
          <a:xfrm>
            <a:off x="307975" y="3651250"/>
            <a:ext cx="14446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latin typeface="Times New Roman" charset="0"/>
              </a:rPr>
              <a:t>Coding bubbles</a:t>
            </a:r>
          </a:p>
        </p:txBody>
      </p:sp>
      <p:sp>
        <p:nvSpPr>
          <p:cNvPr id="54284" name="Line 8"/>
          <p:cNvSpPr>
            <a:spLocks noChangeShapeType="1"/>
          </p:cNvSpPr>
          <p:nvPr/>
        </p:nvSpPr>
        <p:spPr bwMode="auto">
          <a:xfrm flipH="1" flipV="1">
            <a:off x="5549900" y="2755900"/>
            <a:ext cx="901700" cy="4318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4285" name="AutoShape 10"/>
          <p:cNvSpPr>
            <a:spLocks noChangeArrowheads="1"/>
          </p:cNvSpPr>
          <p:nvPr/>
        </p:nvSpPr>
        <p:spPr bwMode="auto">
          <a:xfrm>
            <a:off x="5651500" y="3000375"/>
            <a:ext cx="1130300" cy="758825"/>
          </a:xfrm>
          <a:prstGeom prst="roundRect">
            <a:avLst>
              <a:gd name="adj" fmla="val 16667"/>
            </a:avLst>
          </a:prstGeom>
          <a:solidFill>
            <a:srgbClr val="FFFF99"/>
          </a:solidFill>
          <a:ln w="9525">
            <a:solidFill>
              <a:schemeClr val="tx1"/>
            </a:solidFill>
            <a:round/>
            <a:headEnd/>
            <a:tailEnd/>
          </a:ln>
        </p:spPr>
        <p:txBody>
          <a:bodyPr wrap="none" anchor="ctr"/>
          <a:lstStyle/>
          <a:p>
            <a:endParaRPr lang="en-US"/>
          </a:p>
        </p:txBody>
      </p:sp>
      <p:sp>
        <p:nvSpPr>
          <p:cNvPr id="54286" name="Text Box 11"/>
          <p:cNvSpPr txBox="1">
            <a:spLocks noChangeArrowheads="1"/>
          </p:cNvSpPr>
          <p:nvPr/>
        </p:nvSpPr>
        <p:spPr bwMode="auto">
          <a:xfrm>
            <a:off x="5680075" y="3054350"/>
            <a:ext cx="11144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latin typeface="Times New Roman" charset="0"/>
              </a:rPr>
              <a:t>Try the slider to smooth the graph</a:t>
            </a:r>
          </a:p>
        </p:txBody>
      </p: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7" name="Picture 1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60500" y="569913"/>
            <a:ext cx="394970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298" name="Line 8"/>
          <p:cNvSpPr>
            <a:spLocks noChangeShapeType="1"/>
          </p:cNvSpPr>
          <p:nvPr/>
        </p:nvSpPr>
        <p:spPr bwMode="auto">
          <a:xfrm flipV="1">
            <a:off x="1257300" y="2476500"/>
            <a:ext cx="952500" cy="762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nvGrpSpPr>
          <p:cNvPr id="55299" name="Group 25"/>
          <p:cNvGrpSpPr>
            <a:grpSpLocks/>
          </p:cNvGrpSpPr>
          <p:nvPr/>
        </p:nvGrpSpPr>
        <p:grpSpPr bwMode="auto">
          <a:xfrm>
            <a:off x="5143500" y="1489075"/>
            <a:ext cx="1282700" cy="949325"/>
            <a:chOff x="1155700" y="5680075"/>
            <a:chExt cx="1282700" cy="949325"/>
          </a:xfrm>
        </p:grpSpPr>
        <p:sp>
          <p:nvSpPr>
            <p:cNvPr id="24" name="Rectangle 23"/>
            <p:cNvSpPr/>
            <p:nvPr/>
          </p:nvSpPr>
          <p:spPr>
            <a:xfrm>
              <a:off x="1193800" y="5956300"/>
              <a:ext cx="1219200" cy="6731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55324" name="Rectangle 16"/>
            <p:cNvSpPr>
              <a:spLocks noChangeArrowheads="1"/>
            </p:cNvSpPr>
            <p:nvPr/>
          </p:nvSpPr>
          <p:spPr bwMode="auto">
            <a:xfrm>
              <a:off x="1647825" y="5680075"/>
              <a:ext cx="2682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sz="1200" b="1">
                  <a:latin typeface="Times" charset="0"/>
                  <a:cs typeface="Times" charset="0"/>
                </a:rPr>
                <a:t>2</a:t>
              </a:r>
            </a:p>
          </p:txBody>
        </p:sp>
        <p:sp>
          <p:nvSpPr>
            <p:cNvPr id="55325" name="Text Box 11"/>
            <p:cNvSpPr txBox="1">
              <a:spLocks noChangeArrowheads="1"/>
            </p:cNvSpPr>
            <p:nvPr/>
          </p:nvSpPr>
          <p:spPr bwMode="auto">
            <a:xfrm>
              <a:off x="1155700" y="5962652"/>
              <a:ext cx="12827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t>‘Create’, ‘Mark ORFs in range’, press OK</a:t>
              </a:r>
            </a:p>
          </p:txBody>
        </p:sp>
      </p:grpSp>
      <p:sp>
        <p:nvSpPr>
          <p:cNvPr id="55300" name="Rectangle 16"/>
          <p:cNvSpPr>
            <a:spLocks noChangeArrowheads="1"/>
          </p:cNvSpPr>
          <p:nvPr/>
        </p:nvSpPr>
        <p:spPr bwMode="auto">
          <a:xfrm>
            <a:off x="593725" y="2073275"/>
            <a:ext cx="2682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sz="1200" b="1">
                <a:latin typeface="Times" charset="0"/>
                <a:cs typeface="Times" charset="0"/>
              </a:rPr>
              <a:t>1</a:t>
            </a:r>
          </a:p>
        </p:txBody>
      </p:sp>
      <p:sp>
        <p:nvSpPr>
          <p:cNvPr id="15" name="Rectangle 14"/>
          <p:cNvSpPr/>
          <p:nvPr/>
        </p:nvSpPr>
        <p:spPr>
          <a:xfrm>
            <a:off x="254000" y="2324100"/>
            <a:ext cx="1066800" cy="4191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55302" name="Text Box 11"/>
          <p:cNvSpPr txBox="1">
            <a:spLocks noChangeArrowheads="1"/>
          </p:cNvSpPr>
          <p:nvPr/>
        </p:nvSpPr>
        <p:spPr bwMode="auto">
          <a:xfrm>
            <a:off x="215900" y="2292350"/>
            <a:ext cx="12827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t>Click and drag to highlight</a:t>
            </a:r>
          </a:p>
        </p:txBody>
      </p:sp>
      <p:sp>
        <p:nvSpPr>
          <p:cNvPr id="55303" name="Line 8"/>
          <p:cNvSpPr>
            <a:spLocks noChangeShapeType="1"/>
          </p:cNvSpPr>
          <p:nvPr/>
        </p:nvSpPr>
        <p:spPr bwMode="auto">
          <a:xfrm flipH="1" flipV="1">
            <a:off x="3886200" y="1714500"/>
            <a:ext cx="1295400" cy="3175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pic>
        <p:nvPicPr>
          <p:cNvPr id="55304" name="Picture 2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60500" y="4622800"/>
            <a:ext cx="394970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5" name="Line 8"/>
          <p:cNvSpPr>
            <a:spLocks noChangeShapeType="1"/>
          </p:cNvSpPr>
          <p:nvPr/>
        </p:nvSpPr>
        <p:spPr bwMode="auto">
          <a:xfrm>
            <a:off x="1206500" y="5892800"/>
            <a:ext cx="927100" cy="2032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5306" name="Rectangle 16"/>
          <p:cNvSpPr>
            <a:spLocks noChangeArrowheads="1"/>
          </p:cNvSpPr>
          <p:nvPr/>
        </p:nvSpPr>
        <p:spPr bwMode="auto">
          <a:xfrm>
            <a:off x="593725" y="5476875"/>
            <a:ext cx="2682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sz="1200" b="1">
                <a:latin typeface="Times" charset="0"/>
                <a:cs typeface="Times" charset="0"/>
              </a:rPr>
              <a:t>3</a:t>
            </a:r>
          </a:p>
        </p:txBody>
      </p:sp>
      <p:grpSp>
        <p:nvGrpSpPr>
          <p:cNvPr id="55307" name="Group 36"/>
          <p:cNvGrpSpPr>
            <a:grpSpLocks/>
          </p:cNvGrpSpPr>
          <p:nvPr/>
        </p:nvGrpSpPr>
        <p:grpSpPr bwMode="auto">
          <a:xfrm>
            <a:off x="190500" y="5708650"/>
            <a:ext cx="1295400" cy="461963"/>
            <a:chOff x="622300" y="7727952"/>
            <a:chExt cx="1295400" cy="461665"/>
          </a:xfrm>
        </p:grpSpPr>
        <p:sp>
          <p:nvSpPr>
            <p:cNvPr id="36" name="Rectangle 35"/>
            <p:cNvSpPr/>
            <p:nvPr/>
          </p:nvSpPr>
          <p:spPr>
            <a:xfrm>
              <a:off x="622300" y="7734298"/>
              <a:ext cx="1219200" cy="444213"/>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55322" name="Text Box 11"/>
            <p:cNvSpPr txBox="1">
              <a:spLocks noChangeArrowheads="1"/>
            </p:cNvSpPr>
            <p:nvPr/>
          </p:nvSpPr>
          <p:spPr bwMode="auto">
            <a:xfrm>
              <a:off x="635000" y="7727952"/>
              <a:ext cx="1282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t>Click on newly created ORF</a:t>
              </a:r>
            </a:p>
          </p:txBody>
        </p:sp>
      </p:grpSp>
      <p:sp>
        <p:nvSpPr>
          <p:cNvPr id="55308" name="Line 8"/>
          <p:cNvSpPr>
            <a:spLocks noChangeShapeType="1"/>
          </p:cNvSpPr>
          <p:nvPr/>
        </p:nvSpPr>
        <p:spPr bwMode="auto">
          <a:xfrm flipH="1">
            <a:off x="4965700" y="5067300"/>
            <a:ext cx="1130300" cy="1905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nvGrpSpPr>
          <p:cNvPr id="55309" name="Group 38"/>
          <p:cNvGrpSpPr>
            <a:grpSpLocks/>
          </p:cNvGrpSpPr>
          <p:nvPr/>
        </p:nvGrpSpPr>
        <p:grpSpPr bwMode="auto">
          <a:xfrm>
            <a:off x="5441950" y="4972050"/>
            <a:ext cx="1308100" cy="311150"/>
            <a:chOff x="800100" y="7727952"/>
            <a:chExt cx="1308100" cy="311148"/>
          </a:xfrm>
        </p:grpSpPr>
        <p:sp>
          <p:nvSpPr>
            <p:cNvPr id="40" name="Rectangle 39"/>
            <p:cNvSpPr/>
            <p:nvPr/>
          </p:nvSpPr>
          <p:spPr>
            <a:xfrm>
              <a:off x="800100" y="7734302"/>
              <a:ext cx="1219200" cy="304798"/>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55320" name="Text Box 11"/>
            <p:cNvSpPr txBox="1">
              <a:spLocks noChangeArrowheads="1"/>
            </p:cNvSpPr>
            <p:nvPr/>
          </p:nvSpPr>
          <p:spPr bwMode="auto">
            <a:xfrm>
              <a:off x="825500" y="7727952"/>
              <a:ext cx="12827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t>Start blastp</a:t>
              </a:r>
            </a:p>
          </p:txBody>
        </p:sp>
      </p:grpSp>
      <p:sp>
        <p:nvSpPr>
          <p:cNvPr id="55310" name="Rectangle 16"/>
          <p:cNvSpPr>
            <a:spLocks noChangeArrowheads="1"/>
          </p:cNvSpPr>
          <p:nvPr/>
        </p:nvSpPr>
        <p:spPr bwMode="auto">
          <a:xfrm>
            <a:off x="5889625" y="4714875"/>
            <a:ext cx="2682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sz="1200" b="1">
                <a:latin typeface="Times" charset="0"/>
                <a:cs typeface="Times" charset="0"/>
              </a:rPr>
              <a:t>4</a:t>
            </a:r>
          </a:p>
        </p:txBody>
      </p:sp>
      <p:pic>
        <p:nvPicPr>
          <p:cNvPr id="55311" name="Picture 4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733800" y="6985000"/>
            <a:ext cx="12954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12" name="Line 8"/>
          <p:cNvSpPr>
            <a:spLocks noChangeShapeType="1"/>
          </p:cNvSpPr>
          <p:nvPr/>
        </p:nvSpPr>
        <p:spPr bwMode="auto">
          <a:xfrm flipH="1">
            <a:off x="5073650" y="7251700"/>
            <a:ext cx="755650" cy="1016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nvGrpSpPr>
          <p:cNvPr id="55313" name="Group 45"/>
          <p:cNvGrpSpPr>
            <a:grpSpLocks/>
          </p:cNvGrpSpPr>
          <p:nvPr/>
        </p:nvGrpSpPr>
        <p:grpSpPr bwMode="auto">
          <a:xfrm>
            <a:off x="5537200" y="7118350"/>
            <a:ext cx="685800" cy="298450"/>
            <a:chOff x="800100" y="7727953"/>
            <a:chExt cx="685800" cy="298447"/>
          </a:xfrm>
        </p:grpSpPr>
        <p:sp>
          <p:nvSpPr>
            <p:cNvPr id="47" name="Rectangle 46"/>
            <p:cNvSpPr/>
            <p:nvPr/>
          </p:nvSpPr>
          <p:spPr>
            <a:xfrm>
              <a:off x="800100" y="7734303"/>
              <a:ext cx="469900" cy="292097"/>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55318" name="Text Box 11"/>
            <p:cNvSpPr txBox="1">
              <a:spLocks noChangeArrowheads="1"/>
            </p:cNvSpPr>
            <p:nvPr/>
          </p:nvSpPr>
          <p:spPr bwMode="auto">
            <a:xfrm>
              <a:off x="825500" y="7727953"/>
              <a:ext cx="6604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t>OK</a:t>
              </a:r>
            </a:p>
          </p:txBody>
        </p:sp>
      </p:grpSp>
      <p:sp>
        <p:nvSpPr>
          <p:cNvPr id="55314" name="Rectangle 16"/>
          <p:cNvSpPr>
            <a:spLocks noChangeArrowheads="1"/>
          </p:cNvSpPr>
          <p:nvPr/>
        </p:nvSpPr>
        <p:spPr bwMode="auto">
          <a:xfrm>
            <a:off x="5629275" y="6886575"/>
            <a:ext cx="2682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sz="1200" b="1">
                <a:latin typeface="Times" charset="0"/>
                <a:cs typeface="Times" charset="0"/>
              </a:rPr>
              <a:t>5</a:t>
            </a:r>
          </a:p>
        </p:txBody>
      </p:sp>
      <p:sp>
        <p:nvSpPr>
          <p:cNvPr id="50" name="Rectangle 49"/>
          <p:cNvSpPr/>
          <p:nvPr/>
        </p:nvSpPr>
        <p:spPr>
          <a:xfrm>
            <a:off x="546100" y="8267700"/>
            <a:ext cx="5842000" cy="9779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5316" name="Rectangle 32"/>
          <p:cNvSpPr>
            <a:spLocks noChangeArrowheads="1"/>
          </p:cNvSpPr>
          <p:nvPr/>
        </p:nvSpPr>
        <p:spPr bwMode="auto">
          <a:xfrm>
            <a:off x="584200" y="8328025"/>
            <a:ext cx="57785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GB" sz="1200"/>
              <a:t>To view the search results click </a:t>
            </a:r>
            <a:r>
              <a:rPr lang="ja-JP" altLang="en-GB" sz="1200"/>
              <a:t>‘</a:t>
            </a:r>
            <a:r>
              <a:rPr lang="en-GB" altLang="ja-JP" sz="1200"/>
              <a:t>View</a:t>
            </a:r>
            <a:r>
              <a:rPr lang="ja-JP" altLang="en-GB" sz="1200"/>
              <a:t>’</a:t>
            </a:r>
            <a:r>
              <a:rPr lang="en-GB" altLang="ja-JP" sz="1200"/>
              <a:t>, then </a:t>
            </a:r>
            <a:r>
              <a:rPr lang="ja-JP" altLang="en-GB" sz="1200"/>
              <a:t>‘</a:t>
            </a:r>
            <a:r>
              <a:rPr lang="en-GB" altLang="ja-JP" sz="1200"/>
              <a:t>Search Results</a:t>
            </a:r>
            <a:r>
              <a:rPr lang="ja-JP" altLang="en-GB" sz="1200"/>
              <a:t>’</a:t>
            </a:r>
            <a:r>
              <a:rPr lang="en-GB" altLang="ja-JP" sz="1200"/>
              <a:t>, then </a:t>
            </a:r>
            <a:r>
              <a:rPr lang="ja-JP" altLang="en-GB" sz="1200"/>
              <a:t>‘</a:t>
            </a:r>
            <a:r>
              <a:rPr lang="en-GB" altLang="ja-JP" sz="1200"/>
              <a:t>blastp results</a:t>
            </a:r>
            <a:r>
              <a:rPr lang="ja-JP" altLang="en-GB" sz="1200"/>
              <a:t>’</a:t>
            </a:r>
            <a:r>
              <a:rPr lang="en-GB" altLang="ja-JP" sz="1200"/>
              <a:t>. The results will appear in a scrollable window. You see that the product of the gene is </a:t>
            </a:r>
            <a:r>
              <a:rPr lang="en-GB" sz="1200"/>
              <a:t>“</a:t>
            </a:r>
            <a:r>
              <a:rPr lang="en-GB" altLang="ja-JP" sz="1200"/>
              <a:t>NAD-dependent dihydropyrimidine dehydrogenase subunit PreA). To add the product to the annotation follow the instruction in the next page. </a:t>
            </a:r>
            <a:endParaRPr lang="en-GB" sz="1200"/>
          </a:p>
        </p:txBody>
      </p:sp>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Line 8"/>
          <p:cNvSpPr>
            <a:spLocks noChangeShapeType="1"/>
          </p:cNvSpPr>
          <p:nvPr/>
        </p:nvSpPr>
        <p:spPr bwMode="auto">
          <a:xfrm flipH="1" flipV="1">
            <a:off x="4889500" y="5080000"/>
            <a:ext cx="977900" cy="762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pic>
        <p:nvPicPr>
          <p:cNvPr id="56322"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85900" y="800100"/>
            <a:ext cx="3975100" cy="352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3" name="Line 8"/>
          <p:cNvSpPr>
            <a:spLocks noChangeShapeType="1"/>
          </p:cNvSpPr>
          <p:nvPr/>
        </p:nvSpPr>
        <p:spPr bwMode="auto">
          <a:xfrm>
            <a:off x="1270000" y="2095500"/>
            <a:ext cx="927100" cy="2032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6324" name="Rectangle 16"/>
          <p:cNvSpPr>
            <a:spLocks noChangeArrowheads="1"/>
          </p:cNvSpPr>
          <p:nvPr/>
        </p:nvSpPr>
        <p:spPr bwMode="auto">
          <a:xfrm>
            <a:off x="657225" y="1679575"/>
            <a:ext cx="2682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sz="1200" b="1">
                <a:latin typeface="Times" charset="0"/>
                <a:cs typeface="Times" charset="0"/>
              </a:rPr>
              <a:t>1</a:t>
            </a:r>
          </a:p>
        </p:txBody>
      </p:sp>
      <p:grpSp>
        <p:nvGrpSpPr>
          <p:cNvPr id="56325" name="Group 4"/>
          <p:cNvGrpSpPr>
            <a:grpSpLocks/>
          </p:cNvGrpSpPr>
          <p:nvPr/>
        </p:nvGrpSpPr>
        <p:grpSpPr bwMode="auto">
          <a:xfrm>
            <a:off x="254000" y="1911350"/>
            <a:ext cx="1295400" cy="285750"/>
            <a:chOff x="622300" y="7727952"/>
            <a:chExt cx="1295400" cy="285748"/>
          </a:xfrm>
        </p:grpSpPr>
        <p:sp>
          <p:nvSpPr>
            <p:cNvPr id="6" name="Rectangle 5"/>
            <p:cNvSpPr/>
            <p:nvPr/>
          </p:nvSpPr>
          <p:spPr>
            <a:xfrm>
              <a:off x="622300" y="7734302"/>
              <a:ext cx="1219200" cy="279398"/>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56347" name="Text Box 11"/>
            <p:cNvSpPr txBox="1">
              <a:spLocks noChangeArrowheads="1"/>
            </p:cNvSpPr>
            <p:nvPr/>
          </p:nvSpPr>
          <p:spPr bwMode="auto">
            <a:xfrm>
              <a:off x="635000" y="7727952"/>
              <a:ext cx="12827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t>Click on ORF</a:t>
              </a:r>
            </a:p>
          </p:txBody>
        </p:sp>
      </p:grpSp>
      <p:sp>
        <p:nvSpPr>
          <p:cNvPr id="56326" name="Line 8"/>
          <p:cNvSpPr>
            <a:spLocks noChangeShapeType="1"/>
          </p:cNvSpPr>
          <p:nvPr/>
        </p:nvSpPr>
        <p:spPr bwMode="auto">
          <a:xfrm flipH="1" flipV="1">
            <a:off x="3873500" y="1270000"/>
            <a:ext cx="977900" cy="762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6327" name="Rectangle 16"/>
          <p:cNvSpPr>
            <a:spLocks noChangeArrowheads="1"/>
          </p:cNvSpPr>
          <p:nvPr/>
        </p:nvSpPr>
        <p:spPr bwMode="auto">
          <a:xfrm>
            <a:off x="5330825" y="879475"/>
            <a:ext cx="2682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sz="1200" b="1">
                <a:latin typeface="Times" charset="0"/>
                <a:cs typeface="Times" charset="0"/>
              </a:rPr>
              <a:t>2</a:t>
            </a:r>
          </a:p>
        </p:txBody>
      </p:sp>
      <p:grpSp>
        <p:nvGrpSpPr>
          <p:cNvPr id="56328" name="Group 9"/>
          <p:cNvGrpSpPr>
            <a:grpSpLocks/>
          </p:cNvGrpSpPr>
          <p:nvPr/>
        </p:nvGrpSpPr>
        <p:grpSpPr bwMode="auto">
          <a:xfrm>
            <a:off x="4838700" y="1092200"/>
            <a:ext cx="1384300" cy="469900"/>
            <a:chOff x="622300" y="7734421"/>
            <a:chExt cx="1332062" cy="469779"/>
          </a:xfrm>
        </p:grpSpPr>
        <p:sp>
          <p:nvSpPr>
            <p:cNvPr id="11" name="Rectangle 10"/>
            <p:cNvSpPr/>
            <p:nvPr/>
          </p:nvSpPr>
          <p:spPr>
            <a:xfrm>
              <a:off x="622300" y="7734421"/>
              <a:ext cx="1219020" cy="469779"/>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56345" name="Text Box 11"/>
            <p:cNvSpPr txBox="1">
              <a:spLocks noChangeArrowheads="1"/>
            </p:cNvSpPr>
            <p:nvPr/>
          </p:nvSpPr>
          <p:spPr bwMode="auto">
            <a:xfrm>
              <a:off x="622779" y="7740652"/>
              <a:ext cx="13315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t>‘Edit’, ‘Selected feature in editor’</a:t>
              </a:r>
            </a:p>
          </p:txBody>
        </p:sp>
      </p:grpSp>
      <p:pic>
        <p:nvPicPr>
          <p:cNvPr id="56329" name="Picture 1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654175" y="4851400"/>
            <a:ext cx="3222625" cy="203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30" name="Rectangle 16"/>
          <p:cNvSpPr>
            <a:spLocks noChangeArrowheads="1"/>
          </p:cNvSpPr>
          <p:nvPr/>
        </p:nvSpPr>
        <p:spPr bwMode="auto">
          <a:xfrm>
            <a:off x="5597525" y="4676775"/>
            <a:ext cx="2682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sz="1200" b="1">
                <a:latin typeface="Times" charset="0"/>
                <a:cs typeface="Times" charset="0"/>
              </a:rPr>
              <a:t>3</a:t>
            </a:r>
          </a:p>
        </p:txBody>
      </p:sp>
      <p:grpSp>
        <p:nvGrpSpPr>
          <p:cNvPr id="56331" name="Group 14"/>
          <p:cNvGrpSpPr>
            <a:grpSpLocks/>
          </p:cNvGrpSpPr>
          <p:nvPr/>
        </p:nvGrpSpPr>
        <p:grpSpPr bwMode="auto">
          <a:xfrm>
            <a:off x="5194300" y="4908550"/>
            <a:ext cx="1295400" cy="679450"/>
            <a:chOff x="622300" y="7727952"/>
            <a:chExt cx="1295400" cy="679448"/>
          </a:xfrm>
        </p:grpSpPr>
        <p:sp>
          <p:nvSpPr>
            <p:cNvPr id="16" name="Rectangle 15"/>
            <p:cNvSpPr/>
            <p:nvPr/>
          </p:nvSpPr>
          <p:spPr>
            <a:xfrm>
              <a:off x="622300" y="7734302"/>
              <a:ext cx="1219200" cy="673098"/>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56343" name="Text Box 11"/>
            <p:cNvSpPr txBox="1">
              <a:spLocks noChangeArrowheads="1"/>
            </p:cNvSpPr>
            <p:nvPr/>
          </p:nvSpPr>
          <p:spPr bwMode="auto">
            <a:xfrm>
              <a:off x="635000" y="7727952"/>
              <a:ext cx="12827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t>Select ‘product’ from dropdown list</a:t>
              </a:r>
            </a:p>
          </p:txBody>
        </p:sp>
      </p:grpSp>
      <p:sp>
        <p:nvSpPr>
          <p:cNvPr id="56332" name="Rectangle 16"/>
          <p:cNvSpPr>
            <a:spLocks noChangeArrowheads="1"/>
          </p:cNvSpPr>
          <p:nvPr/>
        </p:nvSpPr>
        <p:spPr bwMode="auto">
          <a:xfrm>
            <a:off x="5610225" y="5578475"/>
            <a:ext cx="2682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sz="1200" b="1">
                <a:latin typeface="Times" charset="0"/>
                <a:cs typeface="Times" charset="0"/>
              </a:rPr>
              <a:t>4</a:t>
            </a:r>
          </a:p>
        </p:txBody>
      </p:sp>
      <p:sp>
        <p:nvSpPr>
          <p:cNvPr id="56333" name="Line 8"/>
          <p:cNvSpPr>
            <a:spLocks noChangeShapeType="1"/>
          </p:cNvSpPr>
          <p:nvPr/>
        </p:nvSpPr>
        <p:spPr bwMode="auto">
          <a:xfrm flipH="1" flipV="1">
            <a:off x="3771900" y="5105400"/>
            <a:ext cx="1727200" cy="10287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3" name="Rectangle 22"/>
          <p:cNvSpPr/>
          <p:nvPr/>
        </p:nvSpPr>
        <p:spPr>
          <a:xfrm>
            <a:off x="5194300" y="5829300"/>
            <a:ext cx="1219200" cy="5334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56335" name="Text Box 11"/>
          <p:cNvSpPr txBox="1">
            <a:spLocks noChangeArrowheads="1"/>
          </p:cNvSpPr>
          <p:nvPr/>
        </p:nvSpPr>
        <p:spPr bwMode="auto">
          <a:xfrm>
            <a:off x="5194300" y="5861050"/>
            <a:ext cx="12827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t>Click ‘Add qualifier’</a:t>
            </a:r>
          </a:p>
        </p:txBody>
      </p:sp>
      <p:sp>
        <p:nvSpPr>
          <p:cNvPr id="56336" name="Rectangle 16"/>
          <p:cNvSpPr>
            <a:spLocks noChangeArrowheads="1"/>
          </p:cNvSpPr>
          <p:nvPr/>
        </p:nvSpPr>
        <p:spPr bwMode="auto">
          <a:xfrm>
            <a:off x="5051425" y="6759575"/>
            <a:ext cx="2682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sz="1200" b="1">
                <a:latin typeface="Times" charset="0"/>
                <a:cs typeface="Times" charset="0"/>
              </a:rPr>
              <a:t>5</a:t>
            </a:r>
          </a:p>
        </p:txBody>
      </p:sp>
      <p:sp>
        <p:nvSpPr>
          <p:cNvPr id="56337" name="Line 8"/>
          <p:cNvSpPr>
            <a:spLocks noChangeShapeType="1"/>
          </p:cNvSpPr>
          <p:nvPr/>
        </p:nvSpPr>
        <p:spPr bwMode="auto">
          <a:xfrm flipH="1" flipV="1">
            <a:off x="3263900" y="5791200"/>
            <a:ext cx="1676400" cy="15240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7" name="Rectangle 26"/>
          <p:cNvSpPr/>
          <p:nvPr/>
        </p:nvSpPr>
        <p:spPr>
          <a:xfrm>
            <a:off x="4635500" y="7010400"/>
            <a:ext cx="1219200" cy="5334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56339" name="Text Box 11"/>
          <p:cNvSpPr txBox="1">
            <a:spLocks noChangeArrowheads="1"/>
          </p:cNvSpPr>
          <p:nvPr/>
        </p:nvSpPr>
        <p:spPr bwMode="auto">
          <a:xfrm>
            <a:off x="4635500" y="7042150"/>
            <a:ext cx="12827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t>Add result from blastp search</a:t>
            </a:r>
          </a:p>
        </p:txBody>
      </p:sp>
      <p:sp>
        <p:nvSpPr>
          <p:cNvPr id="56340" name="AutoShape 2"/>
          <p:cNvSpPr>
            <a:spLocks noChangeArrowheads="1"/>
          </p:cNvSpPr>
          <p:nvPr/>
        </p:nvSpPr>
        <p:spPr bwMode="auto">
          <a:xfrm>
            <a:off x="460375" y="7823200"/>
            <a:ext cx="6080125" cy="876300"/>
          </a:xfrm>
          <a:prstGeom prst="roundRect">
            <a:avLst>
              <a:gd name="adj" fmla="val 16667"/>
            </a:avLst>
          </a:prstGeom>
          <a:solidFill>
            <a:srgbClr val="FFFF99"/>
          </a:solidFill>
          <a:ln w="9525">
            <a:solidFill>
              <a:schemeClr val="tx1"/>
            </a:solidFill>
            <a:round/>
            <a:headEnd/>
            <a:tailEnd/>
          </a:ln>
        </p:spPr>
        <p:txBody>
          <a:bodyPr wrap="none" anchor="ctr"/>
          <a:lstStyle/>
          <a:p>
            <a:endParaRPr lang="en-US"/>
          </a:p>
        </p:txBody>
      </p:sp>
      <p:sp>
        <p:nvSpPr>
          <p:cNvPr id="56341" name="Rectangle 30"/>
          <p:cNvSpPr>
            <a:spLocks noChangeArrowheads="1"/>
          </p:cNvSpPr>
          <p:nvPr/>
        </p:nvSpPr>
        <p:spPr bwMode="auto">
          <a:xfrm>
            <a:off x="457200" y="7808913"/>
            <a:ext cx="60706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GB" sz="1200">
                <a:latin typeface="Times New Roman" charset="0"/>
              </a:rPr>
              <a:t>The annotation of the ORF is now complete. You can add as much information as you want. </a:t>
            </a:r>
          </a:p>
          <a:p>
            <a:pPr algn="just"/>
            <a:r>
              <a:rPr lang="en-GB" sz="1200">
                <a:latin typeface="Times New Roman" charset="0"/>
              </a:rPr>
              <a:t>Have a look at the other qualifiers if some time is left. The last thing you have to do is copy the annotated feature to S_typhi.tab. To do that select the feature and go to ‘Edit’, ‘Copy selected features to’ and click ‘</a:t>
            </a:r>
            <a:r>
              <a:rPr lang="en-GB" altLang="ja-JP" sz="1200">
                <a:latin typeface="Times New Roman" charset="0"/>
              </a:rPr>
              <a:t>S_typhi.tab</a:t>
            </a:r>
            <a:r>
              <a:rPr lang="en-GB" sz="1200">
                <a:latin typeface="Times New Roman" charset="0"/>
              </a:rPr>
              <a:t>’</a:t>
            </a:r>
            <a:r>
              <a:rPr lang="en-GB" altLang="ja-JP" sz="1200">
                <a:latin typeface="Times New Roman" charset="0"/>
              </a:rPr>
              <a:t>. Don</a:t>
            </a:r>
            <a:r>
              <a:rPr lang="en-GB" sz="1200">
                <a:latin typeface="Times New Roman" charset="0"/>
              </a:rPr>
              <a:t>’</a:t>
            </a:r>
            <a:r>
              <a:rPr lang="en-GB" altLang="ja-JP" sz="1200">
                <a:latin typeface="Times New Roman" charset="0"/>
              </a:rPr>
              <a:t>t forget to save the tab file.</a:t>
            </a:r>
            <a:endParaRPr lang="en-GB" sz="1200">
              <a:latin typeface="Times New Roman"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90700" y="4800600"/>
            <a:ext cx="4495800" cy="399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4" name="Line 6"/>
          <p:cNvSpPr>
            <a:spLocks noChangeShapeType="1"/>
          </p:cNvSpPr>
          <p:nvPr/>
        </p:nvSpPr>
        <p:spPr bwMode="auto">
          <a:xfrm>
            <a:off x="1400175" y="5008563"/>
            <a:ext cx="400050" cy="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8435" name="Line 7"/>
          <p:cNvSpPr>
            <a:spLocks noChangeShapeType="1"/>
          </p:cNvSpPr>
          <p:nvPr/>
        </p:nvSpPr>
        <p:spPr bwMode="auto">
          <a:xfrm>
            <a:off x="1400175" y="5222875"/>
            <a:ext cx="400050" cy="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8436" name="Text Box 3"/>
          <p:cNvSpPr txBox="1">
            <a:spLocks noChangeArrowheads="1"/>
          </p:cNvSpPr>
          <p:nvPr/>
        </p:nvSpPr>
        <p:spPr bwMode="auto">
          <a:xfrm>
            <a:off x="549275" y="307975"/>
            <a:ext cx="56499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b="1">
                <a:latin typeface="Times New Roman" charset="0"/>
              </a:rPr>
              <a:t>2. Loading an annotation file (entry) into Artemis</a:t>
            </a:r>
          </a:p>
          <a:p>
            <a:pPr eaLnBrk="1" hangingPunct="1"/>
            <a:r>
              <a:rPr lang="en-GB" sz="1200">
                <a:latin typeface="Times New Roman" charset="0"/>
              </a:rPr>
              <a:t>Hopefully you will now have an Artemis window like this! If not, ask a demonstrator for assistance.</a:t>
            </a:r>
          </a:p>
        </p:txBody>
      </p:sp>
      <p:sp>
        <p:nvSpPr>
          <p:cNvPr id="18437" name="Text Box 8"/>
          <p:cNvSpPr txBox="1">
            <a:spLocks noChangeArrowheads="1"/>
          </p:cNvSpPr>
          <p:nvPr/>
        </p:nvSpPr>
        <p:spPr bwMode="auto">
          <a:xfrm>
            <a:off x="708025" y="4578350"/>
            <a:ext cx="2682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b="1">
                <a:latin typeface="Times" charset="0"/>
                <a:cs typeface="Times" charset="0"/>
              </a:rPr>
              <a:t>1</a:t>
            </a:r>
          </a:p>
        </p:txBody>
      </p:sp>
      <p:sp>
        <p:nvSpPr>
          <p:cNvPr id="18438" name="AutoShape 9"/>
          <p:cNvSpPr>
            <a:spLocks noChangeArrowheads="1"/>
          </p:cNvSpPr>
          <p:nvPr/>
        </p:nvSpPr>
        <p:spPr bwMode="auto">
          <a:xfrm>
            <a:off x="495300" y="5513388"/>
            <a:ext cx="760413" cy="303212"/>
          </a:xfrm>
          <a:prstGeom prst="roundRect">
            <a:avLst>
              <a:gd name="adj" fmla="val 16667"/>
            </a:avLst>
          </a:prstGeom>
          <a:solidFill>
            <a:srgbClr val="FFFF99"/>
          </a:solidFill>
          <a:ln w="9525">
            <a:solidFill>
              <a:schemeClr val="tx1"/>
            </a:solidFill>
            <a:round/>
            <a:headEnd/>
            <a:tailEnd/>
          </a:ln>
        </p:spPr>
        <p:txBody>
          <a:bodyPr wrap="none" anchor="ctr"/>
          <a:lstStyle/>
          <a:p>
            <a:endParaRPr lang="en-US"/>
          </a:p>
        </p:txBody>
      </p:sp>
      <p:sp>
        <p:nvSpPr>
          <p:cNvPr id="18439" name="Text Box 10"/>
          <p:cNvSpPr txBox="1">
            <a:spLocks noChangeArrowheads="1"/>
          </p:cNvSpPr>
          <p:nvPr/>
        </p:nvSpPr>
        <p:spPr bwMode="auto">
          <a:xfrm>
            <a:off x="430213" y="5521325"/>
            <a:ext cx="9159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t>Entry = file</a:t>
            </a:r>
          </a:p>
        </p:txBody>
      </p:sp>
      <p:sp>
        <p:nvSpPr>
          <p:cNvPr id="18440" name="Line 11"/>
          <p:cNvSpPr>
            <a:spLocks noChangeShapeType="1"/>
          </p:cNvSpPr>
          <p:nvPr/>
        </p:nvSpPr>
        <p:spPr bwMode="auto">
          <a:xfrm>
            <a:off x="876300" y="5199063"/>
            <a:ext cx="0" cy="309562"/>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41" name="Text Box 12"/>
          <p:cNvSpPr txBox="1">
            <a:spLocks noChangeArrowheads="1"/>
          </p:cNvSpPr>
          <p:nvPr/>
        </p:nvSpPr>
        <p:spPr bwMode="auto">
          <a:xfrm>
            <a:off x="554038" y="4019550"/>
            <a:ext cx="59277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latin typeface="Times New Roman" charset="0"/>
              </a:rPr>
              <a:t>Now follow the numbers to load the annotation file for the </a:t>
            </a:r>
            <a:r>
              <a:rPr lang="en-GB" sz="1200" i="1">
                <a:latin typeface="Times New Roman" charset="0"/>
              </a:rPr>
              <a:t>Salmonella </a:t>
            </a:r>
            <a:r>
              <a:rPr lang="en-GB" sz="1200">
                <a:latin typeface="Times New Roman" charset="0"/>
              </a:rPr>
              <a:t>Typhi chromosome.</a:t>
            </a:r>
          </a:p>
        </p:txBody>
      </p:sp>
      <p:sp>
        <p:nvSpPr>
          <p:cNvPr id="18442" name="Text Box 13"/>
          <p:cNvSpPr txBox="1">
            <a:spLocks noChangeArrowheads="1"/>
          </p:cNvSpPr>
          <p:nvPr/>
        </p:nvSpPr>
        <p:spPr bwMode="auto">
          <a:xfrm>
            <a:off x="819150" y="8054975"/>
            <a:ext cx="2682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b="1">
                <a:latin typeface="Times New Roman" charset="0"/>
                <a:cs typeface="Times New Roman" charset="0"/>
              </a:rPr>
              <a:t>2</a:t>
            </a:r>
          </a:p>
        </p:txBody>
      </p:sp>
      <p:sp>
        <p:nvSpPr>
          <p:cNvPr id="18443" name="Text Box 14"/>
          <p:cNvSpPr txBox="1">
            <a:spLocks noChangeArrowheads="1"/>
          </p:cNvSpPr>
          <p:nvPr/>
        </p:nvSpPr>
        <p:spPr bwMode="auto">
          <a:xfrm>
            <a:off x="1577975" y="8951913"/>
            <a:ext cx="26828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b="1">
                <a:latin typeface="Times New Roman" charset="0"/>
                <a:cs typeface="Times New Roman" charset="0"/>
              </a:rPr>
              <a:t>3</a:t>
            </a:r>
          </a:p>
        </p:txBody>
      </p:sp>
      <p:grpSp>
        <p:nvGrpSpPr>
          <p:cNvPr id="18444" name="Group 24"/>
          <p:cNvGrpSpPr>
            <a:grpSpLocks/>
          </p:cNvGrpSpPr>
          <p:nvPr/>
        </p:nvGrpSpPr>
        <p:grpSpPr bwMode="auto">
          <a:xfrm>
            <a:off x="212725" y="5983288"/>
            <a:ext cx="1438275" cy="1979612"/>
            <a:chOff x="1236995" y="4725988"/>
            <a:chExt cx="3127375" cy="1979612"/>
          </a:xfrm>
        </p:grpSpPr>
        <p:sp>
          <p:nvSpPr>
            <p:cNvPr id="18455" name="AutoShape 17"/>
            <p:cNvSpPr>
              <a:spLocks noChangeArrowheads="1"/>
            </p:cNvSpPr>
            <p:nvPr/>
          </p:nvSpPr>
          <p:spPr bwMode="auto">
            <a:xfrm>
              <a:off x="1300164" y="4725988"/>
              <a:ext cx="2916237" cy="1979612"/>
            </a:xfrm>
            <a:prstGeom prst="roundRect">
              <a:avLst>
                <a:gd name="adj" fmla="val 16667"/>
              </a:avLst>
            </a:prstGeom>
            <a:solidFill>
              <a:srgbClr val="FFFF99"/>
            </a:solidFill>
            <a:ln w="9525">
              <a:solidFill>
                <a:schemeClr val="tx1"/>
              </a:solidFill>
              <a:round/>
              <a:headEnd/>
              <a:tailEnd/>
            </a:ln>
          </p:spPr>
          <p:txBody>
            <a:bodyPr wrap="none" anchor="ctr"/>
            <a:lstStyle/>
            <a:p>
              <a:endParaRPr lang="en-US"/>
            </a:p>
          </p:txBody>
        </p:sp>
        <p:sp>
          <p:nvSpPr>
            <p:cNvPr id="18456" name="Text Box 18"/>
            <p:cNvSpPr txBox="1">
              <a:spLocks noChangeArrowheads="1"/>
            </p:cNvSpPr>
            <p:nvPr/>
          </p:nvSpPr>
          <p:spPr bwMode="auto">
            <a:xfrm>
              <a:off x="1236995" y="4730750"/>
              <a:ext cx="3127375"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t>What</a:t>
              </a:r>
              <a:r>
                <a:rPr lang="ja-JP" altLang="en-GB" sz="1200"/>
                <a:t>’</a:t>
              </a:r>
              <a:r>
                <a:rPr lang="en-GB" altLang="ja-JP" sz="1200"/>
                <a:t>s an </a:t>
              </a:r>
              <a:r>
                <a:rPr lang="ja-JP" altLang="en-GB" sz="1200"/>
                <a:t>“</a:t>
              </a:r>
              <a:r>
                <a:rPr lang="en-GB" altLang="ja-JP" sz="1200"/>
                <a:t>Entry</a:t>
              </a:r>
              <a:r>
                <a:rPr lang="ja-JP" altLang="en-GB" sz="1200"/>
                <a:t>”</a:t>
              </a:r>
              <a:r>
                <a:rPr lang="en-GB" altLang="ja-JP" sz="1200"/>
                <a:t>? It</a:t>
              </a:r>
              <a:r>
                <a:rPr lang="ja-JP" altLang="en-GB" sz="1200"/>
                <a:t>’</a:t>
              </a:r>
              <a:r>
                <a:rPr lang="en-GB" altLang="ja-JP" sz="1200"/>
                <a:t>s a file of DNA and/or features which can be overlaid onto the sequence information displayed in the main Artemis view panel.</a:t>
              </a:r>
              <a:endParaRPr lang="en-GB" sz="1200"/>
            </a:p>
          </p:txBody>
        </p:sp>
      </p:grpSp>
      <p:sp>
        <p:nvSpPr>
          <p:cNvPr id="27" name="Rectangle 26"/>
          <p:cNvSpPr/>
          <p:nvPr/>
        </p:nvSpPr>
        <p:spPr>
          <a:xfrm>
            <a:off x="330200" y="4864100"/>
            <a:ext cx="1117600" cy="4445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446" name="Text Box 5"/>
          <p:cNvSpPr txBox="1">
            <a:spLocks noChangeArrowheads="1"/>
          </p:cNvSpPr>
          <p:nvPr/>
        </p:nvSpPr>
        <p:spPr bwMode="auto">
          <a:xfrm>
            <a:off x="263525" y="4854575"/>
            <a:ext cx="14192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latin typeface="Times New Roman" charset="0"/>
              </a:rPr>
              <a:t>Click </a:t>
            </a:r>
            <a:r>
              <a:rPr lang="ja-JP" altLang="en-GB" sz="1200">
                <a:latin typeface="Times New Roman" charset="0"/>
              </a:rPr>
              <a:t>‘</a:t>
            </a:r>
            <a:r>
              <a:rPr lang="en-GB" altLang="ja-JP" sz="1200">
                <a:latin typeface="Times New Roman" charset="0"/>
              </a:rPr>
              <a:t>File</a:t>
            </a:r>
            <a:r>
              <a:rPr lang="ja-JP" altLang="en-GB" sz="1200">
                <a:latin typeface="Times New Roman" charset="0"/>
              </a:rPr>
              <a:t>’</a:t>
            </a:r>
            <a:r>
              <a:rPr lang="en-GB" altLang="ja-JP" sz="1200">
                <a:latin typeface="Times New Roman" charset="0"/>
              </a:rPr>
              <a:t> then </a:t>
            </a:r>
          </a:p>
          <a:p>
            <a:pPr eaLnBrk="1" hangingPunct="1"/>
            <a:r>
              <a:rPr lang="ja-JP" altLang="en-GB" sz="1200">
                <a:latin typeface="Times New Roman" charset="0"/>
              </a:rPr>
              <a:t>‘</a:t>
            </a:r>
            <a:r>
              <a:rPr lang="en-GB" altLang="ja-JP" sz="1200">
                <a:latin typeface="Times New Roman" charset="0"/>
              </a:rPr>
              <a:t>Read an Entry</a:t>
            </a:r>
            <a:r>
              <a:rPr lang="ja-JP" altLang="en-GB" sz="1200">
                <a:latin typeface="Times New Roman" charset="0"/>
              </a:rPr>
              <a:t>’</a:t>
            </a:r>
            <a:endParaRPr lang="en-GB" sz="1200">
              <a:latin typeface="Times New Roman" charset="0"/>
            </a:endParaRPr>
          </a:p>
        </p:txBody>
      </p:sp>
      <p:sp>
        <p:nvSpPr>
          <p:cNvPr id="28" name="Rectangle 27"/>
          <p:cNvSpPr/>
          <p:nvPr/>
        </p:nvSpPr>
        <p:spPr>
          <a:xfrm>
            <a:off x="419100" y="8318500"/>
            <a:ext cx="1117600" cy="5969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448" name="Text Box 20"/>
          <p:cNvSpPr txBox="1">
            <a:spLocks noChangeArrowheads="1"/>
          </p:cNvSpPr>
          <p:nvPr/>
        </p:nvSpPr>
        <p:spPr bwMode="auto">
          <a:xfrm>
            <a:off x="492125" y="8274050"/>
            <a:ext cx="9937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latin typeface="Times New Roman" charset="0"/>
              </a:rPr>
              <a:t>Single click to select file S_typhi.tab</a:t>
            </a:r>
          </a:p>
        </p:txBody>
      </p:sp>
      <p:pic>
        <p:nvPicPr>
          <p:cNvPr id="18449"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0" y="965200"/>
            <a:ext cx="3302000" cy="293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50" name="Picture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744788" y="6337300"/>
            <a:ext cx="2614612" cy="185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51" name="Line 22"/>
          <p:cNvSpPr>
            <a:spLocks noChangeShapeType="1"/>
          </p:cNvSpPr>
          <p:nvPr/>
        </p:nvSpPr>
        <p:spPr bwMode="auto">
          <a:xfrm flipV="1">
            <a:off x="1485900" y="7107238"/>
            <a:ext cx="1327150" cy="1490662"/>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8452" name="Line 23"/>
          <p:cNvSpPr>
            <a:spLocks noChangeShapeType="1"/>
          </p:cNvSpPr>
          <p:nvPr/>
        </p:nvSpPr>
        <p:spPr bwMode="auto">
          <a:xfrm flipV="1">
            <a:off x="3200400" y="8088313"/>
            <a:ext cx="1376363" cy="877887"/>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9" name="Rectangle 28"/>
          <p:cNvSpPr/>
          <p:nvPr/>
        </p:nvSpPr>
        <p:spPr>
          <a:xfrm>
            <a:off x="1803400" y="8890000"/>
            <a:ext cx="2819400" cy="4445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454" name="Text Box 16"/>
          <p:cNvSpPr txBox="1">
            <a:spLocks noChangeArrowheads="1"/>
          </p:cNvSpPr>
          <p:nvPr/>
        </p:nvSpPr>
        <p:spPr bwMode="auto">
          <a:xfrm>
            <a:off x="1760538" y="8894763"/>
            <a:ext cx="29543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latin typeface="Times New Roman" charset="0"/>
              </a:rPr>
              <a:t>Single click to open file in Artemis then wait</a:t>
            </a:r>
          </a:p>
          <a:p>
            <a:pPr eaLnBrk="1" hangingPunct="1"/>
            <a:r>
              <a:rPr lang="en-GB" sz="1200">
                <a:latin typeface="Times New Roman" charset="0"/>
              </a:rPr>
              <a:t>(click </a:t>
            </a:r>
            <a:r>
              <a:rPr lang="ja-JP" altLang="en-GB" sz="1200">
                <a:latin typeface="Times New Roman" charset="0"/>
              </a:rPr>
              <a:t>‘</a:t>
            </a:r>
            <a:r>
              <a:rPr lang="en-GB" altLang="ja-JP" sz="1200">
                <a:latin typeface="Times New Roman" charset="0"/>
              </a:rPr>
              <a:t>no</a:t>
            </a:r>
            <a:r>
              <a:rPr lang="ja-JP" altLang="en-GB" sz="1200">
                <a:latin typeface="Times New Roman" charset="0"/>
              </a:rPr>
              <a:t>’</a:t>
            </a:r>
            <a:r>
              <a:rPr lang="en-GB" altLang="ja-JP" sz="1200">
                <a:latin typeface="Times New Roman" charset="0"/>
              </a:rPr>
              <a:t> if an error window pops up)</a:t>
            </a:r>
            <a:endParaRPr lang="en-GB" sz="1200">
              <a:latin typeface="Times New Roman" charset="0"/>
            </a:endParaRPr>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23" descr="bob.tiff"/>
          <p:cNvPicPr>
            <a:picLocks noChangeAspect="1"/>
          </p:cNvPicPr>
          <p:nvPr/>
        </p:nvPicPr>
        <p:blipFill>
          <a:blip r:embed="rId3">
            <a:extLst>
              <a:ext uri="{28A0092B-C50C-407E-A947-70E740481C1C}">
                <a14:useLocalDpi xmlns:a14="http://schemas.microsoft.com/office/drawing/2010/main" val="0"/>
              </a:ext>
            </a:extLst>
          </a:blip>
          <a:srcRect t="5576" b="2312"/>
          <a:stretch>
            <a:fillRect/>
          </a:stretch>
        </p:blipFill>
        <p:spPr bwMode="auto">
          <a:xfrm>
            <a:off x="960438" y="765175"/>
            <a:ext cx="4878387" cy="382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2" name="Text Box 3"/>
          <p:cNvSpPr txBox="1">
            <a:spLocks noChangeArrowheads="1"/>
          </p:cNvSpPr>
          <p:nvPr/>
        </p:nvSpPr>
        <p:spPr bwMode="auto">
          <a:xfrm>
            <a:off x="552450" y="282575"/>
            <a:ext cx="43862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b="1">
                <a:latin typeface="Times New Roman" charset="0"/>
              </a:rPr>
              <a:t>3. The basics of Artemis</a:t>
            </a:r>
          </a:p>
          <a:p>
            <a:pPr eaLnBrk="1" hangingPunct="1"/>
            <a:r>
              <a:rPr lang="en-GB" sz="1200">
                <a:latin typeface="Times New Roman" charset="0"/>
              </a:rPr>
              <a:t>Now you have an Artemis window open let</a:t>
            </a:r>
            <a:r>
              <a:rPr lang="ja-JP" altLang="en-GB" sz="1200">
                <a:latin typeface="Times New Roman" charset="0"/>
              </a:rPr>
              <a:t>’</a:t>
            </a:r>
            <a:r>
              <a:rPr lang="en-GB" altLang="ja-JP" sz="1200">
                <a:latin typeface="Times New Roman" charset="0"/>
              </a:rPr>
              <a:t>s look at what</a:t>
            </a:r>
            <a:r>
              <a:rPr lang="ja-JP" altLang="en-GB" sz="1200">
                <a:latin typeface="Times New Roman" charset="0"/>
              </a:rPr>
              <a:t>’</a:t>
            </a:r>
            <a:r>
              <a:rPr lang="en-GB" altLang="ja-JP" sz="1200">
                <a:latin typeface="Times New Roman" charset="0"/>
              </a:rPr>
              <a:t>s in there.</a:t>
            </a:r>
            <a:endParaRPr lang="en-GB" sz="1200">
              <a:latin typeface="Times New Roman" charset="0"/>
            </a:endParaRPr>
          </a:p>
        </p:txBody>
      </p:sp>
      <p:sp>
        <p:nvSpPr>
          <p:cNvPr id="20483" name="Text Box 4"/>
          <p:cNvSpPr txBox="1">
            <a:spLocks noChangeArrowheads="1"/>
          </p:cNvSpPr>
          <p:nvPr/>
        </p:nvSpPr>
        <p:spPr bwMode="auto">
          <a:xfrm>
            <a:off x="569913" y="673100"/>
            <a:ext cx="2682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b="1">
                <a:latin typeface="Times New Roman" charset="0"/>
                <a:cs typeface="Times New Roman" charset="0"/>
              </a:rPr>
              <a:t>1</a:t>
            </a:r>
          </a:p>
        </p:txBody>
      </p:sp>
      <p:sp>
        <p:nvSpPr>
          <p:cNvPr id="20484" name="Text Box 5"/>
          <p:cNvSpPr txBox="1">
            <a:spLocks noChangeArrowheads="1"/>
          </p:cNvSpPr>
          <p:nvPr/>
        </p:nvSpPr>
        <p:spPr bwMode="auto">
          <a:xfrm>
            <a:off x="569913" y="863600"/>
            <a:ext cx="2682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b="1">
                <a:latin typeface="Times New Roman" charset="0"/>
                <a:cs typeface="Times New Roman" charset="0"/>
              </a:rPr>
              <a:t>2</a:t>
            </a:r>
          </a:p>
        </p:txBody>
      </p:sp>
      <p:sp>
        <p:nvSpPr>
          <p:cNvPr id="20485" name="Text Box 6"/>
          <p:cNvSpPr txBox="1">
            <a:spLocks noChangeArrowheads="1"/>
          </p:cNvSpPr>
          <p:nvPr/>
        </p:nvSpPr>
        <p:spPr bwMode="auto">
          <a:xfrm>
            <a:off x="569913" y="1611313"/>
            <a:ext cx="268287"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b="1">
                <a:latin typeface="Times New Roman" charset="0"/>
                <a:cs typeface="Times New Roman" charset="0"/>
              </a:rPr>
              <a:t>3</a:t>
            </a:r>
          </a:p>
        </p:txBody>
      </p:sp>
      <p:sp>
        <p:nvSpPr>
          <p:cNvPr id="20486" name="Text Box 7"/>
          <p:cNvSpPr txBox="1">
            <a:spLocks noChangeArrowheads="1"/>
          </p:cNvSpPr>
          <p:nvPr/>
        </p:nvSpPr>
        <p:spPr bwMode="auto">
          <a:xfrm>
            <a:off x="569913" y="2687638"/>
            <a:ext cx="268287"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b="1">
                <a:latin typeface="Times New Roman" charset="0"/>
                <a:cs typeface="Times New Roman" charset="0"/>
              </a:rPr>
              <a:t>4</a:t>
            </a:r>
          </a:p>
        </p:txBody>
      </p:sp>
      <p:sp>
        <p:nvSpPr>
          <p:cNvPr id="20487" name="Text Box 8"/>
          <p:cNvSpPr txBox="1">
            <a:spLocks noChangeArrowheads="1"/>
          </p:cNvSpPr>
          <p:nvPr/>
        </p:nvSpPr>
        <p:spPr bwMode="auto">
          <a:xfrm>
            <a:off x="569913" y="3727450"/>
            <a:ext cx="2682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b="1">
                <a:latin typeface="Times New Roman" charset="0"/>
                <a:cs typeface="Times New Roman" charset="0"/>
              </a:rPr>
              <a:t>5</a:t>
            </a:r>
          </a:p>
        </p:txBody>
      </p:sp>
      <p:sp>
        <p:nvSpPr>
          <p:cNvPr id="20488" name="Text Box 9"/>
          <p:cNvSpPr txBox="1">
            <a:spLocks noChangeArrowheads="1"/>
          </p:cNvSpPr>
          <p:nvPr/>
        </p:nvSpPr>
        <p:spPr bwMode="auto">
          <a:xfrm>
            <a:off x="6096000" y="1816100"/>
            <a:ext cx="2682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b="1">
                <a:latin typeface="Times" charset="0"/>
                <a:cs typeface="Times" charset="0"/>
              </a:rPr>
              <a:t>6</a:t>
            </a:r>
          </a:p>
        </p:txBody>
      </p:sp>
      <p:sp>
        <p:nvSpPr>
          <p:cNvPr id="20489" name="Text Box 10"/>
          <p:cNvSpPr txBox="1">
            <a:spLocks noChangeArrowheads="1"/>
          </p:cNvSpPr>
          <p:nvPr/>
        </p:nvSpPr>
        <p:spPr bwMode="auto">
          <a:xfrm>
            <a:off x="6057900" y="2922588"/>
            <a:ext cx="26828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b="1">
                <a:latin typeface="Times" charset="0"/>
                <a:cs typeface="Times" charset="0"/>
              </a:rPr>
              <a:t>7</a:t>
            </a:r>
          </a:p>
        </p:txBody>
      </p:sp>
      <p:sp>
        <p:nvSpPr>
          <p:cNvPr id="20490" name="Text Box 11"/>
          <p:cNvSpPr txBox="1">
            <a:spLocks noChangeArrowheads="1"/>
          </p:cNvSpPr>
          <p:nvPr/>
        </p:nvSpPr>
        <p:spPr bwMode="auto">
          <a:xfrm>
            <a:off x="6057900" y="3551238"/>
            <a:ext cx="26828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b="1">
                <a:latin typeface="Times" charset="0"/>
                <a:cs typeface="Times" charset="0"/>
              </a:rPr>
              <a:t>8</a:t>
            </a:r>
          </a:p>
        </p:txBody>
      </p:sp>
      <p:sp>
        <p:nvSpPr>
          <p:cNvPr id="20491" name="AutoShape 12"/>
          <p:cNvSpPr>
            <a:spLocks/>
          </p:cNvSpPr>
          <p:nvPr/>
        </p:nvSpPr>
        <p:spPr bwMode="auto">
          <a:xfrm>
            <a:off x="854075" y="3259138"/>
            <a:ext cx="80963" cy="1231900"/>
          </a:xfrm>
          <a:prstGeom prst="leftBrace">
            <a:avLst>
              <a:gd name="adj1" fmla="val 68752"/>
              <a:gd name="adj2" fmla="val 50000"/>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0492" name="AutoShape 13"/>
          <p:cNvSpPr>
            <a:spLocks/>
          </p:cNvSpPr>
          <p:nvPr/>
        </p:nvSpPr>
        <p:spPr bwMode="auto">
          <a:xfrm>
            <a:off x="839788" y="776288"/>
            <a:ext cx="88900" cy="114300"/>
          </a:xfrm>
          <a:prstGeom prst="leftBrace">
            <a:avLst>
              <a:gd name="adj1" fmla="val 10714"/>
              <a:gd name="adj2" fmla="val 50000"/>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0493" name="AutoShape 14"/>
          <p:cNvSpPr>
            <a:spLocks/>
          </p:cNvSpPr>
          <p:nvPr/>
        </p:nvSpPr>
        <p:spPr bwMode="auto">
          <a:xfrm>
            <a:off x="839788" y="896938"/>
            <a:ext cx="88900" cy="219075"/>
          </a:xfrm>
          <a:prstGeom prst="leftBrace">
            <a:avLst>
              <a:gd name="adj1" fmla="val 20536"/>
              <a:gd name="adj2" fmla="val 50000"/>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0494" name="AutoShape 15"/>
          <p:cNvSpPr>
            <a:spLocks/>
          </p:cNvSpPr>
          <p:nvPr/>
        </p:nvSpPr>
        <p:spPr bwMode="auto">
          <a:xfrm>
            <a:off x="839788" y="1122363"/>
            <a:ext cx="88900" cy="1276350"/>
          </a:xfrm>
          <a:prstGeom prst="leftBrace">
            <a:avLst>
              <a:gd name="adj1" fmla="val 119643"/>
              <a:gd name="adj2" fmla="val 50000"/>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0495" name="AutoShape 16"/>
          <p:cNvSpPr>
            <a:spLocks/>
          </p:cNvSpPr>
          <p:nvPr/>
        </p:nvSpPr>
        <p:spPr bwMode="auto">
          <a:xfrm>
            <a:off x="839788" y="2493963"/>
            <a:ext cx="88900" cy="688975"/>
          </a:xfrm>
          <a:prstGeom prst="leftBrace">
            <a:avLst>
              <a:gd name="adj1" fmla="val 64583"/>
              <a:gd name="adj2" fmla="val 50000"/>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0496" name="Line 17"/>
          <p:cNvSpPr>
            <a:spLocks noChangeShapeType="1"/>
          </p:cNvSpPr>
          <p:nvPr/>
        </p:nvSpPr>
        <p:spPr bwMode="auto">
          <a:xfrm flipH="1" flipV="1">
            <a:off x="5883275" y="1662113"/>
            <a:ext cx="279400" cy="296862"/>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0497" name="Line 18"/>
          <p:cNvSpPr>
            <a:spLocks noChangeShapeType="1"/>
          </p:cNvSpPr>
          <p:nvPr/>
        </p:nvSpPr>
        <p:spPr bwMode="auto">
          <a:xfrm flipH="1">
            <a:off x="5876925" y="2020888"/>
            <a:ext cx="298450" cy="64135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0498" name="Line 19"/>
          <p:cNvSpPr>
            <a:spLocks noChangeShapeType="1"/>
          </p:cNvSpPr>
          <p:nvPr/>
        </p:nvSpPr>
        <p:spPr bwMode="auto">
          <a:xfrm flipH="1" flipV="1">
            <a:off x="4303713" y="2511425"/>
            <a:ext cx="1801812" cy="542925"/>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0499" name="Line 20"/>
          <p:cNvSpPr>
            <a:spLocks noChangeShapeType="1"/>
          </p:cNvSpPr>
          <p:nvPr/>
        </p:nvSpPr>
        <p:spPr bwMode="auto">
          <a:xfrm flipH="1">
            <a:off x="4779963" y="3089275"/>
            <a:ext cx="1319212" cy="2159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0500" name="Line 21"/>
          <p:cNvSpPr>
            <a:spLocks noChangeShapeType="1"/>
          </p:cNvSpPr>
          <p:nvPr/>
        </p:nvSpPr>
        <p:spPr bwMode="auto">
          <a:xfrm flipH="1" flipV="1">
            <a:off x="5838825" y="3527425"/>
            <a:ext cx="285750" cy="160338"/>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0501" name="AutoShape 22"/>
          <p:cNvSpPr>
            <a:spLocks noChangeArrowheads="1"/>
          </p:cNvSpPr>
          <p:nvPr/>
        </p:nvSpPr>
        <p:spPr bwMode="auto">
          <a:xfrm>
            <a:off x="550863" y="4622800"/>
            <a:ext cx="5842000" cy="4813300"/>
          </a:xfrm>
          <a:prstGeom prst="roundRect">
            <a:avLst>
              <a:gd name="adj" fmla="val 16667"/>
            </a:avLst>
          </a:prstGeom>
          <a:solidFill>
            <a:srgbClr val="FFFF99"/>
          </a:solidFill>
          <a:ln w="9525">
            <a:solidFill>
              <a:schemeClr val="tx1"/>
            </a:solidFill>
            <a:round/>
            <a:headEnd/>
            <a:tailEnd/>
          </a:ln>
        </p:spPr>
        <p:txBody>
          <a:bodyPr wrap="none" anchor="ctr"/>
          <a:lstStyle/>
          <a:p>
            <a:endParaRPr lang="en-US"/>
          </a:p>
        </p:txBody>
      </p:sp>
      <p:sp>
        <p:nvSpPr>
          <p:cNvPr id="20502" name="Text Box 23"/>
          <p:cNvSpPr txBox="1">
            <a:spLocks noChangeArrowheads="1"/>
          </p:cNvSpPr>
          <p:nvPr/>
        </p:nvSpPr>
        <p:spPr bwMode="auto">
          <a:xfrm>
            <a:off x="876300" y="4673600"/>
            <a:ext cx="5207000"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28600" indent="-228600"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just" eaLnBrk="1" hangingPunct="1"/>
            <a:r>
              <a:rPr lang="en-GB" sz="1200"/>
              <a:t>1.	</a:t>
            </a:r>
            <a:r>
              <a:rPr lang="en-GB" sz="1200" b="1"/>
              <a:t>Drop-down menus: </a:t>
            </a:r>
            <a:r>
              <a:rPr lang="en-GB" sz="1200"/>
              <a:t>There</a:t>
            </a:r>
            <a:r>
              <a:rPr lang="ja-JP" altLang="en-GB" sz="1200"/>
              <a:t>’</a:t>
            </a:r>
            <a:r>
              <a:rPr lang="en-GB" altLang="ja-JP" sz="1200"/>
              <a:t>s lots in there so don</a:t>
            </a:r>
            <a:r>
              <a:rPr lang="ja-JP" altLang="en-GB" sz="1200"/>
              <a:t>’</a:t>
            </a:r>
            <a:r>
              <a:rPr lang="en-GB" altLang="ja-JP" sz="1200"/>
              <a:t>t worry about all the details right now.</a:t>
            </a:r>
          </a:p>
          <a:p>
            <a:pPr algn="just" eaLnBrk="1" hangingPunct="1"/>
            <a:r>
              <a:rPr lang="en-GB" sz="1200"/>
              <a:t>2. </a:t>
            </a:r>
            <a:r>
              <a:rPr lang="en-GB" sz="600"/>
              <a:t> </a:t>
            </a:r>
            <a:r>
              <a:rPr lang="en-GB" sz="1200" b="1"/>
              <a:t>Entry (top line):</a:t>
            </a:r>
            <a:r>
              <a:rPr lang="en-GB" sz="1200"/>
              <a:t> shows which entries are currently loaded with the default entry highlighted in yellow (this is the entry into which newly created features are created). Selected feature: the details of a selected feature are shown here; in this case gene STY0004 (yellow box surrounded by thick black line).</a:t>
            </a:r>
          </a:p>
          <a:p>
            <a:pPr algn="just" eaLnBrk="1" hangingPunct="1"/>
            <a:r>
              <a:rPr lang="en-GB" sz="1200"/>
              <a:t>3.	This is the main </a:t>
            </a:r>
            <a:r>
              <a:rPr lang="en-GB" sz="1200" b="1"/>
              <a:t>sequence view panel</a:t>
            </a:r>
            <a:r>
              <a:rPr lang="en-GB" sz="1200"/>
              <a:t>. The central 2 grey lines represent the forward (top) and reverse (bottom) DNA strands. Above and below those are the 3 forward and 3 reverse reading frames. Stop codons are marked on the reading frames as black vertical bars. Genes and other annotated features (eg. Pfam and Prosite matches) are displayed as coloured boxes. We often refer to predicted genes as coding sequences or CDSs.</a:t>
            </a:r>
          </a:p>
          <a:p>
            <a:pPr algn="just" eaLnBrk="1" hangingPunct="1"/>
            <a:r>
              <a:rPr lang="en-GB" sz="1200"/>
              <a:t>4.	This panel has a similar layout to the main panel but is zoomed in to show nucleotides and amino acids. Double click on a CDS in the main view to see the zoomed view of the start of that CDS. Note that both this and the main panel can be scrolled left and right (7, below) zoomed in and out (6, below).</a:t>
            </a:r>
          </a:p>
          <a:p>
            <a:pPr algn="just" eaLnBrk="1" hangingPunct="1"/>
            <a:r>
              <a:rPr lang="en-GB" sz="1200"/>
              <a:t>5.	</a:t>
            </a:r>
            <a:r>
              <a:rPr lang="en-GB" sz="1200" b="1"/>
              <a:t>Feature panel: </a:t>
            </a:r>
            <a:r>
              <a:rPr lang="en-GB" sz="1200"/>
              <a:t>This panel contains details of the various features, listed in the order that they occur on the DNA. Any selected features are highlighted. The list can be scrolled (8, below).</a:t>
            </a:r>
          </a:p>
          <a:p>
            <a:pPr algn="just" eaLnBrk="1" hangingPunct="1"/>
            <a:r>
              <a:rPr lang="en-GB" sz="1200"/>
              <a:t>6.	</a:t>
            </a:r>
            <a:r>
              <a:rPr lang="en-GB" sz="1200" b="1"/>
              <a:t>Sliders</a:t>
            </a:r>
            <a:r>
              <a:rPr lang="en-GB" sz="1200"/>
              <a:t> for zooming view panels.</a:t>
            </a:r>
          </a:p>
          <a:p>
            <a:pPr algn="just" eaLnBrk="1" hangingPunct="1"/>
            <a:r>
              <a:rPr lang="en-GB" sz="1200"/>
              <a:t>7.</a:t>
            </a:r>
            <a:r>
              <a:rPr lang="en-GB" sz="1200" b="1"/>
              <a:t>	Sliders</a:t>
            </a:r>
            <a:r>
              <a:rPr lang="en-GB" sz="1200"/>
              <a:t> for scrolling along the DNA.</a:t>
            </a:r>
          </a:p>
          <a:p>
            <a:pPr algn="just" eaLnBrk="1" hangingPunct="1"/>
            <a:r>
              <a:rPr lang="en-GB" sz="1200"/>
              <a:t>8.</a:t>
            </a:r>
            <a:r>
              <a:rPr lang="en-GB" sz="1200" b="1"/>
              <a:t> 	Slider</a:t>
            </a:r>
            <a:r>
              <a:rPr lang="en-GB" sz="1200"/>
              <a:t> for scrolling feature list.</a:t>
            </a:r>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11" descr="Screen shot 2012-11-14 at 10.56.53.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7500" y="2627313"/>
            <a:ext cx="3949700" cy="3506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0" name="Line 9"/>
          <p:cNvSpPr>
            <a:spLocks noChangeShapeType="1"/>
          </p:cNvSpPr>
          <p:nvPr/>
        </p:nvSpPr>
        <p:spPr bwMode="auto">
          <a:xfrm flipV="1">
            <a:off x="1168400" y="2835275"/>
            <a:ext cx="1168400" cy="6985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 name="Rectangle 13"/>
          <p:cNvSpPr/>
          <p:nvPr/>
        </p:nvSpPr>
        <p:spPr>
          <a:xfrm>
            <a:off x="520700" y="3378200"/>
            <a:ext cx="927100" cy="2413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2532" name="AutoShape 5"/>
          <p:cNvSpPr>
            <a:spLocks noChangeArrowheads="1"/>
          </p:cNvSpPr>
          <p:nvPr/>
        </p:nvSpPr>
        <p:spPr bwMode="auto">
          <a:xfrm>
            <a:off x="538163" y="7388225"/>
            <a:ext cx="6003925" cy="1870075"/>
          </a:xfrm>
          <a:prstGeom prst="roundRect">
            <a:avLst>
              <a:gd name="adj" fmla="val 16667"/>
            </a:avLst>
          </a:prstGeom>
          <a:solidFill>
            <a:srgbClr val="FFFF99"/>
          </a:solidFill>
          <a:ln w="9525">
            <a:solidFill>
              <a:schemeClr val="tx1"/>
            </a:solidFill>
            <a:round/>
            <a:headEnd/>
            <a:tailEnd/>
          </a:ln>
        </p:spPr>
        <p:txBody>
          <a:bodyPr wrap="none" anchor="ctr"/>
          <a:lstStyle/>
          <a:p>
            <a:endParaRPr lang="en-US"/>
          </a:p>
        </p:txBody>
      </p:sp>
      <p:sp>
        <p:nvSpPr>
          <p:cNvPr id="22533" name="Text Box 3"/>
          <p:cNvSpPr txBox="1">
            <a:spLocks noChangeArrowheads="1"/>
          </p:cNvSpPr>
          <p:nvPr/>
        </p:nvSpPr>
        <p:spPr bwMode="auto">
          <a:xfrm>
            <a:off x="547688" y="427038"/>
            <a:ext cx="5938837"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b="1">
                <a:latin typeface="Times New Roman" charset="0"/>
              </a:rPr>
              <a:t>4. Getting around in Artemis</a:t>
            </a:r>
          </a:p>
          <a:p>
            <a:pPr eaLnBrk="1" hangingPunct="1"/>
            <a:r>
              <a:rPr lang="en-GB" sz="1200">
                <a:latin typeface="Times New Roman" charset="0"/>
              </a:rPr>
              <a:t>There are three main ways of getting to a particular DNA region in Artemis: </a:t>
            </a:r>
          </a:p>
          <a:p>
            <a:pPr eaLnBrk="1" hangingPunct="1">
              <a:buFontTx/>
              <a:buChar char="-"/>
            </a:pPr>
            <a:r>
              <a:rPr lang="en-GB" sz="1200">
                <a:latin typeface="Times New Roman" charset="0"/>
              </a:rPr>
              <a:t>the Goto drop-down menu</a:t>
            </a:r>
          </a:p>
          <a:p>
            <a:pPr eaLnBrk="1" hangingPunct="1">
              <a:buFontTx/>
              <a:buChar char="-"/>
            </a:pPr>
            <a:r>
              <a:rPr lang="en-GB" sz="1200">
                <a:latin typeface="Times New Roman" charset="0"/>
              </a:rPr>
              <a:t>the Navigator and </a:t>
            </a:r>
          </a:p>
          <a:p>
            <a:pPr eaLnBrk="1" hangingPunct="1">
              <a:buFontTx/>
              <a:buChar char="-"/>
            </a:pPr>
            <a:r>
              <a:rPr lang="en-GB" sz="1200">
                <a:latin typeface="Times New Roman" charset="0"/>
              </a:rPr>
              <a:t>the Feature Selector (which we will use in Part IV) </a:t>
            </a:r>
          </a:p>
          <a:p>
            <a:pPr eaLnBrk="1" hangingPunct="1"/>
            <a:r>
              <a:rPr lang="en-GB" sz="1200">
                <a:latin typeface="Times New Roman" charset="0"/>
              </a:rPr>
              <a:t>The best method depends on what you</a:t>
            </a:r>
            <a:r>
              <a:rPr lang="ja-JP" altLang="en-GB" sz="1200">
                <a:latin typeface="Times New Roman" charset="0"/>
              </a:rPr>
              <a:t>’</a:t>
            </a:r>
            <a:r>
              <a:rPr lang="en-GB" altLang="ja-JP" sz="1200">
                <a:latin typeface="Times New Roman" charset="0"/>
              </a:rPr>
              <a:t>re trying to do. Knowing which one to use comes with practice.</a:t>
            </a:r>
            <a:endParaRPr lang="en-GB" sz="1200">
              <a:latin typeface="Times New Roman" charset="0"/>
            </a:endParaRPr>
          </a:p>
        </p:txBody>
      </p:sp>
      <p:sp>
        <p:nvSpPr>
          <p:cNvPr id="22534" name="Text Box 4"/>
          <p:cNvSpPr txBox="1">
            <a:spLocks noChangeArrowheads="1"/>
          </p:cNvSpPr>
          <p:nvPr/>
        </p:nvSpPr>
        <p:spPr bwMode="auto">
          <a:xfrm>
            <a:off x="550863" y="1765300"/>
            <a:ext cx="593566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i="1">
                <a:latin typeface="Times New Roman" charset="0"/>
              </a:rPr>
              <a:t>4.1 The </a:t>
            </a:r>
            <a:r>
              <a:rPr lang="ja-JP" altLang="en-GB" sz="1200" i="1">
                <a:latin typeface="Times New Roman" charset="0"/>
              </a:rPr>
              <a:t>‘</a:t>
            </a:r>
            <a:r>
              <a:rPr lang="en-GB" altLang="ja-JP" sz="1200" i="1">
                <a:latin typeface="Times New Roman" charset="0"/>
              </a:rPr>
              <a:t>Goto</a:t>
            </a:r>
            <a:r>
              <a:rPr lang="ja-JP" altLang="en-GB" sz="1200" i="1">
                <a:latin typeface="Times New Roman" charset="0"/>
              </a:rPr>
              <a:t>’</a:t>
            </a:r>
            <a:r>
              <a:rPr lang="en-GB" altLang="ja-JP" sz="1200" i="1">
                <a:latin typeface="Times New Roman" charset="0"/>
              </a:rPr>
              <a:t>menu</a:t>
            </a:r>
          </a:p>
          <a:p>
            <a:pPr eaLnBrk="1" hangingPunct="1"/>
            <a:r>
              <a:rPr lang="en-GB" sz="1200">
                <a:latin typeface="Times New Roman" charset="0"/>
              </a:rPr>
              <a:t>The functions on this menu (below the Navigator option) are shortcuts for getting to locations within a selected feature or for jumping to the start or end of the DNA sequence. This is really intuitive so give it a try!</a:t>
            </a:r>
            <a:endParaRPr lang="en-GB" sz="1200" b="1">
              <a:latin typeface="Times New Roman" charset="0"/>
            </a:endParaRPr>
          </a:p>
        </p:txBody>
      </p:sp>
      <p:sp>
        <p:nvSpPr>
          <p:cNvPr id="22535" name="AutoShape 5"/>
          <p:cNvSpPr>
            <a:spLocks noChangeArrowheads="1"/>
          </p:cNvSpPr>
          <p:nvPr/>
        </p:nvSpPr>
        <p:spPr bwMode="auto">
          <a:xfrm>
            <a:off x="550863" y="6270625"/>
            <a:ext cx="6003925" cy="1019175"/>
          </a:xfrm>
          <a:prstGeom prst="roundRect">
            <a:avLst>
              <a:gd name="adj" fmla="val 16667"/>
            </a:avLst>
          </a:prstGeom>
          <a:solidFill>
            <a:srgbClr val="FFFF99"/>
          </a:solidFill>
          <a:ln w="9525">
            <a:solidFill>
              <a:schemeClr val="tx1"/>
            </a:solidFill>
            <a:round/>
            <a:headEnd/>
            <a:tailEnd/>
          </a:ln>
        </p:spPr>
        <p:txBody>
          <a:bodyPr wrap="none" anchor="ctr"/>
          <a:lstStyle/>
          <a:p>
            <a:endParaRPr lang="en-US"/>
          </a:p>
        </p:txBody>
      </p:sp>
      <p:sp>
        <p:nvSpPr>
          <p:cNvPr id="22536" name="Text Box 6"/>
          <p:cNvSpPr txBox="1">
            <a:spLocks noChangeArrowheads="1"/>
          </p:cNvSpPr>
          <p:nvPr/>
        </p:nvSpPr>
        <p:spPr bwMode="auto">
          <a:xfrm>
            <a:off x="569913" y="6286500"/>
            <a:ext cx="5929312"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just" eaLnBrk="1" hangingPunct="1"/>
            <a:r>
              <a:rPr lang="en-GB" sz="1200"/>
              <a:t>It may seem that </a:t>
            </a:r>
            <a:r>
              <a:rPr lang="ja-JP" altLang="en-GB" sz="1200"/>
              <a:t>‘</a:t>
            </a:r>
            <a:r>
              <a:rPr lang="en-GB" altLang="ja-JP" sz="1200"/>
              <a:t>Goto</a:t>
            </a:r>
            <a:r>
              <a:rPr lang="ja-JP" altLang="en-GB" sz="1200"/>
              <a:t>’</a:t>
            </a:r>
            <a:r>
              <a:rPr lang="en-GB" altLang="ja-JP" sz="1200"/>
              <a:t> </a:t>
            </a:r>
            <a:r>
              <a:rPr lang="ja-JP" altLang="en-GB" sz="1200"/>
              <a:t>‘</a:t>
            </a:r>
            <a:r>
              <a:rPr lang="en-GB" altLang="ja-JP" sz="1200"/>
              <a:t>Start of Selection</a:t>
            </a:r>
            <a:r>
              <a:rPr lang="ja-JP" altLang="en-GB" sz="1200"/>
              <a:t>’</a:t>
            </a:r>
            <a:r>
              <a:rPr lang="en-GB" altLang="ja-JP" sz="1200"/>
              <a:t> and </a:t>
            </a:r>
            <a:r>
              <a:rPr lang="ja-JP" altLang="en-GB" sz="1200"/>
              <a:t>‘</a:t>
            </a:r>
            <a:r>
              <a:rPr lang="en-GB" altLang="ja-JP" sz="1200"/>
              <a:t>Goto</a:t>
            </a:r>
            <a:r>
              <a:rPr lang="ja-JP" altLang="en-GB" sz="1200"/>
              <a:t>’</a:t>
            </a:r>
            <a:r>
              <a:rPr lang="en-GB" altLang="ja-JP" sz="1200"/>
              <a:t> </a:t>
            </a:r>
            <a:r>
              <a:rPr lang="ja-JP" altLang="en-GB" sz="1200"/>
              <a:t>‘</a:t>
            </a:r>
            <a:r>
              <a:rPr lang="en-GB" altLang="ja-JP" sz="1200"/>
              <a:t>Feature Start</a:t>
            </a:r>
            <a:r>
              <a:rPr lang="ja-JP" altLang="en-GB" sz="1200"/>
              <a:t>’</a:t>
            </a:r>
            <a:r>
              <a:rPr lang="en-GB" altLang="ja-JP" sz="1200"/>
              <a:t> do the same thing. Well they do if you have a feature selected but </a:t>
            </a:r>
            <a:r>
              <a:rPr lang="ja-JP" altLang="en-GB" sz="1200"/>
              <a:t>‘</a:t>
            </a:r>
            <a:r>
              <a:rPr lang="en-GB" altLang="ja-JP" sz="1200"/>
              <a:t>Goto</a:t>
            </a:r>
            <a:r>
              <a:rPr lang="ja-JP" altLang="en-GB" sz="1200"/>
              <a:t>’</a:t>
            </a:r>
            <a:r>
              <a:rPr lang="en-GB" altLang="ja-JP" sz="1200"/>
              <a:t> </a:t>
            </a:r>
            <a:r>
              <a:rPr lang="ja-JP" altLang="en-GB" sz="1200"/>
              <a:t>‘</a:t>
            </a:r>
            <a:r>
              <a:rPr lang="en-GB" altLang="ja-JP" sz="1200"/>
              <a:t>Start of Selection</a:t>
            </a:r>
            <a:r>
              <a:rPr lang="ja-JP" altLang="en-GB" sz="1200"/>
              <a:t>’</a:t>
            </a:r>
            <a:r>
              <a:rPr lang="en-GB" altLang="ja-JP" sz="1200"/>
              <a:t> will also work for a region which you have selected by click-dragging in the main window. </a:t>
            </a:r>
          </a:p>
          <a:p>
            <a:pPr algn="just" eaLnBrk="1" hangingPunct="1"/>
            <a:r>
              <a:rPr lang="en-GB" sz="1200"/>
              <a:t>So yes, give it a try!</a:t>
            </a:r>
          </a:p>
        </p:txBody>
      </p:sp>
      <p:sp>
        <p:nvSpPr>
          <p:cNvPr id="22537" name="Text Box 11"/>
          <p:cNvSpPr txBox="1">
            <a:spLocks noChangeArrowheads="1"/>
          </p:cNvSpPr>
          <p:nvPr/>
        </p:nvSpPr>
        <p:spPr bwMode="auto">
          <a:xfrm>
            <a:off x="561975" y="7431088"/>
            <a:ext cx="5924550"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just" eaLnBrk="1" hangingPunct="1"/>
            <a:r>
              <a:rPr lang="en-GB" sz="1200"/>
              <a:t>Suggested tasks:</a:t>
            </a:r>
          </a:p>
          <a:p>
            <a:pPr algn="just" eaLnBrk="1" hangingPunct="1">
              <a:buFontTx/>
              <a:buAutoNum type="arabicPeriod"/>
            </a:pPr>
            <a:r>
              <a:rPr lang="en-GB" sz="1200"/>
              <a:t>Zoom out, select / highlight a large region of sequence by clicking the left hand button and dragging the cursor then go to the start and end of this selected region.</a:t>
            </a:r>
          </a:p>
          <a:p>
            <a:pPr algn="just" eaLnBrk="1" hangingPunct="1">
              <a:buFontTx/>
              <a:buAutoNum type="arabicPeriod"/>
            </a:pPr>
            <a:r>
              <a:rPr lang="en-GB" sz="1200"/>
              <a:t>Select a CDS then go to the start and end.</a:t>
            </a:r>
          </a:p>
          <a:p>
            <a:pPr algn="just" eaLnBrk="1" hangingPunct="1">
              <a:buFontTx/>
              <a:buAutoNum type="arabicPeriod"/>
            </a:pPr>
            <a:r>
              <a:rPr lang="en-GB" sz="1200"/>
              <a:t>Go to the start and end of the genome sequence.</a:t>
            </a:r>
          </a:p>
          <a:p>
            <a:pPr algn="just" eaLnBrk="1" hangingPunct="1">
              <a:buFontTx/>
              <a:buAutoNum type="arabicPeriod"/>
            </a:pPr>
            <a:r>
              <a:rPr lang="en-GB" sz="1200"/>
              <a:t>Select a CDS. Within it, go to a base (nucleotide) and/or amino acid of your choice.</a:t>
            </a:r>
          </a:p>
          <a:p>
            <a:pPr algn="just" eaLnBrk="1" hangingPunct="1">
              <a:buFontTx/>
              <a:buAutoNum type="arabicPeriod"/>
            </a:pPr>
            <a:r>
              <a:rPr lang="en-GB" sz="1200"/>
              <a:t>Highlight a region then, from the right click menu, select </a:t>
            </a:r>
            <a:r>
              <a:rPr lang="ja-JP" altLang="en-GB" sz="1200"/>
              <a:t>‘</a:t>
            </a:r>
            <a:r>
              <a:rPr lang="en-GB" altLang="ja-JP" sz="1200"/>
              <a:t>Zoom to Selection</a:t>
            </a:r>
            <a:r>
              <a:rPr lang="ja-JP" altLang="en-GB" sz="1200"/>
              <a:t>’</a:t>
            </a:r>
            <a:r>
              <a:rPr lang="en-GB" altLang="ja-JP" sz="1200"/>
              <a:t>. </a:t>
            </a:r>
            <a:endParaRPr lang="en-GB" sz="1200"/>
          </a:p>
        </p:txBody>
      </p:sp>
      <p:sp>
        <p:nvSpPr>
          <p:cNvPr id="22538" name="Text Box 8"/>
          <p:cNvSpPr txBox="1">
            <a:spLocks noChangeArrowheads="1"/>
          </p:cNvSpPr>
          <p:nvPr/>
        </p:nvSpPr>
        <p:spPr bwMode="auto">
          <a:xfrm>
            <a:off x="498475" y="3349625"/>
            <a:ext cx="95885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latin typeface="Times New Roman" charset="0"/>
              </a:rPr>
              <a:t>Click </a:t>
            </a:r>
            <a:r>
              <a:rPr lang="ja-JP" altLang="en-GB" sz="1200">
                <a:latin typeface="Times New Roman" charset="0"/>
              </a:rPr>
              <a:t>‘</a:t>
            </a:r>
            <a:r>
              <a:rPr lang="en-GB" altLang="ja-JP" sz="1200">
                <a:latin typeface="Times New Roman" charset="0"/>
              </a:rPr>
              <a:t>Goto</a:t>
            </a:r>
            <a:r>
              <a:rPr lang="ja-JP" altLang="en-GB" sz="1200">
                <a:latin typeface="Times New Roman" charset="0"/>
              </a:rPr>
              <a:t>’</a:t>
            </a:r>
            <a:endParaRPr lang="en-GB" sz="1200">
              <a:latin typeface="Times New Roman" charset="0"/>
            </a:endParaRPr>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ext Box 4"/>
          <p:cNvSpPr txBox="1">
            <a:spLocks noChangeArrowheads="1"/>
          </p:cNvSpPr>
          <p:nvPr/>
        </p:nvSpPr>
        <p:spPr bwMode="auto">
          <a:xfrm>
            <a:off x="554038" y="568325"/>
            <a:ext cx="43910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i="1">
                <a:latin typeface="Times New Roman" charset="0"/>
              </a:rPr>
              <a:t>4.2 Navigator</a:t>
            </a:r>
          </a:p>
          <a:p>
            <a:pPr eaLnBrk="1" hangingPunct="1"/>
            <a:r>
              <a:rPr lang="en-GB" sz="1200">
                <a:latin typeface="Times New Roman" charset="0"/>
              </a:rPr>
              <a:t>The Navigator panel is fairly intuitive so open it up and give it a try.</a:t>
            </a:r>
          </a:p>
        </p:txBody>
      </p:sp>
      <p:sp>
        <p:nvSpPr>
          <p:cNvPr id="24578" name="Line 7"/>
          <p:cNvSpPr>
            <a:spLocks noChangeShapeType="1"/>
          </p:cNvSpPr>
          <p:nvPr/>
        </p:nvSpPr>
        <p:spPr bwMode="auto">
          <a:xfrm>
            <a:off x="1187450" y="1155700"/>
            <a:ext cx="1114425" cy="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579" name="AutoShape 9"/>
          <p:cNvSpPr>
            <a:spLocks noChangeArrowheads="1"/>
          </p:cNvSpPr>
          <p:nvPr/>
        </p:nvSpPr>
        <p:spPr bwMode="auto">
          <a:xfrm>
            <a:off x="547688" y="4991100"/>
            <a:ext cx="5748337" cy="3975100"/>
          </a:xfrm>
          <a:prstGeom prst="roundRect">
            <a:avLst>
              <a:gd name="adj" fmla="val 11333"/>
            </a:avLst>
          </a:prstGeom>
          <a:solidFill>
            <a:srgbClr val="FFFF99"/>
          </a:solidFill>
          <a:ln w="9525">
            <a:solidFill>
              <a:schemeClr val="tx1"/>
            </a:solidFill>
            <a:round/>
            <a:headEnd/>
            <a:tailEnd/>
          </a:ln>
        </p:spPr>
        <p:txBody>
          <a:bodyPr wrap="none" anchor="ctr"/>
          <a:lstStyle/>
          <a:p>
            <a:endParaRPr lang="en-US"/>
          </a:p>
        </p:txBody>
      </p:sp>
      <p:sp>
        <p:nvSpPr>
          <p:cNvPr id="24580" name="Text Box 10"/>
          <p:cNvSpPr txBox="1">
            <a:spLocks noChangeArrowheads="1"/>
          </p:cNvSpPr>
          <p:nvPr/>
        </p:nvSpPr>
        <p:spPr bwMode="auto">
          <a:xfrm>
            <a:off x="669925" y="5014913"/>
            <a:ext cx="5521325"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just" eaLnBrk="1" hangingPunct="1"/>
            <a:r>
              <a:rPr lang="en-GB" sz="1200" dirty="0"/>
              <a:t>Suggestions about where to go:</a:t>
            </a:r>
          </a:p>
          <a:p>
            <a:pPr algn="just" eaLnBrk="1" hangingPunct="1">
              <a:buFontTx/>
              <a:buAutoNum type="arabicPeriod"/>
            </a:pPr>
            <a:r>
              <a:rPr lang="en-GB" sz="1200" dirty="0"/>
              <a:t>Think of a number between 1 and 4809037 and go to that base (notice how the cursors on the horizontal sliders move with you).</a:t>
            </a:r>
          </a:p>
          <a:p>
            <a:pPr algn="just" eaLnBrk="1" hangingPunct="1">
              <a:buFontTx/>
              <a:buAutoNum type="arabicPeriod"/>
            </a:pPr>
            <a:r>
              <a:rPr lang="en-GB" sz="1200" dirty="0"/>
              <a:t>Your favourite gene name (it may not be there so you could try </a:t>
            </a:r>
            <a:r>
              <a:rPr lang="ja-JP" altLang="en-GB" sz="1200" dirty="0"/>
              <a:t>‘</a:t>
            </a:r>
            <a:r>
              <a:rPr lang="en-GB" altLang="ja-JP" sz="1200" i="1" dirty="0" err="1"/>
              <a:t>fts</a:t>
            </a:r>
            <a:r>
              <a:rPr lang="ja-JP" altLang="en-GB" sz="1200" dirty="0"/>
              <a:t>’</a:t>
            </a:r>
            <a:r>
              <a:rPr lang="en-GB" altLang="ja-JP" sz="1200" dirty="0"/>
              <a:t>).</a:t>
            </a:r>
          </a:p>
          <a:p>
            <a:pPr algn="just" eaLnBrk="1" hangingPunct="1">
              <a:buFontTx/>
              <a:buAutoNum type="arabicPeriod"/>
            </a:pPr>
            <a:r>
              <a:rPr lang="en-GB" sz="1200" dirty="0"/>
              <a:t>Use </a:t>
            </a:r>
            <a:r>
              <a:rPr lang="ja-JP" altLang="en-GB" sz="1200" dirty="0"/>
              <a:t>‘</a:t>
            </a:r>
            <a:r>
              <a:rPr lang="en-GB" altLang="ja-JP" sz="1200" b="1" dirty="0" err="1"/>
              <a:t>Goto</a:t>
            </a:r>
            <a:r>
              <a:rPr lang="en-GB" altLang="ja-JP" sz="1200" b="1" dirty="0"/>
              <a:t> Feature With This Qualifier value</a:t>
            </a:r>
            <a:r>
              <a:rPr lang="ja-JP" altLang="en-GB" sz="1200" dirty="0"/>
              <a:t>’</a:t>
            </a:r>
            <a:r>
              <a:rPr lang="en-GB" altLang="ja-JP" sz="1200" dirty="0"/>
              <a:t> to search the contents of all qualifiers for a particular term. For example using the word </a:t>
            </a:r>
            <a:r>
              <a:rPr lang="ja-JP" altLang="en-GB" sz="1200" dirty="0"/>
              <a:t>‘</a:t>
            </a:r>
            <a:r>
              <a:rPr lang="en-GB" altLang="ja-JP" sz="1200" dirty="0" err="1"/>
              <a:t>pseudogene</a:t>
            </a:r>
            <a:r>
              <a:rPr lang="ja-JP" altLang="en-GB" sz="1200" dirty="0"/>
              <a:t>’</a:t>
            </a:r>
            <a:r>
              <a:rPr lang="en-GB" altLang="ja-JP" sz="1200" dirty="0"/>
              <a:t> will take you to the next feature with the word </a:t>
            </a:r>
            <a:r>
              <a:rPr lang="ja-JP" altLang="en-GB" sz="1200" dirty="0"/>
              <a:t>‘</a:t>
            </a:r>
            <a:r>
              <a:rPr lang="en-GB" altLang="ja-JP" sz="1200" dirty="0" err="1"/>
              <a:t>pseudogene</a:t>
            </a:r>
            <a:r>
              <a:rPr lang="ja-JP" altLang="en-GB" sz="1200" dirty="0"/>
              <a:t>’</a:t>
            </a:r>
            <a:r>
              <a:rPr lang="en-GB" altLang="ja-JP" sz="1200" dirty="0"/>
              <a:t> in any of its qualifiers. Note how repeated clicking of the </a:t>
            </a:r>
            <a:r>
              <a:rPr lang="ja-JP" altLang="en-GB" sz="1200" dirty="0"/>
              <a:t>‘</a:t>
            </a:r>
            <a:r>
              <a:rPr lang="en-GB" altLang="ja-JP" sz="1200" dirty="0" err="1"/>
              <a:t>Goto</a:t>
            </a:r>
            <a:r>
              <a:rPr lang="ja-JP" altLang="en-GB" sz="1200" dirty="0"/>
              <a:t>’</a:t>
            </a:r>
            <a:r>
              <a:rPr lang="en-GB" altLang="ja-JP" sz="1200" dirty="0"/>
              <a:t> button takes you to the following </a:t>
            </a:r>
            <a:r>
              <a:rPr lang="en-GB" altLang="ja-JP" sz="1200" dirty="0" err="1"/>
              <a:t>pseudogene</a:t>
            </a:r>
            <a:r>
              <a:rPr lang="en-GB" altLang="ja-JP" sz="1200" dirty="0"/>
              <a:t> in the order that they occur on the chromosome.</a:t>
            </a:r>
          </a:p>
          <a:p>
            <a:pPr algn="just" eaLnBrk="1" hangingPunct="1">
              <a:buFontTx/>
              <a:buAutoNum type="arabicPeriod"/>
            </a:pPr>
            <a:r>
              <a:rPr lang="en-GB" sz="1200" dirty="0"/>
              <a:t>Look at </a:t>
            </a:r>
            <a:r>
              <a:rPr lang="en-GB" sz="1200" b="1" dirty="0"/>
              <a:t>Appendix VIII </a:t>
            </a:r>
            <a:r>
              <a:rPr lang="en-GB" sz="1200" dirty="0"/>
              <a:t>which is a functional classification scheme used for the annotation of </a:t>
            </a:r>
            <a:r>
              <a:rPr lang="en-GB" sz="1200" i="1" dirty="0"/>
              <a:t>S.</a:t>
            </a:r>
            <a:r>
              <a:rPr lang="en-GB" sz="1200" dirty="0"/>
              <a:t> </a:t>
            </a:r>
            <a:r>
              <a:rPr lang="en-GB" sz="1200" dirty="0" err="1"/>
              <a:t>Typhi</a:t>
            </a:r>
            <a:r>
              <a:rPr lang="en-GB" sz="1200" dirty="0"/>
              <a:t>. Each CDS has a class qualifier best describing its function. Use the </a:t>
            </a:r>
            <a:r>
              <a:rPr lang="ja-JP" altLang="en-GB" sz="1200" dirty="0"/>
              <a:t>‘</a:t>
            </a:r>
            <a:r>
              <a:rPr lang="en-GB" altLang="ja-JP" sz="1200" b="1" dirty="0" err="1"/>
              <a:t>Goto</a:t>
            </a:r>
            <a:r>
              <a:rPr lang="en-GB" altLang="ja-JP" sz="1200" b="1" dirty="0"/>
              <a:t> Feature With This Qualifier value</a:t>
            </a:r>
            <a:r>
              <a:rPr lang="ja-JP" altLang="en-GB" sz="1200" dirty="0"/>
              <a:t>’</a:t>
            </a:r>
            <a:r>
              <a:rPr lang="en-GB" altLang="ja-JP" sz="1200" dirty="0"/>
              <a:t> search to look for CDSs belonging to a class of interest by searching with the appropriate class values.</a:t>
            </a:r>
          </a:p>
          <a:p>
            <a:pPr algn="just" eaLnBrk="1" hangingPunct="1">
              <a:buFontTx/>
              <a:buAutoNum type="arabicPeriod"/>
            </a:pPr>
            <a:r>
              <a:rPr lang="en-GB" sz="1200" dirty="0" err="1"/>
              <a:t>tRNA</a:t>
            </a:r>
            <a:r>
              <a:rPr lang="en-GB" sz="1200" dirty="0"/>
              <a:t> genes. Type </a:t>
            </a:r>
            <a:r>
              <a:rPr lang="ja-JP" altLang="en-GB" sz="1200" dirty="0"/>
              <a:t>‘</a:t>
            </a:r>
            <a:r>
              <a:rPr lang="en-GB" altLang="ja-JP" sz="1200" dirty="0" err="1"/>
              <a:t>tRNA</a:t>
            </a:r>
            <a:r>
              <a:rPr lang="ja-JP" altLang="en-GB" sz="1200" dirty="0"/>
              <a:t>’</a:t>
            </a:r>
            <a:r>
              <a:rPr lang="en-GB" altLang="ja-JP" sz="1200" dirty="0"/>
              <a:t> in the </a:t>
            </a:r>
            <a:r>
              <a:rPr lang="ja-JP" altLang="en-GB" sz="1200" dirty="0"/>
              <a:t>‘</a:t>
            </a:r>
            <a:r>
              <a:rPr lang="en-GB" altLang="ja-JP" sz="1200" b="1" dirty="0" err="1"/>
              <a:t>Goto</a:t>
            </a:r>
            <a:r>
              <a:rPr lang="en-GB" altLang="ja-JP" sz="1200" b="1" dirty="0"/>
              <a:t> Feature With This Key</a:t>
            </a:r>
            <a:r>
              <a:rPr lang="ja-JP" altLang="en-GB" sz="1200" dirty="0"/>
              <a:t>’</a:t>
            </a:r>
            <a:r>
              <a:rPr lang="en-GB" altLang="ja-JP" sz="1200" dirty="0"/>
              <a:t>.</a:t>
            </a:r>
          </a:p>
          <a:p>
            <a:pPr algn="just" eaLnBrk="1" hangingPunct="1">
              <a:buFontTx/>
              <a:buAutoNum type="arabicPeriod"/>
            </a:pPr>
            <a:r>
              <a:rPr lang="en-GB" sz="1200" dirty="0"/>
              <a:t>Regulator-binding DNA consensus sequence (real or made up!). Note that degenerate base values can be used (</a:t>
            </a:r>
            <a:r>
              <a:rPr lang="en-GB" sz="1200" b="1" dirty="0"/>
              <a:t>Appendix </a:t>
            </a:r>
            <a:r>
              <a:rPr lang="en-GB" sz="1200" b="1" dirty="0" err="1" smtClean="0"/>
              <a:t>Xa</a:t>
            </a:r>
            <a:r>
              <a:rPr lang="en-GB" sz="1200" dirty="0" smtClean="0"/>
              <a:t>)</a:t>
            </a:r>
            <a:r>
              <a:rPr lang="en-GB" sz="1200" dirty="0"/>
              <a:t>.</a:t>
            </a:r>
          </a:p>
          <a:p>
            <a:pPr algn="just" eaLnBrk="1" hangingPunct="1">
              <a:buFontTx/>
              <a:buAutoNum type="arabicPeriod"/>
            </a:pPr>
            <a:r>
              <a:rPr lang="en-GB" sz="1200" dirty="0"/>
              <a:t>Amino acid consensus sequences (real or made up!). You can use </a:t>
            </a:r>
            <a:r>
              <a:rPr lang="ja-JP" altLang="en-GB" sz="1200" dirty="0"/>
              <a:t>‘</a:t>
            </a:r>
            <a:r>
              <a:rPr lang="en-GB" altLang="ja-JP" sz="1200" dirty="0"/>
              <a:t>X</a:t>
            </a:r>
            <a:r>
              <a:rPr lang="ja-JP" altLang="en-GB" sz="1200" dirty="0"/>
              <a:t>’</a:t>
            </a:r>
            <a:r>
              <a:rPr lang="en-GB" altLang="ja-JP" sz="1200" dirty="0"/>
              <a:t>s. Note that it searches all six reading frames regardless of whether the amino acids are encoded or not.</a:t>
            </a:r>
            <a:endParaRPr lang="en-GB" sz="1200" dirty="0"/>
          </a:p>
        </p:txBody>
      </p:sp>
      <p:grpSp>
        <p:nvGrpSpPr>
          <p:cNvPr id="24581" name="Group 11"/>
          <p:cNvGrpSpPr>
            <a:grpSpLocks/>
          </p:cNvGrpSpPr>
          <p:nvPr/>
        </p:nvGrpSpPr>
        <p:grpSpPr bwMode="auto">
          <a:xfrm>
            <a:off x="1690688" y="9101138"/>
            <a:ext cx="3519487" cy="276225"/>
            <a:chOff x="1081" y="5605"/>
            <a:chExt cx="2217" cy="173"/>
          </a:xfrm>
        </p:grpSpPr>
        <p:sp>
          <p:nvSpPr>
            <p:cNvPr id="24590" name="AutoShape 12"/>
            <p:cNvSpPr>
              <a:spLocks noChangeArrowheads="1"/>
            </p:cNvSpPr>
            <p:nvPr/>
          </p:nvSpPr>
          <p:spPr bwMode="auto">
            <a:xfrm>
              <a:off x="1103" y="5618"/>
              <a:ext cx="2177" cy="149"/>
            </a:xfrm>
            <a:prstGeom prst="roundRect">
              <a:avLst>
                <a:gd name="adj" fmla="val 16667"/>
              </a:avLst>
            </a:prstGeom>
            <a:solidFill>
              <a:srgbClr val="FFFF99"/>
            </a:solidFill>
            <a:ln w="9525">
              <a:solidFill>
                <a:schemeClr val="tx1"/>
              </a:solidFill>
              <a:round/>
              <a:headEnd/>
              <a:tailEnd/>
            </a:ln>
          </p:spPr>
          <p:txBody>
            <a:bodyPr wrap="none" anchor="ctr"/>
            <a:lstStyle/>
            <a:p>
              <a:endParaRPr lang="en-US"/>
            </a:p>
          </p:txBody>
        </p:sp>
        <p:sp>
          <p:nvSpPr>
            <p:cNvPr id="24591" name="Text Box 13"/>
            <p:cNvSpPr txBox="1">
              <a:spLocks noChangeArrowheads="1"/>
            </p:cNvSpPr>
            <p:nvPr/>
          </p:nvSpPr>
          <p:spPr bwMode="auto">
            <a:xfrm>
              <a:off x="1081" y="5605"/>
              <a:ext cx="2217"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t>What are Keys and Qualifiers? See </a:t>
              </a:r>
              <a:r>
                <a:rPr lang="en-GB" sz="1200" b="1"/>
                <a:t>Appendix IV</a:t>
              </a:r>
              <a:endParaRPr lang="en-GB" sz="1200"/>
            </a:p>
          </p:txBody>
        </p:sp>
      </p:grpSp>
      <p:pic>
        <p:nvPicPr>
          <p:cNvPr id="24582"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44600" y="977900"/>
            <a:ext cx="44497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3" name="Line 16"/>
          <p:cNvSpPr>
            <a:spLocks noChangeShapeType="1"/>
          </p:cNvSpPr>
          <p:nvPr/>
        </p:nvSpPr>
        <p:spPr bwMode="auto">
          <a:xfrm flipV="1">
            <a:off x="1676400" y="2982913"/>
            <a:ext cx="990600" cy="28575"/>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584" name="Line 7"/>
          <p:cNvSpPr>
            <a:spLocks noChangeShapeType="1"/>
          </p:cNvSpPr>
          <p:nvPr/>
        </p:nvSpPr>
        <p:spPr bwMode="auto">
          <a:xfrm>
            <a:off x="1181100" y="1276350"/>
            <a:ext cx="1114425" cy="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pic>
        <p:nvPicPr>
          <p:cNvPr id="24585" name="Picture 18" descr="Screen shot 2012-11-14 at 10.59.49.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671763" y="2771775"/>
            <a:ext cx="2243137" cy="183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Rectangle 19"/>
          <p:cNvSpPr/>
          <p:nvPr/>
        </p:nvSpPr>
        <p:spPr>
          <a:xfrm>
            <a:off x="660400" y="1028700"/>
            <a:ext cx="1257300" cy="5080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587" name="Text Box 6"/>
          <p:cNvSpPr txBox="1">
            <a:spLocks noChangeArrowheads="1"/>
          </p:cNvSpPr>
          <p:nvPr/>
        </p:nvSpPr>
        <p:spPr bwMode="auto">
          <a:xfrm>
            <a:off x="698500" y="1030288"/>
            <a:ext cx="11858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latin typeface="Times New Roman" charset="0"/>
              </a:rPr>
              <a:t>Click </a:t>
            </a:r>
            <a:r>
              <a:rPr lang="ja-JP" altLang="en-GB" sz="1200">
                <a:latin typeface="Times New Roman" charset="0"/>
              </a:rPr>
              <a:t>‘</a:t>
            </a:r>
            <a:r>
              <a:rPr lang="en-GB" altLang="ja-JP" sz="1200">
                <a:latin typeface="Times New Roman" charset="0"/>
              </a:rPr>
              <a:t>Goto</a:t>
            </a:r>
            <a:r>
              <a:rPr lang="ja-JP" altLang="en-GB" sz="1200">
                <a:latin typeface="Times New Roman" charset="0"/>
              </a:rPr>
              <a:t>’</a:t>
            </a:r>
            <a:r>
              <a:rPr lang="en-GB" altLang="ja-JP" sz="1200">
                <a:latin typeface="Times New Roman" charset="0"/>
              </a:rPr>
              <a:t> then Navigator</a:t>
            </a:r>
            <a:endParaRPr lang="en-GB" sz="1200">
              <a:latin typeface="Times New Roman" charset="0"/>
            </a:endParaRPr>
          </a:p>
        </p:txBody>
      </p:sp>
      <p:sp>
        <p:nvSpPr>
          <p:cNvPr id="24588" name="AutoShape 9"/>
          <p:cNvSpPr>
            <a:spLocks noChangeArrowheads="1"/>
          </p:cNvSpPr>
          <p:nvPr/>
        </p:nvSpPr>
        <p:spPr bwMode="auto">
          <a:xfrm>
            <a:off x="446088" y="2781300"/>
            <a:ext cx="1306512" cy="685800"/>
          </a:xfrm>
          <a:prstGeom prst="roundRect">
            <a:avLst>
              <a:gd name="adj" fmla="val 11333"/>
            </a:avLst>
          </a:prstGeom>
          <a:solidFill>
            <a:srgbClr val="FFFF99"/>
          </a:solidFill>
          <a:ln w="9525">
            <a:solidFill>
              <a:schemeClr val="tx1"/>
            </a:solidFill>
            <a:round/>
            <a:headEnd/>
            <a:tailEnd/>
          </a:ln>
        </p:spPr>
        <p:txBody>
          <a:bodyPr wrap="none" anchor="ctr"/>
          <a:lstStyle/>
          <a:p>
            <a:endParaRPr lang="en-US"/>
          </a:p>
        </p:txBody>
      </p:sp>
      <p:sp>
        <p:nvSpPr>
          <p:cNvPr id="24589" name="Text Box 14"/>
          <p:cNvSpPr txBox="1">
            <a:spLocks noChangeArrowheads="1"/>
          </p:cNvSpPr>
          <p:nvPr/>
        </p:nvSpPr>
        <p:spPr bwMode="auto">
          <a:xfrm>
            <a:off x="455613" y="2813050"/>
            <a:ext cx="13223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latin typeface="Times New Roman" charset="0"/>
              </a:rPr>
              <a:t>Check that the appropriate search button is on</a:t>
            </a:r>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13" descr="bob.tiff"/>
          <p:cNvPicPr>
            <a:picLocks noChangeAspect="1"/>
          </p:cNvPicPr>
          <p:nvPr/>
        </p:nvPicPr>
        <p:blipFill>
          <a:blip r:embed="rId3">
            <a:extLst>
              <a:ext uri="{28A0092B-C50C-407E-A947-70E740481C1C}">
                <a14:useLocalDpi xmlns:a14="http://schemas.microsoft.com/office/drawing/2010/main" val="0"/>
              </a:ext>
            </a:extLst>
          </a:blip>
          <a:srcRect t="5756" b="2492"/>
          <a:stretch>
            <a:fillRect/>
          </a:stretch>
        </p:blipFill>
        <p:spPr bwMode="auto">
          <a:xfrm>
            <a:off x="806450" y="4624388"/>
            <a:ext cx="5164138"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626" name="Group 3"/>
          <p:cNvGrpSpPr>
            <a:grpSpLocks/>
          </p:cNvGrpSpPr>
          <p:nvPr/>
        </p:nvGrpSpPr>
        <p:grpSpPr bwMode="auto">
          <a:xfrm>
            <a:off x="554038" y="2770188"/>
            <a:ext cx="5762625" cy="1344612"/>
            <a:chOff x="332" y="1794"/>
            <a:chExt cx="3811" cy="847"/>
          </a:xfrm>
        </p:grpSpPr>
        <p:sp>
          <p:nvSpPr>
            <p:cNvPr id="26635" name="AutoShape 4"/>
            <p:cNvSpPr>
              <a:spLocks noChangeArrowheads="1"/>
            </p:cNvSpPr>
            <p:nvPr/>
          </p:nvSpPr>
          <p:spPr bwMode="auto">
            <a:xfrm>
              <a:off x="332" y="1794"/>
              <a:ext cx="3811" cy="847"/>
            </a:xfrm>
            <a:prstGeom prst="roundRect">
              <a:avLst>
                <a:gd name="adj" fmla="val 16667"/>
              </a:avLst>
            </a:prstGeom>
            <a:solidFill>
              <a:srgbClr val="FFFF99"/>
            </a:solidFill>
            <a:ln w="9525">
              <a:solidFill>
                <a:schemeClr val="tx1"/>
              </a:solidFill>
              <a:round/>
              <a:headEnd/>
              <a:tailEnd/>
            </a:ln>
          </p:spPr>
          <p:txBody>
            <a:bodyPr wrap="none" anchor="ctr"/>
            <a:lstStyle/>
            <a:p>
              <a:endParaRPr lang="en-US"/>
            </a:p>
          </p:txBody>
        </p:sp>
        <p:sp>
          <p:nvSpPr>
            <p:cNvPr id="26636" name="Text Box 5"/>
            <p:cNvSpPr txBox="1">
              <a:spLocks noChangeArrowheads="1"/>
            </p:cNvSpPr>
            <p:nvPr/>
          </p:nvSpPr>
          <p:spPr bwMode="auto">
            <a:xfrm>
              <a:off x="344" y="1828"/>
              <a:ext cx="3768" cy="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just" eaLnBrk="1" hangingPunct="1"/>
              <a:r>
                <a:rPr lang="en-GB" sz="1200">
                  <a:latin typeface="Times New Roman" charset="0"/>
                </a:rPr>
                <a:t>This part of the exercise uses the files and data you already have loaded into Artemis from Part I. By a method of your choice go to the region from bases 2188349 to 2199512 on the DNA sequence. This region is bordered by the </a:t>
              </a:r>
              <a:r>
                <a:rPr lang="en-GB" sz="1200" i="1">
                  <a:latin typeface="Times New Roman" charset="0"/>
                </a:rPr>
                <a:t>fbaB</a:t>
              </a:r>
              <a:r>
                <a:rPr lang="en-GB" sz="1200">
                  <a:latin typeface="Times New Roman" charset="0"/>
                </a:rPr>
                <a:t> gene which codes for fructose-bisphosphate aldolase. You can use the Navigator function discussed previously to get there. The region you arrive at should look similar to that shown below (maybe you have to use the zoom sliders).</a:t>
              </a:r>
            </a:p>
          </p:txBody>
        </p:sp>
      </p:grpSp>
      <p:sp>
        <p:nvSpPr>
          <p:cNvPr id="26627" name="AutoShape 6"/>
          <p:cNvSpPr>
            <a:spLocks noChangeArrowheads="1"/>
          </p:cNvSpPr>
          <p:nvPr/>
        </p:nvSpPr>
        <p:spPr bwMode="auto">
          <a:xfrm>
            <a:off x="558800" y="879475"/>
            <a:ext cx="5753100" cy="722313"/>
          </a:xfrm>
          <a:prstGeom prst="roundRect">
            <a:avLst>
              <a:gd name="adj" fmla="val 16667"/>
            </a:avLst>
          </a:prstGeom>
          <a:solidFill>
            <a:srgbClr val="FFFF99"/>
          </a:solidFill>
          <a:ln w="9525">
            <a:solidFill>
              <a:schemeClr val="tx1"/>
            </a:solidFill>
            <a:round/>
            <a:headEnd/>
            <a:tailEnd/>
          </a:ln>
        </p:spPr>
        <p:txBody>
          <a:bodyPr wrap="none" anchor="ctr"/>
          <a:lstStyle/>
          <a:p>
            <a:endParaRPr lang="en-US"/>
          </a:p>
        </p:txBody>
      </p:sp>
      <p:sp>
        <p:nvSpPr>
          <p:cNvPr id="26628" name="Text Box 7"/>
          <p:cNvSpPr txBox="1">
            <a:spLocks noChangeArrowheads="1"/>
          </p:cNvSpPr>
          <p:nvPr/>
        </p:nvSpPr>
        <p:spPr bwMode="auto">
          <a:xfrm>
            <a:off x="633413" y="903288"/>
            <a:ext cx="54816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just" eaLnBrk="1" hangingPunct="1"/>
            <a:r>
              <a:rPr lang="en-GB" sz="1200">
                <a:latin typeface="Times New Roman" charset="0"/>
              </a:rPr>
              <a:t>Clearly there are many more features of Artemis which we will not have time to explain in detail. Before getting on with this next section it might be worth browsing the menus. Hopefully you will find most of them easy to understand.</a:t>
            </a:r>
          </a:p>
        </p:txBody>
      </p:sp>
      <p:sp>
        <p:nvSpPr>
          <p:cNvPr id="26629" name="Text Box 8"/>
          <p:cNvSpPr txBox="1">
            <a:spLocks noChangeArrowheads="1"/>
          </p:cNvSpPr>
          <p:nvPr/>
        </p:nvSpPr>
        <p:spPr bwMode="auto">
          <a:xfrm>
            <a:off x="0" y="2146300"/>
            <a:ext cx="6858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GB" sz="1600" b="1">
                <a:latin typeface="Times New Roman" charset="0"/>
              </a:rPr>
              <a:t>Artemis Exercise 2</a:t>
            </a:r>
          </a:p>
        </p:txBody>
      </p:sp>
      <p:sp>
        <p:nvSpPr>
          <p:cNvPr id="26630" name="AutoShape 10"/>
          <p:cNvSpPr>
            <a:spLocks noChangeArrowheads="1"/>
          </p:cNvSpPr>
          <p:nvPr/>
        </p:nvSpPr>
        <p:spPr bwMode="auto">
          <a:xfrm>
            <a:off x="5748338" y="4902200"/>
            <a:ext cx="736600" cy="533400"/>
          </a:xfrm>
          <a:prstGeom prst="roundRect">
            <a:avLst>
              <a:gd name="adj" fmla="val 16667"/>
            </a:avLst>
          </a:prstGeom>
          <a:solidFill>
            <a:srgbClr val="FFFF99"/>
          </a:solidFill>
          <a:ln w="9525">
            <a:solidFill>
              <a:schemeClr val="tx1"/>
            </a:solidFill>
            <a:round/>
            <a:headEnd/>
            <a:tailEnd/>
          </a:ln>
        </p:spPr>
        <p:txBody>
          <a:bodyPr wrap="none" anchor="ctr"/>
          <a:lstStyle/>
          <a:p>
            <a:endParaRPr lang="en-US"/>
          </a:p>
        </p:txBody>
      </p:sp>
      <p:sp>
        <p:nvSpPr>
          <p:cNvPr id="26631" name="Text Box 11"/>
          <p:cNvSpPr txBox="1">
            <a:spLocks noChangeArrowheads="1"/>
          </p:cNvSpPr>
          <p:nvPr/>
        </p:nvSpPr>
        <p:spPr bwMode="auto">
          <a:xfrm>
            <a:off x="5764213" y="4946650"/>
            <a:ext cx="685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latin typeface="Times New Roman" charset="0"/>
              </a:rPr>
              <a:t>CDS features </a:t>
            </a:r>
          </a:p>
        </p:txBody>
      </p:sp>
      <p:sp>
        <p:nvSpPr>
          <p:cNvPr id="26632" name="AutoShape 12"/>
          <p:cNvSpPr>
            <a:spLocks noChangeArrowheads="1"/>
          </p:cNvSpPr>
          <p:nvPr/>
        </p:nvSpPr>
        <p:spPr bwMode="auto">
          <a:xfrm>
            <a:off x="5746750" y="5638800"/>
            <a:ext cx="736600" cy="533400"/>
          </a:xfrm>
          <a:prstGeom prst="roundRect">
            <a:avLst>
              <a:gd name="adj" fmla="val 16667"/>
            </a:avLst>
          </a:prstGeom>
          <a:solidFill>
            <a:srgbClr val="FFFF99"/>
          </a:solidFill>
          <a:ln w="9525">
            <a:solidFill>
              <a:schemeClr val="tx1"/>
            </a:solidFill>
            <a:round/>
            <a:headEnd/>
            <a:tailEnd/>
          </a:ln>
        </p:spPr>
        <p:txBody>
          <a:bodyPr wrap="none" anchor="ctr"/>
          <a:lstStyle/>
          <a:p>
            <a:r>
              <a:rPr lang="en-GB" sz="1200">
                <a:latin typeface="Times New Roman" charset="0"/>
              </a:rPr>
              <a:t>Misc</a:t>
            </a:r>
          </a:p>
          <a:p>
            <a:r>
              <a:rPr lang="en-GB" sz="1200">
                <a:latin typeface="Times New Roman" charset="0"/>
              </a:rPr>
              <a:t>features</a:t>
            </a:r>
          </a:p>
        </p:txBody>
      </p:sp>
      <p:sp>
        <p:nvSpPr>
          <p:cNvPr id="26633" name="Line 13"/>
          <p:cNvSpPr>
            <a:spLocks noChangeShapeType="1"/>
          </p:cNvSpPr>
          <p:nvPr/>
        </p:nvSpPr>
        <p:spPr bwMode="auto">
          <a:xfrm flipH="1">
            <a:off x="4737100" y="5130800"/>
            <a:ext cx="1009650" cy="8128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6634" name="Line 14"/>
          <p:cNvSpPr>
            <a:spLocks noChangeShapeType="1"/>
          </p:cNvSpPr>
          <p:nvPr/>
        </p:nvSpPr>
        <p:spPr bwMode="auto">
          <a:xfrm flipH="1" flipV="1">
            <a:off x="5480050" y="5638800"/>
            <a:ext cx="254000" cy="2667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AutoShape 2"/>
          <p:cNvSpPr>
            <a:spLocks noChangeArrowheads="1"/>
          </p:cNvSpPr>
          <p:nvPr/>
        </p:nvSpPr>
        <p:spPr bwMode="auto">
          <a:xfrm>
            <a:off x="542925" y="652463"/>
            <a:ext cx="5772150" cy="4359275"/>
          </a:xfrm>
          <a:prstGeom prst="roundRect">
            <a:avLst>
              <a:gd name="adj" fmla="val 6523"/>
            </a:avLst>
          </a:prstGeom>
          <a:solidFill>
            <a:srgbClr val="FFFF99"/>
          </a:solidFill>
          <a:ln w="9525">
            <a:solidFill>
              <a:schemeClr val="tx1"/>
            </a:solidFill>
            <a:round/>
            <a:headEnd/>
            <a:tailEnd/>
          </a:ln>
        </p:spPr>
        <p:txBody>
          <a:bodyPr wrap="none"/>
          <a:lstStyle/>
          <a:p>
            <a:endParaRPr lang="en-US" sz="1200">
              <a:latin typeface="Times New Roman" charset="0"/>
            </a:endParaRPr>
          </a:p>
        </p:txBody>
      </p:sp>
      <p:sp>
        <p:nvSpPr>
          <p:cNvPr id="28674" name="Text Box 3"/>
          <p:cNvSpPr txBox="1">
            <a:spLocks noChangeArrowheads="1"/>
          </p:cNvSpPr>
          <p:nvPr/>
        </p:nvSpPr>
        <p:spPr bwMode="auto">
          <a:xfrm>
            <a:off x="630238" y="752475"/>
            <a:ext cx="5541962" cy="415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just" eaLnBrk="1" hangingPunct="1"/>
            <a:r>
              <a:rPr lang="en-GB" sz="1200">
                <a:latin typeface="Times New Roman" charset="0"/>
              </a:rPr>
              <a:t>Once you have found this region have a look at some of the information available:</a:t>
            </a:r>
          </a:p>
          <a:p>
            <a:pPr algn="just" eaLnBrk="1" hangingPunct="1"/>
            <a:endParaRPr lang="en-GB" sz="1200">
              <a:latin typeface="Times New Roman" charset="0"/>
            </a:endParaRPr>
          </a:p>
          <a:p>
            <a:pPr algn="just" eaLnBrk="1" hangingPunct="1"/>
            <a:r>
              <a:rPr lang="en-GB" sz="1200" b="1">
                <a:latin typeface="Times New Roman" charset="0"/>
              </a:rPr>
              <a:t>Information to view:</a:t>
            </a:r>
          </a:p>
          <a:p>
            <a:pPr algn="just" eaLnBrk="1" hangingPunct="1"/>
            <a:endParaRPr lang="en-GB" sz="1200">
              <a:latin typeface="Times New Roman" charset="0"/>
            </a:endParaRPr>
          </a:p>
          <a:p>
            <a:pPr algn="just" eaLnBrk="1" hangingPunct="1"/>
            <a:r>
              <a:rPr lang="en-GB" sz="1200" b="1">
                <a:latin typeface="Times New Roman" charset="0"/>
              </a:rPr>
              <a:t>Annotation</a:t>
            </a:r>
            <a:endParaRPr lang="en-GB" sz="1200">
              <a:latin typeface="Times New Roman" charset="0"/>
            </a:endParaRPr>
          </a:p>
          <a:p>
            <a:pPr algn="just" eaLnBrk="1" hangingPunct="1"/>
            <a:r>
              <a:rPr lang="en-GB" sz="1200">
                <a:latin typeface="Times New Roman" charset="0"/>
              </a:rPr>
              <a:t>If you click on a particular feature you can view the annotation associated with it: select a CDS feature (or any other feature) and click on the </a:t>
            </a:r>
            <a:r>
              <a:rPr lang="ja-JP" altLang="en-GB" sz="1200">
                <a:latin typeface="Times New Roman" charset="0"/>
              </a:rPr>
              <a:t>‘</a:t>
            </a:r>
            <a:r>
              <a:rPr lang="en-GB" altLang="ja-JP" sz="1200">
                <a:latin typeface="Times New Roman" charset="0"/>
              </a:rPr>
              <a:t>Edit</a:t>
            </a:r>
            <a:r>
              <a:rPr lang="ja-JP" altLang="en-GB" sz="1200">
                <a:latin typeface="Times New Roman" charset="0"/>
              </a:rPr>
              <a:t>’</a:t>
            </a:r>
            <a:r>
              <a:rPr lang="en-GB" altLang="ja-JP" sz="1200">
                <a:latin typeface="Times New Roman" charset="0"/>
              </a:rPr>
              <a:t> menu and select </a:t>
            </a:r>
            <a:r>
              <a:rPr lang="ja-JP" altLang="en-GB" sz="1200">
                <a:latin typeface="Times New Roman" charset="0"/>
              </a:rPr>
              <a:t>‘</a:t>
            </a:r>
            <a:r>
              <a:rPr lang="en-GB" altLang="ja-JP" sz="1200">
                <a:latin typeface="Times New Roman" charset="0"/>
              </a:rPr>
              <a:t>Selected Feature in Editor</a:t>
            </a:r>
            <a:r>
              <a:rPr lang="ja-JP" altLang="en-GB" sz="1200">
                <a:latin typeface="Times New Roman" charset="0"/>
              </a:rPr>
              <a:t>’</a:t>
            </a:r>
            <a:r>
              <a:rPr lang="en-GB" altLang="ja-JP" sz="1200">
                <a:latin typeface="Times New Roman" charset="0"/>
              </a:rPr>
              <a:t>. A window will appear containing all the annotation that is associated with that CDS. The format for this information is constrained by that which can be submitted to the EMBL database.</a:t>
            </a:r>
          </a:p>
          <a:p>
            <a:pPr algn="just" eaLnBrk="1" hangingPunct="1"/>
            <a:endParaRPr lang="en-GB" sz="1200" b="1">
              <a:latin typeface="Times New Roman" charset="0"/>
            </a:endParaRPr>
          </a:p>
          <a:p>
            <a:pPr algn="just" eaLnBrk="1" hangingPunct="1"/>
            <a:r>
              <a:rPr lang="en-GB" sz="1200" b="1">
                <a:latin typeface="Times New Roman" charset="0"/>
              </a:rPr>
              <a:t>Viewing amino acid or protein sequence</a:t>
            </a:r>
            <a:endParaRPr lang="en-GB" sz="1200">
              <a:latin typeface="Times New Roman" charset="0"/>
            </a:endParaRPr>
          </a:p>
          <a:p>
            <a:pPr algn="just" eaLnBrk="1" hangingPunct="1"/>
            <a:r>
              <a:rPr lang="en-GB" sz="1200">
                <a:latin typeface="Times New Roman" charset="0"/>
              </a:rPr>
              <a:t>Click on the </a:t>
            </a:r>
            <a:r>
              <a:rPr lang="ja-JP" altLang="en-GB" sz="1200">
                <a:latin typeface="Times New Roman" charset="0"/>
              </a:rPr>
              <a:t>‘</a:t>
            </a:r>
            <a:r>
              <a:rPr lang="en-GB" altLang="ja-JP" sz="1200">
                <a:latin typeface="Times New Roman" charset="0"/>
              </a:rPr>
              <a:t>View</a:t>
            </a:r>
            <a:r>
              <a:rPr lang="ja-JP" altLang="en-GB" sz="1200">
                <a:latin typeface="Times New Roman" charset="0"/>
              </a:rPr>
              <a:t>’</a:t>
            </a:r>
            <a:r>
              <a:rPr lang="en-GB" altLang="ja-JP" sz="1200">
                <a:latin typeface="Times New Roman" charset="0"/>
              </a:rPr>
              <a:t> menu and you will see various options for viewing the bases or amino acids of the feature you have selected, in two formats i.e. EMBL (view -&gt; selection) or fasta (view -&gt; bases or view -&gt; amino acids). This can be very useful when using other programs that are not integrated into Artemis e.g. those available on the Web that require you to cut and paste sequence into them. </a:t>
            </a:r>
          </a:p>
          <a:p>
            <a:pPr algn="just" eaLnBrk="1" hangingPunct="1"/>
            <a:r>
              <a:rPr lang="en-GB" sz="1200">
                <a:latin typeface="Times New Roman" charset="0"/>
              </a:rPr>
              <a:t> </a:t>
            </a:r>
          </a:p>
          <a:p>
            <a:pPr algn="just" eaLnBrk="1" hangingPunct="1"/>
            <a:r>
              <a:rPr lang="en-GB" sz="1200" b="1">
                <a:latin typeface="Times New Roman" charset="0"/>
              </a:rPr>
              <a:t>Plots/Graphs</a:t>
            </a:r>
          </a:p>
          <a:p>
            <a:pPr algn="just" eaLnBrk="1" hangingPunct="1"/>
            <a:r>
              <a:rPr lang="en-GB" sz="1200">
                <a:latin typeface="Times New Roman" charset="0"/>
              </a:rPr>
              <a:t>Feature plots can be displayed by selecting a CDS feature then clicking </a:t>
            </a:r>
            <a:r>
              <a:rPr lang="ja-JP" altLang="en-GB" sz="1200">
                <a:latin typeface="Times New Roman" charset="0"/>
              </a:rPr>
              <a:t>‘</a:t>
            </a:r>
            <a:r>
              <a:rPr lang="en-GB" altLang="ja-JP" sz="1200">
                <a:latin typeface="Times New Roman" charset="0"/>
              </a:rPr>
              <a:t>View</a:t>
            </a:r>
            <a:r>
              <a:rPr lang="ja-JP" altLang="en-GB" sz="1200">
                <a:latin typeface="Times New Roman" charset="0"/>
              </a:rPr>
              <a:t>’</a:t>
            </a:r>
            <a:r>
              <a:rPr lang="en-GB" altLang="ja-JP" sz="1200">
                <a:latin typeface="Times New Roman" charset="0"/>
              </a:rPr>
              <a:t> and </a:t>
            </a:r>
            <a:r>
              <a:rPr lang="ja-JP" altLang="en-GB" sz="1200">
                <a:latin typeface="Times New Roman" charset="0"/>
              </a:rPr>
              <a:t>‘</a:t>
            </a:r>
            <a:r>
              <a:rPr lang="en-GB" altLang="ja-JP" sz="1200">
                <a:latin typeface="Times New Roman" charset="0"/>
              </a:rPr>
              <a:t>Feature Plots</a:t>
            </a:r>
            <a:r>
              <a:rPr lang="ja-JP" altLang="en-GB" sz="1200">
                <a:latin typeface="Times New Roman" charset="0"/>
              </a:rPr>
              <a:t>’</a:t>
            </a:r>
            <a:r>
              <a:rPr lang="en-GB" altLang="ja-JP" sz="1200">
                <a:latin typeface="Times New Roman" charset="0"/>
              </a:rPr>
              <a:t>. The window which appears shows plots predicting hydrophobicity, hydrophilicity and coiled-coil regions for the protein product of the selected CDS.</a:t>
            </a:r>
            <a:endParaRPr lang="en-GB" sz="1200">
              <a:latin typeface="Times New Roman" charset="0"/>
            </a:endParaRPr>
          </a:p>
        </p:txBody>
      </p:sp>
      <p:sp>
        <p:nvSpPr>
          <p:cNvPr id="28675" name="AutoShape 4"/>
          <p:cNvSpPr>
            <a:spLocks noChangeArrowheads="1"/>
          </p:cNvSpPr>
          <p:nvPr/>
        </p:nvSpPr>
        <p:spPr bwMode="auto">
          <a:xfrm>
            <a:off x="538163" y="5211763"/>
            <a:ext cx="5778500" cy="1282700"/>
          </a:xfrm>
          <a:prstGeom prst="roundRect">
            <a:avLst>
              <a:gd name="adj" fmla="val 11935"/>
            </a:avLst>
          </a:prstGeom>
          <a:solidFill>
            <a:srgbClr val="FFFF99"/>
          </a:solidFill>
          <a:ln w="9525">
            <a:solidFill>
              <a:schemeClr val="tx1"/>
            </a:solidFill>
            <a:round/>
            <a:headEnd/>
            <a:tailEnd/>
          </a:ln>
        </p:spPr>
        <p:txBody>
          <a:bodyPr wrap="none"/>
          <a:lstStyle/>
          <a:p>
            <a:endParaRPr lang="en-US" sz="1200">
              <a:latin typeface="Times New Roman" charset="0"/>
            </a:endParaRPr>
          </a:p>
        </p:txBody>
      </p:sp>
      <p:sp>
        <p:nvSpPr>
          <p:cNvPr id="28676" name="Text Box 7"/>
          <p:cNvSpPr txBox="1">
            <a:spLocks noChangeArrowheads="1"/>
          </p:cNvSpPr>
          <p:nvPr/>
        </p:nvSpPr>
        <p:spPr bwMode="auto">
          <a:xfrm>
            <a:off x="550863" y="5246688"/>
            <a:ext cx="56657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just" eaLnBrk="1" hangingPunct="1"/>
            <a:r>
              <a:rPr lang="en-GB" sz="1200">
                <a:latin typeface="Times New Roman" charset="0"/>
              </a:rPr>
              <a:t>In addition to looking at the fine detail of the annotated features it is also possible to look at the characteristics of the DNA covering the region displayed. This can be done by adding various plots to the display, showing different characteristics of the DNA. Some of the plots can be used to look at the protein coding potential of translation frames within the DNA, and others can be used to search for horizontally acquired DNA (such as GC frame plot).</a:t>
            </a:r>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Line 3"/>
          <p:cNvSpPr>
            <a:spLocks noChangeShapeType="1"/>
          </p:cNvSpPr>
          <p:nvPr/>
        </p:nvSpPr>
        <p:spPr bwMode="auto">
          <a:xfrm flipH="1" flipV="1">
            <a:off x="5549900" y="2852738"/>
            <a:ext cx="508000" cy="4064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0722" name="AutoShape 5"/>
          <p:cNvSpPr>
            <a:spLocks noChangeArrowheads="1"/>
          </p:cNvSpPr>
          <p:nvPr/>
        </p:nvSpPr>
        <p:spPr bwMode="auto">
          <a:xfrm>
            <a:off x="547688" y="6275388"/>
            <a:ext cx="5918200" cy="911225"/>
          </a:xfrm>
          <a:prstGeom prst="roundRect">
            <a:avLst>
              <a:gd name="adj" fmla="val 16667"/>
            </a:avLst>
          </a:prstGeom>
          <a:solidFill>
            <a:srgbClr val="FFFF99"/>
          </a:solidFill>
          <a:ln w="9525">
            <a:solidFill>
              <a:schemeClr val="tx1"/>
            </a:solidFill>
            <a:round/>
            <a:headEnd/>
            <a:tailEnd/>
          </a:ln>
        </p:spPr>
        <p:txBody>
          <a:bodyPr wrap="none"/>
          <a:lstStyle/>
          <a:p>
            <a:endParaRPr lang="en-US" sz="1200">
              <a:latin typeface="Times New Roman" charset="0"/>
            </a:endParaRPr>
          </a:p>
        </p:txBody>
      </p:sp>
      <p:sp>
        <p:nvSpPr>
          <p:cNvPr id="30723" name="Text Box 6"/>
          <p:cNvSpPr txBox="1">
            <a:spLocks noChangeArrowheads="1"/>
          </p:cNvSpPr>
          <p:nvPr/>
        </p:nvSpPr>
        <p:spPr bwMode="auto">
          <a:xfrm>
            <a:off x="557213" y="6332538"/>
            <a:ext cx="590073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just" eaLnBrk="1" hangingPunct="1"/>
            <a:r>
              <a:rPr lang="en-GB" sz="1200">
                <a:latin typeface="Times New Roman" charset="0"/>
              </a:rPr>
              <a:t>Notice how the plot show a marked deviation around the region you are currently looking at. To fully appreciate how anomalous this region is move the genome view by scrolling to the left and right of this region. The apparent unusual nucleotide content of this region is indicative of laterally acquired DNA that has inserted into the genome.</a:t>
            </a:r>
          </a:p>
        </p:txBody>
      </p:sp>
      <p:sp>
        <p:nvSpPr>
          <p:cNvPr id="30724" name="AutoShape 19"/>
          <p:cNvSpPr>
            <a:spLocks/>
          </p:cNvSpPr>
          <p:nvPr/>
        </p:nvSpPr>
        <p:spPr bwMode="auto">
          <a:xfrm>
            <a:off x="1028700" y="2319338"/>
            <a:ext cx="114300" cy="660400"/>
          </a:xfrm>
          <a:prstGeom prst="leftBrace">
            <a:avLst>
              <a:gd name="adj1" fmla="val 89288"/>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0725" name="AutoShape 10"/>
          <p:cNvSpPr>
            <a:spLocks noChangeArrowheads="1"/>
          </p:cNvSpPr>
          <p:nvPr/>
        </p:nvSpPr>
        <p:spPr bwMode="auto">
          <a:xfrm>
            <a:off x="5600700" y="3138488"/>
            <a:ext cx="990600" cy="533400"/>
          </a:xfrm>
          <a:prstGeom prst="roundRect">
            <a:avLst>
              <a:gd name="adj" fmla="val 16667"/>
            </a:avLst>
          </a:prstGeom>
          <a:solidFill>
            <a:srgbClr val="FFFF99"/>
          </a:solidFill>
          <a:ln w="9525">
            <a:solidFill>
              <a:schemeClr val="tx1"/>
            </a:solidFill>
            <a:round/>
            <a:headEnd/>
            <a:tailEnd/>
          </a:ln>
        </p:spPr>
        <p:txBody>
          <a:bodyPr wrap="none" anchor="ctr"/>
          <a:lstStyle/>
          <a:p>
            <a:endParaRPr lang="en-US"/>
          </a:p>
        </p:txBody>
      </p:sp>
      <p:sp>
        <p:nvSpPr>
          <p:cNvPr id="30726" name="Text Box 11"/>
          <p:cNvSpPr txBox="1">
            <a:spLocks noChangeArrowheads="1"/>
          </p:cNvSpPr>
          <p:nvPr/>
        </p:nvSpPr>
        <p:spPr bwMode="auto">
          <a:xfrm>
            <a:off x="5626100" y="3170238"/>
            <a:ext cx="9525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a:latin typeface="Times New Roman" charset="0"/>
              </a:rPr>
              <a:t>Slider for smoothing </a:t>
            </a:r>
          </a:p>
        </p:txBody>
      </p:sp>
      <p:sp>
        <p:nvSpPr>
          <p:cNvPr id="30727" name="AutoShape 10"/>
          <p:cNvSpPr>
            <a:spLocks noChangeArrowheads="1"/>
          </p:cNvSpPr>
          <p:nvPr/>
        </p:nvSpPr>
        <p:spPr bwMode="auto">
          <a:xfrm>
            <a:off x="152400" y="2459038"/>
            <a:ext cx="838200" cy="381000"/>
          </a:xfrm>
          <a:prstGeom prst="roundRect">
            <a:avLst>
              <a:gd name="adj" fmla="val 16667"/>
            </a:avLst>
          </a:prstGeom>
          <a:solidFill>
            <a:srgbClr val="FFFF99"/>
          </a:solidFill>
          <a:ln w="9525">
            <a:solidFill>
              <a:schemeClr val="tx1"/>
            </a:solidFill>
            <a:round/>
            <a:headEnd/>
            <a:tailEnd/>
          </a:ln>
        </p:spPr>
        <p:txBody>
          <a:bodyPr wrap="none" anchor="ctr"/>
          <a:lstStyle/>
          <a:p>
            <a:r>
              <a:rPr lang="en-US" sz="1200">
                <a:latin typeface="Times New Roman" charset="0"/>
                <a:cs typeface="Times New Roman" charset="0"/>
              </a:rPr>
              <a:t>DNA plot</a:t>
            </a:r>
          </a:p>
        </p:txBody>
      </p:sp>
      <p:sp>
        <p:nvSpPr>
          <p:cNvPr id="28" name="Rectangle 27"/>
          <p:cNvSpPr/>
          <p:nvPr/>
        </p:nvSpPr>
        <p:spPr>
          <a:xfrm>
            <a:off x="558800" y="541338"/>
            <a:ext cx="5930900" cy="889000"/>
          </a:xfrm>
          <a:prstGeom prst="rect">
            <a:avLst/>
          </a:prstGeom>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0729" name="Rectangle 1"/>
          <p:cNvSpPr>
            <a:spLocks noChangeArrowheads="1"/>
          </p:cNvSpPr>
          <p:nvPr/>
        </p:nvSpPr>
        <p:spPr bwMode="auto">
          <a:xfrm>
            <a:off x="558800" y="569913"/>
            <a:ext cx="59182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GB" sz="1200" b="1"/>
              <a:t>To view the graphs:</a:t>
            </a:r>
          </a:p>
          <a:p>
            <a:pPr algn="just"/>
            <a:r>
              <a:rPr lang="en-GB" sz="1200"/>
              <a:t>Click on the </a:t>
            </a:r>
            <a:r>
              <a:rPr lang="ja-JP" altLang="en-GB" sz="1200"/>
              <a:t>‘</a:t>
            </a:r>
            <a:r>
              <a:rPr lang="en-GB" altLang="ja-JP" sz="1200"/>
              <a:t>Graph</a:t>
            </a:r>
            <a:r>
              <a:rPr lang="ja-JP" altLang="en-GB" sz="1200"/>
              <a:t>’</a:t>
            </a:r>
            <a:r>
              <a:rPr lang="en-GB" altLang="ja-JP" sz="1200"/>
              <a:t> menu to see all those available and then tick the box for </a:t>
            </a:r>
            <a:r>
              <a:rPr lang="en-GB" sz="1200"/>
              <a:t>‘</a:t>
            </a:r>
            <a:r>
              <a:rPr lang="en-GB" altLang="ja-JP" sz="1200"/>
              <a:t>GC Content (%)</a:t>
            </a:r>
            <a:r>
              <a:rPr lang="en-GB" sz="1200"/>
              <a:t>’</a:t>
            </a:r>
            <a:r>
              <a:rPr lang="en-GB" altLang="ja-JP" sz="1200"/>
              <a:t>. To adjust the smoothing of the graph you change the window size over which the points on the graph are calculated, using the slider shown below.</a:t>
            </a:r>
            <a:endParaRPr lang="en-GB" sz="1200"/>
          </a:p>
        </p:txBody>
      </p:sp>
      <p:pic>
        <p:nvPicPr>
          <p:cNvPr id="30730" name="Picture 2" descr="GCContent.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89038" y="1868488"/>
            <a:ext cx="4335462" cy="385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31" name="AutoShape 3"/>
          <p:cNvSpPr>
            <a:spLocks noChangeArrowheads="1"/>
          </p:cNvSpPr>
          <p:nvPr/>
        </p:nvSpPr>
        <p:spPr bwMode="auto">
          <a:xfrm>
            <a:off x="536575" y="7502525"/>
            <a:ext cx="5921375" cy="1100138"/>
          </a:xfrm>
          <a:prstGeom prst="roundRect">
            <a:avLst>
              <a:gd name="adj" fmla="val 16667"/>
            </a:avLst>
          </a:prstGeom>
          <a:solidFill>
            <a:srgbClr val="FFFF99"/>
          </a:solidFill>
          <a:ln w="9525">
            <a:solidFill>
              <a:schemeClr val="tx1"/>
            </a:solidFill>
            <a:round/>
            <a:headEnd/>
            <a:tailEnd/>
          </a:ln>
        </p:spPr>
        <p:txBody>
          <a:bodyPr wrap="none"/>
          <a:lstStyle/>
          <a:p>
            <a:endParaRPr lang="en-US" sz="1200">
              <a:latin typeface="Times New Roman" charset="0"/>
            </a:endParaRPr>
          </a:p>
        </p:txBody>
      </p:sp>
      <p:sp>
        <p:nvSpPr>
          <p:cNvPr id="30732" name="Text Box 4"/>
          <p:cNvSpPr txBox="1">
            <a:spLocks noChangeArrowheads="1"/>
          </p:cNvSpPr>
          <p:nvPr/>
        </p:nvSpPr>
        <p:spPr bwMode="auto">
          <a:xfrm>
            <a:off x="631825" y="7540625"/>
            <a:ext cx="5718175"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just" eaLnBrk="1" hangingPunct="1"/>
            <a:r>
              <a:rPr lang="en-GB" sz="1200">
                <a:latin typeface="Times New Roman" charset="0"/>
              </a:rPr>
              <a:t>As well as looking at the characteristics of small regions of the genome, it is possible to zoom out and look at the characteristics of the genome as a whole. To view the entire genome you can use the sliders indicated above. However, be careful zooming out quickly with all the features being displayed, as this may temporarily lock up the computer. Read further so see how to zoom out.</a:t>
            </a:r>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19461</TotalTime>
  <Words>5125</Words>
  <Application>Microsoft Macintosh PowerPoint</Application>
  <PresentationFormat>A4 Paper (210x297 mm)</PresentationFormat>
  <Paragraphs>296</Paragraphs>
  <Slides>25</Slides>
  <Notes>17</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The Wellcome Trust Sanger Institute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Nicholas Robert Thomson</dc:creator>
  <cp:lastModifiedBy>Alison Mather</cp:lastModifiedBy>
  <cp:revision>232</cp:revision>
  <cp:lastPrinted>2012-11-19T09:28:08Z</cp:lastPrinted>
  <dcterms:created xsi:type="dcterms:W3CDTF">2012-12-08T14:21:34Z</dcterms:created>
  <dcterms:modified xsi:type="dcterms:W3CDTF">2014-08-21T15:51:04Z</dcterms:modified>
</cp:coreProperties>
</file>