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9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85" r:id="rId10"/>
    <p:sldId id="269" r:id="rId11"/>
    <p:sldId id="271" r:id="rId12"/>
    <p:sldId id="272" r:id="rId13"/>
    <p:sldId id="273" r:id="rId14"/>
    <p:sldId id="275" r:id="rId15"/>
    <p:sldId id="276" r:id="rId16"/>
    <p:sldId id="274" r:id="rId17"/>
    <p:sldId id="28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8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47D00"/>
    <a:srgbClr val="F47D8E"/>
    <a:srgbClr val="8286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4674" autoAdjust="0"/>
  </p:normalViewPr>
  <p:slideViewPr>
    <p:cSldViewPr snapToObjects="1">
      <p:cViewPr varScale="1">
        <p:scale>
          <a:sx n="111" d="100"/>
          <a:sy n="111" d="100"/>
        </p:scale>
        <p:origin x="-8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presProps" Target="presProps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interSettings" Target="printerSettings/printerSettings1.bin"/><Relationship Id="rId11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B919E-F69C-C648-8151-020176BA94FF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A10DDB71-7E8D-BD47-A380-776412213137}">
      <dgm:prSet phldrT="[Text]" custT="1"/>
      <dgm:spPr>
        <a:effectLst>
          <a:reflection stA="40000" endPos="75000" dist="12700" dir="5400000" sy="-100000" algn="bl" rotWithShape="0"/>
        </a:effectLst>
      </dgm:spPr>
      <dgm:t>
        <a:bodyPr/>
        <a:lstStyle/>
        <a:p>
          <a:r>
            <a:rPr lang="en-US" sz="1700" dirty="0" smtClean="0"/>
            <a:t>Large scale genome sequencing projects</a:t>
          </a:r>
          <a:endParaRPr lang="en-US" sz="1800" dirty="0"/>
        </a:p>
      </dgm:t>
    </dgm:pt>
    <dgm:pt modelId="{E609CA28-0B73-DD4C-91DD-FFA28745FB1B}" type="parTrans" cxnId="{C01B7E03-4F42-8246-B5C4-020F8A8CD7FE}">
      <dgm:prSet/>
      <dgm:spPr/>
      <dgm:t>
        <a:bodyPr/>
        <a:lstStyle/>
        <a:p>
          <a:endParaRPr lang="en-US"/>
        </a:p>
      </dgm:t>
    </dgm:pt>
    <dgm:pt modelId="{A02881F1-2FB7-7741-A3CF-95276F23FE47}" type="sibTrans" cxnId="{C01B7E03-4F42-8246-B5C4-020F8A8CD7FE}">
      <dgm:prSet/>
      <dgm:spPr/>
      <dgm:t>
        <a:bodyPr/>
        <a:lstStyle/>
        <a:p>
          <a:endParaRPr lang="en-US"/>
        </a:p>
      </dgm:t>
    </dgm:pt>
    <dgm:pt modelId="{6855DABD-738A-BA48-8517-CAA5C04ED0C2}">
      <dgm:prSet phldrT="[Text]" custT="1"/>
      <dgm:spPr>
        <a:effectLst>
          <a:reflection stA="40000" endPos="75000" dist="12700" dir="5400000" sy="-100000" algn="bl" rotWithShape="0"/>
        </a:effectLst>
      </dgm:spPr>
      <dgm:t>
        <a:bodyPr/>
        <a:lstStyle/>
        <a:p>
          <a:r>
            <a:rPr lang="en-US" sz="1700" dirty="0" smtClean="0"/>
            <a:t>Prediction methods</a:t>
          </a:r>
          <a:endParaRPr lang="en-US" sz="1700" dirty="0"/>
        </a:p>
      </dgm:t>
    </dgm:pt>
    <dgm:pt modelId="{0D21CC25-3207-4645-82CE-7D1E9F4B073B}" type="parTrans" cxnId="{D83995E5-B82C-D448-9589-1EB07D4E5841}">
      <dgm:prSet/>
      <dgm:spPr/>
      <dgm:t>
        <a:bodyPr/>
        <a:lstStyle/>
        <a:p>
          <a:endParaRPr lang="en-US"/>
        </a:p>
      </dgm:t>
    </dgm:pt>
    <dgm:pt modelId="{2CD5409D-9AE7-CB46-9DBD-76FF7BB9ACD5}" type="sibTrans" cxnId="{D83995E5-B82C-D448-9589-1EB07D4E5841}">
      <dgm:prSet/>
      <dgm:spPr/>
      <dgm:t>
        <a:bodyPr/>
        <a:lstStyle/>
        <a:p>
          <a:endParaRPr lang="en-US"/>
        </a:p>
      </dgm:t>
    </dgm:pt>
    <dgm:pt modelId="{2CE929DF-F713-8B42-BABA-83603722330A}">
      <dgm:prSet phldrT="[Text]" custT="1"/>
      <dgm:spPr>
        <a:effectLst>
          <a:reflection stA="40000" endPos="75000" dist="12700" dir="5400000" sy="-100000" algn="bl" rotWithShape="0"/>
        </a:effectLst>
      </dgm:spPr>
      <dgm:t>
        <a:bodyPr/>
        <a:lstStyle/>
        <a:p>
          <a:r>
            <a:rPr lang="en-US" sz="1700" dirty="0" smtClean="0"/>
            <a:t>Annotations are stored in</a:t>
          </a:r>
        </a:p>
        <a:p>
          <a:r>
            <a:rPr lang="en-US" sz="1700" dirty="0" smtClean="0"/>
            <a:t>databases</a:t>
          </a:r>
          <a:endParaRPr lang="en-US" sz="1700" dirty="0"/>
        </a:p>
      </dgm:t>
    </dgm:pt>
    <dgm:pt modelId="{D6C30A37-F876-A744-A804-0912756D49A7}" type="parTrans" cxnId="{D677651F-95F0-BD41-8B58-D2735A1153A5}">
      <dgm:prSet/>
      <dgm:spPr/>
      <dgm:t>
        <a:bodyPr/>
        <a:lstStyle/>
        <a:p>
          <a:endParaRPr lang="en-US"/>
        </a:p>
      </dgm:t>
    </dgm:pt>
    <dgm:pt modelId="{B27B31C3-E63B-9541-BECF-02A2E85D6921}" type="sibTrans" cxnId="{D677651F-95F0-BD41-8B58-D2735A1153A5}">
      <dgm:prSet/>
      <dgm:spPr/>
      <dgm:t>
        <a:bodyPr/>
        <a:lstStyle/>
        <a:p>
          <a:endParaRPr lang="en-US"/>
        </a:p>
      </dgm:t>
    </dgm:pt>
    <dgm:pt modelId="{04B3734B-8F11-4B4D-B425-18E3FCA13BD1}">
      <dgm:prSet phldrT="[Text]" custT="1"/>
      <dgm:spPr>
        <a:effectLst>
          <a:reflection stA="40000" endPos="75000" dist="12700" dir="5400000" sy="-100000" algn="bl" rotWithShape="0"/>
        </a:effectLst>
      </dgm:spPr>
      <dgm:t>
        <a:bodyPr/>
        <a:lstStyle/>
        <a:p>
          <a:r>
            <a:rPr lang="en-US" sz="1700" dirty="0" smtClean="0"/>
            <a:t>Web servers</a:t>
          </a:r>
          <a:endParaRPr lang="en-US" sz="1700" dirty="0"/>
        </a:p>
      </dgm:t>
    </dgm:pt>
    <dgm:pt modelId="{5D0356A9-E636-5046-BEF4-0189C229076D}" type="parTrans" cxnId="{A5AE0C5D-C77C-2C4A-B538-60442423AF48}">
      <dgm:prSet/>
      <dgm:spPr/>
      <dgm:t>
        <a:bodyPr/>
        <a:lstStyle/>
        <a:p>
          <a:endParaRPr lang="en-US"/>
        </a:p>
      </dgm:t>
    </dgm:pt>
    <dgm:pt modelId="{23AA133A-B62F-FF47-8AA0-C47677920741}" type="sibTrans" cxnId="{A5AE0C5D-C77C-2C4A-B538-60442423AF48}">
      <dgm:prSet/>
      <dgm:spPr/>
      <dgm:t>
        <a:bodyPr/>
        <a:lstStyle/>
        <a:p>
          <a:endParaRPr lang="en-US"/>
        </a:p>
      </dgm:t>
    </dgm:pt>
    <dgm:pt modelId="{FC19FCC0-AB93-6A45-A281-010DD1D21F9B}">
      <dgm:prSet phldrT="[Text]" custT="1"/>
      <dgm:spPr>
        <a:gradFill rotWithShape="0">
          <a:gsLst>
            <a:gs pos="0">
              <a:schemeClr val="accent3"/>
            </a:gs>
            <a:gs pos="69000">
              <a:schemeClr val="accent3">
                <a:lumMod val="60000"/>
                <a:lumOff val="40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  <a:effectLst>
          <a:reflection stA="40000" endPos="75000" dist="12700" dir="5400000" sy="-100000" algn="bl" rotWithShape="0"/>
        </a:effectLst>
      </dgm:spPr>
      <dgm:t>
        <a:bodyPr/>
        <a:lstStyle/>
        <a:p>
          <a:r>
            <a:rPr lang="en-US" sz="1700" dirty="0" smtClean="0"/>
            <a:t>Information is used by people in the lab</a:t>
          </a:r>
          <a:endParaRPr lang="en-US" sz="1700" dirty="0"/>
        </a:p>
      </dgm:t>
    </dgm:pt>
    <dgm:pt modelId="{C7C318C8-43FF-B44F-8434-36C6060B7D3D}" type="parTrans" cxnId="{86F295AA-D011-BA49-850E-C8D19A06E5EB}">
      <dgm:prSet/>
      <dgm:spPr/>
      <dgm:t>
        <a:bodyPr/>
        <a:lstStyle/>
        <a:p>
          <a:endParaRPr lang="en-US"/>
        </a:p>
      </dgm:t>
    </dgm:pt>
    <dgm:pt modelId="{28545520-DEBE-FC49-BC9D-D5256C5932D3}" type="sibTrans" cxnId="{86F295AA-D011-BA49-850E-C8D19A06E5EB}">
      <dgm:prSet/>
      <dgm:spPr/>
      <dgm:t>
        <a:bodyPr/>
        <a:lstStyle/>
        <a:p>
          <a:endParaRPr lang="en-US"/>
        </a:p>
      </dgm:t>
    </dgm:pt>
    <dgm:pt modelId="{DE2308AA-3C16-384D-8BF8-990AF4087F7D}" type="pres">
      <dgm:prSet presAssocID="{322B919E-F69C-C648-8151-020176BA94FF}" presName="Name0" presStyleCnt="0">
        <dgm:presLayoutVars>
          <dgm:dir/>
          <dgm:resizeHandles val="exact"/>
        </dgm:presLayoutVars>
      </dgm:prSet>
      <dgm:spPr/>
    </dgm:pt>
    <dgm:pt modelId="{574F7482-1D80-664F-BCA3-2040447ABFF9}" type="pres">
      <dgm:prSet presAssocID="{A10DDB71-7E8D-BD47-A380-776412213137}" presName="node" presStyleLbl="node1" presStyleIdx="0" presStyleCnt="5" custScaleX="122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8DA8B-492A-8B4C-9551-83236DCE63ED}" type="pres">
      <dgm:prSet presAssocID="{A02881F1-2FB7-7741-A3CF-95276F23FE4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99A4ECD-1E2D-3448-A0A6-86EFDDC57D8B}" type="pres">
      <dgm:prSet presAssocID="{A02881F1-2FB7-7741-A3CF-95276F23FE4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EDF1D3A-E08C-2045-A860-C5E7C12119E5}" type="pres">
      <dgm:prSet presAssocID="{6855DABD-738A-BA48-8517-CAA5C04ED0C2}" presName="node" presStyleLbl="node1" presStyleIdx="1" presStyleCnt="5" custScaleX="1199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4287F-CB73-CF43-A7AE-F8DA39D3549D}" type="pres">
      <dgm:prSet presAssocID="{2CD5409D-9AE7-CB46-9DBD-76FF7BB9ACD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91F174E-A90D-EA4E-8399-29A56E53B0A9}" type="pres">
      <dgm:prSet presAssocID="{2CD5409D-9AE7-CB46-9DBD-76FF7BB9ACD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2E11F6B-41D0-7F45-9958-399092EC2AC0}" type="pres">
      <dgm:prSet presAssocID="{2CE929DF-F713-8B42-BABA-83603722330A}" presName="node" presStyleLbl="node1" presStyleIdx="2" presStyleCnt="5" custScaleX="13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A12AA-0E68-8F46-8475-6F42DB4EC4EE}" type="pres">
      <dgm:prSet presAssocID="{B27B31C3-E63B-9541-BECF-02A2E85D692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A8E10D3-C6CA-1A43-8B2D-1441B1F7E6B5}" type="pres">
      <dgm:prSet presAssocID="{B27B31C3-E63B-9541-BECF-02A2E85D692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09DD887C-4DD7-7144-B9F3-FB3D61E5A911}" type="pres">
      <dgm:prSet presAssocID="{04B3734B-8F11-4B4D-B425-18E3FCA13BD1}" presName="node" presStyleLbl="node1" presStyleIdx="3" presStyleCnt="5" custScaleX="83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83A0D-80E3-3F45-9C08-8ECD34B0EA3D}" type="pres">
      <dgm:prSet presAssocID="{23AA133A-B62F-FF47-8AA0-C4767792074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1BEC77D-B196-F445-9ECA-B76A33269FA6}" type="pres">
      <dgm:prSet presAssocID="{23AA133A-B62F-FF47-8AA0-C4767792074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4A7A3B5-9663-BB40-8CC1-7C1B5330A0F1}" type="pres">
      <dgm:prSet presAssocID="{FC19FCC0-AB93-6A45-A281-010DD1D21F9B}" presName="node" presStyleLbl="node1" presStyleIdx="4" presStyleCnt="5" custScaleX="130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F295AA-D011-BA49-850E-C8D19A06E5EB}" srcId="{322B919E-F69C-C648-8151-020176BA94FF}" destId="{FC19FCC0-AB93-6A45-A281-010DD1D21F9B}" srcOrd="4" destOrd="0" parTransId="{C7C318C8-43FF-B44F-8434-36C6060B7D3D}" sibTransId="{28545520-DEBE-FC49-BC9D-D5256C5932D3}"/>
    <dgm:cxn modelId="{518202F1-7AEE-CC43-A2EF-EA59DD04C943}" type="presOf" srcId="{6855DABD-738A-BA48-8517-CAA5C04ED0C2}" destId="{4EDF1D3A-E08C-2045-A860-C5E7C12119E5}" srcOrd="0" destOrd="0" presId="urn:microsoft.com/office/officeart/2005/8/layout/process1"/>
    <dgm:cxn modelId="{D677651F-95F0-BD41-8B58-D2735A1153A5}" srcId="{322B919E-F69C-C648-8151-020176BA94FF}" destId="{2CE929DF-F713-8B42-BABA-83603722330A}" srcOrd="2" destOrd="0" parTransId="{D6C30A37-F876-A744-A804-0912756D49A7}" sibTransId="{B27B31C3-E63B-9541-BECF-02A2E85D6921}"/>
    <dgm:cxn modelId="{D83995E5-B82C-D448-9589-1EB07D4E5841}" srcId="{322B919E-F69C-C648-8151-020176BA94FF}" destId="{6855DABD-738A-BA48-8517-CAA5C04ED0C2}" srcOrd="1" destOrd="0" parTransId="{0D21CC25-3207-4645-82CE-7D1E9F4B073B}" sibTransId="{2CD5409D-9AE7-CB46-9DBD-76FF7BB9ACD5}"/>
    <dgm:cxn modelId="{9EB13501-8C74-E141-A11A-BCA49DB198EE}" type="presOf" srcId="{23AA133A-B62F-FF47-8AA0-C47677920741}" destId="{69A83A0D-80E3-3F45-9C08-8ECD34B0EA3D}" srcOrd="0" destOrd="0" presId="urn:microsoft.com/office/officeart/2005/8/layout/process1"/>
    <dgm:cxn modelId="{5C79D79F-4946-1645-AC2B-1A2DD28D35AA}" type="presOf" srcId="{2CD5409D-9AE7-CB46-9DBD-76FF7BB9ACD5}" destId="{691F174E-A90D-EA4E-8399-29A56E53B0A9}" srcOrd="1" destOrd="0" presId="urn:microsoft.com/office/officeart/2005/8/layout/process1"/>
    <dgm:cxn modelId="{3C18FA63-6927-A54C-9EBC-CE9866585BE6}" type="presOf" srcId="{2CE929DF-F713-8B42-BABA-83603722330A}" destId="{22E11F6B-41D0-7F45-9958-399092EC2AC0}" srcOrd="0" destOrd="0" presId="urn:microsoft.com/office/officeart/2005/8/layout/process1"/>
    <dgm:cxn modelId="{22B5F738-B4A0-4A4E-A0CB-55EE88C3F64E}" type="presOf" srcId="{A02881F1-2FB7-7741-A3CF-95276F23FE47}" destId="{799A4ECD-1E2D-3448-A0A6-86EFDDC57D8B}" srcOrd="1" destOrd="0" presId="urn:microsoft.com/office/officeart/2005/8/layout/process1"/>
    <dgm:cxn modelId="{E25A54FE-391E-ED4D-869A-60B5091244D4}" type="presOf" srcId="{A10DDB71-7E8D-BD47-A380-776412213137}" destId="{574F7482-1D80-664F-BCA3-2040447ABFF9}" srcOrd="0" destOrd="0" presId="urn:microsoft.com/office/officeart/2005/8/layout/process1"/>
    <dgm:cxn modelId="{B40D699F-FB75-A744-8040-79ED0C1457CA}" type="presOf" srcId="{A02881F1-2FB7-7741-A3CF-95276F23FE47}" destId="{8428DA8B-492A-8B4C-9551-83236DCE63ED}" srcOrd="0" destOrd="0" presId="urn:microsoft.com/office/officeart/2005/8/layout/process1"/>
    <dgm:cxn modelId="{C01B7E03-4F42-8246-B5C4-020F8A8CD7FE}" srcId="{322B919E-F69C-C648-8151-020176BA94FF}" destId="{A10DDB71-7E8D-BD47-A380-776412213137}" srcOrd="0" destOrd="0" parTransId="{E609CA28-0B73-DD4C-91DD-FFA28745FB1B}" sibTransId="{A02881F1-2FB7-7741-A3CF-95276F23FE47}"/>
    <dgm:cxn modelId="{7F9EB09F-BA4F-E444-8DDC-ADA992D5857D}" type="presOf" srcId="{FC19FCC0-AB93-6A45-A281-010DD1D21F9B}" destId="{A4A7A3B5-9663-BB40-8CC1-7C1B5330A0F1}" srcOrd="0" destOrd="0" presId="urn:microsoft.com/office/officeart/2005/8/layout/process1"/>
    <dgm:cxn modelId="{86E11475-8FFD-5B40-8748-EEEEBD5E82B0}" type="presOf" srcId="{04B3734B-8F11-4B4D-B425-18E3FCA13BD1}" destId="{09DD887C-4DD7-7144-B9F3-FB3D61E5A911}" srcOrd="0" destOrd="0" presId="urn:microsoft.com/office/officeart/2005/8/layout/process1"/>
    <dgm:cxn modelId="{5E6935D3-59AC-B54F-828A-710A20B6BD8E}" type="presOf" srcId="{B27B31C3-E63B-9541-BECF-02A2E85D6921}" destId="{AA8E10D3-C6CA-1A43-8B2D-1441B1F7E6B5}" srcOrd="1" destOrd="0" presId="urn:microsoft.com/office/officeart/2005/8/layout/process1"/>
    <dgm:cxn modelId="{102BBF2F-1555-E742-8A8A-DFE9C6609B32}" type="presOf" srcId="{B27B31C3-E63B-9541-BECF-02A2E85D6921}" destId="{FBBA12AA-0E68-8F46-8475-6F42DB4EC4EE}" srcOrd="0" destOrd="0" presId="urn:microsoft.com/office/officeart/2005/8/layout/process1"/>
    <dgm:cxn modelId="{FA961B78-E416-8E4F-B1D4-B1B8342CE798}" type="presOf" srcId="{2CD5409D-9AE7-CB46-9DBD-76FF7BB9ACD5}" destId="{DA24287F-CB73-CF43-A7AE-F8DA39D3549D}" srcOrd="0" destOrd="0" presId="urn:microsoft.com/office/officeart/2005/8/layout/process1"/>
    <dgm:cxn modelId="{A5AE0C5D-C77C-2C4A-B538-60442423AF48}" srcId="{322B919E-F69C-C648-8151-020176BA94FF}" destId="{04B3734B-8F11-4B4D-B425-18E3FCA13BD1}" srcOrd="3" destOrd="0" parTransId="{5D0356A9-E636-5046-BEF4-0189C229076D}" sibTransId="{23AA133A-B62F-FF47-8AA0-C47677920741}"/>
    <dgm:cxn modelId="{6B354B96-CC45-D14F-803F-015F10B19A93}" type="presOf" srcId="{322B919E-F69C-C648-8151-020176BA94FF}" destId="{DE2308AA-3C16-384D-8BF8-990AF4087F7D}" srcOrd="0" destOrd="0" presId="urn:microsoft.com/office/officeart/2005/8/layout/process1"/>
    <dgm:cxn modelId="{4FDE31C2-C4F9-8746-A272-7403D1173AE6}" type="presOf" srcId="{23AA133A-B62F-FF47-8AA0-C47677920741}" destId="{01BEC77D-B196-F445-9ECA-B76A33269FA6}" srcOrd="1" destOrd="0" presId="urn:microsoft.com/office/officeart/2005/8/layout/process1"/>
    <dgm:cxn modelId="{DEE64AA5-A2C8-2C45-82C6-608214F7563D}" type="presParOf" srcId="{DE2308AA-3C16-384D-8BF8-990AF4087F7D}" destId="{574F7482-1D80-664F-BCA3-2040447ABFF9}" srcOrd="0" destOrd="0" presId="urn:microsoft.com/office/officeart/2005/8/layout/process1"/>
    <dgm:cxn modelId="{E721B12E-04F6-4240-9635-46A4DBE2F51D}" type="presParOf" srcId="{DE2308AA-3C16-384D-8BF8-990AF4087F7D}" destId="{8428DA8B-492A-8B4C-9551-83236DCE63ED}" srcOrd="1" destOrd="0" presId="urn:microsoft.com/office/officeart/2005/8/layout/process1"/>
    <dgm:cxn modelId="{4E017905-C90E-534A-8D6D-19E2A2C64DB7}" type="presParOf" srcId="{8428DA8B-492A-8B4C-9551-83236DCE63ED}" destId="{799A4ECD-1E2D-3448-A0A6-86EFDDC57D8B}" srcOrd="0" destOrd="0" presId="urn:microsoft.com/office/officeart/2005/8/layout/process1"/>
    <dgm:cxn modelId="{CFE53A2B-EA79-304F-940A-774086FAB8FF}" type="presParOf" srcId="{DE2308AA-3C16-384D-8BF8-990AF4087F7D}" destId="{4EDF1D3A-E08C-2045-A860-C5E7C12119E5}" srcOrd="2" destOrd="0" presId="urn:microsoft.com/office/officeart/2005/8/layout/process1"/>
    <dgm:cxn modelId="{85D6065D-995F-D14E-AC68-E84481AECF91}" type="presParOf" srcId="{DE2308AA-3C16-384D-8BF8-990AF4087F7D}" destId="{DA24287F-CB73-CF43-A7AE-F8DA39D3549D}" srcOrd="3" destOrd="0" presId="urn:microsoft.com/office/officeart/2005/8/layout/process1"/>
    <dgm:cxn modelId="{E22D6AA1-5717-6740-AEFC-46CF2B5EA87E}" type="presParOf" srcId="{DA24287F-CB73-CF43-A7AE-F8DA39D3549D}" destId="{691F174E-A90D-EA4E-8399-29A56E53B0A9}" srcOrd="0" destOrd="0" presId="urn:microsoft.com/office/officeart/2005/8/layout/process1"/>
    <dgm:cxn modelId="{DB594172-DEB4-014C-9B53-4BBDABCC77DB}" type="presParOf" srcId="{DE2308AA-3C16-384D-8BF8-990AF4087F7D}" destId="{22E11F6B-41D0-7F45-9958-399092EC2AC0}" srcOrd="4" destOrd="0" presId="urn:microsoft.com/office/officeart/2005/8/layout/process1"/>
    <dgm:cxn modelId="{247ED457-0697-4F4C-87BF-8207BD95CA4C}" type="presParOf" srcId="{DE2308AA-3C16-384D-8BF8-990AF4087F7D}" destId="{FBBA12AA-0E68-8F46-8475-6F42DB4EC4EE}" srcOrd="5" destOrd="0" presId="urn:microsoft.com/office/officeart/2005/8/layout/process1"/>
    <dgm:cxn modelId="{909F3D70-2242-1A4D-98F1-ED10724F38A1}" type="presParOf" srcId="{FBBA12AA-0E68-8F46-8475-6F42DB4EC4EE}" destId="{AA8E10D3-C6CA-1A43-8B2D-1441B1F7E6B5}" srcOrd="0" destOrd="0" presId="urn:microsoft.com/office/officeart/2005/8/layout/process1"/>
    <dgm:cxn modelId="{2BC9BA79-6726-5B49-9A17-E8CFE09BA24C}" type="presParOf" srcId="{DE2308AA-3C16-384D-8BF8-990AF4087F7D}" destId="{09DD887C-4DD7-7144-B9F3-FB3D61E5A911}" srcOrd="6" destOrd="0" presId="urn:microsoft.com/office/officeart/2005/8/layout/process1"/>
    <dgm:cxn modelId="{18F7E430-2CA1-7340-917C-F718F2C6890E}" type="presParOf" srcId="{DE2308AA-3C16-384D-8BF8-990AF4087F7D}" destId="{69A83A0D-80E3-3F45-9C08-8ECD34B0EA3D}" srcOrd="7" destOrd="0" presId="urn:microsoft.com/office/officeart/2005/8/layout/process1"/>
    <dgm:cxn modelId="{AB512047-AEC3-584F-B8E2-2BF5437FB719}" type="presParOf" srcId="{69A83A0D-80E3-3F45-9C08-8ECD34B0EA3D}" destId="{01BEC77D-B196-F445-9ECA-B76A33269FA6}" srcOrd="0" destOrd="0" presId="urn:microsoft.com/office/officeart/2005/8/layout/process1"/>
    <dgm:cxn modelId="{DCFCF974-E85D-9842-8A10-A5CAAA7991FC}" type="presParOf" srcId="{DE2308AA-3C16-384D-8BF8-990AF4087F7D}" destId="{A4A7A3B5-9663-BB40-8CC1-7C1B5330A0F1}" srcOrd="8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FF81A-E978-CB4F-A0E6-A3344F7C1EA4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35EA49-F9FD-E342-B763-3D862F19D1FB}">
      <dgm:prSet phldrT="[Text]"/>
      <dgm:spPr>
        <a:effectLst>
          <a:reflection stA="24000" endPos="75000" dist="12700" dir="5400000" sy="-100000" algn="bl" rotWithShape="0"/>
        </a:effectLst>
      </dgm:spPr>
      <dgm:t>
        <a:bodyPr/>
        <a:lstStyle/>
        <a:p>
          <a:r>
            <a:rPr lang="en-US" dirty="0" smtClean="0"/>
            <a:t>Collaborative application</a:t>
          </a:r>
          <a:endParaRPr lang="en-US" dirty="0"/>
        </a:p>
      </dgm:t>
    </dgm:pt>
    <dgm:pt modelId="{854EF697-5E26-AA43-ACF0-D97DCB8E8452}" type="parTrans" cxnId="{5EEE846B-4E7F-7845-8AAD-97894BBC91A2}">
      <dgm:prSet/>
      <dgm:spPr/>
      <dgm:t>
        <a:bodyPr/>
        <a:lstStyle/>
        <a:p>
          <a:endParaRPr lang="en-US"/>
        </a:p>
      </dgm:t>
    </dgm:pt>
    <dgm:pt modelId="{5017CC09-0CDD-3B49-8D6B-CDAF8F05253A}" type="sibTrans" cxnId="{5EEE846B-4E7F-7845-8AAD-97894BBC91A2}">
      <dgm:prSet/>
      <dgm:spPr/>
      <dgm:t>
        <a:bodyPr/>
        <a:lstStyle/>
        <a:p>
          <a:endParaRPr lang="en-US"/>
        </a:p>
      </dgm:t>
    </dgm:pt>
    <dgm:pt modelId="{1D335E9B-0C41-E446-A509-ABEF814F704D}">
      <dgm:prSet phldrT="[Text]"/>
      <dgm:spPr>
        <a:gradFill rotWithShape="0">
          <a:gsLst>
            <a:gs pos="0">
              <a:schemeClr val="accent2">
                <a:hueOff val="0"/>
                <a:satOff val="0"/>
                <a:lumOff val="0"/>
                <a:shade val="15000"/>
                <a:satMod val="180000"/>
                <a:alpha val="5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dirty="0" smtClean="0"/>
            <a:t>Research group 1</a:t>
          </a:r>
          <a:endParaRPr lang="en-US" dirty="0"/>
        </a:p>
      </dgm:t>
    </dgm:pt>
    <dgm:pt modelId="{041FF624-FC5C-BB49-BED2-B1438B422002}" type="parTrans" cxnId="{954CA733-61BF-FA4B-B361-2A80180C6707}">
      <dgm:prSet/>
      <dgm:spPr/>
      <dgm:t>
        <a:bodyPr/>
        <a:lstStyle/>
        <a:p>
          <a:endParaRPr lang="en-US"/>
        </a:p>
      </dgm:t>
    </dgm:pt>
    <dgm:pt modelId="{026D7501-21CA-3641-A29E-473774317EC2}" type="sibTrans" cxnId="{954CA733-61BF-FA4B-B361-2A80180C6707}">
      <dgm:prSet/>
      <dgm:spPr/>
      <dgm:t>
        <a:bodyPr/>
        <a:lstStyle/>
        <a:p>
          <a:endParaRPr lang="en-US"/>
        </a:p>
      </dgm:t>
    </dgm:pt>
    <dgm:pt modelId="{6CC58985-7524-F545-B7AB-76040943C926}">
      <dgm:prSet phldrT="[Text]"/>
      <dgm:spPr>
        <a:gradFill rotWithShape="0">
          <a:gsLst>
            <a:gs pos="0">
              <a:schemeClr val="accent4">
                <a:hueOff val="0"/>
                <a:satOff val="0"/>
                <a:lumOff val="0"/>
                <a:shade val="15000"/>
                <a:satMod val="180000"/>
                <a:alpha val="5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dirty="0" smtClean="0"/>
            <a:t>Bioinformatics tools</a:t>
          </a:r>
          <a:endParaRPr lang="en-US" dirty="0"/>
        </a:p>
      </dgm:t>
    </dgm:pt>
    <dgm:pt modelId="{A5041B36-5D20-ED44-8F2E-827F4F575319}" type="parTrans" cxnId="{DD851EF6-2638-AC4A-96AF-61EFE272DE6C}">
      <dgm:prSet/>
      <dgm:spPr/>
      <dgm:t>
        <a:bodyPr/>
        <a:lstStyle/>
        <a:p>
          <a:endParaRPr lang="en-US"/>
        </a:p>
      </dgm:t>
    </dgm:pt>
    <dgm:pt modelId="{3C00DBFA-8EF3-EF4C-88E4-9407E9C6F915}" type="sibTrans" cxnId="{DD851EF6-2638-AC4A-96AF-61EFE272DE6C}">
      <dgm:prSet/>
      <dgm:spPr/>
      <dgm:t>
        <a:bodyPr/>
        <a:lstStyle/>
        <a:p>
          <a:endParaRPr lang="en-US"/>
        </a:p>
      </dgm:t>
    </dgm:pt>
    <dgm:pt modelId="{19EBF508-F35D-0941-BCE3-7380C0A140E0}">
      <dgm:prSet phldrT="[Text]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15000"/>
                <a:satMod val="180000"/>
                <a:alpha val="5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dirty="0" smtClean="0"/>
            <a:t>Genome sequencing</a:t>
          </a:r>
          <a:endParaRPr lang="en-US" dirty="0"/>
        </a:p>
      </dgm:t>
    </dgm:pt>
    <dgm:pt modelId="{75514A2B-8D1D-5A4F-855F-9993848E9B45}" type="parTrans" cxnId="{9E54AC70-4E77-314C-AF92-43CBEFD87C0D}">
      <dgm:prSet/>
      <dgm:spPr/>
      <dgm:t>
        <a:bodyPr/>
        <a:lstStyle/>
        <a:p>
          <a:endParaRPr lang="en-US"/>
        </a:p>
      </dgm:t>
    </dgm:pt>
    <dgm:pt modelId="{D52B5512-7761-0545-8EB5-77B01B8EA04A}" type="sibTrans" cxnId="{9E54AC70-4E77-314C-AF92-43CBEFD87C0D}">
      <dgm:prSet/>
      <dgm:spPr/>
      <dgm:t>
        <a:bodyPr/>
        <a:lstStyle/>
        <a:p>
          <a:endParaRPr lang="en-US"/>
        </a:p>
      </dgm:t>
    </dgm:pt>
    <dgm:pt modelId="{93BEFBF0-011C-2149-8CCE-28CB1FF6D95C}">
      <dgm:prSet phldrT="[Text]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15000"/>
                <a:satMod val="180000"/>
                <a:alpha val="5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en-US" dirty="0" smtClean="0"/>
            <a:t>Research group 2</a:t>
          </a:r>
          <a:endParaRPr lang="en-US" dirty="0"/>
        </a:p>
      </dgm:t>
    </dgm:pt>
    <dgm:pt modelId="{7D060844-01CF-D041-A74F-A580007C56E5}" type="parTrans" cxnId="{F7EB0448-4B2C-9444-BF7B-7FF3B263D7FF}">
      <dgm:prSet/>
      <dgm:spPr/>
      <dgm:t>
        <a:bodyPr/>
        <a:lstStyle/>
        <a:p>
          <a:endParaRPr lang="en-US"/>
        </a:p>
      </dgm:t>
    </dgm:pt>
    <dgm:pt modelId="{3348ED1B-4065-2340-AA5A-24237B26300D}" type="sibTrans" cxnId="{F7EB0448-4B2C-9444-BF7B-7FF3B263D7FF}">
      <dgm:prSet/>
      <dgm:spPr/>
      <dgm:t>
        <a:bodyPr/>
        <a:lstStyle/>
        <a:p>
          <a:endParaRPr lang="en-US"/>
        </a:p>
      </dgm:t>
    </dgm:pt>
    <dgm:pt modelId="{A29AF848-112B-4C43-8491-5815F281AA68}" type="pres">
      <dgm:prSet presAssocID="{337FF81A-E978-CB4F-A0E6-A3344F7C1E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68AAF9-83AE-0440-AA42-0C6DE13D50D3}" type="pres">
      <dgm:prSet presAssocID="{5F35EA49-F9FD-E342-B763-3D862F19D1FB}" presName="centerShape" presStyleLbl="node0" presStyleIdx="0" presStyleCnt="1"/>
      <dgm:spPr/>
      <dgm:t>
        <a:bodyPr/>
        <a:lstStyle/>
        <a:p>
          <a:endParaRPr lang="en-US"/>
        </a:p>
      </dgm:t>
    </dgm:pt>
    <dgm:pt modelId="{AFC384DD-599A-9C45-B241-B293FFE90F51}" type="pres">
      <dgm:prSet presAssocID="{041FF624-FC5C-BB49-BED2-B1438B422002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9F1EBD4-6B2B-EE4D-831B-0D93210E3504}" type="pres">
      <dgm:prSet presAssocID="{1D335E9B-0C41-E446-A509-ABEF814F70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02B5E-1147-BB4A-8D04-9FA66C3AD37E}" type="pres">
      <dgm:prSet presAssocID="{7D060844-01CF-D041-A74F-A580007C56E5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B4D83740-616B-4A42-8726-D4CCBFF1998F}" type="pres">
      <dgm:prSet presAssocID="{93BEFBF0-011C-2149-8CCE-28CB1FF6D9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59425-9E3D-5F44-A5F0-6D42A860222C}" type="pres">
      <dgm:prSet presAssocID="{A5041B36-5D20-ED44-8F2E-827F4F575319}" presName="parTrans" presStyleLbl="bgSibTrans2D1" presStyleIdx="2" presStyleCnt="4" custLinFactNeighborX="1706" custLinFactNeighborY="26163"/>
      <dgm:spPr/>
      <dgm:t>
        <a:bodyPr/>
        <a:lstStyle/>
        <a:p>
          <a:endParaRPr lang="en-US"/>
        </a:p>
      </dgm:t>
    </dgm:pt>
    <dgm:pt modelId="{448D296B-8983-F340-8A0C-EADED47D3F34}" type="pres">
      <dgm:prSet presAssocID="{6CC58985-7524-F545-B7AB-76040943C9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890D0-2FA7-2740-8810-F4954A75287A}" type="pres">
      <dgm:prSet presAssocID="{75514A2B-8D1D-5A4F-855F-9993848E9B45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C3D36D16-D3C4-EF44-BB68-C426B4B13ABE}" type="pres">
      <dgm:prSet presAssocID="{19EBF508-F35D-0941-BCE3-7380C0A140E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17E4F0-8A49-2B49-B7EB-C41B7FE05032}" type="presOf" srcId="{6CC58985-7524-F545-B7AB-76040943C926}" destId="{448D296B-8983-F340-8A0C-EADED47D3F34}" srcOrd="0" destOrd="0" presId="urn:microsoft.com/office/officeart/2005/8/layout/radial4"/>
    <dgm:cxn modelId="{DD851EF6-2638-AC4A-96AF-61EFE272DE6C}" srcId="{5F35EA49-F9FD-E342-B763-3D862F19D1FB}" destId="{6CC58985-7524-F545-B7AB-76040943C926}" srcOrd="2" destOrd="0" parTransId="{A5041B36-5D20-ED44-8F2E-827F4F575319}" sibTransId="{3C00DBFA-8EF3-EF4C-88E4-9407E9C6F915}"/>
    <dgm:cxn modelId="{CE7B4B3A-55C1-5340-ABCB-FC0F06206AF8}" type="presOf" srcId="{93BEFBF0-011C-2149-8CCE-28CB1FF6D95C}" destId="{B4D83740-616B-4A42-8726-D4CCBFF1998F}" srcOrd="0" destOrd="0" presId="urn:microsoft.com/office/officeart/2005/8/layout/radial4"/>
    <dgm:cxn modelId="{C326F7A7-D919-E944-80C5-9F750D5CF765}" type="presOf" srcId="{75514A2B-8D1D-5A4F-855F-9993848E9B45}" destId="{47F890D0-2FA7-2740-8810-F4954A75287A}" srcOrd="0" destOrd="0" presId="urn:microsoft.com/office/officeart/2005/8/layout/radial4"/>
    <dgm:cxn modelId="{5EEE846B-4E7F-7845-8AAD-97894BBC91A2}" srcId="{337FF81A-E978-CB4F-A0E6-A3344F7C1EA4}" destId="{5F35EA49-F9FD-E342-B763-3D862F19D1FB}" srcOrd="0" destOrd="0" parTransId="{854EF697-5E26-AA43-ACF0-D97DCB8E8452}" sibTransId="{5017CC09-0CDD-3B49-8D6B-CDAF8F05253A}"/>
    <dgm:cxn modelId="{34122A87-C194-084B-BB92-6AF74A351A2E}" type="presOf" srcId="{5F35EA49-F9FD-E342-B763-3D862F19D1FB}" destId="{8A68AAF9-83AE-0440-AA42-0C6DE13D50D3}" srcOrd="0" destOrd="0" presId="urn:microsoft.com/office/officeart/2005/8/layout/radial4"/>
    <dgm:cxn modelId="{F7EB0448-4B2C-9444-BF7B-7FF3B263D7FF}" srcId="{5F35EA49-F9FD-E342-B763-3D862F19D1FB}" destId="{93BEFBF0-011C-2149-8CCE-28CB1FF6D95C}" srcOrd="1" destOrd="0" parTransId="{7D060844-01CF-D041-A74F-A580007C56E5}" sibTransId="{3348ED1B-4065-2340-AA5A-24237B26300D}"/>
    <dgm:cxn modelId="{954CA733-61BF-FA4B-B361-2A80180C6707}" srcId="{5F35EA49-F9FD-E342-B763-3D862F19D1FB}" destId="{1D335E9B-0C41-E446-A509-ABEF814F704D}" srcOrd="0" destOrd="0" parTransId="{041FF624-FC5C-BB49-BED2-B1438B422002}" sibTransId="{026D7501-21CA-3641-A29E-473774317EC2}"/>
    <dgm:cxn modelId="{79ED1434-2BFE-2746-A1BF-A373BE25815D}" type="presOf" srcId="{041FF624-FC5C-BB49-BED2-B1438B422002}" destId="{AFC384DD-599A-9C45-B241-B293FFE90F51}" srcOrd="0" destOrd="0" presId="urn:microsoft.com/office/officeart/2005/8/layout/radial4"/>
    <dgm:cxn modelId="{9E54AC70-4E77-314C-AF92-43CBEFD87C0D}" srcId="{5F35EA49-F9FD-E342-B763-3D862F19D1FB}" destId="{19EBF508-F35D-0941-BCE3-7380C0A140E0}" srcOrd="3" destOrd="0" parTransId="{75514A2B-8D1D-5A4F-855F-9993848E9B45}" sibTransId="{D52B5512-7761-0545-8EB5-77B01B8EA04A}"/>
    <dgm:cxn modelId="{57DFBDF5-2E96-3F4D-BF2B-8C35B0A4DB28}" type="presOf" srcId="{7D060844-01CF-D041-A74F-A580007C56E5}" destId="{F2402B5E-1147-BB4A-8D04-9FA66C3AD37E}" srcOrd="0" destOrd="0" presId="urn:microsoft.com/office/officeart/2005/8/layout/radial4"/>
    <dgm:cxn modelId="{BCB358AC-70A5-074D-9BFC-431EAB83EABA}" type="presOf" srcId="{337FF81A-E978-CB4F-A0E6-A3344F7C1EA4}" destId="{A29AF848-112B-4C43-8491-5815F281AA68}" srcOrd="0" destOrd="0" presId="urn:microsoft.com/office/officeart/2005/8/layout/radial4"/>
    <dgm:cxn modelId="{99666785-32F0-E44C-AE06-B86A50821919}" type="presOf" srcId="{A5041B36-5D20-ED44-8F2E-827F4F575319}" destId="{F3259425-9E3D-5F44-A5F0-6D42A860222C}" srcOrd="0" destOrd="0" presId="urn:microsoft.com/office/officeart/2005/8/layout/radial4"/>
    <dgm:cxn modelId="{75BA0D71-C621-5849-A26A-89981B8E2B14}" type="presOf" srcId="{19EBF508-F35D-0941-BCE3-7380C0A140E0}" destId="{C3D36D16-D3C4-EF44-BB68-C426B4B13ABE}" srcOrd="0" destOrd="0" presId="urn:microsoft.com/office/officeart/2005/8/layout/radial4"/>
    <dgm:cxn modelId="{1752CC34-525B-7C41-9562-E4E6F0EDCD03}" type="presOf" srcId="{1D335E9B-0C41-E446-A509-ABEF814F704D}" destId="{69F1EBD4-6B2B-EE4D-831B-0D93210E3504}" srcOrd="0" destOrd="0" presId="urn:microsoft.com/office/officeart/2005/8/layout/radial4"/>
    <dgm:cxn modelId="{76A9F6F1-7806-8E49-B5B3-ECE661FF1E1A}" type="presParOf" srcId="{A29AF848-112B-4C43-8491-5815F281AA68}" destId="{8A68AAF9-83AE-0440-AA42-0C6DE13D50D3}" srcOrd="0" destOrd="0" presId="urn:microsoft.com/office/officeart/2005/8/layout/radial4"/>
    <dgm:cxn modelId="{B6485C46-BB4D-1A44-9FB4-5AD74D830FC8}" type="presParOf" srcId="{A29AF848-112B-4C43-8491-5815F281AA68}" destId="{AFC384DD-599A-9C45-B241-B293FFE90F51}" srcOrd="1" destOrd="0" presId="urn:microsoft.com/office/officeart/2005/8/layout/radial4"/>
    <dgm:cxn modelId="{37B4EB54-FAB9-754B-9820-F8F6D824FF24}" type="presParOf" srcId="{A29AF848-112B-4C43-8491-5815F281AA68}" destId="{69F1EBD4-6B2B-EE4D-831B-0D93210E3504}" srcOrd="2" destOrd="0" presId="urn:microsoft.com/office/officeart/2005/8/layout/radial4"/>
    <dgm:cxn modelId="{F2B96976-D520-2144-A8B6-017B58E24469}" type="presParOf" srcId="{A29AF848-112B-4C43-8491-5815F281AA68}" destId="{F2402B5E-1147-BB4A-8D04-9FA66C3AD37E}" srcOrd="3" destOrd="0" presId="urn:microsoft.com/office/officeart/2005/8/layout/radial4"/>
    <dgm:cxn modelId="{4806118F-DCD1-8E4E-A2A4-86A21F006B29}" type="presParOf" srcId="{A29AF848-112B-4C43-8491-5815F281AA68}" destId="{B4D83740-616B-4A42-8726-D4CCBFF1998F}" srcOrd="4" destOrd="0" presId="urn:microsoft.com/office/officeart/2005/8/layout/radial4"/>
    <dgm:cxn modelId="{12430ECC-59D7-744F-931F-A1F43F7C11B4}" type="presParOf" srcId="{A29AF848-112B-4C43-8491-5815F281AA68}" destId="{F3259425-9E3D-5F44-A5F0-6D42A860222C}" srcOrd="5" destOrd="0" presId="urn:microsoft.com/office/officeart/2005/8/layout/radial4"/>
    <dgm:cxn modelId="{851547E6-3D58-B442-A5FA-BE69EE5E5E7E}" type="presParOf" srcId="{A29AF848-112B-4C43-8491-5815F281AA68}" destId="{448D296B-8983-F340-8A0C-EADED47D3F34}" srcOrd="6" destOrd="0" presId="urn:microsoft.com/office/officeart/2005/8/layout/radial4"/>
    <dgm:cxn modelId="{1B0EFBE6-9350-5F40-BF76-7A9DFD160EAC}" type="presParOf" srcId="{A29AF848-112B-4C43-8491-5815F281AA68}" destId="{47F890D0-2FA7-2740-8810-F4954A75287A}" srcOrd="7" destOrd="0" presId="urn:microsoft.com/office/officeart/2005/8/layout/radial4"/>
    <dgm:cxn modelId="{BF8356BB-A0CC-2247-9E81-4B759E7D9296}" type="presParOf" srcId="{A29AF848-112B-4C43-8491-5815F281AA68}" destId="{C3D36D16-D3C4-EF44-BB68-C426B4B13ABE}" srcOrd="8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F3381-A75A-E441-B264-5562F5D88FA2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A51E-EA03-D544-8385-D398F5C03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DC12-C4F0-6045-8CE5-892FE2C2F457}" type="datetimeFigureOut">
              <a:rPr lang="en-US" smtClean="0"/>
              <a:pPr/>
              <a:t>3/10/09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2FAD8-106C-AC4A-B21B-E7667654C0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0BFC81-084A-4F43-9728-D96A208337B8}" type="datetime1">
              <a:rPr lang="es-ES_tradnl" smtClean="0"/>
              <a:pPr/>
              <a:t>3/10/09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6AE582E-BA22-374C-8D09-81123F543475}" type="datetime1">
              <a:rPr lang="es-ES_tradnl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907-084B-CF43-A015-E5905895A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CAFE56C-AB84-B94F-917A-4840C73340E7}" type="datetime1">
              <a:rPr lang="es-ES_tradnl" smtClean="0"/>
              <a:pPr/>
              <a:t>3/10/09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907-084B-CF43-A015-E5905895A2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79D7A420-203A-424E-A85B-94FD489EC77C}" type="datetime1">
              <a:rPr lang="es-ES_tradnl" smtClean="0"/>
              <a:pPr/>
              <a:t>3/10/09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907-084B-CF43-A015-E5905895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9E95476-F61D-9B49-942E-D89DE8B82C70}" type="datetime1">
              <a:rPr lang="es-ES_tradnl" smtClean="0"/>
              <a:pPr/>
              <a:t>3/10/09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http://madas2.bioinfo.cnio.es  Contact: </a:t>
            </a:r>
            <a:r>
              <a:rPr lang="en-US" dirty="0" err="1" smtClean="0"/>
              <a:t>vdelatorre@cnio.es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8EAA-29F7-8E4F-9F6B-397AF82CE5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141E0143-684E-114D-9C20-F7DC17202CE8}" type="datetime1">
              <a:rPr lang="es-ES_tradnl" smtClean="0"/>
              <a:pPr/>
              <a:t>3/10/09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907-084B-CF43-A015-E5905895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8C03FB9A-CD90-1B43-92C7-6E806977D174}" type="datetime1">
              <a:rPr lang="es-ES_tradnl" smtClean="0"/>
              <a:pPr/>
              <a:t>3/10/09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907-084B-CF43-A015-E5905895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C1FA2155-10B5-EC43-9832-E589F1B98A8E}" type="datetime1">
              <a:rPr lang="es-ES_tradnl" smtClean="0"/>
              <a:pPr/>
              <a:t>3/10/09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907-084B-CF43-A015-E5905895A2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08CA3857-042B-804F-86AF-232B20D639A5}" type="datetime1">
              <a:rPr lang="es-ES_tradnl" smtClean="0"/>
              <a:pPr/>
              <a:t>3/10/09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9907-084B-CF43-A015-E5905895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_tradnl" smtClean="0"/>
              <a:t>Click to edit Master text styles</a:t>
            </a:r>
          </a:p>
          <a:p>
            <a:pPr lvl="1" eaLnBrk="1" latinLnBrk="0" hangingPunct="1"/>
            <a:r>
              <a:rPr lang="es-ES_tradnl" smtClean="0"/>
              <a:t>Second level</a:t>
            </a:r>
          </a:p>
          <a:p>
            <a:pPr lvl="2" eaLnBrk="1" latinLnBrk="0" hangingPunct="1"/>
            <a:r>
              <a:rPr lang="es-ES_tradnl" smtClean="0"/>
              <a:t>Third level</a:t>
            </a:r>
          </a:p>
          <a:p>
            <a:pPr lvl="3" eaLnBrk="1" latinLnBrk="0" hangingPunct="1"/>
            <a:r>
              <a:rPr lang="es-ES_tradnl" smtClean="0"/>
              <a:t>Fourth level</a:t>
            </a:r>
          </a:p>
          <a:p>
            <a:pPr lvl="4" eaLnBrk="1" latinLnBrk="0" hangingPunct="1"/>
            <a:r>
              <a:rPr lang="es-ES_tradnl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78066CE-907B-F041-87DA-27B86F734E42}" type="datetime1">
              <a:rPr lang="es-ES_tradnl" smtClean="0"/>
              <a:pPr/>
              <a:t>3/10/09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_tradnl" dirty="0" err="1" smtClean="0"/>
              <a:t>Click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icon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to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add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CCAFEC-2B00-A341-A3B2-2022F018388A}" type="datetime1">
              <a:rPr lang="es-ES_tradnl" smtClean="0"/>
              <a:pPr/>
              <a:t>3/10/09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http://madas2.bioinfo.cnio.es  Contact: vdelatorre@cnio.es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849907-084B-CF43-A015-E5905895A2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_tradnl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dirty="0" err="1" smtClean="0"/>
              <a:t>Click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to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edit</a:t>
            </a:r>
            <a:r>
              <a:rPr kumimoji="0" lang="es-ES_tradnl" dirty="0" smtClean="0"/>
              <a:t> Master </a:t>
            </a:r>
            <a:r>
              <a:rPr kumimoji="0" lang="es-ES_tradnl" dirty="0" err="1" smtClean="0"/>
              <a:t>text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styles</a:t>
            </a:r>
            <a:endParaRPr kumimoji="0" lang="es-ES_tradnl" dirty="0" smtClean="0"/>
          </a:p>
          <a:p>
            <a:pPr lvl="1" eaLnBrk="1" latinLnBrk="0" hangingPunct="1"/>
            <a:r>
              <a:rPr kumimoji="0" lang="es-ES_tradnl" dirty="0" err="1" smtClean="0"/>
              <a:t>Second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level</a:t>
            </a:r>
            <a:endParaRPr kumimoji="0" lang="es-ES_tradnl" dirty="0" smtClean="0"/>
          </a:p>
          <a:p>
            <a:pPr lvl="2" eaLnBrk="1" latinLnBrk="0" hangingPunct="1"/>
            <a:r>
              <a:rPr kumimoji="0" lang="es-ES_tradnl" dirty="0" err="1" smtClean="0"/>
              <a:t>Third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level</a:t>
            </a:r>
            <a:endParaRPr kumimoji="0" lang="es-ES_tradnl" dirty="0" smtClean="0"/>
          </a:p>
          <a:p>
            <a:pPr lvl="3" eaLnBrk="1" latinLnBrk="0" hangingPunct="1"/>
            <a:r>
              <a:rPr kumimoji="0" lang="es-ES_tradnl" dirty="0" err="1" smtClean="0"/>
              <a:t>Fourth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level</a:t>
            </a:r>
            <a:endParaRPr kumimoji="0" lang="es-ES_tradnl" dirty="0" smtClean="0"/>
          </a:p>
          <a:p>
            <a:pPr lvl="4" eaLnBrk="1" latinLnBrk="0" hangingPunct="1"/>
            <a:r>
              <a:rPr kumimoji="0" lang="es-ES_tradnl" dirty="0" err="1" smtClean="0"/>
              <a:t>Fifth</a:t>
            </a:r>
            <a:r>
              <a:rPr kumimoji="0" lang="es-ES_tradnl" dirty="0" smtClean="0"/>
              <a:t> </a:t>
            </a:r>
            <a:r>
              <a:rPr kumimoji="0" lang="es-ES_tradnl" dirty="0" err="1" smtClean="0"/>
              <a:t>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426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1849907-084B-CF43-A015-E5905895A2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5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adas2.bioinfo.cnio.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5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02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3048000" cy="1829761"/>
          </a:xfrm>
          <a:effectLst/>
        </p:spPr>
        <p:txBody>
          <a:bodyPr>
            <a:noAutofit/>
          </a:bodyPr>
          <a:lstStyle/>
          <a:p>
            <a:r>
              <a:rPr lang="en-US" sz="66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stA="73000" endPos="76000" dir="5400000" sy="-100000" algn="bl" rotWithShape="0"/>
                </a:effectLst>
              </a:rPr>
              <a:t>Ma</a:t>
            </a:r>
            <a:r>
              <a:rPr lang="en-US" sz="6600" dirty="0" smtClean="0">
                <a:solidFill>
                  <a:srgbClr val="FF66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stA="73000" endPos="76000" dir="5400000" sy="-100000" algn="bl" rotWithShape="0"/>
                </a:effectLst>
              </a:rPr>
              <a:t>DAS</a:t>
            </a:r>
            <a:endParaRPr lang="en-US" sz="6600" dirty="0">
              <a:solidFill>
                <a:srgbClr val="FF66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stA="73000" endPos="76000" dir="5400000" sy="-100000" algn="bl" rotWithShape="0"/>
              </a:effectLst>
            </a:endParaRPr>
          </a:p>
        </p:txBody>
      </p:sp>
      <p:sp>
        <p:nvSpPr>
          <p:cNvPr id="110" name="Subtitle 109"/>
          <p:cNvSpPr>
            <a:spLocks noGrp="1"/>
          </p:cNvSpPr>
          <p:nvPr>
            <p:ph type="subTitle" idx="1"/>
          </p:nvPr>
        </p:nvSpPr>
        <p:spPr>
          <a:xfrm>
            <a:off x="3581400" y="2743200"/>
            <a:ext cx="5065872" cy="1199704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a collaborative tool for sequence annotation.</a:t>
            </a:r>
            <a:endParaRPr lang="es-ES_tradnl" sz="2000" dirty="0" smtClean="0"/>
          </a:p>
        </p:txBody>
      </p:sp>
      <p:sp>
        <p:nvSpPr>
          <p:cNvPr id="115" name="Footer Placeholder 1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source </a:t>
            </a:r>
            <a:r>
              <a:rPr lang="en-US" dirty="0" smtClean="0">
                <a:solidFill>
                  <a:srgbClr val="EB641B"/>
                </a:solidFill>
              </a:rPr>
              <a:t>plug-ins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4" name="Picture 3" descr="Imagen 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6977662" cy="4449762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43000"/>
              </a:srgbClr>
            </a:outerShdw>
            <a:reflection stA="50000" endPos="53000" dist="127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6172200" y="1828800"/>
            <a:ext cx="2475072" cy="2743200"/>
          </a:xfrm>
          <a:prstGeom prst="wedgeEllipseCallout">
            <a:avLst>
              <a:gd name="adj1" fmla="val -63998"/>
              <a:gd name="adj2" fmla="val 944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Researchers can upload their data or get it from different repositories.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data source </a:t>
            </a:r>
            <a:r>
              <a:rPr lang="en-US" dirty="0" smtClean="0">
                <a:solidFill>
                  <a:schemeClr val="accent3"/>
                </a:solidFill>
              </a:rPr>
              <a:t>plug-ins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Imagen 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019801" cy="3845984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5" name="Picture 4" descr="Imagen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3108950"/>
            <a:ext cx="5172075" cy="3298994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762000" y="3352800"/>
            <a:ext cx="2752725" cy="2667000"/>
          </a:xfrm>
          <a:prstGeom prst="wedgeEllipseCallout">
            <a:avLst>
              <a:gd name="adj1" fmla="val 61821"/>
              <a:gd name="adj2" fmla="val -732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en-US" dirty="0" err="1" smtClean="0"/>
              <a:t>sers</a:t>
            </a:r>
            <a:r>
              <a:rPr lang="en-US" dirty="0" smtClean="0"/>
              <a:t> can set their sequence reference from </a:t>
            </a:r>
            <a:r>
              <a:rPr lang="en-US" dirty="0" err="1" smtClean="0"/>
              <a:t>Ensembl</a:t>
            </a:r>
            <a:r>
              <a:rPr lang="en-US" dirty="0" smtClean="0"/>
              <a:t>, </a:t>
            </a:r>
            <a:r>
              <a:rPr lang="en-US" dirty="0" err="1" smtClean="0"/>
              <a:t>Uniprot</a:t>
            </a:r>
            <a:r>
              <a:rPr lang="en-US" dirty="0" smtClean="0"/>
              <a:t> or provide a new one.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data source </a:t>
            </a:r>
            <a:r>
              <a:rPr lang="en-US" dirty="0" smtClean="0">
                <a:solidFill>
                  <a:schemeClr val="accent3"/>
                </a:solidFill>
              </a:rPr>
              <a:t>plug-ins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Imagen 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34" y="1417638"/>
            <a:ext cx="7335595" cy="4681536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3048000" y="4038600"/>
            <a:ext cx="2438400" cy="2060574"/>
          </a:xfrm>
          <a:prstGeom prst="wedgeEllipseCallout">
            <a:avLst>
              <a:gd name="adj1" fmla="val -22982"/>
              <a:gd name="adj2" fmla="val -575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Researchers have full control over their annotations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data source </a:t>
            </a:r>
            <a:r>
              <a:rPr lang="en-US" dirty="0" smtClean="0">
                <a:solidFill>
                  <a:schemeClr val="accent3"/>
                </a:solidFill>
              </a:rPr>
              <a:t>plug-ins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Imagen 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17638"/>
            <a:ext cx="6623050" cy="4231393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5486400" y="3200400"/>
            <a:ext cx="1981200" cy="1676400"/>
          </a:xfrm>
          <a:prstGeom prst="wedgeEllipseCallout">
            <a:avLst>
              <a:gd name="adj1" fmla="val -56888"/>
              <a:gd name="adj2" fmla="val -243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GFF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 data source </a:t>
            </a:r>
            <a:r>
              <a:rPr lang="en-US" dirty="0" smtClean="0">
                <a:solidFill>
                  <a:schemeClr val="accent3"/>
                </a:solidFill>
              </a:rPr>
              <a:t>plug-ins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Image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17638"/>
            <a:ext cx="6740366" cy="4786128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6019800" y="2438400"/>
            <a:ext cx="2627472" cy="1828800"/>
          </a:xfrm>
          <a:prstGeom prst="wedgeEllipseCallout">
            <a:avLst>
              <a:gd name="adj1" fmla="val -85779"/>
              <a:gd name="adj2" fmla="val -2141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information from a gene expression experiment.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 data source </a:t>
            </a:r>
            <a:r>
              <a:rPr lang="en-US" dirty="0" smtClean="0">
                <a:solidFill>
                  <a:schemeClr val="accent3"/>
                </a:solidFill>
              </a:rPr>
              <a:t>plug-ins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 descr="Imagen 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17638"/>
            <a:ext cx="7080250" cy="4521035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6248400" y="2438400"/>
            <a:ext cx="2398872" cy="2133600"/>
          </a:xfrm>
          <a:prstGeom prst="wedgeEllipseCallout">
            <a:avLst>
              <a:gd name="adj1" fmla="val -81491"/>
              <a:gd name="adj2" fmla="val -1066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Load information from specific databases like </a:t>
            </a:r>
            <a:r>
              <a:rPr lang="en-US" dirty="0" err="1" smtClean="0"/>
              <a:t>Treefam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 data source </a:t>
            </a:r>
            <a:r>
              <a:rPr lang="en-US" dirty="0" smtClean="0">
                <a:solidFill>
                  <a:schemeClr val="accent3"/>
                </a:solidFill>
              </a:rPr>
              <a:t>plug-ins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Picture 4" descr="Imagen 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00200"/>
            <a:ext cx="6599238" cy="421617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6096000" y="1828800"/>
            <a:ext cx="2590800" cy="2819400"/>
          </a:xfrm>
          <a:prstGeom prst="wedgeEllipseCallout">
            <a:avLst>
              <a:gd name="adj1" fmla="val -76997"/>
              <a:gd name="adj2" fmla="val 572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Connect to a </a:t>
            </a:r>
            <a:r>
              <a:rPr lang="en-US" dirty="0" err="1" smtClean="0"/>
              <a:t>Postgres</a:t>
            </a:r>
            <a:r>
              <a:rPr lang="en-US" dirty="0" smtClean="0"/>
              <a:t> SQL server and import the annotations.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391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 smtClean="0">
                <a:solidFill>
                  <a:srgbClr val="464646"/>
                </a:solidFill>
                <a:effectLst>
                  <a:reflection stA="50000" endPos="75000" dist="12700" dir="5400000" sy="-100000" algn="bl" rotWithShape="0"/>
                </a:effectLst>
              </a:rPr>
              <a:t>Visualization</a:t>
            </a:r>
            <a:r>
              <a:rPr lang="en-US" sz="4900" dirty="0" smtClean="0">
                <a:effectLst>
                  <a:reflection stA="50000" endPos="75000" dist="12700" dir="5400000" sy="-100000" algn="bl" rotWithShape="0"/>
                </a:effectLst>
              </a:rPr>
              <a:t> </a:t>
            </a:r>
            <a:r>
              <a:rPr lang="en-US" sz="4900" dirty="0" smtClean="0">
                <a:solidFill>
                  <a:srgbClr val="EB641B"/>
                </a:solidFill>
                <a:effectLst>
                  <a:reflection stA="50000" endPos="75000" dist="12700" dir="5400000" sy="-100000" algn="bl" rotWithShape="0"/>
                </a:effectLst>
              </a:rPr>
              <a:t>plug-ins.</a:t>
            </a:r>
            <a:endParaRPr lang="en-US" sz="4900" dirty="0">
              <a:solidFill>
                <a:srgbClr val="EB641B"/>
              </a:solidFill>
              <a:effectLst>
                <a:reflection stA="50000" endPos="75000" dist="127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Visualization plug-ins. </a:t>
            </a:r>
            <a:r>
              <a:rPr lang="en-US" dirty="0" err="1" smtClean="0">
                <a:solidFill>
                  <a:srgbClr val="EB641B"/>
                </a:solidFill>
              </a:rPr>
              <a:t>Madasmap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4" name="Picture 3" descr="Imagen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8"/>
            <a:ext cx="6859588" cy="439204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6096000" y="2438400"/>
            <a:ext cx="2551272" cy="2057400"/>
          </a:xfrm>
          <a:prstGeom prst="wedgeEllipseCallout">
            <a:avLst>
              <a:gd name="adj1" fmla="val -86163"/>
              <a:gd name="adj2" fmla="val -51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maps like representation of genome or protein annotations</a:t>
            </a:r>
            <a:endParaRPr lang="en-US" dirty="0"/>
          </a:p>
        </p:txBody>
      </p:sp>
      <p:pic>
        <p:nvPicPr>
          <p:cNvPr id="6" name="Picture 5" descr="Imagen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72" y="4184174"/>
            <a:ext cx="3657600" cy="2223770"/>
          </a:xfrm>
          <a:prstGeom prst="rect">
            <a:avLst/>
          </a:prstGeom>
          <a:effectLst>
            <a:outerShdw blurRad="2794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Visualization </a:t>
            </a:r>
            <a:r>
              <a:rPr lang="en-US" dirty="0" smtClean="0">
                <a:solidFill>
                  <a:srgbClr val="EB641B"/>
                </a:solidFill>
              </a:rPr>
              <a:t>plug-ins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5" name="Picture 4" descr="Imagen 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2" y="1417638"/>
            <a:ext cx="7545228" cy="482056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3810000" y="3733800"/>
            <a:ext cx="2667000" cy="1905000"/>
          </a:xfrm>
          <a:prstGeom prst="wedgeEllipseCallout">
            <a:avLst>
              <a:gd name="adj1" fmla="val -57041"/>
              <a:gd name="adj2" fmla="val -52784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r>
              <a:rPr lang="en-US" dirty="0" err="1" smtClean="0"/>
              <a:t>sers</a:t>
            </a:r>
            <a:r>
              <a:rPr lang="en-US" dirty="0" smtClean="0"/>
              <a:t> can filter their annotations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64646"/>
                </a:solidFill>
              </a:rPr>
              <a:t>Current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annotation model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514600"/>
          <a:ext cx="8686800" cy="2438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http://madas2.bioinfo.cnio.es  Contact: </a:t>
            </a:r>
            <a:r>
              <a:rPr lang="en-US" dirty="0" err="1" smtClean="0"/>
              <a:t>vdelatorre@cnio.es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Visualization </a:t>
            </a:r>
            <a:r>
              <a:rPr lang="en-US" dirty="0" smtClean="0">
                <a:solidFill>
                  <a:srgbClr val="EB641B"/>
                </a:solidFill>
              </a:rPr>
              <a:t>plug-ins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5" name="Picture 4" descr="Imagen 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95" y="1417638"/>
            <a:ext cx="6795880" cy="434181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6" name="Picture 5" descr="Imagen 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977357"/>
            <a:ext cx="5369614" cy="343058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7" name="Oval Callout 6"/>
          <p:cNvSpPr/>
          <p:nvPr/>
        </p:nvSpPr>
        <p:spPr>
          <a:xfrm>
            <a:off x="5105400" y="1644650"/>
            <a:ext cx="3733800" cy="4114800"/>
          </a:xfrm>
          <a:prstGeom prst="wedgeEllipseCallout">
            <a:avLst>
              <a:gd name="adj1" fmla="val -59396"/>
              <a:gd name="adj2" fmla="val -2193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Internal and </a:t>
            </a:r>
            <a:r>
              <a:rPr lang="en-US" dirty="0" err="1" smtClean="0"/>
              <a:t>Pubmed</a:t>
            </a:r>
            <a:r>
              <a:rPr lang="en-US" dirty="0" smtClean="0"/>
              <a:t> searches. In </a:t>
            </a:r>
            <a:r>
              <a:rPr lang="en-US" dirty="0" err="1" smtClean="0"/>
              <a:t>Pubmed</a:t>
            </a:r>
            <a:r>
              <a:rPr lang="en-US" dirty="0" smtClean="0"/>
              <a:t> search, a text mining tool</a:t>
            </a:r>
          </a:p>
          <a:p>
            <a:pPr algn="ctr"/>
            <a:r>
              <a:rPr lang="en-US" dirty="0" smtClean="0"/>
              <a:t> (</a:t>
            </a:r>
            <a:r>
              <a:rPr lang="en-US" dirty="0" err="1" smtClean="0"/>
              <a:t>Biocreative</a:t>
            </a:r>
            <a:r>
              <a:rPr lang="en-US" dirty="0" smtClean="0"/>
              <a:t> </a:t>
            </a:r>
            <a:r>
              <a:rPr lang="en-US" dirty="0" err="1" smtClean="0"/>
              <a:t>Metaserver</a:t>
            </a:r>
            <a:r>
              <a:rPr lang="en-US" dirty="0" smtClean="0"/>
              <a:t>) is used to automatically extract genes from the articles.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Search </a:t>
            </a:r>
            <a:r>
              <a:rPr lang="en-US" dirty="0" smtClean="0">
                <a:solidFill>
                  <a:srgbClr val="EB641B"/>
                </a:solidFill>
              </a:rPr>
              <a:t>results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4" name="Picture 3" descr="Imagen 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" y="1417638"/>
            <a:ext cx="7603332" cy="484712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6019800" y="2590800"/>
            <a:ext cx="2667000" cy="2514600"/>
          </a:xfrm>
          <a:prstGeom prst="wedgeEllipseCallout">
            <a:avLst>
              <a:gd name="adj1" fmla="val -70433"/>
              <a:gd name="adj2" fmla="val 9771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query results are mapped to the sequence and displayed in the map.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Manual </a:t>
            </a:r>
            <a:r>
              <a:rPr lang="en-US" dirty="0" smtClean="0">
                <a:solidFill>
                  <a:srgbClr val="EB641B"/>
                </a:solidFill>
              </a:rPr>
              <a:t>annotations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5" name="Picture 4" descr="Imagen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95400"/>
            <a:ext cx="7086600" cy="503197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6477000" y="2133600"/>
            <a:ext cx="2170272" cy="1981200"/>
          </a:xfrm>
          <a:prstGeom prst="wedgeEllipseCallout">
            <a:avLst>
              <a:gd name="adj1" fmla="val -77518"/>
              <a:gd name="adj2" fmla="val 1475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 can manually add or edit their annotations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plug-in for </a:t>
            </a:r>
            <a:r>
              <a:rPr lang="en-US" dirty="0" smtClean="0">
                <a:solidFill>
                  <a:schemeClr val="accent3"/>
                </a:solidFill>
              </a:rPr>
              <a:t>gene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B641B"/>
                </a:solidFill>
              </a:rPr>
              <a:t>expression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4" name="Picture 3" descr="Imagen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" y="1417638"/>
            <a:ext cx="6996113" cy="4967726"/>
          </a:xfrm>
          <a:prstGeom prst="rect">
            <a:avLst/>
          </a:prstGeom>
          <a:effectLst>
            <a:outerShdw blurRad="6350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pic>
        <p:nvPicPr>
          <p:cNvPr id="5" name="Picture 4" descr="Imagen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45502"/>
            <a:ext cx="5063251" cy="1439862"/>
          </a:xfrm>
          <a:prstGeom prst="rect">
            <a:avLst/>
          </a:prstGeom>
          <a:effectLst>
            <a:outerShdw blurRad="5969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6096000" y="1417638"/>
            <a:ext cx="2895600" cy="4068762"/>
          </a:xfrm>
          <a:prstGeom prst="wedgeEllipseCallout">
            <a:avLst>
              <a:gd name="adj1" fmla="val -68801"/>
              <a:gd name="adj2" fmla="val 2250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Visualization of a Up/down regulated genes for a given </a:t>
            </a:r>
          </a:p>
          <a:p>
            <a:pPr algn="ctr"/>
            <a:r>
              <a:rPr lang="en-US" dirty="0" err="1" smtClean="0"/>
              <a:t>q</a:t>
            </a:r>
            <a:r>
              <a:rPr lang="en-US" dirty="0" smtClean="0"/>
              <a:t>-value.</a:t>
            </a:r>
          </a:p>
          <a:p>
            <a:pPr algn="ctr"/>
            <a:r>
              <a:rPr lang="en-US" dirty="0" smtClean="0"/>
              <a:t>The search and edit capability also work with this plug-in.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central plug-in. </a:t>
            </a:r>
            <a:r>
              <a:rPr lang="en-US" dirty="0" smtClean="0">
                <a:solidFill>
                  <a:srgbClr val="EB641B"/>
                </a:solidFill>
              </a:rPr>
              <a:t>DAS server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4" name="Picture 3" descr="Imagen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33" y="1388590"/>
            <a:ext cx="7780267" cy="5019354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6172200" y="1905000"/>
            <a:ext cx="2310063" cy="2438400"/>
          </a:xfrm>
          <a:prstGeom prst="wedgeEllipseCallout">
            <a:avLst>
              <a:gd name="adj1" fmla="val -71405"/>
              <a:gd name="adj2" fmla="val 1289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the information stored in MaDAS is available trough DAS.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applications used by MaDAS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382000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/>
                </a:solidFill>
              </a:rPr>
              <a:t>Metaserver</a:t>
            </a:r>
            <a:r>
              <a:rPr lang="en-US" sz="2800" dirty="0" smtClean="0">
                <a:solidFill>
                  <a:schemeClr val="accent3"/>
                </a:solidFill>
              </a:rPr>
              <a:t>:</a:t>
            </a:r>
          </a:p>
          <a:p>
            <a:endParaRPr lang="en-US" sz="2800" dirty="0" smtClean="0">
              <a:solidFill>
                <a:schemeClr val="accent3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Leitner</a:t>
            </a:r>
            <a:r>
              <a:rPr lang="en-US" dirty="0" smtClean="0">
                <a:solidFill>
                  <a:schemeClr val="tx2"/>
                </a:solidFill>
              </a:rPr>
              <a:t> F et al. Introducing meta-services for biomedical information extraction. Genome Biology 2008, 9(Suppl 2):S6</a:t>
            </a:r>
          </a:p>
          <a:p>
            <a:endParaRPr lang="en-US" sz="2800" dirty="0" smtClean="0">
              <a:solidFill>
                <a:schemeClr val="accent3"/>
              </a:solidFill>
            </a:endParaRPr>
          </a:p>
          <a:p>
            <a:endParaRPr lang="en-US" sz="2800" dirty="0" smtClean="0">
              <a:solidFill>
                <a:schemeClr val="accent3"/>
              </a:solidFill>
            </a:endParaRPr>
          </a:p>
          <a:p>
            <a:r>
              <a:rPr lang="en-US" sz="2800" dirty="0" err="1" smtClean="0">
                <a:solidFill>
                  <a:schemeClr val="accent3"/>
                </a:solidFill>
              </a:rPr>
              <a:t>Bionemo</a:t>
            </a:r>
            <a:r>
              <a:rPr lang="en-US" sz="2800" dirty="0" smtClean="0">
                <a:solidFill>
                  <a:schemeClr val="accent3"/>
                </a:solidFill>
              </a:rPr>
              <a:t>: 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err="1" smtClean="0">
                <a:solidFill>
                  <a:srgbClr val="464646"/>
                </a:solidFill>
              </a:rPr>
              <a:t>Carbajosa</a:t>
            </a:r>
            <a:r>
              <a:rPr lang="en-US" dirty="0" smtClean="0">
                <a:solidFill>
                  <a:srgbClr val="464646"/>
                </a:solidFill>
              </a:rPr>
              <a:t>, G. et al. </a:t>
            </a:r>
            <a:r>
              <a:rPr lang="en-US" dirty="0" err="1" smtClean="0">
                <a:solidFill>
                  <a:srgbClr val="464646"/>
                </a:solidFill>
              </a:rPr>
              <a:t>Bionemo</a:t>
            </a:r>
            <a:r>
              <a:rPr lang="en-US" dirty="0" smtClean="0">
                <a:solidFill>
                  <a:srgbClr val="464646"/>
                </a:solidFill>
              </a:rPr>
              <a:t>: molecular information on biodegradation metabolism. Nucleic Acids Res 37, D598-602(2009). </a:t>
            </a:r>
            <a:endParaRPr lang="en-US" dirty="0">
              <a:solidFill>
                <a:srgbClr val="4646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2209800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400" dirty="0" smtClean="0">
                <a:solidFill>
                  <a:srgbClr val="464646"/>
                </a:solidFill>
              </a:rPr>
              <a:t>Thanks!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URL: </a:t>
            </a:r>
            <a:r>
              <a:rPr lang="en-US" dirty="0" smtClean="0">
                <a:hlinkClick r:id="rId2"/>
              </a:rPr>
              <a:t>http://madas2.bioinfo.cnio.es</a:t>
            </a:r>
            <a:endParaRPr lang="en-US" dirty="0" smtClean="0"/>
          </a:p>
          <a:p>
            <a:pPr algn="ctr"/>
            <a:r>
              <a:rPr lang="en-US" dirty="0" smtClean="0"/>
              <a:t>Contact: </a:t>
            </a:r>
            <a:r>
              <a:rPr lang="en-US" dirty="0" err="1" smtClean="0"/>
              <a:t>vdelatorre@cnio.es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</a:t>
            </a:r>
            <a:r>
              <a:rPr lang="en-US" dirty="0" smtClean="0">
                <a:solidFill>
                  <a:srgbClr val="EB641B"/>
                </a:solidFill>
              </a:rPr>
              <a:t>current model</a:t>
            </a:r>
            <a:endParaRPr lang="en-US" dirty="0">
              <a:solidFill>
                <a:srgbClr val="EB641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1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464646"/>
                </a:solidFill>
              </a:rPr>
              <a:t>Prediction methods are unable to generate high quality data in many of the cases.</a:t>
            </a:r>
          </a:p>
          <a:p>
            <a:endParaRPr lang="en-US" sz="2800" dirty="0" smtClean="0">
              <a:solidFill>
                <a:srgbClr val="464646"/>
              </a:solidFill>
            </a:endParaRPr>
          </a:p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464646"/>
                </a:solidFill>
              </a:rPr>
              <a:t>Biologists, with high confidence data, are unable to contribute in a effective way to the process of sequence annotation.</a:t>
            </a:r>
          </a:p>
          <a:p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</a:pPr>
            <a:r>
              <a:rPr lang="en-US" sz="2800" b="1" dirty="0" smtClean="0">
                <a:solidFill>
                  <a:schemeClr val="accent2"/>
                </a:solidFill>
              </a:rPr>
              <a:t>Information is provided by only a few groups, compared with the number of people that use this information.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http://madas2.bioinfo.cnio.es  Contact: </a:t>
            </a:r>
            <a:r>
              <a:rPr lang="en-US" dirty="0" err="1" smtClean="0"/>
              <a:t>vdelatorre@cnio.es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Collaborative model for </a:t>
            </a:r>
            <a:r>
              <a:rPr lang="en-US" sz="3400" dirty="0" smtClean="0">
                <a:solidFill>
                  <a:srgbClr val="EB641B"/>
                </a:solidFill>
              </a:rPr>
              <a:t>sequence annotation</a:t>
            </a:r>
            <a:endParaRPr lang="en-US" sz="3400" dirty="0">
              <a:solidFill>
                <a:srgbClr val="EB641B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600" dirty="0" smtClean="0"/>
              <a:t>What could a </a:t>
            </a:r>
            <a:r>
              <a:rPr lang="en-US" sz="2600" dirty="0" smtClean="0">
                <a:solidFill>
                  <a:srgbClr val="EB641B"/>
                </a:solidFill>
              </a:rPr>
              <a:t>collaborative application look like?</a:t>
            </a:r>
            <a:endParaRPr lang="en-US" sz="2600" dirty="0">
              <a:solidFill>
                <a:srgbClr val="EB641B"/>
              </a:solidFill>
            </a:endParaRPr>
          </a:p>
        </p:txBody>
      </p:sp>
      <p:pic>
        <p:nvPicPr>
          <p:cNvPr id="5" name="Picture 4" descr="Imagen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17638"/>
            <a:ext cx="6248400" cy="4519806"/>
          </a:xfrm>
          <a:prstGeom prst="rect">
            <a:avLst/>
          </a:prstGeom>
          <a:effectLst>
            <a:outerShdw blurRad="381000" dist="76200" dir="2700000" sx="101000" sy="101000" algn="tl" rotWithShape="0">
              <a:srgbClr val="000000">
                <a:alpha val="43000"/>
              </a:srgbClr>
            </a:outerShdw>
            <a:reflection stA="70000" endPos="2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Provide a </a:t>
            </a:r>
            <a:r>
              <a:rPr lang="en-US" dirty="0" smtClean="0">
                <a:solidFill>
                  <a:srgbClr val="EB641B"/>
                </a:solidFill>
              </a:rPr>
              <a:t>user </a:t>
            </a:r>
            <a:r>
              <a:rPr lang="en-US" dirty="0" err="1" smtClean="0">
                <a:solidFill>
                  <a:srgbClr val="EB641B"/>
                </a:solidFill>
              </a:rPr>
              <a:t>comunity</a:t>
            </a:r>
            <a:r>
              <a:rPr lang="en-US" dirty="0" smtClean="0">
                <a:solidFill>
                  <a:srgbClr val="EB641B"/>
                </a:solidFill>
              </a:rPr>
              <a:t> 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3" name="Picture 2" descr="Imagen 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1" y="1502671"/>
            <a:ext cx="7087165" cy="4521600"/>
          </a:xfrm>
          <a:prstGeom prst="rect">
            <a:avLst/>
          </a:prstGeom>
          <a:effectLst>
            <a:reflection stA="30000" endPos="25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457200" y="1371600"/>
            <a:ext cx="2743200" cy="2819400"/>
          </a:xfrm>
          <a:prstGeom prst="wedgeEllipseCallout">
            <a:avLst>
              <a:gd name="adj1" fmla="val 72310"/>
              <a:gd name="adj2" fmla="val -1860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 have a profile information that can be used to exchange knowledge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Project </a:t>
            </a:r>
            <a:r>
              <a:rPr lang="en-US" dirty="0" smtClean="0">
                <a:solidFill>
                  <a:srgbClr val="EB641B"/>
                </a:solidFill>
              </a:rPr>
              <a:t>workspace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4" name="Picture 3" descr="Imagen 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5878554" cy="3733800"/>
          </a:xfrm>
          <a:prstGeom prst="rect">
            <a:avLst/>
          </a:prstGeom>
          <a:effectLst>
            <a:outerShdw blurRad="492125" dist="38100" dir="2700000" algn="tl" rotWithShape="0">
              <a:srgbClr val="000000">
                <a:alpha val="43000"/>
              </a:srgbClr>
            </a:outerShdw>
            <a:reflection stA="50000" endPos="41000" dist="12700" dir="5400000" sy="-100000" algn="bl" rotWithShape="0"/>
          </a:effectLst>
        </p:spPr>
      </p:pic>
      <p:pic>
        <p:nvPicPr>
          <p:cNvPr id="5" name="Picture 4" descr="Imagen 8.png"/>
          <p:cNvPicPr>
            <a:picLocks noChangeAspect="1"/>
          </p:cNvPicPr>
          <p:nvPr/>
        </p:nvPicPr>
        <p:blipFill>
          <a:blip r:embed="rId3"/>
          <a:srcRect l="20548" t="22813" r="8219" b="17309"/>
          <a:stretch>
            <a:fillRect/>
          </a:stretch>
        </p:blipFill>
        <p:spPr>
          <a:xfrm>
            <a:off x="3374573" y="3505200"/>
            <a:ext cx="5236028" cy="2819400"/>
          </a:xfrm>
          <a:prstGeom prst="rect">
            <a:avLst/>
          </a:prstGeom>
          <a:effectLst>
            <a:outerShdw blurRad="301625" dist="38100" dir="2700000" algn="tl" rotWithShape="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</p:pic>
      <p:sp>
        <p:nvSpPr>
          <p:cNvPr id="6" name="Oval Callout 5"/>
          <p:cNvSpPr/>
          <p:nvPr/>
        </p:nvSpPr>
        <p:spPr>
          <a:xfrm>
            <a:off x="5791200" y="1295400"/>
            <a:ext cx="2895600" cy="2895600"/>
          </a:xfrm>
          <a:prstGeom prst="wedgeEllipseCallout">
            <a:avLst>
              <a:gd name="adj1" fmla="val -41391"/>
              <a:gd name="adj2" fmla="val 4090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Researchers can build their own projects. A project is the fundamental unit in the research field.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Plug-in </a:t>
            </a:r>
            <a:r>
              <a:rPr lang="en-US" dirty="0" smtClean="0">
                <a:solidFill>
                  <a:srgbClr val="EB641B"/>
                </a:solidFill>
              </a:rPr>
              <a:t>system</a:t>
            </a:r>
            <a:endParaRPr lang="en-US" dirty="0">
              <a:solidFill>
                <a:srgbClr val="EB641B"/>
              </a:solidFill>
            </a:endParaRPr>
          </a:p>
        </p:txBody>
      </p:sp>
      <p:pic>
        <p:nvPicPr>
          <p:cNvPr id="4" name="Picture 3" descr="Imagen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7327009" cy="4661079"/>
          </a:xfrm>
          <a:prstGeom prst="rect">
            <a:avLst/>
          </a:prstGeom>
          <a:effectLst>
            <a:outerShdw blurRad="654050" dist="38100" dir="2700000" algn="tl" rotWithShape="0">
              <a:srgbClr val="000000">
                <a:alpha val="43000"/>
              </a:srgbClr>
            </a:outerShdw>
            <a:reflection stA="50000" endPos="24000" dist="12700" dir="5400000" sy="-100000" algn="bl" rotWithShape="0"/>
          </a:effectLst>
        </p:spPr>
      </p:pic>
      <p:sp>
        <p:nvSpPr>
          <p:cNvPr id="5" name="Oval Callout 4"/>
          <p:cNvSpPr/>
          <p:nvPr/>
        </p:nvSpPr>
        <p:spPr>
          <a:xfrm>
            <a:off x="1371600" y="4191000"/>
            <a:ext cx="6629400" cy="1765479"/>
          </a:xfrm>
          <a:prstGeom prst="wedgeEllipseCallout">
            <a:avLst>
              <a:gd name="adj1" fmla="val -5469"/>
              <a:gd name="adj2" fmla="val -7763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Integration with external </a:t>
            </a:r>
            <a:r>
              <a:rPr lang="en-US" dirty="0" err="1" smtClean="0"/>
              <a:t>bioinformatic</a:t>
            </a:r>
            <a:r>
              <a:rPr lang="en-US" dirty="0" smtClean="0"/>
              <a:t> resources is possible through several plug-ins.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http://madas2.bioinfo.cnio.es  Contact: vdelatorre@cnio.es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3914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 smtClean="0">
                <a:solidFill>
                  <a:schemeClr val="tx2"/>
                </a:solidFill>
                <a:effectLst>
                  <a:reflection stA="50000" endPos="75000" dist="12700" dir="5400000" sy="-100000" algn="bl" rotWithShape="0"/>
                </a:effectLst>
              </a:rPr>
              <a:t>Data source </a:t>
            </a:r>
            <a:r>
              <a:rPr lang="en-US" sz="4900" dirty="0" smtClean="0">
                <a:solidFill>
                  <a:srgbClr val="EB641B"/>
                </a:solidFill>
                <a:effectLst>
                  <a:reflection stA="50000" endPos="75000" dist="12700" dir="5400000" sy="-100000" algn="bl" rotWithShape="0"/>
                </a:effectLst>
              </a:rPr>
              <a:t>plug-ins.</a:t>
            </a:r>
            <a:endParaRPr lang="en-US" sz="4900" dirty="0">
              <a:solidFill>
                <a:srgbClr val="EB641B"/>
              </a:solidFill>
              <a:effectLst>
                <a:reflection stA="50000" endPos="75000" dist="127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3988</TotalTime>
  <Words>975</Words>
  <Application>Microsoft Macintosh PowerPoint</Application>
  <PresentationFormat>On-screen Show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MaDAS</vt:lpstr>
      <vt:lpstr>Current annotation model</vt:lpstr>
      <vt:lpstr>Limitations of current model</vt:lpstr>
      <vt:lpstr>Collaborative model for sequence annotation</vt:lpstr>
      <vt:lpstr>What could a collaborative application look like?</vt:lpstr>
      <vt:lpstr>Provide a user comunity </vt:lpstr>
      <vt:lpstr>Project workspace</vt:lpstr>
      <vt:lpstr>Plug-in system</vt:lpstr>
      <vt:lpstr>Slide 9</vt:lpstr>
      <vt:lpstr>Data source plug-ins</vt:lpstr>
      <vt:lpstr>General data source plug-ins</vt:lpstr>
      <vt:lpstr>General data source plug-ins</vt:lpstr>
      <vt:lpstr>General data source plug-ins</vt:lpstr>
      <vt:lpstr>Specific data source plug-ins</vt:lpstr>
      <vt:lpstr>Specific data source plug-ins</vt:lpstr>
      <vt:lpstr>Specific data source plug-ins</vt:lpstr>
      <vt:lpstr>Slide 17</vt:lpstr>
      <vt:lpstr>Visualization plug-ins. Madasmap</vt:lpstr>
      <vt:lpstr>Visualization plug-ins</vt:lpstr>
      <vt:lpstr>Visualization plug-ins</vt:lpstr>
      <vt:lpstr>Search results</vt:lpstr>
      <vt:lpstr>Manual annotations</vt:lpstr>
      <vt:lpstr>Other plug-in for gene expression</vt:lpstr>
      <vt:lpstr>The central plug-in. DAS server</vt:lpstr>
      <vt:lpstr>Other applications used by MaDAS</vt:lpstr>
      <vt:lpstr>Slide 26</vt:lpstr>
    </vt:vector>
  </TitlesOfParts>
  <Company>CNIO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 de la Torre</dc:creator>
  <cp:lastModifiedBy>Victor de la Torre</cp:lastModifiedBy>
  <cp:revision>204</cp:revision>
  <cp:lastPrinted>2009-03-03T16:12:59Z</cp:lastPrinted>
  <dcterms:created xsi:type="dcterms:W3CDTF">2009-03-09T23:01:26Z</dcterms:created>
  <dcterms:modified xsi:type="dcterms:W3CDTF">2009-03-10T09:01:13Z</dcterms:modified>
</cp:coreProperties>
</file>