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docProps/core.xml" ContentType="application/vnd.openxmlformats-package.core-properties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5" r:id="rId4"/>
    <p:sldId id="266" r:id="rId5"/>
    <p:sldId id="269" r:id="rId6"/>
    <p:sldId id="267" r:id="rId7"/>
    <p:sldId id="270" r:id="rId8"/>
    <p:sldId id="271" r:id="rId9"/>
    <p:sldId id="277" r:id="rId10"/>
    <p:sldId id="268" r:id="rId11"/>
    <p:sldId id="278" r:id="rId12"/>
    <p:sldId id="272" r:id="rId13"/>
    <p:sldId id="276" r:id="rId14"/>
    <p:sldId id="273" r:id="rId15"/>
    <p:sldId id="274" r:id="rId16"/>
    <p:sldId id="281" r:id="rId17"/>
    <p:sldId id="275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DBA6A"/>
    <a:srgbClr val="EBFF4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6320" autoAdjust="0"/>
    <p:restoredTop sz="94660"/>
  </p:normalViewPr>
  <p:slideViewPr>
    <p:cSldViewPr snapToObjects="1">
      <p:cViewPr varScale="1">
        <p:scale>
          <a:sx n="117" d="100"/>
          <a:sy n="117" d="100"/>
        </p:scale>
        <p:origin x="-5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1" Type="http://schemas.openxmlformats.org/officeDocument/2006/relationships/printerSettings" Target="printerSettings/printerSettings1.bin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A8FD4-6737-1E48-9699-522159D4B14F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561F4-336F-0346-9188-1F62B00A4F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ECDFC-F3FB-844A-927E-A4D61533A394}" type="datetimeFigureOut">
              <a:rPr lang="en-US" smtClean="0"/>
              <a:pPr/>
              <a:t>3/17/09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2856-FD3E-C34C-B522-791013FD3D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omancer.org:9095/das2/ucsc/genome/sour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genomanc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Trellis DAS/2 Server Framework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Gregg Helt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e Process 4"/>
          <p:cNvSpPr/>
          <p:nvPr/>
        </p:nvSpPr>
        <p:spPr>
          <a:xfrm>
            <a:off x="4267200" y="1524000"/>
            <a:ext cx="2285999" cy="3983342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Trellis Framework </a:t>
            </a:r>
            <a:r>
              <a:rPr lang="en-US" sz="2400" dirty="0" err="1" smtClean="0">
                <a:solidFill>
                  <a:srgbClr val="000000"/>
                </a:solidFill>
              </a:rPr>
              <a:t>Servlet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81300" y="1981200"/>
            <a:ext cx="1854486" cy="32845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Ivy DAS1</a:t>
            </a:r>
            <a:r>
              <a:rPr lang="en-US" dirty="0" smtClean="0">
                <a:sym typeface="Wingdings"/>
              </a:rPr>
              <a:t>DAS2 </a:t>
            </a:r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2781300" y="2819400"/>
            <a:ext cx="2628900" cy="2337687"/>
          </a:xfrm>
          <a:prstGeom prst="roundRect">
            <a:avLst/>
          </a:prstGeom>
          <a:gradFill>
            <a:gsLst>
              <a:gs pos="0">
                <a:srgbClr val="CDBA6A"/>
              </a:gs>
              <a:gs pos="100000">
                <a:schemeClr val="bg1">
                  <a:lumMod val="95000"/>
                </a:schemeClr>
              </a:gs>
              <a:gs pos="50000">
                <a:srgbClr val="CDBA6A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DAS2 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Vine DAS2</a:t>
            </a:r>
            <a:r>
              <a:rPr lang="en-US" dirty="0" smtClean="0">
                <a:sym typeface="Wingdings"/>
              </a:rPr>
              <a:t>DAS2 Proxy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67200" y="3049722"/>
            <a:ext cx="1776003" cy="2107365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DAS2 Data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990600" y="2486361"/>
            <a:ext cx="1124370" cy="2853716"/>
          </a:xfrm>
          <a:prstGeom prst="can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en-US" dirty="0" smtClean="0"/>
              <a:t>DAS/2 Server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162800" y="2592981"/>
            <a:ext cx="947932" cy="2747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210300" y="3966529"/>
            <a:ext cx="952499" cy="1061395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6043202" y="3044967"/>
            <a:ext cx="1119597" cy="1090754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2114970" y="3200400"/>
            <a:ext cx="1923630" cy="108599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DAS2 HTTP request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2114970" y="3971157"/>
            <a:ext cx="215223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DAS2 HTTP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 response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Poka</a:t>
            </a:r>
            <a:r>
              <a:rPr lang="en-US" dirty="0" smtClean="0"/>
              <a:t>: DAS2 UCSC </a:t>
            </a:r>
            <a:br>
              <a:rPr lang="en-US" dirty="0" smtClean="0"/>
            </a:br>
            <a:r>
              <a:rPr lang="en-US" dirty="0" smtClean="0"/>
              <a:t>Genome Database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Test deployment on the Amazon EC2 cloud</a:t>
            </a:r>
          </a:p>
          <a:p>
            <a:pPr lvl="1"/>
            <a:r>
              <a:rPr lang="en-US" dirty="0" smtClean="0">
                <a:hlinkClick r:id="rId2"/>
              </a:rPr>
              <a:t>http://www.genomancer.org:9095/das2/ucsc/genome/sources</a:t>
            </a:r>
            <a:endParaRPr lang="en-US" dirty="0" smtClean="0"/>
          </a:p>
          <a:p>
            <a:r>
              <a:rPr lang="en-US" dirty="0" smtClean="0"/>
              <a:t>Current release: alpha</a:t>
            </a:r>
          </a:p>
          <a:p>
            <a:pPr lvl="2"/>
            <a:r>
              <a:rPr lang="en-US" dirty="0" smtClean="0"/>
              <a:t>Supports roughly half of UCSC annotation tracks</a:t>
            </a:r>
          </a:p>
          <a:p>
            <a:pPr lvl="2"/>
            <a:r>
              <a:rPr lang="en-US" dirty="0" smtClean="0"/>
              <a:t>Latest human genome:</a:t>
            </a:r>
          </a:p>
          <a:p>
            <a:pPr lvl="3"/>
            <a:r>
              <a:rPr lang="en-US" dirty="0" smtClean="0"/>
              <a:t>1724 total tracks in hg18 genome database</a:t>
            </a:r>
          </a:p>
          <a:p>
            <a:pPr lvl="3"/>
            <a:r>
              <a:rPr lang="en-US" dirty="0" err="1" smtClean="0"/>
              <a:t>Poka</a:t>
            </a:r>
            <a:r>
              <a:rPr lang="en-US" dirty="0" smtClean="0"/>
              <a:t> can serve up 878 as DAS2 types/features</a:t>
            </a:r>
          </a:p>
          <a:p>
            <a:r>
              <a:rPr lang="en-US" dirty="0" smtClean="0"/>
              <a:t>Next release: beta</a:t>
            </a:r>
          </a:p>
          <a:p>
            <a:pPr lvl="1"/>
            <a:r>
              <a:rPr lang="en-US" dirty="0" smtClean="0"/>
              <a:t>Adds support for wiggle/</a:t>
            </a:r>
            <a:r>
              <a:rPr lang="en-US" dirty="0" err="1" smtClean="0"/>
              <a:t>wib</a:t>
            </a:r>
            <a:r>
              <a:rPr lang="en-US" dirty="0" smtClean="0"/>
              <a:t> tracks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0000"/>
                </a:solidFill>
              </a:rPr>
              <a:t>Demo</a:t>
            </a:r>
            <a:endParaRPr lang="en-US" sz="5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Trellis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</a:p>
          <a:p>
            <a:r>
              <a:rPr lang="en-US" dirty="0" smtClean="0"/>
              <a:t>Caching Injection</a:t>
            </a:r>
          </a:p>
          <a:p>
            <a:r>
              <a:rPr lang="en-US" dirty="0" smtClean="0"/>
              <a:t>Sources Capability Injection</a:t>
            </a:r>
          </a:p>
          <a:p>
            <a:r>
              <a:rPr lang="en-US" dirty="0" smtClean="0"/>
              <a:t>Format Injection</a:t>
            </a:r>
          </a:p>
          <a:p>
            <a:pPr lvl="1"/>
            <a:r>
              <a:rPr lang="en-US" dirty="0" err="1" smtClean="0"/>
              <a:t>Tranformational</a:t>
            </a:r>
            <a:r>
              <a:rPr lang="en-US" dirty="0" smtClean="0"/>
              <a:t> DAS Proxy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Capability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Source/Type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Trellis supports format </a:t>
            </a:r>
            <a:r>
              <a:rPr lang="en-US" dirty="0" err="1" smtClean="0"/>
              <a:t>plugins</a:t>
            </a:r>
            <a:endParaRPr lang="en-US" dirty="0" smtClean="0"/>
          </a:p>
          <a:p>
            <a:r>
              <a:rPr lang="en-US" dirty="0" smtClean="0"/>
              <a:t>Add format </a:t>
            </a:r>
            <a:r>
              <a:rPr lang="en-US" dirty="0" err="1" smtClean="0"/>
              <a:t>plugin</a:t>
            </a:r>
            <a:r>
              <a:rPr lang="en-US" dirty="0" smtClean="0"/>
              <a:t> to Trellis, then server can support alternative format even though data source </a:t>
            </a:r>
            <a:r>
              <a:rPr lang="en-US" dirty="0" err="1" smtClean="0"/>
              <a:t>plugin</a:t>
            </a:r>
            <a:r>
              <a:rPr lang="en-US" dirty="0" smtClean="0"/>
              <a:t> does not</a:t>
            </a:r>
          </a:p>
          <a:p>
            <a:r>
              <a:rPr lang="en-US" dirty="0" smtClean="0"/>
              <a:t>Current: bed</a:t>
            </a:r>
          </a:p>
          <a:p>
            <a:r>
              <a:rPr lang="en-US" dirty="0" smtClean="0"/>
              <a:t>Soon: </a:t>
            </a:r>
            <a:r>
              <a:rPr lang="en-US" dirty="0" err="1" smtClean="0"/>
              <a:t>gff</a:t>
            </a:r>
            <a:r>
              <a:rPr lang="en-US" dirty="0" smtClean="0"/>
              <a:t>, </a:t>
            </a:r>
            <a:r>
              <a:rPr lang="en-US" dirty="0" err="1" smtClean="0"/>
              <a:t>psl</a:t>
            </a:r>
            <a:r>
              <a:rPr lang="en-US" dirty="0" smtClean="0"/>
              <a:t>, bps, </a:t>
            </a:r>
            <a:r>
              <a:rPr lang="en-US" dirty="0" err="1" smtClean="0"/>
              <a:t>bgn</a:t>
            </a:r>
            <a:r>
              <a:rPr lang="en-US" dirty="0" smtClean="0"/>
              <a:t>, bar, wiggle</a:t>
            </a:r>
          </a:p>
          <a:p>
            <a:r>
              <a:rPr lang="en-US" dirty="0" err="1" smtClean="0"/>
              <a:t>BigWig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e Process 4"/>
          <p:cNvSpPr/>
          <p:nvPr/>
        </p:nvSpPr>
        <p:spPr>
          <a:xfrm>
            <a:off x="2799080" y="1541370"/>
            <a:ext cx="3601720" cy="3965972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Trellis Framework </a:t>
            </a:r>
            <a:r>
              <a:rPr lang="en-US" sz="2400" dirty="0" err="1" smtClean="0">
                <a:solidFill>
                  <a:srgbClr val="000000"/>
                </a:solidFill>
              </a:rPr>
              <a:t>Servlet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3548" y="2303371"/>
            <a:ext cx="1992149" cy="28537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Capabilities </a:t>
            </a:r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Injection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0" y="2743200"/>
            <a:ext cx="1712217" cy="2098175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Data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748020" y="2524633"/>
            <a:ext cx="217678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</a:t>
            </a:r>
            <a:r>
              <a:rPr lang="en-US" sz="1600" dirty="0" smtClean="0">
                <a:solidFill>
                  <a:srgbClr val="000000"/>
                </a:solidFill>
              </a:rPr>
              <a:t> DASXML </a:t>
            </a:r>
            <a:endParaRPr lang="en-US" sz="1600" dirty="0" smtClean="0">
              <a:solidFill>
                <a:srgbClr val="0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5748020" y="1600200"/>
            <a:ext cx="2176780" cy="1085998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URL/HTTP Request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to Model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1579881" y="2879169"/>
            <a:ext cx="1975816" cy="108599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Data Source Query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579881" y="3730229"/>
            <a:ext cx="1975815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Data </a:t>
            </a:r>
            <a:r>
              <a:rPr lang="en-US" sz="1600" smtClean="0">
                <a:solidFill>
                  <a:srgbClr val="000000"/>
                </a:solidFill>
              </a:rPr>
              <a:t>Source to  </a:t>
            </a:r>
            <a:r>
              <a:rPr lang="en-US" sz="1600" dirty="0" smtClean="0">
                <a:solidFill>
                  <a:srgbClr val="000000"/>
                </a:solidFill>
              </a:rPr>
              <a:t>Model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152400" y="2303371"/>
            <a:ext cx="1124370" cy="2853716"/>
          </a:xfrm>
          <a:prstGeom prst="can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077200" y="2362670"/>
            <a:ext cx="914400" cy="273511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5748020" y="3210433"/>
            <a:ext cx="217678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JSON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5715000" y="3886200"/>
            <a:ext cx="217678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BED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5715000" y="4582033"/>
            <a:ext cx="217678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</a:t>
            </a:r>
            <a:r>
              <a:rPr lang="en-US" sz="1600" dirty="0" err="1" smtClean="0">
                <a:solidFill>
                  <a:srgbClr val="000000"/>
                </a:solidFill>
              </a:rPr>
              <a:t>ProtoBuf</a:t>
            </a:r>
            <a:endParaRPr lang="en-US" sz="1600" dirty="0" smtClean="0">
              <a:solidFill>
                <a:srgbClr val="0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DAS/2 Overview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40000" lnSpcReduction="20000"/>
          </a:bodyPr>
          <a:lstStyle/>
          <a:p>
            <a:r>
              <a:rPr lang="en-US" sz="5000" b="1" dirty="0" smtClean="0"/>
              <a:t>Same goal and overall strategy as DAS1</a:t>
            </a:r>
          </a:p>
          <a:p>
            <a:pPr lvl="1"/>
            <a:r>
              <a:rPr lang="en-US" sz="3429" b="1" dirty="0" smtClean="0"/>
              <a:t>HTTP transport, URL queries, XML responses</a:t>
            </a:r>
          </a:p>
          <a:p>
            <a:pPr lvl="1"/>
            <a:r>
              <a:rPr lang="en-US" sz="3429" b="1" dirty="0" err="1" smtClean="0"/>
              <a:t>RESTful</a:t>
            </a:r>
            <a:r>
              <a:rPr lang="en-US" sz="3429" b="1" dirty="0" smtClean="0"/>
              <a:t> approach to Web Services</a:t>
            </a:r>
          </a:p>
          <a:p>
            <a:r>
              <a:rPr lang="en-US" sz="5000" b="1" dirty="0" smtClean="0"/>
              <a:t>Tries to address many issues with DAS1</a:t>
            </a:r>
          </a:p>
          <a:p>
            <a:r>
              <a:rPr lang="en-US" sz="5000" b="1" dirty="0" smtClean="0"/>
              <a:t>Enhancements</a:t>
            </a:r>
          </a:p>
          <a:p>
            <a:pPr lvl="1"/>
            <a:r>
              <a:rPr lang="en-US" sz="3429" b="1" dirty="0" smtClean="0"/>
              <a:t>Alternative Data Formats (potentially much more efficient)</a:t>
            </a:r>
          </a:p>
          <a:p>
            <a:pPr lvl="1"/>
            <a:r>
              <a:rPr lang="en-US" sz="3429" b="1" dirty="0" err="1" smtClean="0"/>
              <a:t>URIs</a:t>
            </a:r>
            <a:r>
              <a:rPr lang="en-US" sz="3429" b="1" dirty="0" smtClean="0"/>
              <a:t> for all assemblies, sequences, features, feature types</a:t>
            </a:r>
          </a:p>
          <a:p>
            <a:pPr lvl="1"/>
            <a:r>
              <a:rPr lang="en-US" sz="3429" b="1" dirty="0" smtClean="0"/>
              <a:t>Feature Hierarchies</a:t>
            </a:r>
          </a:p>
          <a:p>
            <a:pPr lvl="1"/>
            <a:r>
              <a:rPr lang="en-US" sz="3429" b="1" dirty="0" smtClean="0"/>
              <a:t>Enhanced use of HTTP (caching, authentication, etc.)</a:t>
            </a:r>
          </a:p>
          <a:p>
            <a:pPr lvl="1"/>
            <a:r>
              <a:rPr lang="en-US" sz="3429" b="1" dirty="0" smtClean="0"/>
              <a:t>Enhanced use of XML (arbitrary XML, </a:t>
            </a:r>
            <a:r>
              <a:rPr lang="en-US" sz="3429" b="1" dirty="0" err="1" smtClean="0"/>
              <a:t>xml:base</a:t>
            </a:r>
            <a:r>
              <a:rPr lang="en-US" sz="3429" b="1" dirty="0" smtClean="0"/>
              <a:t>, etc.)</a:t>
            </a:r>
          </a:p>
          <a:p>
            <a:pPr lvl="1"/>
            <a:r>
              <a:rPr lang="en-US" sz="3429" b="1" dirty="0" err="1" smtClean="0"/>
              <a:t>Writeback</a:t>
            </a:r>
            <a:endParaRPr lang="en-US" sz="3429" b="1" dirty="0" smtClean="0"/>
          </a:p>
          <a:p>
            <a:r>
              <a:rPr lang="en-US" sz="5000" b="1" dirty="0" smtClean="0"/>
              <a:t>Current Implementations</a:t>
            </a:r>
          </a:p>
          <a:p>
            <a:pPr lvl="1"/>
            <a:r>
              <a:rPr lang="en-US" sz="3429" b="1" dirty="0" smtClean="0"/>
              <a:t>Servers</a:t>
            </a:r>
          </a:p>
          <a:p>
            <a:pPr lvl="2"/>
            <a:r>
              <a:rPr lang="en-US" sz="3429" b="1" dirty="0" err="1" smtClean="0"/>
              <a:t>Genometry</a:t>
            </a:r>
            <a:r>
              <a:rPr lang="en-US" sz="3429" b="1" dirty="0" smtClean="0"/>
              <a:t> (Java, in-memory object database)</a:t>
            </a:r>
          </a:p>
          <a:p>
            <a:pPr lvl="2"/>
            <a:r>
              <a:rPr lang="en-US" sz="3429" b="1" dirty="0" err="1" smtClean="0"/>
              <a:t>BioPackages</a:t>
            </a:r>
            <a:r>
              <a:rPr lang="en-US" sz="3429" b="1" dirty="0" smtClean="0"/>
              <a:t> (Perl, GMOD-</a:t>
            </a:r>
            <a:r>
              <a:rPr lang="en-US" sz="3429" b="1" dirty="0" err="1" smtClean="0"/>
              <a:t>Chado</a:t>
            </a:r>
            <a:r>
              <a:rPr lang="en-US" sz="3429" b="1" dirty="0" smtClean="0"/>
              <a:t> database)</a:t>
            </a:r>
          </a:p>
          <a:p>
            <a:pPr lvl="1"/>
            <a:r>
              <a:rPr lang="en-US" sz="3429" b="1" dirty="0" smtClean="0"/>
              <a:t>Clients:   IGB -- Integrated Genome Browser  (Java </a:t>
            </a:r>
            <a:r>
              <a:rPr lang="en-US" sz="3429" b="1" dirty="0" err="1" smtClean="0"/>
              <a:t>WebStart</a:t>
            </a:r>
            <a:r>
              <a:rPr lang="en-US" sz="3429" b="1" dirty="0" smtClean="0"/>
              <a:t>)</a:t>
            </a:r>
          </a:p>
          <a:p>
            <a:pPr lvl="1"/>
            <a:r>
              <a:rPr lang="en-US" sz="3429" b="1" dirty="0" err="1" smtClean="0"/>
              <a:t>Validator</a:t>
            </a:r>
            <a:r>
              <a:rPr lang="en-US" sz="3429" b="1" dirty="0" smtClean="0"/>
              <a:t>: </a:t>
            </a:r>
            <a:r>
              <a:rPr lang="en-US" sz="3429" b="1" dirty="0" err="1" smtClean="0"/>
              <a:t>Dasypus</a:t>
            </a:r>
            <a:r>
              <a:rPr lang="en-US" sz="3429" b="1" dirty="0" smtClean="0"/>
              <a:t> (Python)</a:t>
            </a:r>
          </a:p>
          <a:p>
            <a:pPr lvl="1"/>
            <a:r>
              <a:rPr lang="en-US" sz="3429" b="1" dirty="0" smtClean="0"/>
              <a:t>Trellis Framework </a:t>
            </a:r>
          </a:p>
          <a:p>
            <a:r>
              <a:rPr lang="en-US" sz="5000" b="1" dirty="0" smtClean="0"/>
              <a:t>Current deployments</a:t>
            </a:r>
          </a:p>
          <a:p>
            <a:pPr lvl="1"/>
            <a:r>
              <a:rPr lang="en-US" sz="3429" b="1" dirty="0" smtClean="0"/>
              <a:t>Public</a:t>
            </a:r>
          </a:p>
          <a:p>
            <a:pPr lvl="2"/>
            <a:r>
              <a:rPr lang="en-US" sz="3429" b="1" dirty="0" err="1" smtClean="0"/>
              <a:t>Affymetrix</a:t>
            </a:r>
            <a:endParaRPr lang="en-US" sz="3429" b="1" dirty="0" smtClean="0"/>
          </a:p>
          <a:p>
            <a:pPr lvl="2"/>
            <a:r>
              <a:rPr lang="en-US" sz="3429" b="1" dirty="0" err="1" smtClean="0"/>
              <a:t>TransVar</a:t>
            </a:r>
            <a:r>
              <a:rPr lang="en-US" sz="3429" b="1" dirty="0" smtClean="0"/>
              <a:t> (UNC Charlotte)</a:t>
            </a:r>
          </a:p>
          <a:p>
            <a:pPr lvl="2"/>
            <a:r>
              <a:rPr lang="en-US" sz="3429" b="1" dirty="0" smtClean="0"/>
              <a:t>Huntsman Cancer Institute (</a:t>
            </a:r>
            <a:r>
              <a:rPr lang="en-US" sz="3429" b="1" dirty="0" err="1" smtClean="0"/>
              <a:t>U.Utah</a:t>
            </a:r>
            <a:r>
              <a:rPr lang="en-US" sz="3429" b="1" dirty="0" smtClean="0"/>
              <a:t>)</a:t>
            </a:r>
          </a:p>
          <a:p>
            <a:pPr lvl="2"/>
            <a:r>
              <a:rPr lang="en-US" sz="3429" b="1" dirty="0" smtClean="0"/>
              <a:t>Trellis Cloud Deployments</a:t>
            </a:r>
          </a:p>
          <a:p>
            <a:pPr lvl="1"/>
            <a:r>
              <a:rPr lang="en-US" sz="3429" b="1" dirty="0" smtClean="0"/>
              <a:t>Private</a:t>
            </a:r>
          </a:p>
          <a:p>
            <a:pPr lvl="1"/>
            <a:endParaRPr lang="en-US" b="1" dirty="0" smtClean="0"/>
          </a:p>
          <a:p>
            <a:pPr lv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Trellis DAS/2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593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Abstract DAS/2 data model</a:t>
            </a:r>
          </a:p>
          <a:p>
            <a:r>
              <a:rPr lang="en-US" dirty="0" smtClean="0"/>
              <a:t>Basic Server implementation of data model</a:t>
            </a:r>
          </a:p>
          <a:p>
            <a:r>
              <a:rPr lang="en-US" dirty="0" smtClean="0"/>
              <a:t>Translation from DAS HTTP requests to data model (URL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API)</a:t>
            </a:r>
          </a:p>
          <a:p>
            <a:r>
              <a:rPr lang="en-US" dirty="0" smtClean="0"/>
              <a:t>Translation from data models to DAS HTTP responses (API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XML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Basic DAS/2 </a:t>
            </a:r>
            <a:r>
              <a:rPr lang="en-US" dirty="0" err="1" smtClean="0"/>
              <a:t>servlet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Add data source </a:t>
            </a:r>
            <a:r>
              <a:rPr lang="en-US" dirty="0" err="1" smtClean="0"/>
              <a:t>plugin(s</a:t>
            </a:r>
            <a:r>
              <a:rPr lang="en-US" dirty="0" smtClean="0"/>
              <a:t>) for fully functional DAS/2 server</a:t>
            </a:r>
          </a:p>
          <a:p>
            <a:r>
              <a:rPr lang="en-US" dirty="0" smtClean="0"/>
              <a:t>Open source</a:t>
            </a:r>
          </a:p>
          <a:p>
            <a:pPr lvl="1"/>
            <a:r>
              <a:rPr lang="en-US" dirty="0" smtClean="0">
                <a:hlinkClick r:id="rId2"/>
              </a:rPr>
              <a:t>http://code.google.com/p/genomancer/</a:t>
            </a:r>
            <a:r>
              <a:rPr lang="en-US" dirty="0" smtClean="0"/>
              <a:t>	</a:t>
            </a:r>
          </a:p>
          <a:p>
            <a:r>
              <a:rPr lang="en-US" dirty="0" smtClean="0"/>
              <a:t>Test deployments on Amazon EC2 cloud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e Process 4"/>
          <p:cNvSpPr/>
          <p:nvPr/>
        </p:nvSpPr>
        <p:spPr>
          <a:xfrm>
            <a:off x="2799080" y="1541370"/>
            <a:ext cx="3601720" cy="3965972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Trellis Framework </a:t>
            </a:r>
            <a:r>
              <a:rPr lang="en-US" sz="2400" dirty="0" err="1" smtClean="0">
                <a:solidFill>
                  <a:srgbClr val="000000"/>
                </a:solidFill>
              </a:rPr>
              <a:t>Servlet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63548" y="2303371"/>
            <a:ext cx="1992149" cy="28537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Capabilities </a:t>
            </a:r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Trellis DAS/2 Server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0" y="2743200"/>
            <a:ext cx="1712217" cy="2098175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Data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748020" y="3603949"/>
            <a:ext cx="2176780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XML/HTTP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5748020" y="2752890"/>
            <a:ext cx="2176780" cy="1085998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URL/HTTP Request 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to Model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1579881" y="2879169"/>
            <a:ext cx="1975816" cy="108599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Model to Data Source Query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579881" y="3730229"/>
            <a:ext cx="1975815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Data Source to Model Response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152400" y="2303371"/>
            <a:ext cx="1124370" cy="2853716"/>
          </a:xfrm>
          <a:prstGeom prst="can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077200" y="2362670"/>
            <a:ext cx="914400" cy="273511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Client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Trellis DAS2 Data Model</a:t>
            </a:r>
            <a:endParaRPr lang="en-US" dirty="0"/>
          </a:p>
        </p:txBody>
      </p:sp>
      <p:pic>
        <p:nvPicPr>
          <p:cNvPr id="4" name="Content Placeholder 3" descr="DAS2 Abstract UML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617" r="-3617"/>
          <a:stretch>
            <a:fillRect/>
          </a:stretch>
        </p:blipFill>
        <p:spPr>
          <a:xfrm>
            <a:off x="-304800" y="990600"/>
            <a:ext cx="9753707" cy="5364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ernate Process 4"/>
          <p:cNvSpPr/>
          <p:nvPr/>
        </p:nvSpPr>
        <p:spPr>
          <a:xfrm>
            <a:off x="5638800" y="1524000"/>
            <a:ext cx="2285999" cy="3983342"/>
          </a:xfrm>
          <a:prstGeom prst="flowChartAlternateProcess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Trellis Framework </a:t>
            </a:r>
            <a:r>
              <a:rPr lang="en-US" sz="2400" dirty="0" err="1" smtClean="0">
                <a:solidFill>
                  <a:srgbClr val="000000"/>
                </a:solidFill>
              </a:rPr>
              <a:t>Servlet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9881" y="1981200"/>
            <a:ext cx="4427505" cy="328454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Ivy DAS1</a:t>
            </a:r>
            <a:r>
              <a:rPr lang="en-US" dirty="0" smtClean="0">
                <a:sym typeface="Wingdings"/>
              </a:rPr>
              <a:t>DAS2 </a:t>
            </a:r>
            <a:r>
              <a:rPr lang="en-US" dirty="0" err="1" smtClean="0"/>
              <a:t>Plugin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579880" y="2506094"/>
            <a:ext cx="2675777" cy="2650993"/>
          </a:xfrm>
          <a:prstGeom prst="roundRect">
            <a:avLst/>
          </a:prstGeom>
          <a:gradFill>
            <a:gsLst>
              <a:gs pos="0">
                <a:srgbClr val="CDBA6A"/>
              </a:gs>
              <a:gs pos="100000">
                <a:schemeClr val="bg1">
                  <a:lumMod val="95000"/>
                </a:schemeClr>
              </a:gs>
              <a:gs pos="50000">
                <a:srgbClr val="CDBA6A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DAS1 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Ivy DAS1</a:t>
            </a:r>
            <a:r>
              <a:rPr lang="en-US" dirty="0" smtClean="0">
                <a:sym typeface="Wingdings"/>
              </a:rPr>
              <a:t>DAS2 Proxy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07386" y="3049722"/>
            <a:ext cx="1407417" cy="2107365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DAS2 Data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>
            <a:off x="4255657" y="3049722"/>
            <a:ext cx="1600200" cy="108599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DAS2 to DAS1 query model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4255657" y="3900782"/>
            <a:ext cx="1664858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DAS1 to DAS2 response model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152400" y="2303371"/>
            <a:ext cx="1124370" cy="2853716"/>
          </a:xfrm>
          <a:prstGeom prst="can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pPr algn="ctr"/>
            <a:r>
              <a:rPr lang="en-US" dirty="0" smtClean="0"/>
              <a:t>DAS/1 Server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043667" y="2591620"/>
            <a:ext cx="947932" cy="27470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DAS/2 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581900" y="3966529"/>
            <a:ext cx="685799" cy="1061395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7414803" y="3044967"/>
            <a:ext cx="732606" cy="1090754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48241" y="3049722"/>
            <a:ext cx="1407417" cy="1936812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DAS1 Data Model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Left Arrow 16"/>
          <p:cNvSpPr/>
          <p:nvPr/>
        </p:nvSpPr>
        <p:spPr>
          <a:xfrm>
            <a:off x="1248041" y="3049722"/>
            <a:ext cx="1600200" cy="1085999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DAS1 HTTP request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1276770" y="3965168"/>
            <a:ext cx="1664858" cy="105676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DAS1 HTTP response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Ivy DAS1 Data Model</a:t>
            </a:r>
            <a:endParaRPr lang="en-US" dirty="0"/>
          </a:p>
        </p:txBody>
      </p:sp>
      <p:pic>
        <p:nvPicPr>
          <p:cNvPr id="4" name="Content Placeholder 3" descr="DAS1 Abstract UML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674" r="-3674"/>
          <a:stretch>
            <a:fillRect/>
          </a:stretch>
        </p:blipFill>
        <p:spPr>
          <a:xfrm>
            <a:off x="-381000" y="1143000"/>
            <a:ext cx="9837416" cy="541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DAS1 / DAS2 Feature Comparison</a:t>
            </a:r>
            <a:endParaRPr lang="en-US" dirty="0"/>
          </a:p>
        </p:txBody>
      </p:sp>
      <p:pic>
        <p:nvPicPr>
          <p:cNvPr id="4" name="Content Placeholder 3" descr="DAS Feature Comparison UM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1392" r="-11392"/>
          <a:stretch>
            <a:fillRect/>
          </a:stretch>
        </p:blipFill>
        <p:spPr>
          <a:xfrm>
            <a:off x="-990600" y="990600"/>
            <a:ext cx="11125200" cy="586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Ivy  DAS1</a:t>
            </a:r>
            <a:r>
              <a:rPr lang="en-US" dirty="0" smtClean="0">
                <a:sym typeface="Wingdings"/>
              </a:rPr>
              <a:t>DAS2 Proxy </a:t>
            </a:r>
            <a:br>
              <a:rPr lang="en-US" dirty="0" smtClean="0">
                <a:sym typeface="Wingding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 deployment on the Amazon EC2 cloud</a:t>
            </a:r>
          </a:p>
          <a:p>
            <a:pPr lvl="1"/>
            <a:r>
              <a:rPr lang="en-US" dirty="0" err="1" smtClean="0"/>
              <a:t>Proxying</a:t>
            </a:r>
            <a:r>
              <a:rPr lang="en-US" dirty="0" smtClean="0"/>
              <a:t> for DAS1 Sanger Registry</a:t>
            </a:r>
          </a:p>
          <a:p>
            <a:pPr lvl="1"/>
            <a:r>
              <a:rPr lang="en-US" dirty="0" smtClean="0"/>
              <a:t>http://www.genomancer.org/das2/das1_proxy/sources</a:t>
            </a:r>
          </a:p>
          <a:p>
            <a:r>
              <a:rPr lang="en-US" dirty="0" smtClean="0"/>
              <a:t>Supported DAS 1.53/1.6 queries:</a:t>
            </a:r>
          </a:p>
          <a:p>
            <a:pPr lvl="1"/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segments</a:t>
            </a:r>
          </a:p>
          <a:p>
            <a:pPr lvl="1"/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features</a:t>
            </a:r>
          </a:p>
          <a:p>
            <a:r>
              <a:rPr lang="en-US" dirty="0" smtClean="0"/>
              <a:t> Queries not yet supported</a:t>
            </a:r>
          </a:p>
          <a:p>
            <a:pPr lvl="1"/>
            <a:r>
              <a:rPr lang="en-US" dirty="0" err="1" smtClean="0"/>
              <a:t>dsn</a:t>
            </a:r>
            <a:endParaRPr lang="en-US" dirty="0" smtClean="0"/>
          </a:p>
          <a:p>
            <a:pPr lvl="1"/>
            <a:r>
              <a:rPr lang="en-US" dirty="0" err="1" smtClean="0"/>
              <a:t>dna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1.53e extensions</a:t>
            </a:r>
          </a:p>
          <a:p>
            <a:pPr lvl="2"/>
            <a:r>
              <a:rPr lang="en-US" dirty="0" smtClean="0"/>
              <a:t>Alignments</a:t>
            </a:r>
          </a:p>
          <a:p>
            <a:pPr lvl="2"/>
            <a:r>
              <a:rPr lang="en-US" dirty="0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624</Words>
  <Application>Microsoft Macintosh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Trellis DAS/2 Server Framework</vt:lpstr>
      <vt:lpstr>DAS/2 Overview</vt:lpstr>
      <vt:lpstr>Trellis DAS/2 Framework</vt:lpstr>
      <vt:lpstr>Trellis DAS/2 Server</vt:lpstr>
      <vt:lpstr>Trellis DAS2 Data Model</vt:lpstr>
      <vt:lpstr>Ivy DAS1DAS2 Proxy</vt:lpstr>
      <vt:lpstr>Ivy DAS1 Data Model</vt:lpstr>
      <vt:lpstr>DAS1 / DAS2 Feature Comparison</vt:lpstr>
      <vt:lpstr>Ivy  DAS1DAS2 Proxy  </vt:lpstr>
      <vt:lpstr>Vine DAS2DAS2 Proxy</vt:lpstr>
      <vt:lpstr>Poka: DAS2 UCSC  Genome Database Server</vt:lpstr>
      <vt:lpstr>Demo</vt:lpstr>
      <vt:lpstr>Trellis Enhancements</vt:lpstr>
      <vt:lpstr>Sources Capability Injection</vt:lpstr>
      <vt:lpstr>Caching Injection</vt:lpstr>
      <vt:lpstr>Source/Type Transformations</vt:lpstr>
      <vt:lpstr>Format Injection</vt:lpstr>
      <vt:lpstr>Format Injection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Trellis DAS Server Framework</dc:title>
  <dc:creator>Gregg Helt</dc:creator>
  <cp:lastModifiedBy>Gregg Helt</cp:lastModifiedBy>
  <cp:revision>35</cp:revision>
  <dcterms:created xsi:type="dcterms:W3CDTF">2009-03-17T00:58:55Z</dcterms:created>
  <dcterms:modified xsi:type="dcterms:W3CDTF">2009-03-17T14:55:31Z</dcterms:modified>
</cp:coreProperties>
</file>