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0" r:id="rId4"/>
    <p:sldMasterId id="2147483681" r:id="rId5"/>
    <p:sldMasterId id="214748368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y="5143500" cx="9144000"/>
  <p:notesSz cx="6858000" cy="9144000"/>
  <p:embeddedFontLst>
    <p:embeddedFont>
      <p:font typeface="Source Sans Pro"/>
      <p:regular r:id="rId57"/>
      <p:bold r:id="rId58"/>
      <p:italic r:id="rId59"/>
      <p:boldItalic r:id="rId6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039C4BDB-0410-4B4E-80D6-CAE1D7F6896A}">
  <a:tblStyle styleId="{039C4BDB-0410-4B4E-80D6-CAE1D7F6896A}"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4.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60" Type="http://schemas.openxmlformats.org/officeDocument/2006/relationships/font" Target="fonts/SourceSansPro-boldItalic.fntdata"/><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font" Target="fonts/SourceSansPro-regular.fntdata"/><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font" Target="fonts/SourceSansPro-italic.fntdata"/><Relationship Id="rId14" Type="http://schemas.openxmlformats.org/officeDocument/2006/relationships/slide" Target="slides/slide7.xml"/><Relationship Id="rId58" Type="http://schemas.openxmlformats.org/officeDocument/2006/relationships/font" Target="fonts/SourceSansPro-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57" name="Shape 157"/>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158" name="Shape 15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159" name="Shape 159"/>
          <p:cNvSpPr txBox="1"/>
          <p:nvPr>
            <p:ph idx="1" type="body"/>
          </p:nvPr>
        </p:nvSpPr>
        <p:spPr>
          <a:xfrm>
            <a:off x="685480" y="4343150"/>
            <a:ext cx="5487039" cy="4115024"/>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53" name="Shape 253"/>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254" name="Shape 254"/>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255" name="Shape 255"/>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1" name="Shape 261"/>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262" name="Shape 262"/>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263" name="Shape 263"/>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Shape 268"/>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69" name="Shape 269"/>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270" name="Shape 270"/>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271" name="Shape 271"/>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txBox="1"/>
          <p:nvPr>
            <p:ph idx="1" type="body"/>
          </p:nvPr>
        </p:nvSpPr>
        <p:spPr>
          <a:xfrm>
            <a:off x="685799" y="4343399"/>
            <a:ext cx="5486399" cy="4114800"/>
          </a:xfrm>
          <a:prstGeom prst="rect">
            <a:avLst/>
          </a:prstGeom>
          <a:noFill/>
          <a:ln>
            <a:noFill/>
          </a:ln>
        </p:spPr>
        <p:txBody>
          <a:bodyPr anchorCtr="0" anchor="ctr" bIns="89600" lIns="89600" spcFirstLastPara="1" rIns="89600" wrap="square" tIns="896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77" name="Shape 277"/>
          <p:cNvSpPr/>
          <p:nvPr>
            <p:ph idx="2" type="sldImg"/>
          </p:nvPr>
        </p:nvSpPr>
        <p:spPr>
          <a:xfrm>
            <a:off x="91641" y="685838"/>
            <a:ext cx="6674718" cy="3429187"/>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285" name="Shape 285"/>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Shape 296"/>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297" name="Shape 297"/>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298" name="Shape 29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299" name="Shape 299"/>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Shape 304"/>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305" name="Shape 305"/>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Shape 315"/>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16" name="Shape 316"/>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317" name="Shape 317"/>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318" name="Shape 318"/>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Shape 323"/>
          <p:cNvSpPr txBox="1"/>
          <p:nvPr>
            <p:ph idx="1" type="body"/>
          </p:nvPr>
        </p:nvSpPr>
        <p:spPr>
          <a:xfrm>
            <a:off x="685799" y="4343399"/>
            <a:ext cx="5486399" cy="4114799"/>
          </a:xfrm>
          <a:prstGeom prst="rect">
            <a:avLst/>
          </a:prstGeom>
          <a:noFill/>
          <a:ln>
            <a:noFill/>
          </a:ln>
        </p:spPr>
        <p:txBody>
          <a:bodyPr anchorCtr="0" anchor="ctr" bIns="89600" lIns="89600" spcFirstLastPara="1" rIns="89600" wrap="square" tIns="89600">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324" name="Shape 324"/>
          <p:cNvSpPr/>
          <p:nvPr>
            <p:ph idx="2" type="sldImg"/>
          </p:nvPr>
        </p:nvSpPr>
        <p:spPr>
          <a:xfrm>
            <a:off x="91641" y="685838"/>
            <a:ext cx="6674718" cy="3429187"/>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7" name="Shape 337"/>
        <p:cNvGrpSpPr/>
        <p:nvPr/>
      </p:nvGrpSpPr>
      <p:grpSpPr>
        <a:xfrm>
          <a:off x="0" y="0"/>
          <a:ext cx="0" cy="0"/>
          <a:chOff x="0" y="0"/>
          <a:chExt cx="0" cy="0"/>
        </a:xfrm>
      </p:grpSpPr>
      <p:sp>
        <p:nvSpPr>
          <p:cNvPr id="338" name="Shape 338"/>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39" name="Shape 339"/>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340" name="Shape 340"/>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341" name="Shape 341"/>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65" name="Shape 165"/>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349" name="Shape 349"/>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Shape 354"/>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55" name="Shape 355"/>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356" name="Shape 35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357" name="Shape 357"/>
          <p:cNvSpPr txBox="1"/>
          <p:nvPr>
            <p:ph idx="1" type="body"/>
          </p:nvPr>
        </p:nvSpPr>
        <p:spPr>
          <a:xfrm>
            <a:off x="685480" y="4343150"/>
            <a:ext cx="5487039" cy="4115024"/>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1" name="Shape 361"/>
        <p:cNvGrpSpPr/>
        <p:nvPr/>
      </p:nvGrpSpPr>
      <p:grpSpPr>
        <a:xfrm>
          <a:off x="0" y="0"/>
          <a:ext cx="0" cy="0"/>
          <a:chOff x="0" y="0"/>
          <a:chExt cx="0" cy="0"/>
        </a:xfrm>
      </p:grpSpPr>
      <p:sp>
        <p:nvSpPr>
          <p:cNvPr id="362" name="Shape 362"/>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363" name="Shape 363"/>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Shape 368"/>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369" name="Shape 369"/>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7" name="Shape 377"/>
        <p:cNvGrpSpPr/>
        <p:nvPr/>
      </p:nvGrpSpPr>
      <p:grpSpPr>
        <a:xfrm>
          <a:off x="0" y="0"/>
          <a:ext cx="0" cy="0"/>
          <a:chOff x="0" y="0"/>
          <a:chExt cx="0" cy="0"/>
        </a:xfrm>
      </p:grpSpPr>
      <p:sp>
        <p:nvSpPr>
          <p:cNvPr id="378" name="Shape 378"/>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79" name="Shape 379"/>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380" name="Shape 380"/>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381" name="Shape 381"/>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5" name="Shape 385"/>
        <p:cNvGrpSpPr/>
        <p:nvPr/>
      </p:nvGrpSpPr>
      <p:grpSpPr>
        <a:xfrm>
          <a:off x="0" y="0"/>
          <a:ext cx="0" cy="0"/>
          <a:chOff x="0" y="0"/>
          <a:chExt cx="0" cy="0"/>
        </a:xfrm>
      </p:grpSpPr>
      <p:sp>
        <p:nvSpPr>
          <p:cNvPr id="386" name="Shape 3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7" name="Shape 3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5" name="Shape 395"/>
        <p:cNvGrpSpPr/>
        <p:nvPr/>
      </p:nvGrpSpPr>
      <p:grpSpPr>
        <a:xfrm>
          <a:off x="0" y="0"/>
          <a:ext cx="0" cy="0"/>
          <a:chOff x="0" y="0"/>
          <a:chExt cx="0" cy="0"/>
        </a:xfrm>
      </p:grpSpPr>
      <p:sp>
        <p:nvSpPr>
          <p:cNvPr id="396" name="Shape 396"/>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397" name="Shape 397"/>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398" name="Shape 39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399" name="Shape 399"/>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Shape 404"/>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05" name="Shape 405"/>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06" name="Shape 40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07" name="Shape 407"/>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15" name="Shape 415"/>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16" name="Shape 41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17" name="Shape 417"/>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23" name="Shape 423"/>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24" name="Shape 424"/>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25" name="Shape 425"/>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txBox="1"/>
          <p:nvPr>
            <p:ph idx="1" type="body"/>
          </p:nvPr>
        </p:nvSpPr>
        <p:spPr>
          <a:xfrm>
            <a:off x="685480" y="4343150"/>
            <a:ext cx="5485500" cy="4113300"/>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71" name="Shape 171"/>
          <p:cNvSpPr/>
          <p:nvPr>
            <p:ph idx="2" type="sldImg"/>
          </p:nvPr>
        </p:nvSpPr>
        <p:spPr>
          <a:xfrm>
            <a:off x="92175" y="694612"/>
            <a:ext cx="6670500" cy="3427800"/>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431" name="Shape 431"/>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37" name="Shape 437"/>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38" name="Shape 43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39" name="Shape 439"/>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3" name="Shape 443"/>
        <p:cNvGrpSpPr/>
        <p:nvPr/>
      </p:nvGrpSpPr>
      <p:grpSpPr>
        <a:xfrm>
          <a:off x="0" y="0"/>
          <a:ext cx="0" cy="0"/>
          <a:chOff x="0" y="0"/>
          <a:chExt cx="0" cy="0"/>
        </a:xfrm>
      </p:grpSpPr>
      <p:sp>
        <p:nvSpPr>
          <p:cNvPr id="444" name="Shape 444"/>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45" name="Shape 445"/>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46" name="Shape 44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47" name="Shape 447"/>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1" name="Shape 451"/>
        <p:cNvGrpSpPr/>
        <p:nvPr/>
      </p:nvGrpSpPr>
      <p:grpSpPr>
        <a:xfrm>
          <a:off x="0" y="0"/>
          <a:ext cx="0" cy="0"/>
          <a:chOff x="0" y="0"/>
          <a:chExt cx="0" cy="0"/>
        </a:xfrm>
      </p:grpSpPr>
      <p:sp>
        <p:nvSpPr>
          <p:cNvPr id="452" name="Shape 452"/>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453" name="Shape 453"/>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0" name="Shape 460"/>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61" name="Shape 461"/>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62" name="Shape 462"/>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68" name="Shape 468"/>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69" name="Shape 469"/>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70" name="Shape 470"/>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77" name="Shape 477"/>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78" name="Shape 47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79" name="Shape 479"/>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Shape 484"/>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85" name="Shape 485"/>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486" name="Shape 48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487" name="Shape 487"/>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Shape 492"/>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493" name="Shape 493"/>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7" name="Shape 497"/>
        <p:cNvGrpSpPr/>
        <p:nvPr/>
      </p:nvGrpSpPr>
      <p:grpSpPr>
        <a:xfrm>
          <a:off x="0" y="0"/>
          <a:ext cx="0" cy="0"/>
          <a:chOff x="0" y="0"/>
          <a:chExt cx="0" cy="0"/>
        </a:xfrm>
      </p:grpSpPr>
      <p:sp>
        <p:nvSpPr>
          <p:cNvPr id="498" name="Shape 498"/>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499" name="Shape 499"/>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00" name="Shape 500"/>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01" name="Shape 501"/>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177" name="Shape 177"/>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178" name="Shape 178"/>
          <p:cNvSpPr txBox="1"/>
          <p:nvPr>
            <p:ph idx="12" type="sldNum"/>
          </p:nvPr>
        </p:nvSpPr>
        <p:spPr>
          <a:xfrm>
            <a:off x="3882249" y="8686299"/>
            <a:ext cx="2974262" cy="456249"/>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1" marL="4572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2" marL="9144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3" marL="1371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4" marL="18288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5" marL="22860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6" marL="27432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7" marL="32004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a:p>
            <a:pPr indent="0" lvl="8" marL="365760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07" name="Shape 507"/>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08" name="Shape 508"/>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09" name="Shape 509"/>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3" name="Shape 513"/>
        <p:cNvGrpSpPr/>
        <p:nvPr/>
      </p:nvGrpSpPr>
      <p:grpSpPr>
        <a:xfrm>
          <a:off x="0" y="0"/>
          <a:ext cx="0" cy="0"/>
          <a:chOff x="0" y="0"/>
          <a:chExt cx="0" cy="0"/>
        </a:xfrm>
      </p:grpSpPr>
      <p:sp>
        <p:nvSpPr>
          <p:cNvPr id="514" name="Shape 514"/>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15" name="Shape 515"/>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16" name="Shape 516"/>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17" name="Shape 517"/>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Shape 522"/>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23" name="Shape 523"/>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24" name="Shape 524"/>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25" name="Shape 525"/>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7" name="Shape 537"/>
        <p:cNvGrpSpPr/>
        <p:nvPr/>
      </p:nvGrpSpPr>
      <p:grpSpPr>
        <a:xfrm>
          <a:off x="0" y="0"/>
          <a:ext cx="0" cy="0"/>
          <a:chOff x="0" y="0"/>
          <a:chExt cx="0" cy="0"/>
        </a:xfrm>
      </p:grpSpPr>
      <p:sp>
        <p:nvSpPr>
          <p:cNvPr id="538" name="Shape 538"/>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39" name="Shape 539"/>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40" name="Shape 540"/>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41" name="Shape 541"/>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Shape 552"/>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53" name="Shape 553"/>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54" name="Shape 554"/>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560" name="Shape 560"/>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0" name="Shape 580"/>
        <p:cNvGrpSpPr/>
        <p:nvPr/>
      </p:nvGrpSpPr>
      <p:grpSpPr>
        <a:xfrm>
          <a:off x="0" y="0"/>
          <a:ext cx="0" cy="0"/>
          <a:chOff x="0" y="0"/>
          <a:chExt cx="0" cy="0"/>
        </a:xfrm>
      </p:grpSpPr>
      <p:sp>
        <p:nvSpPr>
          <p:cNvPr id="581" name="Shape 581"/>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582" name="Shape 582"/>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583" name="Shape 583"/>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584" name="Shape 584"/>
          <p:cNvSpPr txBox="1"/>
          <p:nvPr>
            <p:ph idx="1" type="body"/>
          </p:nvPr>
        </p:nvSpPr>
        <p:spPr>
          <a:xfrm>
            <a:off x="685480" y="4343150"/>
            <a:ext cx="5487039" cy="4115024"/>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Shape 671"/>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672" name="Shape 672"/>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673" name="Shape 673"/>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674" name="Shape 674"/>
          <p:cNvSpPr txBox="1"/>
          <p:nvPr>
            <p:ph idx="1" type="body"/>
          </p:nvPr>
        </p:nvSpPr>
        <p:spPr>
          <a:xfrm>
            <a:off x="685480" y="4343150"/>
            <a:ext cx="5487039" cy="4115024"/>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1" name="Shape 771"/>
        <p:cNvGrpSpPr/>
        <p:nvPr/>
      </p:nvGrpSpPr>
      <p:grpSpPr>
        <a:xfrm>
          <a:off x="0" y="0"/>
          <a:ext cx="0" cy="0"/>
          <a:chOff x="0" y="0"/>
          <a:chExt cx="0" cy="0"/>
        </a:xfrm>
      </p:grpSpPr>
      <p:sp>
        <p:nvSpPr>
          <p:cNvPr id="772" name="Shape 772"/>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
        <p:nvSpPr>
          <p:cNvPr id="773" name="Shape 773"/>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8" name="Shape 778"/>
        <p:cNvGrpSpPr/>
        <p:nvPr/>
      </p:nvGrpSpPr>
      <p:grpSpPr>
        <a:xfrm>
          <a:off x="0" y="0"/>
          <a:ext cx="0" cy="0"/>
          <a:chOff x="0" y="0"/>
          <a:chExt cx="0" cy="0"/>
        </a:xfrm>
      </p:grpSpPr>
      <p:sp>
        <p:nvSpPr>
          <p:cNvPr id="779" name="Shape 779"/>
          <p:cNvSpPr txBox="1"/>
          <p:nvPr>
            <p:ph idx="10" type="dt"/>
          </p:nvPr>
        </p:nvSpPr>
        <p:spPr>
          <a:xfrm>
            <a:off x="3882249" y="0"/>
            <a:ext cx="2974262"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780" name="Shape 780"/>
          <p:cNvSpPr txBox="1"/>
          <p:nvPr/>
        </p:nvSpPr>
        <p:spPr>
          <a:xfrm>
            <a:off x="3882249" y="8686299"/>
            <a:ext cx="2974262"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781" name="Shape 781"/>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782" name="Shape 782"/>
          <p:cNvSpPr txBox="1"/>
          <p:nvPr>
            <p:ph idx="1" type="body"/>
          </p:nvPr>
        </p:nvSpPr>
        <p:spPr>
          <a:xfrm>
            <a:off x="685480" y="4343150"/>
            <a:ext cx="5486964" cy="4037439"/>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5" name="Shape 1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Shape 1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1" name="Shape 1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Shape 197"/>
          <p:cNvSpPr txBox="1"/>
          <p:nvPr>
            <p:ph idx="10" type="dt"/>
          </p:nvPr>
        </p:nvSpPr>
        <p:spPr>
          <a:xfrm>
            <a:off x="3882249" y="0"/>
            <a:ext cx="2974148" cy="456249"/>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Font typeface="Arial"/>
              <a:buNone/>
            </a:pPr>
            <a:r>
              <a:t/>
            </a:r>
            <a:endParaRPr b="0" i="0" sz="1400" u="none" cap="none" strike="noStrike">
              <a:solidFill>
                <a:srgbClr val="000000"/>
              </a:solidFill>
              <a:latin typeface="Arial"/>
              <a:ea typeface="Arial"/>
              <a:cs typeface="Arial"/>
              <a:sym typeface="Arial"/>
            </a:endParaRPr>
          </a:p>
        </p:txBody>
      </p:sp>
      <p:sp>
        <p:nvSpPr>
          <p:cNvPr id="198" name="Shape 198"/>
          <p:cNvSpPr txBox="1"/>
          <p:nvPr/>
        </p:nvSpPr>
        <p:spPr>
          <a:xfrm>
            <a:off x="3882249" y="8686299"/>
            <a:ext cx="2974148" cy="456249"/>
          </a:xfrm>
          <a:prstGeom prst="rect">
            <a:avLst/>
          </a:prstGeom>
          <a:noFill/>
          <a:ln>
            <a:noFill/>
          </a:ln>
        </p:spPr>
        <p:txBody>
          <a:bodyPr anchorCtr="0" anchor="b" bIns="0" lIns="0" spcFirstLastPara="1" rIns="0" wrap="square" tIns="0">
            <a:noAutofit/>
          </a:bodyPr>
          <a:lstStyle/>
          <a:p>
            <a:pPr indent="0" lvl="0" marL="0" marR="0" rtl="0" algn="r">
              <a:lnSpc>
                <a:spcPct val="95000"/>
              </a:lnSpc>
              <a:spcBef>
                <a:spcPts val="0"/>
              </a:spcBef>
              <a:spcAft>
                <a:spcPts val="0"/>
              </a:spcAft>
              <a:buClr>
                <a:srgbClr val="000000"/>
              </a:buClr>
              <a:buFont typeface="Times New Roman"/>
              <a:buNone/>
            </a:pPr>
            <a:r>
              <a:rPr b="0" i="0" lang="en-GB" sz="1300" u="none" cap="none" strike="noStrike">
                <a:solidFill>
                  <a:srgbClr val="000000"/>
                </a:solidFill>
                <a:latin typeface="Times New Roman"/>
                <a:ea typeface="Times New Roman"/>
                <a:cs typeface="Times New Roman"/>
                <a:sym typeface="Times New Roman"/>
              </a:rPr>
              <a:t>*</a:t>
            </a:r>
            <a:endParaRPr/>
          </a:p>
        </p:txBody>
      </p:sp>
      <p:sp>
        <p:nvSpPr>
          <p:cNvPr id="199" name="Shape 199"/>
          <p:cNvSpPr/>
          <p:nvPr>
            <p:ph idx="2" type="sldImg"/>
          </p:nvPr>
        </p:nvSpPr>
        <p:spPr>
          <a:xfrm>
            <a:off x="91908" y="694612"/>
            <a:ext cx="6672584" cy="3429187"/>
          </a:xfrm>
          <a:custGeom>
            <a:pathLst>
              <a:path extrusionOk="0" h="120000" w="120000">
                <a:moveTo>
                  <a:pt x="0" y="0"/>
                </a:moveTo>
                <a:lnTo>
                  <a:pt x="120000" y="0"/>
                </a:lnTo>
                <a:lnTo>
                  <a:pt x="120000" y="120000"/>
                </a:lnTo>
                <a:lnTo>
                  <a:pt x="0" y="120000"/>
                </a:lnTo>
                <a:close/>
              </a:path>
            </a:pathLst>
          </a:custGeom>
          <a:solidFill>
            <a:srgbClr val="FFFFFF"/>
          </a:solidFill>
          <a:ln cap="rnd" cmpd="sng" w="9525">
            <a:solidFill>
              <a:srgbClr val="000000"/>
            </a:solidFill>
            <a:prstDash val="solid"/>
            <a:miter lim="8000"/>
            <a:headEnd len="sm" w="sm" type="none"/>
            <a:tailEnd len="sm" w="sm" type="none"/>
          </a:ln>
        </p:spPr>
      </p:sp>
      <p:sp>
        <p:nvSpPr>
          <p:cNvPr id="200" name="Shape 200"/>
          <p:cNvSpPr txBox="1"/>
          <p:nvPr>
            <p:ph idx="1" type="body"/>
          </p:nvPr>
        </p:nvSpPr>
        <p:spPr>
          <a:xfrm>
            <a:off x="685480" y="4343150"/>
            <a:ext cx="5487039" cy="4037520"/>
          </a:xfrm>
          <a:prstGeom prst="rect">
            <a:avLst/>
          </a:prstGeom>
          <a:noFill/>
          <a:ln>
            <a:noFill/>
          </a:ln>
        </p:spPr>
        <p:txBody>
          <a:bodyPr anchorCtr="0" anchor="ctr" bIns="41875" lIns="83775" spcFirstLastPara="1" rIns="83775" wrap="square" tIns="4187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480" y="4343150"/>
            <a:ext cx="5485451" cy="4113435"/>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41" name="Shape 241"/>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480" y="4343150"/>
            <a:ext cx="5485439" cy="4113561"/>
          </a:xfrm>
          <a:prstGeom prst="rect">
            <a:avLst/>
          </a:prstGeom>
          <a:noFill/>
          <a:ln>
            <a:noFill/>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Font typeface="Arial"/>
              <a:buNone/>
            </a:pPr>
            <a:r>
              <a:t/>
            </a:r>
            <a:endParaRPr b="0" i="0" sz="1200" u="none" cap="none" strike="noStrike">
              <a:solidFill>
                <a:schemeClr val="dk1"/>
              </a:solidFill>
              <a:latin typeface="Arial"/>
              <a:ea typeface="Arial"/>
              <a:cs typeface="Arial"/>
              <a:sym typeface="Arial"/>
            </a:endParaRPr>
          </a:p>
        </p:txBody>
      </p:sp>
      <p:sp>
        <p:nvSpPr>
          <p:cNvPr id="247" name="Shape 247"/>
          <p:cNvSpPr/>
          <p:nvPr>
            <p:ph idx="2" type="sldImg"/>
          </p:nvPr>
        </p:nvSpPr>
        <p:spPr>
          <a:xfrm>
            <a:off x="92175" y="694612"/>
            <a:ext cx="6670448" cy="3427725"/>
          </a:xfrm>
          <a:custGeom>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jpg"/><Relationship Id="rId3" Type="http://schemas.openxmlformats.org/officeDocument/2006/relationships/image" Target="../media/image2.png"/><Relationship Id="rId4"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6" name="Shape 56"/>
        <p:cNvGrpSpPr/>
        <p:nvPr/>
      </p:nvGrpSpPr>
      <p:grpSpPr>
        <a:xfrm>
          <a:off x="0" y="0"/>
          <a:ext cx="0" cy="0"/>
          <a:chOff x="0" y="0"/>
          <a:chExt cx="0" cy="0"/>
        </a:xfrm>
      </p:grpSpPr>
      <p:sp>
        <p:nvSpPr>
          <p:cNvPr id="57" name="Shape 57"/>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58" name="Shape 58"/>
          <p:cNvSpPr txBox="1"/>
          <p:nvPr>
            <p:ph idx="1" type="body"/>
          </p:nvPr>
        </p:nvSpPr>
        <p:spPr>
          <a:xfrm>
            <a:off x="456480" y="1203246"/>
            <a:ext cx="8226719" cy="3393716"/>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59" name="Shape 59"/>
        <p:cNvGrpSpPr/>
        <p:nvPr/>
      </p:nvGrpSpPr>
      <p:grpSpPr>
        <a:xfrm>
          <a:off x="0" y="0"/>
          <a:ext cx="0" cy="0"/>
          <a:chOff x="0" y="0"/>
          <a:chExt cx="0" cy="0"/>
        </a:xfrm>
      </p:grpSpPr>
      <p:sp>
        <p:nvSpPr>
          <p:cNvPr id="60" name="Shape 60"/>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61" name="Shape 61"/>
          <p:cNvSpPr txBox="1"/>
          <p:nvPr>
            <p:ph idx="1" type="body"/>
          </p:nvPr>
        </p:nvSpPr>
        <p:spPr>
          <a:xfrm>
            <a:off x="456480" y="1203246"/>
            <a:ext cx="4043520" cy="3393716"/>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62" name="Shape 62"/>
          <p:cNvSpPr txBox="1"/>
          <p:nvPr>
            <p:ph idx="2" type="body"/>
          </p:nvPr>
        </p:nvSpPr>
        <p:spPr>
          <a:xfrm>
            <a:off x="4638240" y="1203246"/>
            <a:ext cx="4044959" cy="3393716"/>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63" name="Shape 63"/>
        <p:cNvGrpSpPr/>
        <p:nvPr/>
      </p:nvGrpSpPr>
      <p:grpSpPr>
        <a:xfrm>
          <a:off x="0" y="0"/>
          <a:ext cx="0" cy="0"/>
          <a:chOff x="0" y="0"/>
          <a:chExt cx="0" cy="0"/>
        </a:xfrm>
      </p:grpSpPr>
      <p:sp>
        <p:nvSpPr>
          <p:cNvPr id="64" name="Shape 64"/>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65" name="Shape 65"/>
        <p:cNvGrpSpPr/>
        <p:nvPr/>
      </p:nvGrpSpPr>
      <p:grpSpPr>
        <a:xfrm>
          <a:off x="0" y="0"/>
          <a:ext cx="0" cy="0"/>
          <a:chOff x="0" y="0"/>
          <a:chExt cx="0" cy="0"/>
        </a:xfrm>
      </p:grpSpPr>
      <p:sp>
        <p:nvSpPr>
          <p:cNvPr id="66" name="Shape 66"/>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over Text" type="objOverTx">
  <p:cSld name="OBJECT_OVER_TEXT">
    <p:spTree>
      <p:nvGrpSpPr>
        <p:cNvPr id="67" name="Shape 67"/>
        <p:cNvGrpSpPr/>
        <p:nvPr/>
      </p:nvGrpSpPr>
      <p:grpSpPr>
        <a:xfrm>
          <a:off x="0" y="0"/>
          <a:ext cx="0" cy="0"/>
          <a:chOff x="0" y="0"/>
          <a:chExt cx="0" cy="0"/>
        </a:xfrm>
      </p:grpSpPr>
      <p:sp>
        <p:nvSpPr>
          <p:cNvPr id="68" name="Shape 68"/>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69" name="Shape 69"/>
          <p:cNvSpPr txBox="1"/>
          <p:nvPr>
            <p:ph idx="1" type="body"/>
          </p:nvPr>
        </p:nvSpPr>
        <p:spPr>
          <a:xfrm>
            <a:off x="456480" y="1203246"/>
            <a:ext cx="8226719" cy="1645013"/>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70" name="Shape 70"/>
          <p:cNvSpPr txBox="1"/>
          <p:nvPr>
            <p:ph idx="2" type="body"/>
          </p:nvPr>
        </p:nvSpPr>
        <p:spPr>
          <a:xfrm>
            <a:off x="456480" y="2951950"/>
            <a:ext cx="8226719" cy="1645012"/>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1" name="Shape 71"/>
        <p:cNvGrpSpPr/>
        <p:nvPr/>
      </p:nvGrpSpPr>
      <p:grpSpPr>
        <a:xfrm>
          <a:off x="0" y="0"/>
          <a:ext cx="0" cy="0"/>
          <a:chOff x="0" y="0"/>
          <a:chExt cx="0" cy="0"/>
        </a:xfrm>
      </p:grpSpPr>
      <p:sp>
        <p:nvSpPr>
          <p:cNvPr id="72" name="Shape 72"/>
          <p:cNvSpPr txBox="1"/>
          <p:nvPr>
            <p:ph type="title"/>
          </p:nvPr>
        </p:nvSpPr>
        <p:spPr>
          <a:xfrm rot="5400000">
            <a:off x="5459169" y="1372932"/>
            <a:ext cx="4391741" cy="205631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73" name="Shape 73"/>
          <p:cNvSpPr txBox="1"/>
          <p:nvPr>
            <p:ph idx="1" type="body"/>
          </p:nvPr>
        </p:nvSpPr>
        <p:spPr>
          <a:xfrm rot="5400000">
            <a:off x="1276689" y="-614988"/>
            <a:ext cx="4391741" cy="6032160"/>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Shape 75"/>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76" name="Shape 76"/>
          <p:cNvSpPr txBox="1"/>
          <p:nvPr>
            <p:ph idx="1" type="body"/>
          </p:nvPr>
        </p:nvSpPr>
        <p:spPr>
          <a:xfrm rot="5400000">
            <a:off x="2872981" y="-1213255"/>
            <a:ext cx="3393716" cy="8226719"/>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77" name="Shape 77"/>
        <p:cNvGrpSpPr/>
        <p:nvPr/>
      </p:nvGrpSpPr>
      <p:grpSpPr>
        <a:xfrm>
          <a:off x="0" y="0"/>
          <a:ext cx="0" cy="0"/>
          <a:chOff x="0" y="0"/>
          <a:chExt cx="0" cy="0"/>
        </a:xfrm>
      </p:grpSpPr>
      <p:sp>
        <p:nvSpPr>
          <p:cNvPr id="78" name="Shape 78"/>
          <p:cNvSpPr txBox="1"/>
          <p:nvPr>
            <p:ph type="title"/>
          </p:nvPr>
        </p:nvSpPr>
        <p:spPr>
          <a:xfrm>
            <a:off x="1792801" y="3600018"/>
            <a:ext cx="5486399" cy="425565"/>
          </a:xfrm>
          <a:prstGeom prst="rect">
            <a:avLst/>
          </a:prstGeom>
          <a:noFill/>
          <a:ln>
            <a:noFill/>
          </a:ln>
        </p:spPr>
        <p:txBody>
          <a:bodyPr anchorCtr="0" anchor="b" bIns="76025" lIns="76025" spcFirstLastPara="1" rIns="76025" wrap="square" tIns="76025"/>
          <a:lstStyle>
            <a:lvl1pPr indent="0" lvl="0" marL="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79" name="Shape 79"/>
          <p:cNvSpPr/>
          <p:nvPr>
            <p:ph idx="2" type="pic"/>
          </p:nvPr>
        </p:nvSpPr>
        <p:spPr>
          <a:xfrm>
            <a:off x="1792801" y="459048"/>
            <a:ext cx="5486399" cy="3086963"/>
          </a:xfrm>
          <a:prstGeom prst="rect">
            <a:avLst/>
          </a:prstGeom>
          <a:noFill/>
          <a:ln>
            <a:noFill/>
          </a:ln>
        </p:spPr>
        <p:txBody>
          <a:bodyPr anchorCtr="0" anchor="ctr" bIns="76025" lIns="76025" spcFirstLastPara="1" rIns="76025" wrap="square" tIns="76025"/>
          <a:lstStyle>
            <a:lvl1pPr lvl="0">
              <a:spcBef>
                <a:spcPts val="0"/>
              </a:spcBef>
              <a:spcAft>
                <a:spcPts val="0"/>
              </a:spcAft>
              <a:buNone/>
              <a:defRPr/>
            </a:lvl1pPr>
          </a:lstStyle>
          <a:p/>
        </p:txBody>
      </p:sp>
      <p:sp>
        <p:nvSpPr>
          <p:cNvPr id="80" name="Shape 80"/>
          <p:cNvSpPr txBox="1"/>
          <p:nvPr>
            <p:ph idx="1" type="body"/>
          </p:nvPr>
        </p:nvSpPr>
        <p:spPr>
          <a:xfrm>
            <a:off x="1792801" y="4025582"/>
            <a:ext cx="5486399" cy="603782"/>
          </a:xfrm>
          <a:prstGeom prst="rect">
            <a:avLst/>
          </a:prstGeom>
          <a:noFill/>
          <a:ln>
            <a:noFill/>
          </a:ln>
        </p:spPr>
        <p:txBody>
          <a:bodyPr anchorCtr="0" anchor="t" bIns="76025" lIns="76025" spcFirstLastPara="1" rIns="76025" wrap="square" tIns="76025"/>
          <a:lstStyle>
            <a:lvl1pPr indent="-228600" lvl="0" marL="45720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1" name="Shape 81"/>
        <p:cNvGrpSpPr/>
        <p:nvPr/>
      </p:nvGrpSpPr>
      <p:grpSpPr>
        <a:xfrm>
          <a:off x="0" y="0"/>
          <a:ext cx="0" cy="0"/>
          <a:chOff x="0" y="0"/>
          <a:chExt cx="0" cy="0"/>
        </a:xfrm>
      </p:grpSpPr>
      <p:sp>
        <p:nvSpPr>
          <p:cNvPr id="82" name="Shape 82"/>
          <p:cNvSpPr txBox="1"/>
          <p:nvPr>
            <p:ph type="title"/>
          </p:nvPr>
        </p:nvSpPr>
        <p:spPr>
          <a:xfrm>
            <a:off x="457920" y="205222"/>
            <a:ext cx="3008160" cy="870571"/>
          </a:xfrm>
          <a:prstGeom prst="rect">
            <a:avLst/>
          </a:prstGeom>
          <a:noFill/>
          <a:ln>
            <a:noFill/>
          </a:ln>
        </p:spPr>
        <p:txBody>
          <a:bodyPr anchorCtr="0" anchor="b" bIns="76025" lIns="76025" spcFirstLastPara="1" rIns="76025" wrap="square" tIns="76025"/>
          <a:lstStyle>
            <a:lvl1pPr indent="0" lvl="0" marL="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83" name="Shape 83"/>
          <p:cNvSpPr txBox="1"/>
          <p:nvPr>
            <p:ph idx="1" type="body"/>
          </p:nvPr>
        </p:nvSpPr>
        <p:spPr>
          <a:xfrm>
            <a:off x="3575520" y="205222"/>
            <a:ext cx="5112000" cy="4389581"/>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84" name="Shape 84"/>
          <p:cNvSpPr txBox="1"/>
          <p:nvPr>
            <p:ph idx="2" type="body"/>
          </p:nvPr>
        </p:nvSpPr>
        <p:spPr>
          <a:xfrm>
            <a:off x="457920" y="1075793"/>
            <a:ext cx="3008160" cy="3519009"/>
          </a:xfrm>
          <a:prstGeom prst="rect">
            <a:avLst/>
          </a:prstGeom>
          <a:noFill/>
          <a:ln>
            <a:noFill/>
          </a:ln>
        </p:spPr>
        <p:txBody>
          <a:bodyPr anchorCtr="0" anchor="t" bIns="76025" lIns="76025" spcFirstLastPara="1" rIns="76025" wrap="square" tIns="76025"/>
          <a:lstStyle>
            <a:lvl1pPr indent="-228600" lvl="0" marL="45720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5" name="Shape 85"/>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86" name="Shape 86"/>
        <p:cNvGrpSpPr/>
        <p:nvPr/>
      </p:nvGrpSpPr>
      <p:grpSpPr>
        <a:xfrm>
          <a:off x="0" y="0"/>
          <a:ext cx="0" cy="0"/>
          <a:chOff x="0" y="0"/>
          <a:chExt cx="0" cy="0"/>
        </a:xfrm>
      </p:grpSpPr>
      <p:sp>
        <p:nvSpPr>
          <p:cNvPr id="87" name="Shape 87"/>
          <p:cNvSpPr txBox="1"/>
          <p:nvPr>
            <p:ph type="title"/>
          </p:nvPr>
        </p:nvSpPr>
        <p:spPr>
          <a:xfrm>
            <a:off x="457920" y="206301"/>
            <a:ext cx="8229600" cy="856530"/>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88" name="Shape 88"/>
          <p:cNvSpPr txBox="1"/>
          <p:nvPr>
            <p:ph idx="1" type="body"/>
          </p:nvPr>
        </p:nvSpPr>
        <p:spPr>
          <a:xfrm>
            <a:off x="457920" y="1151401"/>
            <a:ext cx="4039199" cy="479570"/>
          </a:xfrm>
          <a:prstGeom prst="rect">
            <a:avLst/>
          </a:prstGeom>
          <a:noFill/>
          <a:ln>
            <a:noFill/>
          </a:ln>
        </p:spPr>
        <p:txBody>
          <a:bodyPr anchorCtr="0" anchor="b" bIns="76025" lIns="76025" spcFirstLastPara="1" rIns="76025" wrap="square" tIns="76025"/>
          <a:lstStyle>
            <a:lvl1pPr indent="-228600" lvl="0" marL="45720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89" name="Shape 89"/>
          <p:cNvSpPr txBox="1"/>
          <p:nvPr>
            <p:ph idx="2" type="body"/>
          </p:nvPr>
        </p:nvSpPr>
        <p:spPr>
          <a:xfrm>
            <a:off x="457920" y="1630971"/>
            <a:ext cx="4039199" cy="2963831"/>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90" name="Shape 90"/>
          <p:cNvSpPr txBox="1"/>
          <p:nvPr>
            <p:ph idx="3" type="body"/>
          </p:nvPr>
        </p:nvSpPr>
        <p:spPr>
          <a:xfrm>
            <a:off x="4645440" y="1151401"/>
            <a:ext cx="4042079" cy="479570"/>
          </a:xfrm>
          <a:prstGeom prst="rect">
            <a:avLst/>
          </a:prstGeom>
          <a:noFill/>
          <a:ln>
            <a:noFill/>
          </a:ln>
        </p:spPr>
        <p:txBody>
          <a:bodyPr anchorCtr="0" anchor="b" bIns="76025" lIns="76025" spcFirstLastPara="1" rIns="76025" wrap="square" tIns="76025"/>
          <a:lstStyle>
            <a:lvl1pPr indent="-228600" lvl="0" marL="45720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91" name="Shape 91"/>
          <p:cNvSpPr txBox="1"/>
          <p:nvPr>
            <p:ph idx="4" type="body"/>
          </p:nvPr>
        </p:nvSpPr>
        <p:spPr>
          <a:xfrm>
            <a:off x="4645440" y="1630971"/>
            <a:ext cx="4042079" cy="2963831"/>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92" name="Shape 92"/>
        <p:cNvGrpSpPr/>
        <p:nvPr/>
      </p:nvGrpSpPr>
      <p:grpSpPr>
        <a:xfrm>
          <a:off x="0" y="0"/>
          <a:ext cx="0" cy="0"/>
          <a:chOff x="0" y="0"/>
          <a:chExt cx="0" cy="0"/>
        </a:xfrm>
      </p:grpSpPr>
      <p:sp>
        <p:nvSpPr>
          <p:cNvPr id="93" name="Shape 93"/>
          <p:cNvSpPr txBox="1"/>
          <p:nvPr>
            <p:ph type="title"/>
          </p:nvPr>
        </p:nvSpPr>
        <p:spPr>
          <a:xfrm>
            <a:off x="722880" y="3305147"/>
            <a:ext cx="7771681" cy="1021787"/>
          </a:xfrm>
          <a:prstGeom prst="rect">
            <a:avLst/>
          </a:prstGeom>
          <a:noFill/>
          <a:ln>
            <a:noFill/>
          </a:ln>
        </p:spPr>
        <p:txBody>
          <a:bodyPr anchorCtr="0" anchor="t" bIns="76025" lIns="76025" spcFirstLastPara="1" rIns="76025" wrap="square" tIns="76025"/>
          <a:lstStyle>
            <a:lvl1pPr indent="0" lvl="0" marL="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94" name="Shape 94"/>
          <p:cNvSpPr txBox="1"/>
          <p:nvPr>
            <p:ph idx="1" type="body"/>
          </p:nvPr>
        </p:nvSpPr>
        <p:spPr>
          <a:xfrm>
            <a:off x="722880" y="2179669"/>
            <a:ext cx="7771681" cy="1125477"/>
          </a:xfrm>
          <a:prstGeom prst="rect">
            <a:avLst/>
          </a:prstGeom>
          <a:noFill/>
          <a:ln>
            <a:noFill/>
          </a:ln>
        </p:spPr>
        <p:txBody>
          <a:bodyPr anchorCtr="0" anchor="b" bIns="76025" lIns="76025" spcFirstLastPara="1" rIns="76025" wrap="square" tIns="76025"/>
          <a:lstStyle>
            <a:lvl1pPr indent="-228600" lvl="0" marL="457200" marR="0" rtl="0" algn="l">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228600" lvl="1" marL="914400" marR="0" rtl="0" algn="l">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228600" lvl="2" marL="1371600" marR="0" rtl="0" algn="l">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228600" lvl="3" marL="1828800" marR="0" rtl="0" algn="l">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228600" lvl="4" marL="2286000" marR="0" rtl="0" algn="l">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5" name="Shape 95"/>
        <p:cNvGrpSpPr/>
        <p:nvPr/>
      </p:nvGrpSpPr>
      <p:grpSpPr>
        <a:xfrm>
          <a:off x="0" y="0"/>
          <a:ext cx="0" cy="0"/>
          <a:chOff x="0" y="0"/>
          <a:chExt cx="0" cy="0"/>
        </a:xfrm>
      </p:grpSpPr>
      <p:sp>
        <p:nvSpPr>
          <p:cNvPr id="96" name="Shape 96"/>
          <p:cNvSpPr txBox="1"/>
          <p:nvPr>
            <p:ph type="ctrTitle"/>
          </p:nvPr>
        </p:nvSpPr>
        <p:spPr>
          <a:xfrm>
            <a:off x="685440" y="1597488"/>
            <a:ext cx="7773120" cy="1102795"/>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97" name="Shape 97"/>
          <p:cNvSpPr txBox="1"/>
          <p:nvPr>
            <p:ph idx="1" type="subTitle"/>
          </p:nvPr>
        </p:nvSpPr>
        <p:spPr>
          <a:xfrm>
            <a:off x="1372320" y="2914146"/>
            <a:ext cx="6400800" cy="1314498"/>
          </a:xfrm>
          <a:prstGeom prst="rect">
            <a:avLst/>
          </a:prstGeom>
          <a:noFill/>
          <a:ln>
            <a:noFill/>
          </a:ln>
        </p:spPr>
        <p:txBody>
          <a:bodyPr anchorCtr="0" anchor="t"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381000" marR="0" rtl="0" algn="ctr">
              <a:lnSpc>
                <a:spcPct val="93000"/>
              </a:lnSpc>
              <a:spcBef>
                <a:spcPts val="1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762000" marR="0" rtl="0" algn="ctr">
              <a:lnSpc>
                <a:spcPct val="93000"/>
              </a:lnSpc>
              <a:spcBef>
                <a:spcPts val="9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1143000" marR="0" rtl="0" algn="ctr">
              <a:lnSpc>
                <a:spcPct val="93000"/>
              </a:lnSpc>
              <a:spcBef>
                <a:spcPts val="7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1524000" marR="0" rtl="0" algn="ctr">
              <a:lnSpc>
                <a:spcPct val="93000"/>
              </a:lnSpc>
              <a:spcBef>
                <a:spcPts val="5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1905000" marR="0" rtl="0" algn="ctr">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2286000" marR="0" rtl="0" algn="ctr">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2667000" marR="0" rtl="0" algn="ctr">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3035300" marR="0" rtl="0" algn="ctr">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07" name="Shape 107"/>
        <p:cNvGrpSpPr/>
        <p:nvPr/>
      </p:nvGrpSpPr>
      <p:grpSpPr>
        <a:xfrm>
          <a:off x="0" y="0"/>
          <a:ext cx="0" cy="0"/>
          <a:chOff x="0" y="0"/>
          <a:chExt cx="0" cy="0"/>
        </a:xfrm>
      </p:grpSpPr>
      <p:sp>
        <p:nvSpPr>
          <p:cNvPr id="108" name="Shape 108"/>
          <p:cNvSpPr txBox="1"/>
          <p:nvPr>
            <p:ph type="title"/>
          </p:nvPr>
        </p:nvSpPr>
        <p:spPr>
          <a:xfrm>
            <a:off x="205590" y="179811"/>
            <a:ext cx="8601074" cy="6810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09" name="Shape 109"/>
          <p:cNvSpPr txBox="1"/>
          <p:nvPr>
            <p:ph idx="1" type="body"/>
          </p:nvPr>
        </p:nvSpPr>
        <p:spPr>
          <a:xfrm>
            <a:off x="210312" y="1076706"/>
            <a:ext cx="8595359" cy="3662172"/>
          </a:xfrm>
          <a:prstGeom prst="rect">
            <a:avLst/>
          </a:prstGeom>
          <a:noFill/>
          <a:ln>
            <a:noFill/>
          </a:ln>
        </p:spPr>
        <p:txBody>
          <a:bodyPr anchorCtr="0" anchor="t" bIns="76025" lIns="76025" spcFirstLastPara="1" rIns="76025" wrap="square" tIns="76025"/>
          <a:lstStyle>
            <a:lvl1pPr indent="-317500" lvl="0" marL="457200" marR="0" rtl="0" algn="l">
              <a:lnSpc>
                <a:spcPct val="100000"/>
              </a:lnSpc>
              <a:spcBef>
                <a:spcPts val="0"/>
              </a:spcBef>
              <a:spcAft>
                <a:spcPts val="0"/>
              </a:spcAft>
              <a:buClr>
                <a:srgbClr val="F89D2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0" name="Shape 110"/>
          <p:cNvSpPr txBox="1"/>
          <p:nvPr>
            <p:ph idx="10" type="dt"/>
          </p:nvPr>
        </p:nvSpPr>
        <p:spPr>
          <a:xfrm>
            <a:off x="457200" y="4767262"/>
            <a:ext cx="2133599" cy="273843"/>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469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2pPr>
            <a:lvl3pPr indent="0" lvl="2" marL="927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3pPr>
            <a:lvl4pPr indent="0" lvl="3" marL="1397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4pPr>
            <a:lvl5pPr indent="0" lvl="4" marL="18542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5pPr>
            <a:lvl6pPr indent="0" lvl="5" marL="2324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6pPr>
            <a:lvl7pPr indent="0" lvl="6" marL="2794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7pPr>
            <a:lvl8pPr indent="0" lvl="7" marL="3263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8pPr>
            <a:lvl9pPr indent="0" lvl="8" marL="37338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9pPr>
          </a:lstStyle>
          <a:p/>
        </p:txBody>
      </p:sp>
      <p:sp>
        <p:nvSpPr>
          <p:cNvPr id="111" name="Shape 111"/>
          <p:cNvSpPr txBox="1"/>
          <p:nvPr>
            <p:ph idx="11" type="ftr"/>
          </p:nvPr>
        </p:nvSpPr>
        <p:spPr>
          <a:xfrm>
            <a:off x="3124199" y="4767262"/>
            <a:ext cx="2895599" cy="273843"/>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469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2pPr>
            <a:lvl3pPr indent="0" lvl="2" marL="927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3pPr>
            <a:lvl4pPr indent="0" lvl="3" marL="1397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4pPr>
            <a:lvl5pPr indent="0" lvl="4" marL="18542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5pPr>
            <a:lvl6pPr indent="0" lvl="5" marL="2324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6pPr>
            <a:lvl7pPr indent="0" lvl="6" marL="2794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7pPr>
            <a:lvl8pPr indent="0" lvl="7" marL="3263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8pPr>
            <a:lvl9pPr indent="0" lvl="8" marL="37338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9pPr>
          </a:lstStyle>
          <a:p/>
        </p:txBody>
      </p:sp>
      <p:sp>
        <p:nvSpPr>
          <p:cNvPr id="112" name="Shape 112"/>
          <p:cNvSpPr txBox="1"/>
          <p:nvPr>
            <p:ph idx="12" type="sldNum"/>
          </p:nvPr>
        </p:nvSpPr>
        <p:spPr>
          <a:xfrm>
            <a:off x="6553199" y="4767262"/>
            <a:ext cx="2133599" cy="273843"/>
          </a:xfrm>
          <a:prstGeom prst="rect">
            <a:avLst/>
          </a:prstGeom>
          <a:noFill/>
          <a:ln>
            <a:noFill/>
          </a:ln>
        </p:spPr>
        <p:txBody>
          <a:bodyPr anchorCtr="0" anchor="t" bIns="46550" lIns="93100" spcFirstLastPara="1" rIns="93100" wrap="square" tIns="46550">
            <a:noAutofit/>
          </a:bodyPr>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p:cSld name="Title Slide">
    <p:spTree>
      <p:nvGrpSpPr>
        <p:cNvPr id="113" name="Shape 113"/>
        <p:cNvGrpSpPr/>
        <p:nvPr/>
      </p:nvGrpSpPr>
      <p:grpSpPr>
        <a:xfrm>
          <a:off x="0" y="0"/>
          <a:ext cx="0" cy="0"/>
          <a:chOff x="0" y="0"/>
          <a:chExt cx="0" cy="0"/>
        </a:xfrm>
      </p:grpSpPr>
      <p:sp>
        <p:nvSpPr>
          <p:cNvPr id="114" name="Shape 114"/>
          <p:cNvSpPr/>
          <p:nvPr/>
        </p:nvSpPr>
        <p:spPr>
          <a:xfrm rot="10800000">
            <a:off x="0" y="3579018"/>
            <a:ext cx="7053262" cy="1258491"/>
          </a:xfrm>
          <a:prstGeom prst="rect">
            <a:avLst/>
          </a:prstGeom>
          <a:gradFill>
            <a:gsLst>
              <a:gs pos="0">
                <a:schemeClr val="lt1"/>
              </a:gs>
              <a:gs pos="100000">
                <a:srgbClr val="FFFFFF">
                  <a:alpha val="0"/>
                </a:srgbClr>
              </a:gs>
            </a:gsLst>
            <a:lin ang="5400000" scaled="0"/>
          </a:gra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15" name="Shape 115"/>
          <p:cNvPicPr preferRelativeResize="0"/>
          <p:nvPr/>
        </p:nvPicPr>
        <p:blipFill rotWithShape="1">
          <a:blip r:embed="rId2">
            <a:alphaModFix/>
          </a:blip>
          <a:srcRect b="0" l="0" r="0" t="0"/>
          <a:stretch/>
        </p:blipFill>
        <p:spPr>
          <a:xfrm>
            <a:off x="0" y="1333001"/>
            <a:ext cx="9144000" cy="3118437"/>
          </a:xfrm>
          <a:prstGeom prst="rect">
            <a:avLst/>
          </a:prstGeom>
          <a:noFill/>
          <a:ln>
            <a:noFill/>
          </a:ln>
        </p:spPr>
      </p:pic>
      <p:pic>
        <p:nvPicPr>
          <p:cNvPr id="116" name="Shape 116"/>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pic>
        <p:nvPicPr>
          <p:cNvPr id="117" name="Shape 117"/>
          <p:cNvPicPr preferRelativeResize="0"/>
          <p:nvPr/>
        </p:nvPicPr>
        <p:blipFill rotWithShape="1">
          <a:blip r:embed="rId4">
            <a:alphaModFix/>
          </a:blip>
          <a:srcRect b="0" l="0" r="0" t="0"/>
          <a:stretch/>
        </p:blipFill>
        <p:spPr>
          <a:xfrm>
            <a:off x="0" y="4829174"/>
            <a:ext cx="9144000" cy="314325"/>
          </a:xfrm>
          <a:prstGeom prst="rect">
            <a:avLst/>
          </a:prstGeom>
          <a:noFill/>
          <a:ln>
            <a:noFill/>
          </a:ln>
        </p:spPr>
      </p:pic>
      <p:pic>
        <p:nvPicPr>
          <p:cNvPr id="118" name="Shape 118"/>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sp>
        <p:nvSpPr>
          <p:cNvPr id="119" name="Shape 119"/>
          <p:cNvSpPr txBox="1"/>
          <p:nvPr>
            <p:ph type="ctrTitle"/>
          </p:nvPr>
        </p:nvSpPr>
        <p:spPr>
          <a:xfrm>
            <a:off x="148981" y="81754"/>
            <a:ext cx="6810275" cy="905284"/>
          </a:xfrm>
          <a:prstGeom prst="rect">
            <a:avLst/>
          </a:prstGeom>
          <a:noFill/>
          <a:ln>
            <a:noFill/>
          </a:ln>
        </p:spPr>
        <p:txBody>
          <a:bodyPr anchorCtr="0" anchor="ctr"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20" name="Shape 120"/>
          <p:cNvSpPr txBox="1"/>
          <p:nvPr>
            <p:ph idx="1" type="subTitle"/>
          </p:nvPr>
        </p:nvSpPr>
        <p:spPr>
          <a:xfrm>
            <a:off x="148981" y="1000621"/>
            <a:ext cx="4294186" cy="473528"/>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F89D21"/>
              </a:buClr>
              <a:buSzPts val="1400"/>
              <a:buFont typeface="Arial"/>
              <a:buNone/>
              <a:defRPr b="0" i="0" sz="1400" u="none" cap="none" strike="noStrike">
                <a:solidFill>
                  <a:srgbClr val="000000"/>
                </a:solidFill>
                <a:latin typeface="Arial"/>
                <a:ea typeface="Arial"/>
                <a:cs typeface="Arial"/>
                <a:sym typeface="Arial"/>
              </a:defRPr>
            </a:lvl1pPr>
            <a:lvl2pPr indent="-139700" lvl="1" marL="711200" marR="0" rtl="0" algn="l">
              <a:lnSpc>
                <a:spcPct val="100000"/>
              </a:lnSpc>
              <a:spcBef>
                <a:spcPts val="3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165100" lvl="2" marL="1168400" marR="0" rtl="0" algn="l">
              <a:lnSpc>
                <a:spcPct val="100000"/>
              </a:lnSpc>
              <a:spcBef>
                <a:spcPts val="20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177800" lvl="3" marL="1638300" marR="0" rtl="0" algn="l">
              <a:lnSpc>
                <a:spcPct val="100000"/>
              </a:lnSpc>
              <a:spcBef>
                <a:spcPts val="2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152400" lvl="4" marL="2095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152400" lvl="5" marL="2565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165100" lvl="6" marL="30353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152400" lvl="7" marL="3492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165100" lvl="8" marL="3962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1" name="Shape 121"/>
          <p:cNvSpPr txBox="1"/>
          <p:nvPr/>
        </p:nvSpPr>
        <p:spPr>
          <a:xfrm>
            <a:off x="122236" y="4426743"/>
            <a:ext cx="6983413" cy="346249"/>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 2012 Illumina, Inc. All rights reserved.</a:t>
            </a:r>
            <a:endParaRPr sz="1200"/>
          </a:p>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sz="120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Slide">
  <p:cSld name="Section Title Slide">
    <p:spTree>
      <p:nvGrpSpPr>
        <p:cNvPr id="122" name="Shape 122"/>
        <p:cNvGrpSpPr/>
        <p:nvPr/>
      </p:nvGrpSpPr>
      <p:grpSpPr>
        <a:xfrm>
          <a:off x="0" y="0"/>
          <a:ext cx="0" cy="0"/>
          <a:chOff x="0" y="0"/>
          <a:chExt cx="0" cy="0"/>
        </a:xfrm>
      </p:grpSpPr>
      <p:pic>
        <p:nvPicPr>
          <p:cNvPr id="123" name="Shape 123"/>
          <p:cNvPicPr preferRelativeResize="0"/>
          <p:nvPr/>
        </p:nvPicPr>
        <p:blipFill rotWithShape="1">
          <a:blip r:embed="rId2">
            <a:alphaModFix/>
          </a:blip>
          <a:srcRect b="21622" l="0" r="0" t="1221"/>
          <a:stretch/>
        </p:blipFill>
        <p:spPr>
          <a:xfrm>
            <a:off x="0" y="0"/>
            <a:ext cx="9144000" cy="2557462"/>
          </a:xfrm>
          <a:prstGeom prst="rect">
            <a:avLst/>
          </a:prstGeom>
          <a:noFill/>
          <a:ln>
            <a:noFill/>
          </a:ln>
        </p:spPr>
      </p:pic>
      <p:sp>
        <p:nvSpPr>
          <p:cNvPr id="124" name="Shape 124"/>
          <p:cNvSpPr txBox="1"/>
          <p:nvPr>
            <p:ph type="ctrTitle"/>
          </p:nvPr>
        </p:nvSpPr>
        <p:spPr>
          <a:xfrm>
            <a:off x="469900" y="2701528"/>
            <a:ext cx="8257240" cy="17478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Title and Content">
  <p:cSld name="1_Title and Content">
    <p:spTree>
      <p:nvGrpSpPr>
        <p:cNvPr id="125" name="Shape 125"/>
        <p:cNvGrpSpPr/>
        <p:nvPr/>
      </p:nvGrpSpPr>
      <p:grpSpPr>
        <a:xfrm>
          <a:off x="0" y="0"/>
          <a:ext cx="0" cy="0"/>
          <a:chOff x="0" y="0"/>
          <a:chExt cx="0" cy="0"/>
        </a:xfrm>
      </p:grpSpPr>
      <p:sp>
        <p:nvSpPr>
          <p:cNvPr id="126" name="Shape 126"/>
          <p:cNvSpPr txBox="1"/>
          <p:nvPr>
            <p:ph idx="1" type="body"/>
          </p:nvPr>
        </p:nvSpPr>
        <p:spPr>
          <a:xfrm>
            <a:off x="210312" y="1076706"/>
            <a:ext cx="8595359" cy="3662172"/>
          </a:xfrm>
          <a:prstGeom prst="rect">
            <a:avLst/>
          </a:prstGeom>
          <a:noFill/>
          <a:ln>
            <a:noFill/>
          </a:ln>
        </p:spPr>
        <p:txBody>
          <a:bodyPr anchorCtr="0" anchor="t" bIns="76025" lIns="76025" spcFirstLastPara="1" rIns="76025" wrap="square" tIns="76025"/>
          <a:lstStyle>
            <a:lvl1pPr indent="-317500" lvl="0" marL="457200" marR="0" rtl="0" algn="l">
              <a:lnSpc>
                <a:spcPct val="100000"/>
              </a:lnSpc>
              <a:spcBef>
                <a:spcPts val="0"/>
              </a:spcBef>
              <a:spcAft>
                <a:spcPts val="0"/>
              </a:spcAft>
              <a:buClr>
                <a:srgbClr val="F89D2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27" name="Shape 127"/>
          <p:cNvSpPr txBox="1"/>
          <p:nvPr>
            <p:ph type="title"/>
          </p:nvPr>
        </p:nvSpPr>
        <p:spPr>
          <a:xfrm>
            <a:off x="205590" y="179811"/>
            <a:ext cx="8601074" cy="6810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28" name="Shape 128"/>
        <p:cNvGrpSpPr/>
        <p:nvPr/>
      </p:nvGrpSpPr>
      <p:grpSpPr>
        <a:xfrm>
          <a:off x="0" y="0"/>
          <a:ext cx="0" cy="0"/>
          <a:chOff x="0" y="0"/>
          <a:chExt cx="0" cy="0"/>
        </a:xfrm>
      </p:grpSpPr>
      <p:sp>
        <p:nvSpPr>
          <p:cNvPr id="129" name="Shape 129"/>
          <p:cNvSpPr txBox="1"/>
          <p:nvPr>
            <p:ph type="title"/>
          </p:nvPr>
        </p:nvSpPr>
        <p:spPr>
          <a:xfrm>
            <a:off x="205590" y="179811"/>
            <a:ext cx="8601074" cy="6810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30" name="Shape 130"/>
          <p:cNvSpPr txBox="1"/>
          <p:nvPr>
            <p:ph idx="10" type="dt"/>
          </p:nvPr>
        </p:nvSpPr>
        <p:spPr>
          <a:xfrm>
            <a:off x="457200" y="4767262"/>
            <a:ext cx="2133599" cy="273843"/>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469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2pPr>
            <a:lvl3pPr indent="0" lvl="2" marL="927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3pPr>
            <a:lvl4pPr indent="0" lvl="3" marL="1397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4pPr>
            <a:lvl5pPr indent="0" lvl="4" marL="18542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5pPr>
            <a:lvl6pPr indent="0" lvl="5" marL="2324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6pPr>
            <a:lvl7pPr indent="0" lvl="6" marL="2794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7pPr>
            <a:lvl8pPr indent="0" lvl="7" marL="3263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8pPr>
            <a:lvl9pPr indent="0" lvl="8" marL="37338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9pPr>
          </a:lstStyle>
          <a:p/>
        </p:txBody>
      </p:sp>
      <p:sp>
        <p:nvSpPr>
          <p:cNvPr id="131" name="Shape 131"/>
          <p:cNvSpPr txBox="1"/>
          <p:nvPr>
            <p:ph idx="11" type="ftr"/>
          </p:nvPr>
        </p:nvSpPr>
        <p:spPr>
          <a:xfrm>
            <a:off x="3124199" y="4767262"/>
            <a:ext cx="2895599" cy="273843"/>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469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2pPr>
            <a:lvl3pPr indent="0" lvl="2" marL="927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3pPr>
            <a:lvl4pPr indent="0" lvl="3" marL="1397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4pPr>
            <a:lvl5pPr indent="0" lvl="4" marL="18542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5pPr>
            <a:lvl6pPr indent="0" lvl="5" marL="23241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6pPr>
            <a:lvl7pPr indent="0" lvl="6" marL="27940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7pPr>
            <a:lvl8pPr indent="0" lvl="7" marL="32639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8pPr>
            <a:lvl9pPr indent="0" lvl="8" marL="373380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9pPr>
          </a:lstStyle>
          <a:p/>
        </p:txBody>
      </p:sp>
      <p:sp>
        <p:nvSpPr>
          <p:cNvPr id="132" name="Shape 132"/>
          <p:cNvSpPr txBox="1"/>
          <p:nvPr>
            <p:ph idx="12" type="sldNum"/>
          </p:nvPr>
        </p:nvSpPr>
        <p:spPr>
          <a:xfrm>
            <a:off x="6553199" y="4767262"/>
            <a:ext cx="2133599" cy="273843"/>
          </a:xfrm>
          <a:prstGeom prst="rect">
            <a:avLst/>
          </a:prstGeom>
          <a:noFill/>
          <a:ln>
            <a:noFill/>
          </a:ln>
        </p:spPr>
        <p:txBody>
          <a:bodyPr anchorCtr="0" anchor="t" bIns="46550" lIns="93100" spcFirstLastPara="1" rIns="93100" wrap="square" tIns="46550">
            <a:noAutofit/>
          </a:bodyPr>
          <a:lstStyle>
            <a:lvl1pPr indent="0" lvl="0"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1pPr>
            <a:lvl2pPr indent="0" lvl="1"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2pPr>
            <a:lvl3pPr indent="0" lvl="2"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3pPr>
            <a:lvl4pPr indent="0" lvl="3"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4pPr>
            <a:lvl5pPr indent="0" lvl="4"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5pPr>
            <a:lvl6pPr indent="0" lvl="5"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6pPr>
            <a:lvl7pPr indent="0" lvl="6"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7pPr>
            <a:lvl8pPr indent="0" lvl="7"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8pPr>
            <a:lvl9pPr indent="0" lvl="8" marL="0" marR="0" rtl="0" algn="l">
              <a:lnSpc>
                <a:spcPct val="100000"/>
              </a:lnSpc>
              <a:spcBef>
                <a:spcPts val="0"/>
              </a:spcBef>
              <a:spcAft>
                <a:spcPts val="0"/>
              </a:spcAft>
              <a:buClr>
                <a:schemeClr val="dk1"/>
              </a:buClr>
              <a:buFont typeface="Arial"/>
              <a:buNone/>
              <a:defRPr b="0" i="0" sz="1800" u="none" cap="none" strike="noStrike">
                <a:solidFill>
                  <a:schemeClr val="dk1"/>
                </a:solidFill>
                <a:latin typeface="Arial"/>
                <a:ea typeface="Arial"/>
                <a:cs typeface="Arial"/>
                <a:sym typeface="Arial"/>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Title Slide">
  <p:cSld name="2_Title Slide">
    <p:spTree>
      <p:nvGrpSpPr>
        <p:cNvPr id="133" name="Shape 133"/>
        <p:cNvGrpSpPr/>
        <p:nvPr/>
      </p:nvGrpSpPr>
      <p:grpSpPr>
        <a:xfrm>
          <a:off x="0" y="0"/>
          <a:ext cx="0" cy="0"/>
          <a:chOff x="0" y="0"/>
          <a:chExt cx="0" cy="0"/>
        </a:xfrm>
      </p:grpSpPr>
      <p:sp>
        <p:nvSpPr>
          <p:cNvPr id="134" name="Shape 134"/>
          <p:cNvSpPr/>
          <p:nvPr/>
        </p:nvSpPr>
        <p:spPr>
          <a:xfrm rot="10800000">
            <a:off x="0" y="3579018"/>
            <a:ext cx="7053262" cy="1258491"/>
          </a:xfrm>
          <a:prstGeom prst="rect">
            <a:avLst/>
          </a:prstGeom>
          <a:gradFill>
            <a:gsLst>
              <a:gs pos="0">
                <a:schemeClr val="lt1"/>
              </a:gs>
              <a:gs pos="100000">
                <a:srgbClr val="FFFFFF">
                  <a:alpha val="0"/>
                </a:srgbClr>
              </a:gs>
            </a:gsLst>
            <a:lin ang="5400000" scaled="0"/>
          </a:gra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35" name="Shape 135"/>
          <p:cNvPicPr preferRelativeResize="0"/>
          <p:nvPr/>
        </p:nvPicPr>
        <p:blipFill rotWithShape="1">
          <a:blip r:embed="rId2">
            <a:alphaModFix/>
          </a:blip>
          <a:srcRect b="0" l="0" r="0" t="0"/>
          <a:stretch/>
        </p:blipFill>
        <p:spPr>
          <a:xfrm>
            <a:off x="0" y="1333001"/>
            <a:ext cx="9144000" cy="3118436"/>
          </a:xfrm>
          <a:prstGeom prst="rect">
            <a:avLst/>
          </a:prstGeom>
          <a:noFill/>
          <a:ln>
            <a:noFill/>
          </a:ln>
        </p:spPr>
      </p:pic>
      <p:pic>
        <p:nvPicPr>
          <p:cNvPr id="136" name="Shape 136"/>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pic>
        <p:nvPicPr>
          <p:cNvPr id="137" name="Shape 137"/>
          <p:cNvPicPr preferRelativeResize="0"/>
          <p:nvPr/>
        </p:nvPicPr>
        <p:blipFill rotWithShape="1">
          <a:blip r:embed="rId4">
            <a:alphaModFix/>
          </a:blip>
          <a:srcRect b="0" l="0" r="0" t="0"/>
          <a:stretch/>
        </p:blipFill>
        <p:spPr>
          <a:xfrm>
            <a:off x="0" y="4829174"/>
            <a:ext cx="9144000" cy="314325"/>
          </a:xfrm>
          <a:prstGeom prst="rect">
            <a:avLst/>
          </a:prstGeom>
          <a:noFill/>
          <a:ln>
            <a:noFill/>
          </a:ln>
        </p:spPr>
      </p:pic>
      <p:pic>
        <p:nvPicPr>
          <p:cNvPr id="138" name="Shape 138"/>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sp>
        <p:nvSpPr>
          <p:cNvPr id="139" name="Shape 139"/>
          <p:cNvSpPr txBox="1"/>
          <p:nvPr>
            <p:ph type="ctrTitle"/>
          </p:nvPr>
        </p:nvSpPr>
        <p:spPr>
          <a:xfrm>
            <a:off x="148981" y="81754"/>
            <a:ext cx="6810275" cy="905284"/>
          </a:xfrm>
          <a:prstGeom prst="rect">
            <a:avLst/>
          </a:prstGeom>
          <a:noFill/>
          <a:ln>
            <a:noFill/>
          </a:ln>
        </p:spPr>
        <p:txBody>
          <a:bodyPr anchorCtr="0" anchor="ctr"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40" name="Shape 140"/>
          <p:cNvSpPr txBox="1"/>
          <p:nvPr>
            <p:ph idx="1" type="subTitle"/>
          </p:nvPr>
        </p:nvSpPr>
        <p:spPr>
          <a:xfrm>
            <a:off x="148981" y="1000621"/>
            <a:ext cx="4294186" cy="473528"/>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F89D21"/>
              </a:buClr>
              <a:buSzPts val="1400"/>
              <a:buFont typeface="Arial"/>
              <a:buNone/>
              <a:defRPr b="0" i="0" sz="1400" u="none" cap="none" strike="noStrike">
                <a:solidFill>
                  <a:srgbClr val="000000"/>
                </a:solidFill>
                <a:latin typeface="Arial"/>
                <a:ea typeface="Arial"/>
                <a:cs typeface="Arial"/>
                <a:sym typeface="Arial"/>
              </a:defRPr>
            </a:lvl1pPr>
            <a:lvl2pPr indent="-139700" lvl="1" marL="711200" marR="0" rtl="0" algn="l">
              <a:lnSpc>
                <a:spcPct val="100000"/>
              </a:lnSpc>
              <a:spcBef>
                <a:spcPts val="3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165100" lvl="2" marL="1168400" marR="0" rtl="0" algn="l">
              <a:lnSpc>
                <a:spcPct val="100000"/>
              </a:lnSpc>
              <a:spcBef>
                <a:spcPts val="20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177800" lvl="3" marL="1638300" marR="0" rtl="0" algn="l">
              <a:lnSpc>
                <a:spcPct val="100000"/>
              </a:lnSpc>
              <a:spcBef>
                <a:spcPts val="2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152400" lvl="4" marL="2095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152400" lvl="5" marL="2565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165100" lvl="6" marL="30353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152400" lvl="7" marL="3492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165100" lvl="8" marL="3962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41" name="Shape 141"/>
          <p:cNvSpPr txBox="1"/>
          <p:nvPr/>
        </p:nvSpPr>
        <p:spPr>
          <a:xfrm>
            <a:off x="122236" y="4426743"/>
            <a:ext cx="6983413" cy="346249"/>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 2012 Illumina, Inc. All rights reserved.</a:t>
            </a:r>
            <a:endParaRPr sz="1200"/>
          </a:p>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sz="120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Title Slide">
  <p:cSld name="3_Title Slide">
    <p:spTree>
      <p:nvGrpSpPr>
        <p:cNvPr id="142" name="Shape 142"/>
        <p:cNvGrpSpPr/>
        <p:nvPr/>
      </p:nvGrpSpPr>
      <p:grpSpPr>
        <a:xfrm>
          <a:off x="0" y="0"/>
          <a:ext cx="0" cy="0"/>
          <a:chOff x="0" y="0"/>
          <a:chExt cx="0" cy="0"/>
        </a:xfrm>
      </p:grpSpPr>
      <p:sp>
        <p:nvSpPr>
          <p:cNvPr id="143" name="Shape 143"/>
          <p:cNvSpPr/>
          <p:nvPr/>
        </p:nvSpPr>
        <p:spPr>
          <a:xfrm rot="10800000">
            <a:off x="0" y="3579018"/>
            <a:ext cx="7053262" cy="1258491"/>
          </a:xfrm>
          <a:prstGeom prst="rect">
            <a:avLst/>
          </a:prstGeom>
          <a:gradFill>
            <a:gsLst>
              <a:gs pos="0">
                <a:schemeClr val="lt1"/>
              </a:gs>
              <a:gs pos="100000">
                <a:srgbClr val="FFFFFF">
                  <a:alpha val="0"/>
                </a:srgbClr>
              </a:gs>
            </a:gsLst>
            <a:lin ang="5400000" scaled="0"/>
          </a:gra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44" name="Shape 144"/>
          <p:cNvPicPr preferRelativeResize="0"/>
          <p:nvPr/>
        </p:nvPicPr>
        <p:blipFill rotWithShape="1">
          <a:blip r:embed="rId2">
            <a:alphaModFix/>
          </a:blip>
          <a:srcRect b="0" l="0" r="0" t="0"/>
          <a:stretch/>
        </p:blipFill>
        <p:spPr>
          <a:xfrm>
            <a:off x="0" y="1333001"/>
            <a:ext cx="9144000" cy="3118436"/>
          </a:xfrm>
          <a:prstGeom prst="rect">
            <a:avLst/>
          </a:prstGeom>
          <a:noFill/>
          <a:ln>
            <a:noFill/>
          </a:ln>
        </p:spPr>
      </p:pic>
      <p:pic>
        <p:nvPicPr>
          <p:cNvPr id="145" name="Shape 145"/>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pic>
        <p:nvPicPr>
          <p:cNvPr id="146" name="Shape 146"/>
          <p:cNvPicPr preferRelativeResize="0"/>
          <p:nvPr/>
        </p:nvPicPr>
        <p:blipFill rotWithShape="1">
          <a:blip r:embed="rId4">
            <a:alphaModFix/>
          </a:blip>
          <a:srcRect b="0" l="0" r="0" t="0"/>
          <a:stretch/>
        </p:blipFill>
        <p:spPr>
          <a:xfrm>
            <a:off x="0" y="4829174"/>
            <a:ext cx="9144000" cy="314325"/>
          </a:xfrm>
          <a:prstGeom prst="rect">
            <a:avLst/>
          </a:prstGeom>
          <a:noFill/>
          <a:ln>
            <a:noFill/>
          </a:ln>
        </p:spPr>
      </p:pic>
      <p:pic>
        <p:nvPicPr>
          <p:cNvPr id="147" name="Shape 147"/>
          <p:cNvPicPr preferRelativeResize="0"/>
          <p:nvPr/>
        </p:nvPicPr>
        <p:blipFill rotWithShape="1">
          <a:blip r:embed="rId3">
            <a:alphaModFix/>
          </a:blip>
          <a:srcRect b="0" l="0" r="0" t="0"/>
          <a:stretch/>
        </p:blipFill>
        <p:spPr>
          <a:xfrm>
            <a:off x="7816850" y="4476750"/>
            <a:ext cx="1106488" cy="188119"/>
          </a:xfrm>
          <a:prstGeom prst="rect">
            <a:avLst/>
          </a:prstGeom>
          <a:noFill/>
          <a:ln>
            <a:noFill/>
          </a:ln>
        </p:spPr>
      </p:pic>
      <p:sp>
        <p:nvSpPr>
          <p:cNvPr id="148" name="Shape 148"/>
          <p:cNvSpPr txBox="1"/>
          <p:nvPr>
            <p:ph type="ctrTitle"/>
          </p:nvPr>
        </p:nvSpPr>
        <p:spPr>
          <a:xfrm>
            <a:off x="148981" y="81754"/>
            <a:ext cx="6810275" cy="905284"/>
          </a:xfrm>
          <a:prstGeom prst="rect">
            <a:avLst/>
          </a:prstGeom>
          <a:noFill/>
          <a:ln>
            <a:noFill/>
          </a:ln>
        </p:spPr>
        <p:txBody>
          <a:bodyPr anchorCtr="0" anchor="ctr"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49" name="Shape 149"/>
          <p:cNvSpPr txBox="1"/>
          <p:nvPr>
            <p:ph idx="1" type="subTitle"/>
          </p:nvPr>
        </p:nvSpPr>
        <p:spPr>
          <a:xfrm>
            <a:off x="148981" y="1000621"/>
            <a:ext cx="4294186" cy="473528"/>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F89D21"/>
              </a:buClr>
              <a:buSzPts val="1400"/>
              <a:buFont typeface="Arial"/>
              <a:buNone/>
              <a:defRPr b="0" i="0" sz="1400" u="none" cap="none" strike="noStrike">
                <a:solidFill>
                  <a:srgbClr val="000000"/>
                </a:solidFill>
                <a:latin typeface="Arial"/>
                <a:ea typeface="Arial"/>
                <a:cs typeface="Arial"/>
                <a:sym typeface="Arial"/>
              </a:defRPr>
            </a:lvl1pPr>
            <a:lvl2pPr indent="-139700" lvl="1" marL="711200" marR="0" rtl="0" algn="l">
              <a:lnSpc>
                <a:spcPct val="100000"/>
              </a:lnSpc>
              <a:spcBef>
                <a:spcPts val="3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165100" lvl="2" marL="1168400" marR="0" rtl="0" algn="l">
              <a:lnSpc>
                <a:spcPct val="100000"/>
              </a:lnSpc>
              <a:spcBef>
                <a:spcPts val="20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177800" lvl="3" marL="1638300" marR="0" rtl="0" algn="l">
              <a:lnSpc>
                <a:spcPct val="100000"/>
              </a:lnSpc>
              <a:spcBef>
                <a:spcPts val="2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152400" lvl="4" marL="2095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152400" lvl="5" marL="2565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165100" lvl="6" marL="30353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152400" lvl="7" marL="34925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165100" lvl="8" marL="3962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50" name="Shape 150"/>
          <p:cNvSpPr txBox="1"/>
          <p:nvPr/>
        </p:nvSpPr>
        <p:spPr>
          <a:xfrm>
            <a:off x="122236" y="4426743"/>
            <a:ext cx="6983413" cy="346249"/>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 2012 Illumina, Inc. All rights reserved.</a:t>
            </a:r>
            <a:endParaRPr sz="1200"/>
          </a:p>
          <a:p>
            <a:pPr indent="0" lvl="0" marL="0" marR="0" rtl="0" algn="l">
              <a:lnSpc>
                <a:spcPct val="100000"/>
              </a:lnSpc>
              <a:spcBef>
                <a:spcPts val="0"/>
              </a:spcBef>
              <a:spcAft>
                <a:spcPts val="0"/>
              </a:spcAft>
              <a:buClr>
                <a:schemeClr val="dk1"/>
              </a:buClr>
              <a:buFont typeface="Arial"/>
              <a:buNone/>
            </a:pPr>
            <a:r>
              <a:rPr b="0" i="0" lang="en-GB" sz="600" u="none" cap="none" strike="noStrike">
                <a:solidFill>
                  <a:schemeClr val="dk1"/>
                </a:solidFill>
                <a:latin typeface="Arial"/>
                <a:ea typeface="Arial"/>
                <a:cs typeface="Arial"/>
                <a:sym typeface="Arial"/>
              </a:rPr>
              <a:t>Illumina, illuminaDx, BaseSpace, BeadArray, BeadXpress, cBot, CSPro, DASL, DesignStudio, Eco, GAIIx, Genetic Energy, Genome Analyzer, GenomeStudio, GoldenGate, HiScan, HiSeq, Infinium, iSelect, MiSeq, Nextera, Sentrix, SeqMonitor, Solexa, TruSeq, VeraCode, the pumpkin orange color, and the Genetic Energy streaming bases design are trademarks or registered trademarks of Illumina, Inc. All other brands and names contained herein are the property of their respective owners.  </a:t>
            </a:r>
            <a:endParaRPr sz="120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151" name="Shape 151"/>
        <p:cNvGrpSpPr/>
        <p:nvPr/>
      </p:nvGrpSpPr>
      <p:grpSpPr>
        <a:xfrm>
          <a:off x="0" y="0"/>
          <a:ext cx="0" cy="0"/>
          <a:chOff x="0" y="0"/>
          <a:chExt cx="0" cy="0"/>
        </a:xfrm>
      </p:grpSpPr>
      <p:sp>
        <p:nvSpPr>
          <p:cNvPr id="152" name="Shape 152"/>
          <p:cNvSpPr txBox="1"/>
          <p:nvPr>
            <p:ph type="title"/>
          </p:nvPr>
        </p:nvSpPr>
        <p:spPr>
          <a:xfrm>
            <a:off x="205590" y="179811"/>
            <a:ext cx="8601074" cy="6810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
        <p:nvSpPr>
          <p:cNvPr id="153" name="Shape 153"/>
          <p:cNvSpPr txBox="1"/>
          <p:nvPr>
            <p:ph idx="1" type="body"/>
          </p:nvPr>
        </p:nvSpPr>
        <p:spPr>
          <a:xfrm>
            <a:off x="210312" y="1076706"/>
            <a:ext cx="3973512" cy="3409950"/>
          </a:xfrm>
          <a:prstGeom prst="rect">
            <a:avLst/>
          </a:prstGeom>
          <a:noFill/>
          <a:ln>
            <a:noFill/>
          </a:ln>
        </p:spPr>
        <p:txBody>
          <a:bodyPr anchorCtr="0" anchor="t" bIns="76025" lIns="76025" spcFirstLastPara="1" rIns="76025" wrap="square" tIns="76025"/>
          <a:lstStyle>
            <a:lvl1pPr indent="-317500" lvl="0" marL="457200" marR="0" rtl="0" algn="l">
              <a:lnSpc>
                <a:spcPct val="100000"/>
              </a:lnSpc>
              <a:spcBef>
                <a:spcPts val="0"/>
              </a:spcBef>
              <a:spcAft>
                <a:spcPts val="0"/>
              </a:spcAft>
              <a:buClr>
                <a:srgbClr val="F89D2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54" name="Shape 154"/>
          <p:cNvSpPr txBox="1"/>
          <p:nvPr>
            <p:ph idx="2" type="body"/>
          </p:nvPr>
        </p:nvSpPr>
        <p:spPr>
          <a:xfrm>
            <a:off x="4521199" y="1076706"/>
            <a:ext cx="3975099" cy="3409950"/>
          </a:xfrm>
          <a:prstGeom prst="rect">
            <a:avLst/>
          </a:prstGeom>
          <a:noFill/>
          <a:ln>
            <a:noFill/>
          </a:ln>
        </p:spPr>
        <p:txBody>
          <a:bodyPr anchorCtr="0" anchor="t" bIns="76025" lIns="76025" spcFirstLastPara="1" rIns="76025" wrap="square" tIns="76025"/>
          <a:lstStyle>
            <a:lvl1pPr indent="-317500" lvl="0" marL="457200" marR="0" rtl="0" algn="l">
              <a:lnSpc>
                <a:spcPct val="100000"/>
              </a:lnSpc>
              <a:spcBef>
                <a:spcPts val="0"/>
              </a:spcBef>
              <a:spcAft>
                <a:spcPts val="0"/>
              </a:spcAft>
              <a:buClr>
                <a:srgbClr val="F89D2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1.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32.xml"/><Relationship Id="rId1" Type="http://schemas.openxmlformats.org/officeDocument/2006/relationships/image" Target="../media/image1.jpg"/><Relationship Id="rId2" Type="http://schemas.openxmlformats.org/officeDocument/2006/relationships/image" Target="../media/image4.png"/><Relationship Id="rId3" Type="http://schemas.openxmlformats.org/officeDocument/2006/relationships/slideLayout" Target="../slideLayouts/slideLayout25.xml"/><Relationship Id="rId4" Type="http://schemas.openxmlformats.org/officeDocument/2006/relationships/slideLayout" Target="../slideLayouts/slideLayout26.xml"/><Relationship Id="rId9" Type="http://schemas.openxmlformats.org/officeDocument/2006/relationships/slideLayout" Target="../slideLayouts/slideLayout31.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0" name="Shape 50"/>
        <p:cNvGrpSpPr/>
        <p:nvPr/>
      </p:nvGrpSpPr>
      <p:grpSpPr>
        <a:xfrm>
          <a:off x="0" y="0"/>
          <a:ext cx="0" cy="0"/>
          <a:chOff x="0" y="0"/>
          <a:chExt cx="0" cy="0"/>
        </a:xfrm>
      </p:grpSpPr>
      <p:sp>
        <p:nvSpPr>
          <p:cNvPr id="51" name="Shape 51"/>
          <p:cNvSpPr txBox="1"/>
          <p:nvPr>
            <p:ph type="title"/>
          </p:nvPr>
        </p:nvSpPr>
        <p:spPr>
          <a:xfrm>
            <a:off x="456480" y="205222"/>
            <a:ext cx="8226719" cy="857609"/>
          </a:xfrm>
          <a:prstGeom prst="rect">
            <a:avLst/>
          </a:prstGeom>
          <a:noFill/>
          <a:ln>
            <a:noFill/>
          </a:ln>
        </p:spPr>
        <p:txBody>
          <a:bodyPr anchorCtr="0" anchor="ctr" bIns="76025" lIns="76025" spcFirstLastPara="1" rIns="76025" wrap="square" tIns="76025"/>
          <a:lstStyle>
            <a:lvl1pPr indent="0" lvl="0" marL="0" marR="0" rtl="0" algn="ctr">
              <a:lnSpc>
                <a:spcPct val="93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0" marR="0" rtl="0" algn="ctr">
              <a:lnSpc>
                <a:spcPct val="93000"/>
              </a:lnSpc>
              <a:spcBef>
                <a:spcPts val="0"/>
              </a:spcBef>
              <a:spcAft>
                <a:spcPts val="0"/>
              </a:spcAft>
              <a:buSzPts val="1200"/>
              <a:buNone/>
              <a:defRPr sz="1500"/>
            </a:lvl2pPr>
            <a:lvl3pPr indent="0" lvl="2" marL="0" marR="0" rtl="0" algn="ctr">
              <a:lnSpc>
                <a:spcPct val="93000"/>
              </a:lnSpc>
              <a:spcBef>
                <a:spcPts val="0"/>
              </a:spcBef>
              <a:spcAft>
                <a:spcPts val="0"/>
              </a:spcAft>
              <a:buSzPts val="1200"/>
              <a:buNone/>
              <a:defRPr sz="1500"/>
            </a:lvl3pPr>
            <a:lvl4pPr indent="0" lvl="3" marL="0" marR="0" rtl="0" algn="ctr">
              <a:lnSpc>
                <a:spcPct val="93000"/>
              </a:lnSpc>
              <a:spcBef>
                <a:spcPts val="0"/>
              </a:spcBef>
              <a:spcAft>
                <a:spcPts val="0"/>
              </a:spcAft>
              <a:buSzPts val="1200"/>
              <a:buNone/>
              <a:defRPr sz="1500"/>
            </a:lvl4pPr>
            <a:lvl5pPr indent="0" lvl="4" marL="0" marR="0" rtl="0" algn="ctr">
              <a:lnSpc>
                <a:spcPct val="93000"/>
              </a:lnSpc>
              <a:spcBef>
                <a:spcPts val="0"/>
              </a:spcBef>
              <a:spcAft>
                <a:spcPts val="0"/>
              </a:spcAft>
              <a:buSzPts val="1200"/>
              <a:buNone/>
              <a:defRPr sz="1500"/>
            </a:lvl5pPr>
            <a:lvl6pPr indent="-190500" lvl="5" marL="2095500" marR="0" rtl="0" algn="ctr">
              <a:lnSpc>
                <a:spcPct val="93000"/>
              </a:lnSpc>
              <a:spcBef>
                <a:spcPts val="0"/>
              </a:spcBef>
              <a:spcAft>
                <a:spcPts val="0"/>
              </a:spcAft>
              <a:buSzPts val="1200"/>
              <a:buNone/>
              <a:defRPr sz="1500"/>
            </a:lvl6pPr>
            <a:lvl7pPr indent="-190500" lvl="6" marL="2476500" marR="0" rtl="0" algn="ctr">
              <a:lnSpc>
                <a:spcPct val="93000"/>
              </a:lnSpc>
              <a:spcBef>
                <a:spcPts val="0"/>
              </a:spcBef>
              <a:spcAft>
                <a:spcPts val="0"/>
              </a:spcAft>
              <a:buSzPts val="1200"/>
              <a:buNone/>
              <a:defRPr sz="1500"/>
            </a:lvl7pPr>
            <a:lvl8pPr indent="-190500" lvl="7" marL="2857500" marR="0" rtl="0" algn="ctr">
              <a:lnSpc>
                <a:spcPct val="93000"/>
              </a:lnSpc>
              <a:spcBef>
                <a:spcPts val="0"/>
              </a:spcBef>
              <a:spcAft>
                <a:spcPts val="0"/>
              </a:spcAft>
              <a:buSzPts val="1200"/>
              <a:buNone/>
              <a:defRPr sz="1500"/>
            </a:lvl8pPr>
            <a:lvl9pPr indent="-190500" lvl="8" marL="3225800" marR="0" rtl="0" algn="ctr">
              <a:lnSpc>
                <a:spcPct val="93000"/>
              </a:lnSpc>
              <a:spcBef>
                <a:spcPts val="0"/>
              </a:spcBef>
              <a:spcAft>
                <a:spcPts val="0"/>
              </a:spcAft>
              <a:buSzPts val="1200"/>
              <a:buNone/>
              <a:defRPr sz="1500"/>
            </a:lvl9pPr>
          </a:lstStyle>
          <a:p/>
        </p:txBody>
      </p:sp>
      <p:sp>
        <p:nvSpPr>
          <p:cNvPr id="52" name="Shape 52"/>
          <p:cNvSpPr txBox="1"/>
          <p:nvPr>
            <p:ph idx="1" type="body"/>
          </p:nvPr>
        </p:nvSpPr>
        <p:spPr>
          <a:xfrm>
            <a:off x="456480" y="1203246"/>
            <a:ext cx="8226719" cy="3393716"/>
          </a:xfrm>
          <a:prstGeom prst="rect">
            <a:avLst/>
          </a:prstGeom>
          <a:noFill/>
          <a:ln>
            <a:noFill/>
          </a:ln>
        </p:spPr>
        <p:txBody>
          <a:bodyPr anchorCtr="0" anchor="t" bIns="76025" lIns="76025" spcFirstLastPara="1" rIns="76025" wrap="square" tIns="76025"/>
          <a:lstStyle>
            <a:lvl1pPr indent="-304800" lvl="0" marL="457200" marR="0" rtl="0" algn="l">
              <a:lnSpc>
                <a:spcPct val="93000"/>
              </a:lnSpc>
              <a:spcBef>
                <a:spcPts val="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1pPr>
            <a:lvl2pPr indent="-304800" lvl="1" marL="914400" marR="0" rtl="0" algn="l">
              <a:lnSpc>
                <a:spcPct val="93000"/>
              </a:lnSpc>
              <a:spcBef>
                <a:spcPts val="12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93000"/>
              </a:lnSpc>
              <a:spcBef>
                <a:spcPts val="9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93000"/>
              </a:lnSpc>
              <a:spcBef>
                <a:spcPts val="7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93000"/>
              </a:lnSpc>
              <a:spcBef>
                <a:spcPts val="5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228600" lvl="5" marL="27432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228600" lvl="6" marL="32004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228600" lvl="7" marL="3657600" marR="0" rtl="0" algn="l">
              <a:lnSpc>
                <a:spcPct val="93000"/>
              </a:lnSpc>
              <a:spcBef>
                <a:spcPts val="20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228600" lvl="8" marL="4114800" marR="0" rtl="0" algn="l">
              <a:lnSpc>
                <a:spcPct val="93000"/>
              </a:lnSpc>
              <a:spcBef>
                <a:spcPts val="200"/>
              </a:spcBef>
              <a:spcAft>
                <a:spcPts val="20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53" name="Shape 53"/>
          <p:cNvSpPr txBox="1"/>
          <p:nvPr>
            <p:ph idx="10" type="dt"/>
          </p:nvPr>
        </p:nvSpPr>
        <p:spPr>
          <a:xfrm>
            <a:off x="456480" y="4685532"/>
            <a:ext cx="2128319" cy="35319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381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762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1143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1524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1905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2286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2667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30353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54" name="Shape 54"/>
          <p:cNvSpPr txBox="1"/>
          <p:nvPr>
            <p:ph idx="11" type="ftr"/>
          </p:nvPr>
        </p:nvSpPr>
        <p:spPr>
          <a:xfrm>
            <a:off x="3127680" y="4685532"/>
            <a:ext cx="2897279" cy="35319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1pPr>
            <a:lvl2pPr indent="0" lvl="1" marL="381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2pPr>
            <a:lvl3pPr indent="0" lvl="2" marL="762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3pPr>
            <a:lvl4pPr indent="0" lvl="3" marL="1143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4pPr>
            <a:lvl5pPr indent="0" lvl="4" marL="1524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5pPr>
            <a:lvl6pPr indent="0" lvl="5" marL="1905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6pPr>
            <a:lvl7pPr indent="0" lvl="6" marL="2286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7pPr>
            <a:lvl8pPr indent="0" lvl="7" marL="26670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8pPr>
            <a:lvl9pPr indent="0" lvl="8" marL="3035300" marR="0" rtl="0" algn="l">
              <a:lnSpc>
                <a:spcPct val="100000"/>
              </a:lnSpc>
              <a:spcBef>
                <a:spcPts val="0"/>
              </a:spcBef>
              <a:spcAft>
                <a:spcPts val="0"/>
              </a:spcAft>
              <a:buClr>
                <a:srgbClr val="000000"/>
              </a:buClr>
              <a:buSzPts val="1200"/>
              <a:buFont typeface="Arial"/>
              <a:buNone/>
              <a:defRPr b="0" i="0" sz="1200" u="none" cap="none" strike="noStrike">
                <a:solidFill>
                  <a:srgbClr val="000000"/>
                </a:solidFill>
                <a:latin typeface="Arial"/>
                <a:ea typeface="Arial"/>
                <a:cs typeface="Arial"/>
                <a:sym typeface="Arial"/>
              </a:defRPr>
            </a:lvl9pPr>
          </a:lstStyle>
          <a:p/>
        </p:txBody>
      </p:sp>
      <p:sp>
        <p:nvSpPr>
          <p:cNvPr id="55" name="Shape 55"/>
          <p:cNvSpPr txBox="1"/>
          <p:nvPr>
            <p:ph idx="12" type="sldNum"/>
          </p:nvPr>
        </p:nvSpPr>
        <p:spPr>
          <a:xfrm>
            <a:off x="6554880" y="4685532"/>
            <a:ext cx="2128319" cy="353197"/>
          </a:xfrm>
          <a:prstGeom prst="rect">
            <a:avLst/>
          </a:prstGeom>
          <a:noFill/>
          <a:ln>
            <a:noFill/>
          </a:ln>
        </p:spPr>
        <p:txBody>
          <a:bodyPr anchorCtr="0" anchor="t" bIns="76025" lIns="76025" spcFirstLastPara="1" rIns="76025" wrap="square" tIns="76025">
            <a:noAutofit/>
          </a:bodyPr>
          <a:lstStyle>
            <a:lvl1pPr indent="0" lvl="0"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1pPr>
            <a:lvl2pPr indent="0" lvl="1"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2pPr>
            <a:lvl3pPr indent="0" lvl="2"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3pPr>
            <a:lvl4pPr indent="0" lvl="3"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4pPr>
            <a:lvl5pPr indent="0" lvl="4"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5pPr>
            <a:lvl6pPr indent="0" lvl="5"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6pPr>
            <a:lvl7pPr indent="0" lvl="6"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7pPr>
            <a:lvl8pPr indent="0" lvl="7"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8pPr>
            <a:lvl9pPr indent="0" lvl="8" marL="0" marR="0" rtl="0" algn="r">
              <a:lnSpc>
                <a:spcPct val="95000"/>
              </a:lnSpc>
              <a:spcBef>
                <a:spcPts val="0"/>
              </a:spcBef>
              <a:spcAft>
                <a:spcPts val="0"/>
              </a:spcAft>
              <a:buClr>
                <a:srgbClr val="000000"/>
              </a:buClr>
              <a:buFont typeface="Arial"/>
              <a:buNone/>
              <a:defRPr b="0" i="0" sz="1200" u="none" cap="none" strike="noStrike">
                <a:solidFill>
                  <a:srgbClr val="000000"/>
                </a:solidFill>
                <a:latin typeface="Arial"/>
                <a:ea typeface="Arial"/>
                <a:cs typeface="Arial"/>
                <a:sym typeface="Arial"/>
              </a:defRPr>
            </a:lvl9pPr>
          </a:lstStyle>
          <a:p>
            <a:pPr indent="0" lvl="0" marL="0">
              <a:spcBef>
                <a:spcPts val="0"/>
              </a:spcBef>
              <a:spcAft>
                <a:spcPts val="0"/>
              </a:spcAft>
              <a:buNone/>
            </a:pPr>
            <a:r>
              <a:t/>
            </a:r>
            <a:endParaRPr/>
          </a:p>
          <a:p>
            <a:pPr indent="0" lvl="1" marL="381000" algn="l">
              <a:lnSpc>
                <a:spcPct val="100000"/>
              </a:lnSpc>
              <a:spcBef>
                <a:spcPts val="0"/>
              </a:spcBef>
              <a:spcAft>
                <a:spcPts val="0"/>
              </a:spcAft>
              <a:buNone/>
            </a:pPr>
            <a:r>
              <a:t/>
            </a:r>
            <a:endParaRPr/>
          </a:p>
          <a:p>
            <a:pPr indent="0" lvl="2" marL="762000" algn="l">
              <a:lnSpc>
                <a:spcPct val="100000"/>
              </a:lnSpc>
              <a:spcBef>
                <a:spcPts val="0"/>
              </a:spcBef>
              <a:spcAft>
                <a:spcPts val="0"/>
              </a:spcAft>
              <a:buNone/>
            </a:pPr>
            <a:r>
              <a:t/>
            </a:r>
            <a:endParaRPr/>
          </a:p>
          <a:p>
            <a:pPr indent="0" lvl="3" marL="1143000" algn="l">
              <a:lnSpc>
                <a:spcPct val="100000"/>
              </a:lnSpc>
              <a:spcBef>
                <a:spcPts val="0"/>
              </a:spcBef>
              <a:spcAft>
                <a:spcPts val="0"/>
              </a:spcAft>
              <a:buNone/>
            </a:pPr>
            <a:r>
              <a:t/>
            </a:r>
            <a:endParaRPr/>
          </a:p>
          <a:p>
            <a:pPr indent="0" lvl="4" marL="1524000" algn="l">
              <a:lnSpc>
                <a:spcPct val="100000"/>
              </a:lnSpc>
              <a:spcBef>
                <a:spcPts val="0"/>
              </a:spcBef>
              <a:spcAft>
                <a:spcPts val="0"/>
              </a:spcAft>
              <a:buNone/>
            </a:pPr>
            <a:r>
              <a:t/>
            </a:r>
            <a:endParaRPr/>
          </a:p>
          <a:p>
            <a:pPr indent="0" lvl="5" marL="1905000" algn="l">
              <a:lnSpc>
                <a:spcPct val="100000"/>
              </a:lnSpc>
              <a:spcBef>
                <a:spcPts val="0"/>
              </a:spcBef>
              <a:spcAft>
                <a:spcPts val="0"/>
              </a:spcAft>
              <a:buNone/>
            </a:pPr>
            <a:r>
              <a:t/>
            </a:r>
            <a:endParaRPr/>
          </a:p>
          <a:p>
            <a:pPr indent="0" lvl="6" marL="2286000" algn="l">
              <a:lnSpc>
                <a:spcPct val="100000"/>
              </a:lnSpc>
              <a:spcBef>
                <a:spcPts val="0"/>
              </a:spcBef>
              <a:spcAft>
                <a:spcPts val="0"/>
              </a:spcAft>
              <a:buNone/>
            </a:pPr>
            <a:r>
              <a:t/>
            </a:r>
            <a:endParaRPr/>
          </a:p>
          <a:p>
            <a:pPr indent="0" lvl="7" marL="2667000" algn="l">
              <a:lnSpc>
                <a:spcPct val="100000"/>
              </a:lnSpc>
              <a:spcBef>
                <a:spcPts val="0"/>
              </a:spcBef>
              <a:spcAft>
                <a:spcPts val="0"/>
              </a:spcAft>
              <a:buNone/>
            </a:pPr>
            <a:r>
              <a:t/>
            </a:r>
            <a:endParaRPr/>
          </a:p>
          <a:p>
            <a:pPr indent="0" lvl="8" marL="3035300" algn="l">
              <a:lnSpc>
                <a:spcPct val="100000"/>
              </a:lnSpc>
              <a:spcBef>
                <a:spcPts val="0"/>
              </a:spcBef>
              <a:spcAft>
                <a:spcPts val="0"/>
              </a:spcAft>
              <a:buNone/>
            </a:pPr>
            <a:r>
              <a:t/>
            </a:r>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8" name="Shape 98"/>
        <p:cNvGrpSpPr/>
        <p:nvPr/>
      </p:nvGrpSpPr>
      <p:grpSpPr>
        <a:xfrm>
          <a:off x="0" y="0"/>
          <a:ext cx="0" cy="0"/>
          <a:chOff x="0" y="0"/>
          <a:chExt cx="0" cy="0"/>
        </a:xfrm>
      </p:grpSpPr>
      <p:pic>
        <p:nvPicPr>
          <p:cNvPr id="99" name="Shape 99"/>
          <p:cNvPicPr preferRelativeResize="0"/>
          <p:nvPr/>
        </p:nvPicPr>
        <p:blipFill rotWithShape="1">
          <a:blip r:embed="rId1">
            <a:alphaModFix/>
          </a:blip>
          <a:srcRect b="0" l="0" r="0" t="0"/>
          <a:stretch/>
        </p:blipFill>
        <p:spPr>
          <a:xfrm>
            <a:off x="0" y="4829174"/>
            <a:ext cx="9144000" cy="314325"/>
          </a:xfrm>
          <a:prstGeom prst="rect">
            <a:avLst/>
          </a:prstGeom>
          <a:noFill/>
          <a:ln>
            <a:noFill/>
          </a:ln>
        </p:spPr>
      </p:pic>
      <p:sp>
        <p:nvSpPr>
          <p:cNvPr id="100" name="Shape 100"/>
          <p:cNvSpPr txBox="1"/>
          <p:nvPr>
            <p:ph idx="1" type="body"/>
          </p:nvPr>
        </p:nvSpPr>
        <p:spPr>
          <a:xfrm>
            <a:off x="210312" y="1076706"/>
            <a:ext cx="8595359" cy="3662172"/>
          </a:xfrm>
          <a:prstGeom prst="rect">
            <a:avLst/>
          </a:prstGeom>
          <a:noFill/>
          <a:ln>
            <a:noFill/>
          </a:ln>
        </p:spPr>
        <p:txBody>
          <a:bodyPr anchorCtr="0" anchor="t" bIns="76025" lIns="76025" spcFirstLastPara="1" rIns="76025" wrap="square" tIns="76025"/>
          <a:lstStyle>
            <a:lvl1pPr indent="-317500" lvl="0" marL="457200" marR="0" rtl="0" algn="l">
              <a:lnSpc>
                <a:spcPct val="100000"/>
              </a:lnSpc>
              <a:spcBef>
                <a:spcPts val="900"/>
              </a:spcBef>
              <a:spcAft>
                <a:spcPts val="0"/>
              </a:spcAft>
              <a:buClr>
                <a:srgbClr val="F89D21"/>
              </a:buClr>
              <a:buSzPts val="1400"/>
              <a:buFont typeface="Arial"/>
              <a:buChar char="•"/>
              <a:defRPr b="0" i="0" sz="1400" u="none" cap="none" strike="noStrike">
                <a:solidFill>
                  <a:srgbClr val="000000"/>
                </a:solidFill>
                <a:latin typeface="Arial"/>
                <a:ea typeface="Arial"/>
                <a:cs typeface="Arial"/>
                <a:sym typeface="Arial"/>
              </a:defRPr>
            </a:lvl1pPr>
            <a:lvl2pPr indent="-317500" lvl="1" marL="914400" marR="0" rtl="0" algn="l">
              <a:lnSpc>
                <a:spcPct val="100000"/>
              </a:lnSpc>
              <a:spcBef>
                <a:spcPts val="3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200"/>
              </a:spcBef>
              <a:spcAft>
                <a:spcPts val="0"/>
              </a:spcAft>
              <a:buClr>
                <a:schemeClr val="dk1"/>
              </a:buClr>
              <a:buSzPts val="1400"/>
              <a:buFont typeface="Noto Sans Symbols"/>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200"/>
              </a:spcBef>
              <a:spcAft>
                <a:spcPts val="0"/>
              </a:spcAft>
              <a:buClr>
                <a:schemeClr val="dk1"/>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200"/>
              </a:spcBef>
              <a:spcAft>
                <a:spcPts val="0"/>
              </a:spcAft>
              <a:buClr>
                <a:srgbClr val="535353"/>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01" name="Shape 101"/>
          <p:cNvSpPr txBox="1"/>
          <p:nvPr/>
        </p:nvSpPr>
        <p:spPr>
          <a:xfrm>
            <a:off x="136525" y="4910932"/>
            <a:ext cx="819150" cy="183356"/>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fld id="{00000000-1234-1234-1234-123412341234}" type="slidenum">
              <a:rPr b="0" i="0" lang="en-GB" sz="1000" u="none" cap="none" strike="noStrike">
                <a:solidFill>
                  <a:schemeClr val="dk1"/>
                </a:solidFill>
                <a:latin typeface="Arial"/>
                <a:ea typeface="Arial"/>
                <a:cs typeface="Arial"/>
                <a:sym typeface="Arial"/>
              </a:rPr>
              <a:t>‹#›</a:t>
            </a:fld>
            <a:endParaRPr b="0" i="0" sz="1000" u="none" cap="none" strike="noStrike">
              <a:solidFill>
                <a:schemeClr val="dk1"/>
              </a:solidFill>
              <a:latin typeface="Arial"/>
              <a:ea typeface="Arial"/>
              <a:cs typeface="Arial"/>
              <a:sym typeface="Arial"/>
            </a:endParaRPr>
          </a:p>
        </p:txBody>
      </p:sp>
      <p:sp>
        <p:nvSpPr>
          <p:cNvPr id="102" name="Shape 102"/>
          <p:cNvSpPr/>
          <p:nvPr/>
        </p:nvSpPr>
        <p:spPr>
          <a:xfrm rot="5400000">
            <a:off x="7383063" y="4658925"/>
            <a:ext cx="350043" cy="619122"/>
          </a:xfrm>
          <a:prstGeom prst="rect">
            <a:avLst/>
          </a:prstGeom>
          <a:gradFill>
            <a:gsLst>
              <a:gs pos="0">
                <a:schemeClr val="lt1"/>
              </a:gs>
              <a:gs pos="100000">
                <a:srgbClr val="FFFFFF">
                  <a:alpha val="0"/>
                </a:srgbClr>
              </a:gs>
            </a:gsLst>
            <a:lin ang="5400000" scaled="0"/>
          </a:gra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03" name="Shape 103"/>
          <p:cNvSpPr/>
          <p:nvPr/>
        </p:nvSpPr>
        <p:spPr>
          <a:xfrm rot="-5400000">
            <a:off x="8649891" y="4649391"/>
            <a:ext cx="350043" cy="638173"/>
          </a:xfrm>
          <a:prstGeom prst="rect">
            <a:avLst/>
          </a:prstGeom>
          <a:gradFill>
            <a:gsLst>
              <a:gs pos="0">
                <a:schemeClr val="lt1"/>
              </a:gs>
              <a:gs pos="60000">
                <a:schemeClr val="lt1"/>
              </a:gs>
              <a:gs pos="100000">
                <a:srgbClr val="FFFFFF">
                  <a:alpha val="0"/>
                </a:srgbClr>
              </a:gs>
            </a:gsLst>
            <a:lin ang="5400000" scaled="0"/>
          </a:gra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104" name="Shape 104"/>
          <p:cNvSpPr/>
          <p:nvPr/>
        </p:nvSpPr>
        <p:spPr>
          <a:xfrm rot="5400000">
            <a:off x="8187926" y="4435078"/>
            <a:ext cx="350043" cy="1066798"/>
          </a:xfrm>
          <a:prstGeom prst="rect">
            <a:avLst/>
          </a:prstGeom>
          <a:solidFill>
            <a:schemeClr val="lt1"/>
          </a:solidFill>
          <a:ln>
            <a:noFill/>
          </a:ln>
        </p:spPr>
        <p:txBody>
          <a:bodyPr anchorCtr="0" anchor="ctr"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pic>
        <p:nvPicPr>
          <p:cNvPr id="105" name="Shape 105"/>
          <p:cNvPicPr preferRelativeResize="0"/>
          <p:nvPr/>
        </p:nvPicPr>
        <p:blipFill rotWithShape="1">
          <a:blip r:embed="rId2">
            <a:alphaModFix/>
          </a:blip>
          <a:srcRect b="0" l="0" r="0" t="0"/>
          <a:stretch/>
        </p:blipFill>
        <p:spPr>
          <a:xfrm>
            <a:off x="7854949" y="4912518"/>
            <a:ext cx="914400" cy="155461"/>
          </a:xfrm>
          <a:prstGeom prst="rect">
            <a:avLst/>
          </a:prstGeom>
          <a:noFill/>
          <a:ln>
            <a:noFill/>
          </a:ln>
        </p:spPr>
      </p:pic>
      <p:sp>
        <p:nvSpPr>
          <p:cNvPr id="106" name="Shape 106"/>
          <p:cNvSpPr txBox="1"/>
          <p:nvPr>
            <p:ph type="title"/>
          </p:nvPr>
        </p:nvSpPr>
        <p:spPr>
          <a:xfrm>
            <a:off x="205590" y="179811"/>
            <a:ext cx="8601074" cy="681037"/>
          </a:xfrm>
          <a:prstGeom prst="rect">
            <a:avLst/>
          </a:prstGeom>
          <a:noFill/>
          <a:ln>
            <a:noFill/>
          </a:ln>
        </p:spPr>
        <p:txBody>
          <a:bodyPr anchorCtr="0" anchor="t" bIns="76025" lIns="76025" spcFirstLastPara="1" rIns="76025" wrap="square" tIns="76025"/>
          <a:lstStyle>
            <a:lvl1pPr indent="0" lvl="0" marL="0" marR="0" rtl="0" algn="l">
              <a:lnSpc>
                <a:spcPct val="100000"/>
              </a:lnSpc>
              <a:spcBef>
                <a:spcPts val="0"/>
              </a:spcBef>
              <a:spcAft>
                <a:spcPts val="0"/>
              </a:spcAft>
              <a:buClr>
                <a:srgbClr val="000000"/>
              </a:buClr>
              <a:buSzPts val="1200"/>
              <a:buFont typeface="Arial"/>
              <a:buNone/>
              <a:defRPr b="0" i="0" sz="1400" u="none" cap="none" strike="noStrike">
                <a:solidFill>
                  <a:srgbClr val="000000"/>
                </a:solidFill>
                <a:latin typeface="Arial"/>
                <a:ea typeface="Arial"/>
                <a:cs typeface="Arial"/>
                <a:sym typeface="Arial"/>
              </a:defRPr>
            </a:lvl1pPr>
            <a:lvl2pPr indent="0" lvl="1" marL="0" marR="0" rtl="0" algn="l">
              <a:spcBef>
                <a:spcPts val="0"/>
              </a:spcBef>
              <a:spcAft>
                <a:spcPts val="0"/>
              </a:spcAft>
              <a:buSzPts val="1200"/>
              <a:buNone/>
              <a:defRPr sz="1400"/>
            </a:lvl2pPr>
            <a:lvl3pPr indent="0" lvl="2" marL="0" marR="0" rtl="0" algn="l">
              <a:spcBef>
                <a:spcPts val="0"/>
              </a:spcBef>
              <a:spcAft>
                <a:spcPts val="0"/>
              </a:spcAft>
              <a:buSzPts val="1200"/>
              <a:buNone/>
              <a:defRPr sz="1400"/>
            </a:lvl3pPr>
            <a:lvl4pPr indent="0" lvl="3" marL="0" marR="0" rtl="0" algn="l">
              <a:spcBef>
                <a:spcPts val="0"/>
              </a:spcBef>
              <a:spcAft>
                <a:spcPts val="0"/>
              </a:spcAft>
              <a:buSzPts val="1200"/>
              <a:buNone/>
              <a:defRPr sz="1400"/>
            </a:lvl4pPr>
            <a:lvl5pPr indent="0" lvl="4" marL="0" marR="0" rtl="0" algn="l">
              <a:spcBef>
                <a:spcPts val="0"/>
              </a:spcBef>
              <a:spcAft>
                <a:spcPts val="0"/>
              </a:spcAft>
              <a:buSzPts val="1200"/>
              <a:buNone/>
              <a:defRPr sz="1400"/>
            </a:lvl5pPr>
            <a:lvl6pPr indent="0" lvl="5" marL="469900" marR="0" rtl="0" algn="l">
              <a:spcBef>
                <a:spcPts val="0"/>
              </a:spcBef>
              <a:spcAft>
                <a:spcPts val="0"/>
              </a:spcAft>
              <a:buSzPts val="1200"/>
              <a:buNone/>
              <a:defRPr sz="1400"/>
            </a:lvl6pPr>
            <a:lvl7pPr indent="0" lvl="6" marL="927100" marR="0" rtl="0" algn="l">
              <a:spcBef>
                <a:spcPts val="0"/>
              </a:spcBef>
              <a:spcAft>
                <a:spcPts val="0"/>
              </a:spcAft>
              <a:buSzPts val="1200"/>
              <a:buNone/>
              <a:defRPr sz="1400"/>
            </a:lvl7pPr>
            <a:lvl8pPr indent="0" lvl="7" marL="1397000" marR="0" rtl="0" algn="l">
              <a:spcBef>
                <a:spcPts val="0"/>
              </a:spcBef>
              <a:spcAft>
                <a:spcPts val="0"/>
              </a:spcAft>
              <a:buSzPts val="1200"/>
              <a:buNone/>
              <a:defRPr sz="1400"/>
            </a:lvl8pPr>
            <a:lvl9pPr indent="0" lvl="8" marL="1854200" marR="0" rtl="0" algn="l">
              <a:spcBef>
                <a:spcPts val="0"/>
              </a:spcBef>
              <a:spcAft>
                <a:spcPts val="0"/>
              </a:spcAft>
              <a:buSzPts val="1200"/>
              <a:buNone/>
              <a:defRPr sz="1400"/>
            </a:lvl9pPr>
          </a:lstStyle>
          <a:p/>
        </p:txBody>
      </p:sp>
    </p:spTree>
  </p:cSld>
  <p:clrMap accent1="accent1" accent2="accent2" accent3="accent3" accent4="accent4" accent5="accent5" accent6="accent6" bg1="lt1" bg2="dk2" tx1="dk1" tx2="lt2" folHlink="folHlink" hlink="hlink"/>
  <p:sldLayoutIdLst>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hyperlink" Target="mailto:srl@sanger.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3.xml"/><Relationship Id="rId3" Type="http://schemas.openxmlformats.org/officeDocument/2006/relationships/image" Target="../media/image15.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6.png"/><Relationship Id="rId4" Type="http://schemas.openxmlformats.org/officeDocument/2006/relationships/image" Target="../media/image9.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11.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22.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456480" y="205222"/>
            <a:ext cx="8226719" cy="857609"/>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Illumina Processing</a:t>
            </a:r>
            <a:endParaRPr sz="1200"/>
          </a:p>
        </p:txBody>
      </p:sp>
      <p:sp>
        <p:nvSpPr>
          <p:cNvPr id="162" name="Shape 162"/>
          <p:cNvSpPr txBox="1"/>
          <p:nvPr>
            <p:ph idx="1" type="body"/>
          </p:nvPr>
        </p:nvSpPr>
        <p:spPr>
          <a:xfrm>
            <a:off x="456480" y="1203246"/>
            <a:ext cx="8226719" cy="3393716"/>
          </a:xfrm>
          <a:prstGeom prst="rect">
            <a:avLst/>
          </a:prstGeom>
          <a:noFill/>
          <a:ln>
            <a:noFill/>
          </a:ln>
        </p:spPr>
        <p:txBody>
          <a:bodyPr anchorCtr="0" anchor="t" bIns="0" lIns="0" spcFirstLastPara="1" rIns="0" wrap="square" tIns="23450">
            <a:noAutofit/>
          </a:bodyPr>
          <a:lstStyle/>
          <a:p>
            <a:pPr indent="0" lvl="0" marL="381000" marR="0" rtl="0" algn="l">
              <a:lnSpc>
                <a:spcPct val="93000"/>
              </a:lnSpc>
              <a:spcBef>
                <a:spcPts val="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Steven Leonard (</a:t>
            </a:r>
            <a:r>
              <a:rPr b="0" i="0" lang="en-GB" sz="2000" u="sng" cap="none" strike="noStrike">
                <a:solidFill>
                  <a:schemeClr val="hlink"/>
                </a:solidFill>
                <a:latin typeface="Arial"/>
                <a:ea typeface="Arial"/>
                <a:cs typeface="Arial"/>
                <a:sym typeface="Arial"/>
                <a:hlinkClick r:id="rId3"/>
              </a:rPr>
              <a:t>srl@sanger.ac.uk</a:t>
            </a:r>
            <a:r>
              <a:rPr b="0" i="0" lang="en-GB" sz="1700" u="none" cap="none" strike="noStrike">
                <a:solidFill>
                  <a:schemeClr val="dk1"/>
                </a:solidFill>
                <a:latin typeface="Arial"/>
                <a:ea typeface="Arial"/>
                <a:cs typeface="Arial"/>
                <a:sym typeface="Arial"/>
              </a:rPr>
              <a:t>)</a:t>
            </a:r>
            <a:endParaRPr sz="1200"/>
          </a:p>
          <a:p>
            <a:pPr indent="0" lvl="0" marL="762000" marR="0" rtl="0" algn="l">
              <a:lnSpc>
                <a:spcPct val="93000"/>
              </a:lnSpc>
              <a:spcBef>
                <a:spcPts val="12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David Jackson’s NPG group part of Sequencing Informatics</a:t>
            </a:r>
            <a:endParaRPr sz="1200"/>
          </a:p>
          <a:p>
            <a:pPr indent="0" lvl="0" marL="0" marR="0" rtl="0" algn="l">
              <a:lnSpc>
                <a:spcPct val="93000"/>
              </a:lnSpc>
              <a:spcBef>
                <a:spcPts val="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0" lvl="0" marL="381000" marR="0" rtl="0" algn="l">
              <a:lnSpc>
                <a:spcPct val="93000"/>
              </a:lnSpc>
              <a:spcBef>
                <a:spcPts val="12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How we start with images and end up with sequence data</a:t>
            </a:r>
            <a:endParaRPr sz="1200"/>
          </a:p>
          <a:p>
            <a:pPr indent="0" lvl="0" marL="762000" marR="0" rtl="0" algn="l">
              <a:lnSpc>
                <a:spcPct val="93000"/>
              </a:lnSpc>
              <a:spcBef>
                <a:spcPts val="12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Intensities</a:t>
            </a:r>
            <a:endParaRPr sz="1200"/>
          </a:p>
          <a:p>
            <a:pPr indent="0" lvl="0" marL="762000" marR="0" rtl="0" algn="l">
              <a:lnSpc>
                <a:spcPct val="93000"/>
              </a:lnSpc>
              <a:spcBef>
                <a:spcPts val="12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Corrections</a:t>
            </a:r>
            <a:endParaRPr sz="1200"/>
          </a:p>
          <a:p>
            <a:pPr indent="0" lvl="0" marL="762000" marR="0" rtl="0" algn="l">
              <a:lnSpc>
                <a:spcPct val="93000"/>
              </a:lnSpc>
              <a:spcBef>
                <a:spcPts val="12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Quality issues</a:t>
            </a:r>
            <a:endParaRPr sz="1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Shape 257"/>
          <p:cNvSpPr txBox="1"/>
          <p:nvPr>
            <p:ph type="title"/>
          </p:nvPr>
        </p:nvSpPr>
        <p:spPr>
          <a:xfrm>
            <a:off x="424800" y="245185"/>
            <a:ext cx="8228159" cy="797124"/>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700" u="none" cap="none" strike="noStrike">
                <a:solidFill>
                  <a:srgbClr val="004586"/>
                </a:solidFill>
                <a:latin typeface="Arial"/>
                <a:ea typeface="Arial"/>
                <a:cs typeface="Arial"/>
                <a:sym typeface="Arial"/>
              </a:rPr>
              <a:t>On instrument processing</a:t>
            </a:r>
            <a:endParaRPr sz="1200"/>
          </a:p>
        </p:txBody>
      </p:sp>
      <p:sp>
        <p:nvSpPr>
          <p:cNvPr id="258" name="Shape 258"/>
          <p:cNvSpPr txBox="1"/>
          <p:nvPr>
            <p:ph idx="1" type="body"/>
          </p:nvPr>
        </p:nvSpPr>
        <p:spPr>
          <a:xfrm>
            <a:off x="424800" y="1224849"/>
            <a:ext cx="8228159" cy="3394796"/>
          </a:xfrm>
          <a:prstGeom prst="rect">
            <a:avLst/>
          </a:prstGeom>
          <a:noFill/>
          <a:ln>
            <a:noFill/>
          </a:ln>
        </p:spPr>
        <p:txBody>
          <a:bodyPr anchorCtr="0" anchor="t" bIns="0" lIns="0" spcFirstLastPara="1" rIns="0" wrap="square" tIns="14650">
            <a:noAutofit/>
          </a:bodyPr>
          <a:lstStyle/>
          <a:p>
            <a:pPr indent="-342900" lvl="0" marL="723900" marR="0" rtl="0" algn="l">
              <a:lnSpc>
                <a:spcPct val="93000"/>
              </a:lnSpc>
              <a:spcBef>
                <a:spcPts val="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HCS or MCS</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Generates raw images</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RTA</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       </a:t>
            </a:r>
            <a:r>
              <a:rPr b="0" i="0" lang="en-GB" sz="1400" u="none" cap="none" strike="noStrike">
                <a:solidFill>
                  <a:schemeClr val="dk1"/>
                </a:solidFill>
                <a:latin typeface="Arial"/>
                <a:ea typeface="Arial"/>
                <a:cs typeface="Arial"/>
                <a:sym typeface="Arial"/>
              </a:rPr>
              <a:t>Images converted to intensities</a:t>
            </a:r>
            <a:endParaRPr sz="1400"/>
          </a:p>
          <a:p>
            <a:pPr indent="0" lvl="0" marL="0" marR="0" rtl="0" algn="l">
              <a:lnSpc>
                <a:spcPct val="93000"/>
              </a:lnSpc>
              <a:spcBef>
                <a:spcPts val="1800"/>
              </a:spcBef>
              <a:spcAft>
                <a:spcPts val="0"/>
              </a:spcAft>
              <a:buClr>
                <a:schemeClr val="dk1"/>
              </a:buClr>
              <a:buFont typeface="Arial"/>
              <a:buNone/>
            </a:pPr>
            <a:r>
              <a:rPr lang="en-GB" sz="1400"/>
              <a:t>               </a:t>
            </a:r>
            <a:r>
              <a:rPr b="0" i="0" lang="en-GB" sz="1400" u="none" cap="none" strike="noStrike">
                <a:solidFill>
                  <a:srgbClr val="000000"/>
                </a:solidFill>
                <a:latin typeface="Arial"/>
                <a:ea typeface="Arial"/>
                <a:cs typeface="Arial"/>
                <a:sym typeface="Arial"/>
              </a:rPr>
              <a:t>Correct raw intensities</a:t>
            </a:r>
            <a:endParaRPr sz="1400"/>
          </a:p>
          <a:p>
            <a:pPr indent="-63500" lvl="0" marL="8255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Call bases and assign quality values</a:t>
            </a:r>
            <a:endParaRPr sz="1400"/>
          </a:p>
          <a:p>
            <a:pPr indent="0" lvl="0" marL="457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Basecall (.bcl) files produced for each cycle</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We transfer these to staging areas</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Can be transferred to BaseSpace for offline processing.</a:t>
            </a:r>
            <a:endParaRPr sz="1400"/>
          </a:p>
          <a:p>
            <a:pPr indent="-279400" lvl="1" marL="723900" marR="0" rtl="0" algn="l">
              <a:lnSpc>
                <a:spcPct val="93000"/>
              </a:lnSpc>
              <a:spcBef>
                <a:spcPts val="18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300" u="none" cap="none" strike="noStrike">
                <a:solidFill>
                  <a:srgbClr val="000080"/>
                </a:solidFill>
                <a:latin typeface="Source Sans Pro"/>
                <a:ea typeface="Source Sans Pro"/>
                <a:cs typeface="Source Sans Pro"/>
                <a:sym typeface="Source Sans Pro"/>
              </a:rPr>
              <a:t>Image processing and corrections</a:t>
            </a:r>
            <a:endParaRPr sz="1200"/>
          </a:p>
        </p:txBody>
      </p:sp>
      <p:sp>
        <p:nvSpPr>
          <p:cNvPr id="266" name="Shape 266"/>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342900" lvl="0" marL="723900" marR="0" rtl="0" algn="l">
              <a:lnSpc>
                <a:spcPct val="93000"/>
              </a:lnSpc>
              <a:spcBef>
                <a:spcPts val="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Template generation (Not HiSeqX)</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Image registration</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Between cycles, due to stage positioning inaccuracies</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Between channels, due to optical path differences</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Dye crosstalk correction</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Overlap between dye emission spectra causes (e.g.) C bases to appear in A channel images</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Phasing correction</a:t>
            </a:r>
            <a:endParaRPr sz="1400"/>
          </a:p>
          <a:p>
            <a:pPr indent="-330200" lvl="0" marL="10922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Inefficiencies in chemistry cause a subset of molecules to</a:t>
            </a:r>
            <a:endParaRPr sz="1400"/>
          </a:p>
          <a:p>
            <a:pPr indent="-266700" lvl="1" marL="1092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lead/lag the rest of the cluster, increasingly over time</a:t>
            </a:r>
            <a:endParaRPr sz="14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700" u="none" cap="none" strike="noStrike">
                <a:solidFill>
                  <a:srgbClr val="000080"/>
                </a:solidFill>
                <a:latin typeface="Arial"/>
                <a:ea typeface="Arial"/>
                <a:cs typeface="Arial"/>
                <a:sym typeface="Arial"/>
              </a:rPr>
              <a:t>Template generation</a:t>
            </a:r>
            <a:endParaRPr sz="1200"/>
          </a:p>
        </p:txBody>
      </p:sp>
      <p:sp>
        <p:nvSpPr>
          <p:cNvPr id="274" name="Shape 274"/>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279400" lvl="1" marL="342900" marR="0" rtl="0" algn="l">
              <a:lnSpc>
                <a:spcPct val="93000"/>
              </a:lnSpc>
              <a:spcBef>
                <a:spcPts val="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Looks at first few cycles</a:t>
            </a:r>
            <a:endParaRPr sz="1400"/>
          </a:p>
          <a:p>
            <a:pPr indent="0" lvl="1" marL="3810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HiSeq 4 cycles, MiSeq 4 (v2) or 7 (v3) cycles</a:t>
            </a:r>
            <a:endParaRPr sz="1400"/>
          </a:p>
          <a:p>
            <a:pPr indent="0" lvl="1" marL="3810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4xN images from all channels</a:t>
            </a:r>
            <a:endParaRPr sz="1400"/>
          </a:p>
          <a:p>
            <a:pPr indent="0" lvl="1" marL="3810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Identifies clusters in ALL images</a:t>
            </a:r>
            <a:endParaRPr sz="1400"/>
          </a:p>
          <a:p>
            <a:pPr indent="-279400" lvl="1" marL="342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Chooses ‘best’ cycle, cycle with most A/C clusters</a:t>
            </a:r>
            <a:endParaRPr sz="1400"/>
          </a:p>
          <a:p>
            <a:pPr indent="-279400" lvl="1" marL="723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Registers all images to best A/C</a:t>
            </a:r>
            <a:endParaRPr sz="1400"/>
          </a:p>
          <a:p>
            <a:pPr indent="-279400" lvl="1" marL="723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Generate a set of intensities for each potential cluster</a:t>
            </a:r>
            <a:endParaRPr sz="1400"/>
          </a:p>
          <a:p>
            <a:pPr indent="-279400" lvl="1" marL="723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Filters low quality clusters and duplicates</a:t>
            </a:r>
            <a:endParaRPr sz="1400"/>
          </a:p>
          <a:p>
            <a:pPr indent="-279400" lvl="1" marL="342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Creates a locations file X/Y locations</a:t>
            </a:r>
            <a:endParaRPr sz="1400"/>
          </a:p>
          <a:p>
            <a:pPr indent="-279400" lvl="1" marL="723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Reported cluster density</a:t>
            </a:r>
            <a:endParaRPr sz="1400"/>
          </a:p>
          <a:p>
            <a:pPr indent="-266700" lvl="1" marL="1092200" marR="0" rtl="0" algn="l">
              <a:lnSpc>
                <a:spcPct val="93000"/>
              </a:lnSpc>
              <a:spcBef>
                <a:spcPts val="1800"/>
              </a:spcBef>
              <a:spcAft>
                <a:spcPts val="0"/>
              </a:spcAft>
              <a:buClr>
                <a:srgbClr val="000000"/>
              </a:buClr>
              <a:buFont typeface="Arial"/>
              <a:buNone/>
            </a:pPr>
            <a:r>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205590" y="179811"/>
            <a:ext cx="8601000" cy="680999"/>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1" i="0" lang="en-GB" sz="3200" u="none" cap="none" strike="noStrike">
                <a:solidFill>
                  <a:schemeClr val="dk1"/>
                </a:solidFill>
                <a:latin typeface="Arial"/>
                <a:ea typeface="Arial"/>
                <a:cs typeface="Arial"/>
                <a:sym typeface="Arial"/>
              </a:rPr>
              <a:t>Why? - Cluster Mapping</a:t>
            </a:r>
            <a:endParaRPr sz="1200"/>
          </a:p>
        </p:txBody>
      </p:sp>
      <p:pic>
        <p:nvPicPr>
          <p:cNvPr id="280" name="Shape 280"/>
          <p:cNvPicPr preferRelativeResize="0"/>
          <p:nvPr/>
        </p:nvPicPr>
        <p:blipFill rotWithShape="1">
          <a:blip r:embed="rId3">
            <a:alphaModFix/>
          </a:blip>
          <a:srcRect b="14445" l="8288" r="62701" t="35555"/>
          <a:stretch/>
        </p:blipFill>
        <p:spPr>
          <a:xfrm>
            <a:off x="228599" y="2914650"/>
            <a:ext cx="1955700" cy="1885800"/>
          </a:xfrm>
          <a:prstGeom prst="rect">
            <a:avLst/>
          </a:prstGeom>
          <a:noFill/>
          <a:ln>
            <a:noFill/>
          </a:ln>
        </p:spPr>
      </p:pic>
      <p:pic>
        <p:nvPicPr>
          <p:cNvPr id="281" name="Shape 281"/>
          <p:cNvPicPr preferRelativeResize="0"/>
          <p:nvPr/>
        </p:nvPicPr>
        <p:blipFill rotWithShape="1">
          <a:blip r:embed="rId4">
            <a:alphaModFix/>
          </a:blip>
          <a:srcRect b="58888" l="60855" r="20801" t="16666"/>
          <a:stretch/>
        </p:blipFill>
        <p:spPr>
          <a:xfrm>
            <a:off x="381000" y="1142999"/>
            <a:ext cx="943073" cy="943073"/>
          </a:xfrm>
          <a:prstGeom prst="rect">
            <a:avLst/>
          </a:prstGeom>
          <a:noFill/>
          <a:ln>
            <a:noFill/>
          </a:ln>
        </p:spPr>
      </p:pic>
      <p:sp>
        <p:nvSpPr>
          <p:cNvPr id="282" name="Shape 282"/>
          <p:cNvSpPr txBox="1"/>
          <p:nvPr>
            <p:ph idx="1" type="body"/>
          </p:nvPr>
        </p:nvSpPr>
        <p:spPr>
          <a:xfrm>
            <a:off x="2438399" y="1076325"/>
            <a:ext cx="6367499" cy="3662400"/>
          </a:xfrm>
          <a:prstGeom prst="rect">
            <a:avLst/>
          </a:prstGeom>
          <a:noFill/>
          <a:ln>
            <a:noFill/>
          </a:ln>
        </p:spPr>
        <p:txBody>
          <a:bodyPr anchorCtr="0" anchor="t" bIns="46550" lIns="93100" spcFirstLastPara="1" rIns="93100" wrap="square" tIns="46550">
            <a:noAutofit/>
          </a:bodyPr>
          <a:lstStyle/>
          <a:p>
            <a:pPr indent="-247650" lvl="0" marL="241300" marR="0" rtl="0" algn="l">
              <a:lnSpc>
                <a:spcPct val="100000"/>
              </a:lnSpc>
              <a:spcBef>
                <a:spcPts val="0"/>
              </a:spcBef>
              <a:spcAft>
                <a:spcPts val="0"/>
              </a:spcAft>
              <a:buClr>
                <a:srgbClr val="F89D21"/>
              </a:buClr>
              <a:buSzPts val="1500"/>
              <a:buFont typeface="Arial"/>
              <a:buChar char="•"/>
            </a:pPr>
            <a:r>
              <a:rPr b="0" i="0" lang="en-GB" sz="2400" u="none" cap="none" strike="noStrike">
                <a:solidFill>
                  <a:schemeClr val="dk1"/>
                </a:solidFill>
                <a:latin typeface="Arial"/>
                <a:ea typeface="Arial"/>
                <a:cs typeface="Arial"/>
                <a:sym typeface="Arial"/>
              </a:rPr>
              <a:t>By detecting clusters from multiple cycles there is a better chance of resolving overlapping clusters </a:t>
            </a:r>
            <a:endParaRPr sz="1200"/>
          </a:p>
          <a:p>
            <a:pPr indent="-241300" lvl="1" marL="711200" marR="0" rtl="0" algn="l">
              <a:lnSpc>
                <a:spcPct val="100000"/>
              </a:lnSpc>
              <a:spcBef>
                <a:spcPts val="1800"/>
              </a:spcBef>
              <a:spcAft>
                <a:spcPts val="0"/>
              </a:spcAft>
              <a:buClr>
                <a:schemeClr val="dk1"/>
              </a:buClr>
              <a:buSzPts val="2000"/>
              <a:buFont typeface="Arial"/>
              <a:buChar char="–"/>
            </a:pPr>
            <a:r>
              <a:rPr b="0" i="0" lang="en-GB" sz="2000" u="none" cap="none" strike="noStrike">
                <a:solidFill>
                  <a:schemeClr val="dk1"/>
                </a:solidFill>
                <a:latin typeface="Arial"/>
                <a:ea typeface="Arial"/>
                <a:cs typeface="Arial"/>
                <a:sym typeface="Arial"/>
              </a:rPr>
              <a:t>Neighbouring clusters are less likely to have the same base for multiple cycles (first four used for template generation)</a:t>
            </a:r>
            <a:endParaRPr sz="1200"/>
          </a:p>
          <a:p>
            <a:pPr indent="-241300" lvl="1" marL="711200" marR="0" rtl="0" algn="l">
              <a:lnSpc>
                <a:spcPct val="100000"/>
              </a:lnSpc>
              <a:spcBef>
                <a:spcPts val="1800"/>
              </a:spcBef>
              <a:spcAft>
                <a:spcPts val="0"/>
              </a:spcAft>
              <a:buClr>
                <a:schemeClr val="dk1"/>
              </a:buClr>
              <a:buFont typeface="Arial"/>
              <a:buNone/>
            </a:pPr>
            <a:r>
              <a:t/>
            </a:r>
            <a:endParaRPr b="0" i="0" sz="2000" u="none" cap="none" strike="noStrike">
              <a:solidFill>
                <a:schemeClr val="dk1"/>
              </a:solidFill>
              <a:latin typeface="Arial"/>
              <a:ea typeface="Arial"/>
              <a:cs typeface="Arial"/>
              <a:sym typeface="Arial"/>
            </a:endParaRPr>
          </a:p>
          <a:p>
            <a:pPr indent="-247650" lvl="0" marL="241300" marR="0" rtl="0" algn="l">
              <a:lnSpc>
                <a:spcPct val="100000"/>
              </a:lnSpc>
              <a:spcBef>
                <a:spcPts val="1800"/>
              </a:spcBef>
              <a:spcAft>
                <a:spcPts val="0"/>
              </a:spcAft>
              <a:buClr>
                <a:srgbClr val="F89D21"/>
              </a:buClr>
              <a:buSzPts val="1500"/>
              <a:buFont typeface="Arial"/>
              <a:buChar char="•"/>
            </a:pPr>
            <a:r>
              <a:rPr b="0" i="0" lang="en-GB" sz="2400" u="none" cap="none" strike="noStrike">
                <a:solidFill>
                  <a:schemeClr val="dk1"/>
                </a:solidFill>
                <a:latin typeface="Arial"/>
                <a:ea typeface="Arial"/>
                <a:cs typeface="Arial"/>
                <a:sym typeface="Arial"/>
              </a:rPr>
              <a:t>Low complexity and unbalanced samples can have difficulties at this step</a:t>
            </a:r>
            <a:endParaRPr sz="1200"/>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0080"/>
              </a:buClr>
              <a:buFont typeface="Source Sans Pro"/>
              <a:buNone/>
            </a:pPr>
            <a:r>
              <a:rPr b="0" i="0" lang="en-GB" sz="3300" u="none" cap="none" strike="noStrike">
                <a:solidFill>
                  <a:srgbClr val="000080"/>
                </a:solidFill>
                <a:latin typeface="Source Sans Pro"/>
                <a:ea typeface="Source Sans Pro"/>
                <a:cs typeface="Source Sans Pro"/>
                <a:sym typeface="Source Sans Pro"/>
              </a:rPr>
              <a:t>High density/Low complexity</a:t>
            </a:r>
            <a:endParaRPr sz="1200"/>
          </a:p>
        </p:txBody>
      </p:sp>
      <p:sp>
        <p:nvSpPr>
          <p:cNvPr id="288" name="Shape 288"/>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high density tile (1500K / mm</a:t>
            </a:r>
            <a:r>
              <a:rPr b="0" baseline="30000" i="0" lang="en-GB" sz="1200" u="none" cap="none" strike="noStrike">
                <a:solidFill>
                  <a:srgbClr val="000000"/>
                </a:solidFill>
                <a:latin typeface="Arial"/>
                <a:ea typeface="Arial"/>
                <a:cs typeface="Arial"/>
                <a:sym typeface="Arial"/>
              </a:rPr>
              <a:t>2</a:t>
            </a:r>
            <a:r>
              <a:rPr b="0" i="0" lang="en-GB" sz="1200" u="none" cap="none" strike="noStrike">
                <a:solidFill>
                  <a:srgbClr val="000000"/>
                </a:solidFill>
                <a:latin typeface="Arial"/>
                <a:ea typeface="Arial"/>
                <a:cs typeface="Arial"/>
                <a:sym typeface="Arial"/>
              </a:rPr>
              <a:t>)</a:t>
            </a:r>
            <a:endParaRPr sz="1200"/>
          </a:p>
        </p:txBody>
      </p:sp>
      <p:sp>
        <p:nvSpPr>
          <p:cNvPr id="289" name="Shape 289"/>
          <p:cNvSpPr txBox="1"/>
          <p:nvPr>
            <p:ph idx="1" type="body"/>
          </p:nvPr>
        </p:nvSpPr>
        <p:spPr>
          <a:xfrm>
            <a:off x="3456000" y="1918281"/>
            <a:ext cx="2557440" cy="272290"/>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normal (800K / mm</a:t>
            </a:r>
            <a:r>
              <a:rPr b="0" baseline="30000" i="0" lang="en-GB" sz="1200" u="none" cap="none" strike="noStrike">
                <a:solidFill>
                  <a:srgbClr val="000000"/>
                </a:solidFill>
                <a:latin typeface="Arial"/>
                <a:ea typeface="Arial"/>
                <a:cs typeface="Arial"/>
                <a:sym typeface="Arial"/>
              </a:rPr>
              <a:t>2</a:t>
            </a:r>
            <a:r>
              <a:rPr b="0" i="0" lang="en-GB" sz="1200" u="none" cap="none" strike="noStrike">
                <a:solidFill>
                  <a:srgbClr val="000000"/>
                </a:solidFill>
                <a:latin typeface="Arial"/>
                <a:ea typeface="Arial"/>
                <a:cs typeface="Arial"/>
                <a:sym typeface="Arial"/>
              </a:rPr>
              <a:t>)</a:t>
            </a:r>
            <a:endParaRPr sz="1200"/>
          </a:p>
        </p:txBody>
      </p:sp>
      <p:pic>
        <p:nvPicPr>
          <p:cNvPr id="290" name="Shape 290"/>
          <p:cNvPicPr preferRelativeResize="0"/>
          <p:nvPr/>
        </p:nvPicPr>
        <p:blipFill rotWithShape="1">
          <a:blip r:embed="rId3">
            <a:alphaModFix/>
          </a:blip>
          <a:srcRect b="0" l="0" r="0" t="0"/>
          <a:stretch/>
        </p:blipFill>
        <p:spPr>
          <a:xfrm>
            <a:off x="552960" y="1503518"/>
            <a:ext cx="1970126" cy="1970126"/>
          </a:xfrm>
          <a:prstGeom prst="rect">
            <a:avLst/>
          </a:prstGeom>
          <a:noFill/>
          <a:ln>
            <a:noFill/>
          </a:ln>
        </p:spPr>
      </p:pic>
      <p:pic>
        <p:nvPicPr>
          <p:cNvPr id="291" name="Shape 291"/>
          <p:cNvPicPr preferRelativeResize="0"/>
          <p:nvPr/>
        </p:nvPicPr>
        <p:blipFill rotWithShape="1">
          <a:blip r:embed="rId4">
            <a:alphaModFix/>
          </a:blip>
          <a:srcRect b="0" l="0" r="0" t="0"/>
          <a:stretch/>
        </p:blipFill>
        <p:spPr>
          <a:xfrm>
            <a:off x="3456000" y="2307122"/>
            <a:ext cx="1944204" cy="1944204"/>
          </a:xfrm>
          <a:prstGeom prst="rect">
            <a:avLst/>
          </a:prstGeom>
          <a:noFill/>
          <a:ln>
            <a:noFill/>
          </a:ln>
        </p:spPr>
      </p:pic>
      <p:pic>
        <p:nvPicPr>
          <p:cNvPr id="292" name="Shape 292"/>
          <p:cNvPicPr preferRelativeResize="0"/>
          <p:nvPr/>
        </p:nvPicPr>
        <p:blipFill rotWithShape="1">
          <a:blip r:embed="rId5">
            <a:alphaModFix/>
          </a:blip>
          <a:srcRect b="0" l="0" r="0" t="0"/>
          <a:stretch/>
        </p:blipFill>
        <p:spPr>
          <a:xfrm>
            <a:off x="6324480" y="3007036"/>
            <a:ext cx="1944204" cy="1937723"/>
          </a:xfrm>
          <a:prstGeom prst="rect">
            <a:avLst/>
          </a:prstGeom>
          <a:noFill/>
          <a:ln>
            <a:noFill/>
          </a:ln>
        </p:spPr>
      </p:pic>
      <p:sp>
        <p:nvSpPr>
          <p:cNvPr id="293" name="Shape 293"/>
          <p:cNvSpPr txBox="1"/>
          <p:nvPr>
            <p:ph idx="1" type="body"/>
          </p:nvPr>
        </p:nvSpPr>
        <p:spPr>
          <a:xfrm>
            <a:off x="6289920" y="2631054"/>
            <a:ext cx="2557440" cy="272290"/>
          </a:xfrm>
          <a:prstGeom prst="rect">
            <a:avLst/>
          </a:prstGeom>
          <a:noFill/>
          <a:ln>
            <a:noFill/>
          </a:ln>
        </p:spPr>
        <p:txBody>
          <a:bodyPr anchorCtr="0" anchor="t" bIns="76025" lIns="76025" spcFirstLastPara="1" rIns="76025" wrap="square" tIns="76025">
            <a:noAutofit/>
          </a:bodyPr>
          <a:lstStyle/>
          <a:p>
            <a:pPr indent="0" lvl="0" marL="0" marR="0" rtl="0" algn="l">
              <a:lnSpc>
                <a:spcPct val="93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Low complexity T (1000K / mm</a:t>
            </a:r>
            <a:r>
              <a:rPr b="0" baseline="30000" i="0" lang="en-GB" sz="1200" u="none" cap="none" strike="noStrike">
                <a:solidFill>
                  <a:srgbClr val="000000"/>
                </a:solidFill>
                <a:latin typeface="Arial"/>
                <a:ea typeface="Arial"/>
                <a:cs typeface="Arial"/>
                <a:sym typeface="Arial"/>
              </a:rPr>
              <a:t>2</a:t>
            </a:r>
            <a:r>
              <a:rPr b="0" i="0" lang="en-GB" sz="1200" u="none" cap="none" strike="noStrike">
                <a:solidFill>
                  <a:srgbClr val="000000"/>
                </a:solidFill>
                <a:latin typeface="Arial"/>
                <a:ea typeface="Arial"/>
                <a:cs typeface="Arial"/>
                <a:sym typeface="Arial"/>
              </a:rPr>
              <a:t>)</a:t>
            </a:r>
            <a:endParaRPr sz="1200"/>
          </a:p>
        </p:txBody>
      </p:sp>
      <p:sp>
        <p:nvSpPr>
          <p:cNvPr id="294" name="Shape 294"/>
          <p:cNvSpPr txBox="1"/>
          <p:nvPr/>
        </p:nvSpPr>
        <p:spPr>
          <a:xfrm>
            <a:off x="0" y="0"/>
            <a:ext cx="2721260" cy="2041159"/>
          </a:xfrm>
          <a:prstGeom prst="rect">
            <a:avLst/>
          </a:prstGeom>
          <a:no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700" u="none" cap="none" strike="noStrike">
                <a:solidFill>
                  <a:srgbClr val="000080"/>
                </a:solidFill>
                <a:latin typeface="Arial"/>
                <a:ea typeface="Arial"/>
                <a:cs typeface="Arial"/>
                <a:sym typeface="Arial"/>
              </a:rPr>
              <a:t>Image registration</a:t>
            </a:r>
            <a:endParaRPr sz="1200"/>
          </a:p>
        </p:txBody>
      </p:sp>
      <p:sp>
        <p:nvSpPr>
          <p:cNvPr id="302" name="Shape 302"/>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342900" lvl="0" marL="723900" marR="0" rtl="0" algn="l">
              <a:lnSpc>
                <a:spcPct val="93000"/>
              </a:lnSpc>
              <a:spcBef>
                <a:spcPts val="0"/>
              </a:spcBef>
              <a:spcAft>
                <a:spcPts val="0"/>
              </a:spcAft>
              <a:buClr>
                <a:schemeClr val="dk1"/>
              </a:buClr>
              <a:buFont typeface="Arial"/>
              <a:buNone/>
            </a:pPr>
            <a:r>
              <a:rPr b="0" i="0" lang="en-GB" sz="1400" u="none" cap="none" strike="noStrike">
                <a:solidFill>
                  <a:schemeClr val="dk1"/>
                </a:solidFill>
                <a:latin typeface="Arial"/>
                <a:ea typeface="Arial"/>
                <a:cs typeface="Arial"/>
                <a:sym typeface="Arial"/>
              </a:rPr>
              <a:t>The stage/camera moves between cycles</a:t>
            </a:r>
            <a:endParaRPr sz="1400"/>
          </a:p>
          <a:p>
            <a:pPr indent="-342900" lvl="0" marL="723900" marR="0" rtl="0" algn="l">
              <a:lnSpc>
                <a:spcPct val="93000"/>
              </a:lnSpc>
              <a:spcBef>
                <a:spcPts val="18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For each cycle, tile and channel</a:t>
            </a:r>
            <a:endParaRPr sz="1400"/>
          </a:p>
          <a:p>
            <a:pPr indent="-266700" lvl="1" marL="1092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Calc a X/Y offset for a region in each corner</a:t>
            </a:r>
            <a:endParaRPr sz="1400"/>
          </a:p>
          <a:p>
            <a:pPr indent="-266700" lvl="1" marL="1092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From 4 sets of offsets calcs a</a:t>
            </a:r>
            <a:endParaRPr sz="1400"/>
          </a:p>
          <a:p>
            <a:pPr indent="-266700" lvl="1" marL="1473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X/Y offset</a:t>
            </a:r>
            <a:endParaRPr sz="1400"/>
          </a:p>
          <a:p>
            <a:pPr indent="-266700" lvl="1" marL="1473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X/Y stretch</a:t>
            </a:r>
            <a:endParaRPr sz="1400"/>
          </a:p>
          <a:p>
            <a:pPr indent="-266700" lvl="1" marL="1473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X/Y Skew/Rotation</a:t>
            </a:r>
            <a:endParaRPr sz="1400"/>
          </a:p>
          <a:p>
            <a:pPr indent="-279400" lvl="1" marL="7239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If ANY channel fails</a:t>
            </a:r>
            <a:endParaRPr sz="1400"/>
          </a:p>
          <a:p>
            <a:pPr indent="-266700" lvl="1" marL="1092200" marR="0" rtl="0" algn="l">
              <a:lnSpc>
                <a:spcPct val="93000"/>
              </a:lnSpc>
              <a:spcBef>
                <a:spcPts val="18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The tile ‘drops out’ basecalls ALL N, qualities 0</a:t>
            </a:r>
            <a:endParaRPr sz="1400"/>
          </a:p>
          <a:p>
            <a:pPr indent="-266700" lvl="1" marL="1092200" marR="0" rtl="0" algn="l">
              <a:lnSpc>
                <a:spcPct val="93000"/>
              </a:lnSpc>
              <a:spcBef>
                <a:spcPts val="1800"/>
              </a:spcBef>
              <a:spcAft>
                <a:spcPts val="0"/>
              </a:spcAft>
              <a:buClr>
                <a:srgbClr val="000000"/>
              </a:buClr>
              <a:buFont typeface="Arial"/>
              <a:buNone/>
            </a:pPr>
            <a:r>
              <a:t/>
            </a:r>
            <a:endParaRPr b="0" i="0" sz="23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6" name="Shape 306"/>
        <p:cNvGrpSpPr/>
        <p:nvPr/>
      </p:nvGrpSpPr>
      <p:grpSpPr>
        <a:xfrm>
          <a:off x="0" y="0"/>
          <a:ext cx="0" cy="0"/>
          <a:chOff x="0" y="0"/>
          <a:chExt cx="0" cy="0"/>
        </a:xfrm>
      </p:grpSpPr>
      <p:sp>
        <p:nvSpPr>
          <p:cNvPr id="307" name="Shape 307"/>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0080"/>
              </a:buClr>
              <a:buFont typeface="Source Sans Pro"/>
              <a:buNone/>
            </a:pPr>
            <a:r>
              <a:rPr b="0" i="0" lang="en-GB" sz="3300" u="none" cap="none" strike="noStrike">
                <a:solidFill>
                  <a:srgbClr val="000080"/>
                </a:solidFill>
                <a:latin typeface="Source Sans Pro"/>
                <a:ea typeface="Source Sans Pro"/>
                <a:cs typeface="Source Sans Pro"/>
                <a:sym typeface="Source Sans Pro"/>
              </a:rPr>
              <a:t>Image focus/Low complexity</a:t>
            </a:r>
            <a:endParaRPr sz="1200"/>
          </a:p>
        </p:txBody>
      </p:sp>
      <p:sp>
        <p:nvSpPr>
          <p:cNvPr id="308" name="Shape 308"/>
          <p:cNvSpPr txBox="1"/>
          <p:nvPr>
            <p:ph idx="4294967295" type="body"/>
          </p:nvPr>
        </p:nvSpPr>
        <p:spPr>
          <a:xfrm>
            <a:off x="6194948" y="2592272"/>
            <a:ext cx="2721532" cy="300255"/>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rPr b="0" i="0" lang="en-GB" sz="1200" u="none" cap="none" strike="noStrike">
                <a:solidFill>
                  <a:schemeClr val="dk1"/>
                </a:solidFill>
                <a:latin typeface="Arial"/>
                <a:ea typeface="Arial"/>
                <a:cs typeface="Arial"/>
                <a:sym typeface="Arial"/>
              </a:rPr>
              <a:t>Low complexity A (1000 K/mm</a:t>
            </a:r>
            <a:r>
              <a:rPr b="0" baseline="30000" i="0" lang="en-GB" sz="1200" u="none" cap="none" strike="noStrike">
                <a:solidFill>
                  <a:schemeClr val="dk1"/>
                </a:solidFill>
                <a:latin typeface="Arial"/>
                <a:ea typeface="Arial"/>
                <a:cs typeface="Arial"/>
                <a:sym typeface="Arial"/>
              </a:rPr>
              <a:t>2</a:t>
            </a:r>
            <a:r>
              <a:rPr b="0" i="0" lang="en-GB" sz="1200" u="none" cap="none" strike="noStrike">
                <a:solidFill>
                  <a:schemeClr val="dk1"/>
                </a:solidFill>
                <a:latin typeface="Arial"/>
                <a:ea typeface="Arial"/>
                <a:cs typeface="Arial"/>
                <a:sym typeface="Arial"/>
              </a:rPr>
              <a:t>)</a:t>
            </a:r>
            <a:endParaRPr sz="1200"/>
          </a:p>
        </p:txBody>
      </p:sp>
      <p:pic>
        <p:nvPicPr>
          <p:cNvPr id="309" name="Shape 309"/>
          <p:cNvPicPr preferRelativeResize="0"/>
          <p:nvPr/>
        </p:nvPicPr>
        <p:blipFill rotWithShape="1">
          <a:blip r:embed="rId3">
            <a:alphaModFix/>
          </a:blip>
          <a:srcRect b="0" l="0" r="0" t="0"/>
          <a:stretch/>
        </p:blipFill>
        <p:spPr>
          <a:xfrm>
            <a:off x="6289920" y="3007036"/>
            <a:ext cx="1937723" cy="1944204"/>
          </a:xfrm>
          <a:prstGeom prst="rect">
            <a:avLst/>
          </a:prstGeom>
          <a:noFill/>
          <a:ln>
            <a:noFill/>
          </a:ln>
        </p:spPr>
      </p:pic>
      <p:pic>
        <p:nvPicPr>
          <p:cNvPr id="310" name="Shape 310"/>
          <p:cNvPicPr preferRelativeResize="0"/>
          <p:nvPr/>
        </p:nvPicPr>
        <p:blipFill rotWithShape="1">
          <a:blip r:embed="rId4">
            <a:alphaModFix/>
          </a:blip>
          <a:srcRect b="0" l="0" r="0" t="0"/>
          <a:stretch/>
        </p:blipFill>
        <p:spPr>
          <a:xfrm>
            <a:off x="3386880" y="2125663"/>
            <a:ext cx="1944204" cy="1944204"/>
          </a:xfrm>
          <a:prstGeom prst="rect">
            <a:avLst/>
          </a:prstGeom>
          <a:noFill/>
          <a:ln>
            <a:noFill/>
          </a:ln>
        </p:spPr>
      </p:pic>
      <p:sp>
        <p:nvSpPr>
          <p:cNvPr id="311" name="Shape 311"/>
          <p:cNvSpPr txBox="1"/>
          <p:nvPr/>
        </p:nvSpPr>
        <p:spPr>
          <a:xfrm>
            <a:off x="3317760" y="1743558"/>
            <a:ext cx="2764800" cy="278413"/>
          </a:xfrm>
          <a:prstGeom prst="rect">
            <a:avLst/>
          </a:prstGeom>
          <a:no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Font typeface="Arial"/>
              <a:buNone/>
            </a:pPr>
            <a:r>
              <a:rPr b="0" i="0" lang="en-GB" sz="1200" u="none" cap="none" strike="noStrike">
                <a:solidFill>
                  <a:schemeClr val="dk1"/>
                </a:solidFill>
                <a:latin typeface="Arial"/>
                <a:ea typeface="Arial"/>
                <a:cs typeface="Arial"/>
                <a:sym typeface="Arial"/>
              </a:rPr>
              <a:t>Normal (800 K/mm</a:t>
            </a:r>
            <a:r>
              <a:rPr b="0" baseline="30000" i="0" lang="en-GB" sz="1200" u="none" cap="none" strike="noStrike">
                <a:solidFill>
                  <a:schemeClr val="dk1"/>
                </a:solidFill>
                <a:latin typeface="Arial"/>
                <a:ea typeface="Arial"/>
                <a:cs typeface="Arial"/>
                <a:sym typeface="Arial"/>
              </a:rPr>
              <a:t>2</a:t>
            </a:r>
            <a:r>
              <a:rPr b="0" i="0" lang="en-GB" sz="1200" u="none" cap="none" strike="noStrike">
                <a:solidFill>
                  <a:schemeClr val="dk1"/>
                </a:solidFill>
                <a:latin typeface="Arial"/>
                <a:ea typeface="Arial"/>
                <a:cs typeface="Arial"/>
                <a:sym typeface="Arial"/>
              </a:rPr>
              <a:t>)</a:t>
            </a:r>
            <a:endParaRPr sz="1200"/>
          </a:p>
        </p:txBody>
      </p:sp>
      <p:pic>
        <p:nvPicPr>
          <p:cNvPr id="312" name="Shape 312"/>
          <p:cNvPicPr preferRelativeResize="0"/>
          <p:nvPr/>
        </p:nvPicPr>
        <p:blipFill rotWithShape="1">
          <a:blip r:embed="rId5">
            <a:alphaModFix/>
          </a:blip>
          <a:srcRect b="0" l="0" r="0" t="0"/>
          <a:stretch/>
        </p:blipFill>
        <p:spPr>
          <a:xfrm>
            <a:off x="414720" y="1477595"/>
            <a:ext cx="1944204" cy="1944204"/>
          </a:xfrm>
          <a:prstGeom prst="rect">
            <a:avLst/>
          </a:prstGeom>
          <a:noFill/>
          <a:ln>
            <a:noFill/>
          </a:ln>
        </p:spPr>
      </p:pic>
      <p:sp>
        <p:nvSpPr>
          <p:cNvPr id="313" name="Shape 313"/>
          <p:cNvSpPr txBox="1"/>
          <p:nvPr/>
        </p:nvSpPr>
        <p:spPr>
          <a:xfrm>
            <a:off x="345600" y="1121413"/>
            <a:ext cx="2764800" cy="278413"/>
          </a:xfrm>
          <a:prstGeom prst="rect">
            <a:avLst/>
          </a:prstGeom>
          <a:noFill/>
          <a:ln>
            <a:noFill/>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chemeClr val="dk1"/>
              </a:buClr>
              <a:buFont typeface="Arial"/>
              <a:buNone/>
            </a:pPr>
            <a:r>
              <a:rPr b="0" i="0" lang="en-GB" sz="1200" u="none" cap="none" strike="noStrike">
                <a:solidFill>
                  <a:schemeClr val="dk1"/>
                </a:solidFill>
                <a:latin typeface="Arial"/>
                <a:ea typeface="Arial"/>
                <a:cs typeface="Arial"/>
                <a:sym typeface="Arial"/>
              </a:rPr>
              <a:t>Focus (500 K/mm</a:t>
            </a:r>
            <a:r>
              <a:rPr b="0" baseline="30000" i="0" lang="en-GB" sz="1200" u="none" cap="none" strike="noStrike">
                <a:solidFill>
                  <a:schemeClr val="dk1"/>
                </a:solidFill>
                <a:latin typeface="Arial"/>
                <a:ea typeface="Arial"/>
                <a:cs typeface="Arial"/>
                <a:sym typeface="Arial"/>
              </a:rPr>
              <a:t>2</a:t>
            </a:r>
            <a:r>
              <a:rPr b="0" i="0" lang="en-GB" sz="1200" u="none" cap="none" strike="noStrike">
                <a:solidFill>
                  <a:schemeClr val="dk1"/>
                </a:solidFill>
                <a:latin typeface="Arial"/>
                <a:ea typeface="Arial"/>
                <a:cs typeface="Arial"/>
                <a:sym typeface="Arial"/>
              </a:rPr>
              <a:t>)</a:t>
            </a:r>
            <a:endParaRPr sz="1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9" name="Shape 319"/>
        <p:cNvGrpSpPr/>
        <p:nvPr/>
      </p:nvGrpSpPr>
      <p:grpSpPr>
        <a:xfrm>
          <a:off x="0" y="0"/>
          <a:ext cx="0" cy="0"/>
          <a:chOff x="0" y="0"/>
          <a:chExt cx="0" cy="0"/>
        </a:xfrm>
      </p:grpSpPr>
      <p:sp>
        <p:nvSpPr>
          <p:cNvPr id="320" name="Shape 320"/>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300" u="none" cap="none" strike="noStrike">
                <a:solidFill>
                  <a:srgbClr val="000080"/>
                </a:solidFill>
                <a:latin typeface="Source Sans Pro"/>
                <a:ea typeface="Source Sans Pro"/>
                <a:cs typeface="Source Sans Pro"/>
                <a:sym typeface="Source Sans Pro"/>
              </a:rPr>
              <a:t>Cross-talk</a:t>
            </a:r>
            <a:endParaRPr sz="1200"/>
          </a:p>
        </p:txBody>
      </p:sp>
      <p:sp>
        <p:nvSpPr>
          <p:cNvPr id="321" name="Shape 321"/>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279400" lvl="1" marL="342900" marR="0" rtl="0" algn="l">
              <a:lnSpc>
                <a:spcPct val="93000"/>
              </a:lnSpc>
              <a:spcBef>
                <a:spcPts val="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Overlap between dye emission spectra causes (e.g.) A bases to appear in C channel images</a:t>
            </a:r>
            <a:endParaRPr sz="1200"/>
          </a:p>
          <a:p>
            <a:pPr indent="-279400" lvl="1" marL="342900" marR="0" rtl="0" algn="l">
              <a:lnSpc>
                <a:spcPct val="93000"/>
              </a:lnSpc>
              <a:spcBef>
                <a:spcPts val="180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279400" lvl="1" marL="342900" marR="0" rtl="0" algn="l">
              <a:lnSpc>
                <a:spcPct val="93000"/>
              </a:lnSpc>
              <a:spcBef>
                <a:spcPts val="18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Calculate the cross-talk between each pair of channels - matrix</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HiSeq - template cycles i.e. first 4 cycles</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MiSeq - first 11 cycles (low complexity)</a:t>
            </a:r>
            <a:endParaRPr sz="1200"/>
          </a:p>
          <a:p>
            <a:pPr indent="0" lvl="1" marL="63500" marR="0" rtl="0" algn="l">
              <a:lnSpc>
                <a:spcPct val="93000"/>
              </a:lnSpc>
              <a:spcBef>
                <a:spcPts val="1800"/>
              </a:spcBef>
              <a:spcAft>
                <a:spcPts val="0"/>
              </a:spcAft>
              <a:buClr>
                <a:srgbClr val="000000"/>
              </a:buClr>
              <a:buFont typeface="Arial"/>
              <a:buNone/>
            </a:pPr>
            <a:r>
              <a:t/>
            </a:r>
            <a:endParaRPr b="0" i="0" sz="2000" u="none" cap="none" strike="noStrike">
              <a:solidFill>
                <a:schemeClr val="dk1"/>
              </a:solidFill>
              <a:latin typeface="Arial"/>
              <a:ea typeface="Arial"/>
              <a:cs typeface="Arial"/>
              <a:sym typeface="Arial"/>
            </a:endParaRPr>
          </a:p>
          <a:p>
            <a:pPr indent="-279400" lvl="1" marL="342900" marR="0" rtl="0" algn="l">
              <a:lnSpc>
                <a:spcPct val="93000"/>
              </a:lnSpc>
              <a:spcBef>
                <a:spcPts val="18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Apply inverse of this matrix to correct cross-talk</a:t>
            </a:r>
            <a:endParaRPr sz="1200"/>
          </a:p>
          <a:p>
            <a:pPr indent="0" lvl="1" marL="0" marR="0" rtl="0" algn="l">
              <a:lnSpc>
                <a:spcPct val="93000"/>
              </a:lnSpc>
              <a:spcBef>
                <a:spcPts val="18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Shape 326"/>
          <p:cNvSpPr txBox="1"/>
          <p:nvPr>
            <p:ph type="title"/>
          </p:nvPr>
        </p:nvSpPr>
        <p:spPr>
          <a:xfrm>
            <a:off x="205590" y="179811"/>
            <a:ext cx="8601074" cy="681037"/>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1" i="0" lang="en-GB" sz="3200" u="none" cap="none" strike="noStrike">
                <a:solidFill>
                  <a:schemeClr val="dk1"/>
                </a:solidFill>
                <a:latin typeface="Arial"/>
                <a:ea typeface="Arial"/>
                <a:cs typeface="Arial"/>
                <a:sym typeface="Arial"/>
              </a:rPr>
              <a:t>Matrix Calculations</a:t>
            </a:r>
            <a:endParaRPr sz="1200"/>
          </a:p>
        </p:txBody>
      </p:sp>
      <p:sp>
        <p:nvSpPr>
          <p:cNvPr id="327" name="Shape 327"/>
          <p:cNvSpPr txBox="1"/>
          <p:nvPr>
            <p:ph idx="1" type="body"/>
          </p:nvPr>
        </p:nvSpPr>
        <p:spPr>
          <a:xfrm>
            <a:off x="259280" y="862685"/>
            <a:ext cx="8595359" cy="1783424"/>
          </a:xfrm>
          <a:prstGeom prst="rect">
            <a:avLst/>
          </a:prstGeom>
          <a:noFill/>
          <a:ln>
            <a:noFill/>
          </a:ln>
        </p:spPr>
        <p:txBody>
          <a:bodyPr anchorCtr="0" anchor="t" bIns="46550" lIns="93100" spcFirstLastPara="1" rIns="93100" wrap="square" tIns="46550">
            <a:noAutofit/>
          </a:bodyPr>
          <a:lstStyle/>
          <a:p>
            <a:pPr indent="-241300" lvl="0" marL="241300" marR="0" rtl="0" algn="l">
              <a:lnSpc>
                <a:spcPct val="100000"/>
              </a:lnSpc>
              <a:spcBef>
                <a:spcPts val="0"/>
              </a:spcBef>
              <a:spcAft>
                <a:spcPts val="0"/>
              </a:spcAft>
              <a:buClr>
                <a:srgbClr val="F89D21"/>
              </a:buClr>
              <a:buSzPts val="1200"/>
              <a:buFont typeface="Arial"/>
              <a:buChar char="•"/>
            </a:pPr>
            <a:r>
              <a:rPr b="0" i="0" lang="en-GB" sz="2000" u="none" cap="none" strike="noStrike">
                <a:solidFill>
                  <a:schemeClr val="dk1"/>
                </a:solidFill>
                <a:latin typeface="Arial"/>
                <a:ea typeface="Arial"/>
                <a:cs typeface="Arial"/>
                <a:sym typeface="Arial"/>
              </a:rPr>
              <a:t>Matrix corrects for cross-talk between the channels and normalizes the observed intensity differences</a:t>
            </a:r>
            <a:endParaRPr sz="1200"/>
          </a:p>
          <a:p>
            <a:pPr indent="-241300" lvl="0" marL="241300" marR="0" rtl="0" algn="l">
              <a:lnSpc>
                <a:spcPct val="100000"/>
              </a:lnSpc>
              <a:spcBef>
                <a:spcPts val="1000"/>
              </a:spcBef>
              <a:spcAft>
                <a:spcPts val="0"/>
              </a:spcAft>
              <a:buClr>
                <a:srgbClr val="F89D21"/>
              </a:buClr>
              <a:buFont typeface="Arial"/>
              <a:buNone/>
            </a:pPr>
            <a:r>
              <a:t/>
            </a:r>
            <a:endParaRPr b="0" i="0" sz="2000" u="none" cap="none" strike="noStrike">
              <a:solidFill>
                <a:schemeClr val="dk1"/>
              </a:solidFill>
              <a:latin typeface="Arial"/>
              <a:ea typeface="Arial"/>
              <a:cs typeface="Arial"/>
              <a:sym typeface="Arial"/>
            </a:endParaRPr>
          </a:p>
          <a:p>
            <a:pPr indent="-241300" lvl="0" marL="241300" marR="0" rtl="0" algn="l">
              <a:lnSpc>
                <a:spcPct val="100000"/>
              </a:lnSpc>
              <a:spcBef>
                <a:spcPts val="1000"/>
              </a:spcBef>
              <a:spcAft>
                <a:spcPts val="0"/>
              </a:spcAft>
              <a:buClr>
                <a:srgbClr val="F89D21"/>
              </a:buClr>
              <a:buFont typeface="Arial"/>
              <a:buNone/>
            </a:pPr>
            <a:r>
              <a:t/>
            </a:r>
            <a:endParaRPr b="0" i="0" sz="2000" u="none" cap="none" strike="noStrike">
              <a:solidFill>
                <a:schemeClr val="dk1"/>
              </a:solidFill>
              <a:latin typeface="Arial"/>
              <a:ea typeface="Arial"/>
              <a:cs typeface="Arial"/>
              <a:sym typeface="Arial"/>
            </a:endParaRPr>
          </a:p>
          <a:p>
            <a:pPr indent="-241300" lvl="0" marL="241300" marR="0" rtl="0" algn="l">
              <a:lnSpc>
                <a:spcPct val="100000"/>
              </a:lnSpc>
              <a:spcBef>
                <a:spcPts val="1000"/>
              </a:spcBef>
              <a:spcAft>
                <a:spcPts val="0"/>
              </a:spcAft>
              <a:buClr>
                <a:srgbClr val="F89D21"/>
              </a:buClr>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1000"/>
              </a:spcBef>
              <a:spcAft>
                <a:spcPts val="0"/>
              </a:spcAft>
              <a:buClr>
                <a:srgbClr val="F89D21"/>
              </a:buClr>
              <a:buFont typeface="Arial"/>
              <a:buNone/>
            </a:pPr>
            <a:r>
              <a:t/>
            </a:r>
            <a:endParaRPr b="0" i="0" sz="2000" u="none" cap="none" strike="noStrike">
              <a:solidFill>
                <a:schemeClr val="dk1"/>
              </a:solidFill>
              <a:latin typeface="Arial"/>
              <a:ea typeface="Arial"/>
              <a:cs typeface="Arial"/>
              <a:sym typeface="Arial"/>
            </a:endParaRPr>
          </a:p>
          <a:p>
            <a:pPr indent="-241300" lvl="0" marL="241300" marR="0" rtl="0" algn="l">
              <a:lnSpc>
                <a:spcPct val="100000"/>
              </a:lnSpc>
              <a:spcBef>
                <a:spcPts val="1000"/>
              </a:spcBef>
              <a:spcAft>
                <a:spcPts val="0"/>
              </a:spcAft>
              <a:buClr>
                <a:srgbClr val="F89D21"/>
              </a:buClr>
              <a:buFont typeface="Arial"/>
              <a:buNone/>
            </a:pPr>
            <a:r>
              <a:t/>
            </a:r>
            <a:endParaRPr b="0" i="0" sz="2000" u="none" cap="none" strike="noStrike">
              <a:solidFill>
                <a:schemeClr val="dk1"/>
              </a:solidFill>
              <a:latin typeface="Arial"/>
              <a:ea typeface="Arial"/>
              <a:cs typeface="Arial"/>
              <a:sym typeface="Arial"/>
            </a:endParaRPr>
          </a:p>
        </p:txBody>
      </p:sp>
      <p:grpSp>
        <p:nvGrpSpPr>
          <p:cNvPr id="328" name="Shape 328"/>
          <p:cNvGrpSpPr/>
          <p:nvPr/>
        </p:nvGrpSpPr>
        <p:grpSpPr>
          <a:xfrm>
            <a:off x="2788184" y="1606786"/>
            <a:ext cx="3071835" cy="1466193"/>
            <a:chOff x="2867348" y="1857108"/>
            <a:chExt cx="3071835" cy="1954924"/>
          </a:xfrm>
        </p:grpSpPr>
        <p:sp>
          <p:nvSpPr>
            <p:cNvPr id="329" name="Shape 329"/>
            <p:cNvSpPr txBox="1"/>
            <p:nvPr/>
          </p:nvSpPr>
          <p:spPr>
            <a:xfrm flipH="1">
              <a:off x="4206837" y="3504741"/>
              <a:ext cx="234529" cy="307291"/>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0" i="0" lang="en-GB" sz="1400" u="none" cap="none" strike="noStrike">
                  <a:solidFill>
                    <a:schemeClr val="dk1"/>
                  </a:solidFill>
                  <a:latin typeface="Arial"/>
                  <a:ea typeface="Arial"/>
                  <a:cs typeface="Arial"/>
                  <a:sym typeface="Arial"/>
                </a:rPr>
                <a:t>T</a:t>
              </a:r>
              <a:endParaRPr sz="1200"/>
            </a:p>
          </p:txBody>
        </p:sp>
        <p:sp>
          <p:nvSpPr>
            <p:cNvPr id="330" name="Shape 330"/>
            <p:cNvSpPr txBox="1"/>
            <p:nvPr/>
          </p:nvSpPr>
          <p:spPr>
            <a:xfrm flipH="1">
              <a:off x="4760051" y="3504741"/>
              <a:ext cx="235527" cy="307291"/>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chemeClr val="dk1"/>
                </a:buClr>
                <a:buFont typeface="Arial"/>
                <a:buNone/>
              </a:pPr>
              <a:r>
                <a:rPr b="0" i="0" lang="en-GB" sz="1400" u="none" cap="none" strike="noStrike">
                  <a:solidFill>
                    <a:schemeClr val="dk1"/>
                  </a:solidFill>
                  <a:latin typeface="Arial"/>
                  <a:ea typeface="Arial"/>
                  <a:cs typeface="Arial"/>
                  <a:sym typeface="Arial"/>
                </a:rPr>
                <a:t>G</a:t>
              </a:r>
              <a:endParaRPr sz="1200"/>
            </a:p>
          </p:txBody>
        </p:sp>
        <p:cxnSp>
          <p:nvCxnSpPr>
            <p:cNvPr id="331" name="Shape 331"/>
            <p:cNvCxnSpPr/>
            <p:nvPr/>
          </p:nvCxnSpPr>
          <p:spPr>
            <a:xfrm rot="10800000">
              <a:off x="2867348" y="3539350"/>
              <a:ext cx="3071833" cy="0"/>
            </a:xfrm>
            <a:prstGeom prst="straightConnector1">
              <a:avLst/>
            </a:prstGeom>
            <a:noFill/>
            <a:ln cap="flat" cmpd="sng" w="38100">
              <a:solidFill>
                <a:schemeClr val="dk1"/>
              </a:solidFill>
              <a:prstDash val="solid"/>
              <a:round/>
              <a:headEnd len="sm" w="sm" type="none"/>
              <a:tailEnd len="sm" w="sm" type="none"/>
            </a:ln>
          </p:spPr>
        </p:cxnSp>
        <p:sp>
          <p:nvSpPr>
            <p:cNvPr id="332" name="Shape 332"/>
            <p:cNvSpPr/>
            <p:nvPr/>
          </p:nvSpPr>
          <p:spPr>
            <a:xfrm>
              <a:off x="3060960" y="1857108"/>
              <a:ext cx="2087104" cy="1678047"/>
            </a:xfrm>
            <a:custGeom>
              <a:pathLst>
                <a:path extrusionOk="0" h="120000" w="120000">
                  <a:moveTo>
                    <a:pt x="0" y="118800"/>
                  </a:moveTo>
                  <a:cubicBezTo>
                    <a:pt x="7391" y="118800"/>
                    <a:pt x="14782" y="118800"/>
                    <a:pt x="20869" y="115200"/>
                  </a:cubicBezTo>
                  <a:cubicBezTo>
                    <a:pt x="26956" y="111600"/>
                    <a:pt x="31739" y="106800"/>
                    <a:pt x="36521" y="97200"/>
                  </a:cubicBezTo>
                  <a:cubicBezTo>
                    <a:pt x="41304" y="87600"/>
                    <a:pt x="45217" y="70800"/>
                    <a:pt x="49565" y="57600"/>
                  </a:cubicBezTo>
                  <a:cubicBezTo>
                    <a:pt x="53913" y="44400"/>
                    <a:pt x="58695" y="27600"/>
                    <a:pt x="62608" y="18000"/>
                  </a:cubicBezTo>
                  <a:cubicBezTo>
                    <a:pt x="66521" y="8400"/>
                    <a:pt x="70000" y="0"/>
                    <a:pt x="73043" y="0"/>
                  </a:cubicBezTo>
                  <a:cubicBezTo>
                    <a:pt x="76086" y="0"/>
                    <a:pt x="77826" y="7800"/>
                    <a:pt x="80869" y="18000"/>
                  </a:cubicBezTo>
                  <a:cubicBezTo>
                    <a:pt x="83913" y="28200"/>
                    <a:pt x="88260" y="49200"/>
                    <a:pt x="91304" y="61200"/>
                  </a:cubicBezTo>
                  <a:cubicBezTo>
                    <a:pt x="94347" y="73200"/>
                    <a:pt x="96521" y="81600"/>
                    <a:pt x="99130" y="90000"/>
                  </a:cubicBezTo>
                  <a:cubicBezTo>
                    <a:pt x="101739" y="98400"/>
                    <a:pt x="104347" y="106800"/>
                    <a:pt x="106956" y="111600"/>
                  </a:cubicBezTo>
                  <a:cubicBezTo>
                    <a:pt x="109565" y="116400"/>
                    <a:pt x="112608" y="117600"/>
                    <a:pt x="114782" y="118800"/>
                  </a:cubicBezTo>
                  <a:cubicBezTo>
                    <a:pt x="116956" y="120000"/>
                    <a:pt x="118478" y="119400"/>
                    <a:pt x="120000" y="118800"/>
                  </a:cubicBezTo>
                </a:path>
              </a:pathLst>
            </a:custGeom>
            <a:noFill/>
            <a:ln cap="flat" cmpd="sng" w="28575">
              <a:solidFill>
                <a:schemeClr val="folHlink"/>
              </a:solidFill>
              <a:prstDash val="solid"/>
              <a:round/>
              <a:headEnd len="sm" w="sm" type="none"/>
              <a:tailEnd len="sm" w="sm" type="none"/>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sp>
          <p:nvSpPr>
            <p:cNvPr id="333" name="Shape 333"/>
            <p:cNvSpPr/>
            <p:nvPr/>
          </p:nvSpPr>
          <p:spPr>
            <a:xfrm>
              <a:off x="3353200" y="2119223"/>
              <a:ext cx="2585983" cy="1385518"/>
            </a:xfrm>
            <a:custGeom>
              <a:pathLst>
                <a:path extrusionOk="0" h="120000" w="120000">
                  <a:moveTo>
                    <a:pt x="0" y="118800"/>
                  </a:moveTo>
                  <a:cubicBezTo>
                    <a:pt x="7391" y="118800"/>
                    <a:pt x="14782" y="118800"/>
                    <a:pt x="20869" y="115200"/>
                  </a:cubicBezTo>
                  <a:cubicBezTo>
                    <a:pt x="26956" y="111600"/>
                    <a:pt x="31739" y="106800"/>
                    <a:pt x="36521" y="97200"/>
                  </a:cubicBezTo>
                  <a:cubicBezTo>
                    <a:pt x="41304" y="87600"/>
                    <a:pt x="45217" y="70800"/>
                    <a:pt x="49565" y="57600"/>
                  </a:cubicBezTo>
                  <a:cubicBezTo>
                    <a:pt x="53913" y="44400"/>
                    <a:pt x="58695" y="27600"/>
                    <a:pt x="62608" y="18000"/>
                  </a:cubicBezTo>
                  <a:cubicBezTo>
                    <a:pt x="66521" y="8400"/>
                    <a:pt x="70000" y="0"/>
                    <a:pt x="73043" y="0"/>
                  </a:cubicBezTo>
                  <a:cubicBezTo>
                    <a:pt x="76086" y="0"/>
                    <a:pt x="77826" y="7800"/>
                    <a:pt x="80869" y="18000"/>
                  </a:cubicBezTo>
                  <a:cubicBezTo>
                    <a:pt x="83913" y="28200"/>
                    <a:pt x="88260" y="49200"/>
                    <a:pt x="91304" y="61200"/>
                  </a:cubicBezTo>
                  <a:cubicBezTo>
                    <a:pt x="94347" y="73200"/>
                    <a:pt x="96521" y="81600"/>
                    <a:pt x="99130" y="90000"/>
                  </a:cubicBezTo>
                  <a:cubicBezTo>
                    <a:pt x="101739" y="98400"/>
                    <a:pt x="104347" y="106800"/>
                    <a:pt x="106956" y="111600"/>
                  </a:cubicBezTo>
                  <a:cubicBezTo>
                    <a:pt x="109565" y="116400"/>
                    <a:pt x="112608" y="117600"/>
                    <a:pt x="114782" y="118800"/>
                  </a:cubicBezTo>
                  <a:cubicBezTo>
                    <a:pt x="116956" y="120000"/>
                    <a:pt x="118478" y="119400"/>
                    <a:pt x="120000" y="118800"/>
                  </a:cubicBezTo>
                </a:path>
              </a:pathLst>
            </a:custGeom>
            <a:noFill/>
            <a:ln cap="flat" cmpd="sng" w="28575">
              <a:solidFill>
                <a:srgbClr val="D04C4F"/>
              </a:solidFill>
              <a:prstDash val="solid"/>
              <a:round/>
              <a:headEnd len="sm" w="sm" type="none"/>
              <a:tailEnd len="sm" w="sm" type="none"/>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800" u="none" cap="none" strike="noStrike">
                <a:solidFill>
                  <a:schemeClr val="dk1"/>
                </a:solidFill>
                <a:latin typeface="Arial"/>
                <a:ea typeface="Arial"/>
                <a:cs typeface="Arial"/>
                <a:sym typeface="Arial"/>
              </a:endParaRPr>
            </a:p>
          </p:txBody>
        </p:sp>
        <p:cxnSp>
          <p:nvCxnSpPr>
            <p:cNvPr id="334" name="Shape 334"/>
            <p:cNvCxnSpPr/>
            <p:nvPr/>
          </p:nvCxnSpPr>
          <p:spPr>
            <a:xfrm>
              <a:off x="4324101" y="1892939"/>
              <a:ext cx="0" cy="1661266"/>
            </a:xfrm>
            <a:prstGeom prst="straightConnector1">
              <a:avLst/>
            </a:prstGeom>
            <a:noFill/>
            <a:ln cap="flat" cmpd="sng" w="9525">
              <a:solidFill>
                <a:schemeClr val="dk1"/>
              </a:solidFill>
              <a:prstDash val="dash"/>
              <a:round/>
              <a:headEnd len="sm" w="sm" type="none"/>
              <a:tailEnd len="sm" w="sm" type="none"/>
            </a:ln>
          </p:spPr>
        </p:cxnSp>
        <p:cxnSp>
          <p:nvCxnSpPr>
            <p:cNvPr id="335" name="Shape 335"/>
            <p:cNvCxnSpPr/>
            <p:nvPr/>
          </p:nvCxnSpPr>
          <p:spPr>
            <a:xfrm>
              <a:off x="4919982" y="2142381"/>
              <a:ext cx="0" cy="1402299"/>
            </a:xfrm>
            <a:prstGeom prst="straightConnector1">
              <a:avLst/>
            </a:prstGeom>
            <a:noFill/>
            <a:ln cap="flat" cmpd="sng" w="9525">
              <a:solidFill>
                <a:schemeClr val="dk1"/>
              </a:solidFill>
              <a:prstDash val="dash"/>
              <a:round/>
              <a:headEnd len="sm" w="sm" type="none"/>
              <a:tailEnd len="sm" w="sm" type="none"/>
            </a:ln>
          </p:spPr>
        </p:cxnSp>
      </p:grpSp>
      <p:sp>
        <p:nvSpPr>
          <p:cNvPr id="336" name="Shape 336"/>
          <p:cNvSpPr txBox="1"/>
          <p:nvPr/>
        </p:nvSpPr>
        <p:spPr>
          <a:xfrm>
            <a:off x="1688167" y="3169750"/>
            <a:ext cx="5271624" cy="1420850"/>
          </a:xfrm>
          <a:prstGeom prst="rect">
            <a:avLst/>
          </a:prstGeom>
          <a:noFill/>
          <a:ln>
            <a:noFill/>
          </a:ln>
        </p:spPr>
        <p:txBody>
          <a:bodyPr anchorCtr="0" anchor="t" bIns="46550" lIns="93100" spcFirstLastPara="1" rIns="93100" wrap="square" tIns="46550">
            <a:noAutofit/>
          </a:bodyPr>
          <a:lstStyle/>
          <a:p>
            <a:pPr indent="0" lvl="0" marL="0" marR="0" rtl="0" algn="l">
              <a:lnSpc>
                <a:spcPct val="100000"/>
              </a:lnSpc>
              <a:spcBef>
                <a:spcPts val="0"/>
              </a:spcBef>
              <a:spcAft>
                <a:spcPts val="0"/>
              </a:spcAft>
              <a:buClr>
                <a:srgbClr val="000000"/>
              </a:buClr>
              <a:buFont typeface="Arial"/>
              <a:buNone/>
            </a:pPr>
            <a:r>
              <a:t/>
            </a:r>
            <a:endParaRPr b="0" i="0" sz="1700" u="none" cap="none" strike="noStrike">
              <a:solidFill>
                <a:schemeClr val="dk1"/>
              </a:solidFill>
              <a:latin typeface="Courier New"/>
              <a:ea typeface="Courier New"/>
              <a:cs typeface="Courier New"/>
              <a:sym typeface="Courier New"/>
            </a:endParaRPr>
          </a:p>
          <a:p>
            <a:pPr indent="0" lvl="0" marL="0" marR="0" rtl="0" algn="l">
              <a:lnSpc>
                <a:spcPct val="100000"/>
              </a:lnSpc>
              <a:spcBef>
                <a:spcPts val="0"/>
              </a:spcBef>
              <a:spcAft>
                <a:spcPts val="0"/>
              </a:spcAft>
              <a:buClr>
                <a:schemeClr val="dk1"/>
              </a:buClr>
              <a:buFont typeface="Courier New"/>
              <a:buNone/>
            </a:pPr>
            <a:r>
              <a:rPr b="0" i="0" lang="en-GB" sz="1700" u="none" cap="none" strike="noStrike">
                <a:solidFill>
                  <a:schemeClr val="dk1"/>
                </a:solidFill>
                <a:latin typeface="Courier New"/>
                <a:ea typeface="Courier New"/>
                <a:cs typeface="Courier New"/>
                <a:sym typeface="Courier New"/>
              </a:rPr>
              <a:t>    A        C        G        T</a:t>
            </a:r>
            <a:endParaRPr sz="1200"/>
          </a:p>
          <a:p>
            <a:pPr indent="0" lvl="0" marL="0" marR="0" rtl="0" algn="l">
              <a:lnSpc>
                <a:spcPct val="100000"/>
              </a:lnSpc>
              <a:spcBef>
                <a:spcPts val="0"/>
              </a:spcBef>
              <a:spcAft>
                <a:spcPts val="0"/>
              </a:spcAft>
              <a:buClr>
                <a:schemeClr val="dk1"/>
              </a:buClr>
              <a:buFont typeface="Courier New"/>
              <a:buNone/>
            </a:pPr>
            <a:r>
              <a:rPr b="0" i="0" lang="en-GB" sz="1700" u="none" cap="none" strike="noStrike">
                <a:solidFill>
                  <a:schemeClr val="dk1"/>
                </a:solidFill>
                <a:latin typeface="Courier New"/>
                <a:ea typeface="Courier New"/>
                <a:cs typeface="Courier New"/>
                <a:sym typeface="Courier New"/>
              </a:rPr>
              <a:t>A   0.65	  0.14	    0.01	   0.02 </a:t>
            </a:r>
            <a:endParaRPr sz="1200"/>
          </a:p>
          <a:p>
            <a:pPr indent="0" lvl="0" marL="0" marR="0" rtl="0" algn="l">
              <a:lnSpc>
                <a:spcPct val="100000"/>
              </a:lnSpc>
              <a:spcBef>
                <a:spcPts val="0"/>
              </a:spcBef>
              <a:spcAft>
                <a:spcPts val="0"/>
              </a:spcAft>
              <a:buClr>
                <a:schemeClr val="dk1"/>
              </a:buClr>
              <a:buFont typeface="Courier New"/>
              <a:buNone/>
            </a:pPr>
            <a:r>
              <a:rPr b="0" i="0" lang="en-GB" sz="1700" u="none" cap="none" strike="noStrike">
                <a:solidFill>
                  <a:schemeClr val="dk1"/>
                </a:solidFill>
                <a:latin typeface="Courier New"/>
                <a:ea typeface="Courier New"/>
                <a:cs typeface="Courier New"/>
                <a:sym typeface="Courier New"/>
              </a:rPr>
              <a:t>C   0.81	  1.04     0.02	   0.03 </a:t>
            </a:r>
            <a:endParaRPr sz="1200"/>
          </a:p>
          <a:p>
            <a:pPr indent="0" lvl="0" marL="0" marR="0" rtl="0" algn="l">
              <a:lnSpc>
                <a:spcPct val="100000"/>
              </a:lnSpc>
              <a:spcBef>
                <a:spcPts val="0"/>
              </a:spcBef>
              <a:spcAft>
                <a:spcPts val="0"/>
              </a:spcAft>
              <a:buClr>
                <a:schemeClr val="dk1"/>
              </a:buClr>
              <a:buFont typeface="Courier New"/>
              <a:buNone/>
            </a:pPr>
            <a:r>
              <a:rPr b="0" i="0" lang="en-GB" sz="1700" u="none" cap="none" strike="noStrike">
                <a:solidFill>
                  <a:schemeClr val="dk1"/>
                </a:solidFill>
                <a:latin typeface="Courier New"/>
                <a:ea typeface="Courier New"/>
                <a:cs typeface="Courier New"/>
                <a:sym typeface="Courier New"/>
              </a:rPr>
              <a:t>G   0.02	  0.02	    1.18	   0.04 </a:t>
            </a:r>
            <a:endParaRPr sz="1200"/>
          </a:p>
          <a:p>
            <a:pPr indent="0" lvl="0" marL="0" marR="0" rtl="0" algn="l">
              <a:lnSpc>
                <a:spcPct val="100000"/>
              </a:lnSpc>
              <a:spcBef>
                <a:spcPts val="0"/>
              </a:spcBef>
              <a:spcAft>
                <a:spcPts val="0"/>
              </a:spcAft>
              <a:buClr>
                <a:schemeClr val="dk1"/>
              </a:buClr>
              <a:buFont typeface="Courier New"/>
              <a:buNone/>
            </a:pPr>
            <a:r>
              <a:rPr b="0" i="0" lang="en-GB" sz="1700" u="none" cap="none" strike="noStrike">
                <a:solidFill>
                  <a:schemeClr val="dk1"/>
                </a:solidFill>
                <a:latin typeface="Courier New"/>
                <a:ea typeface="Courier New"/>
                <a:cs typeface="Courier New"/>
                <a:sym typeface="Courier New"/>
              </a:rPr>
              <a:t>T   0.03	  0.03	    1.10	   1.56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300" u="none" cap="none" strike="noStrike">
                <a:solidFill>
                  <a:srgbClr val="000080"/>
                </a:solidFill>
                <a:latin typeface="Source Sans Pro"/>
                <a:ea typeface="Source Sans Pro"/>
                <a:cs typeface="Source Sans Pro"/>
                <a:sym typeface="Source Sans Pro"/>
              </a:rPr>
              <a:t>Cross-talk</a:t>
            </a:r>
            <a:endParaRPr sz="1200"/>
          </a:p>
        </p:txBody>
      </p:sp>
      <p:sp>
        <p:nvSpPr>
          <p:cNvPr id="344" name="Shape 344"/>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266700" lvl="1" marL="1092200" marR="0" rtl="0" algn="l">
              <a:lnSpc>
                <a:spcPct val="93000"/>
              </a:lnSpc>
              <a:spcBef>
                <a:spcPts val="0"/>
              </a:spcBef>
              <a:spcAft>
                <a:spcPts val="0"/>
              </a:spcAft>
              <a:buClr>
                <a:srgbClr val="000000"/>
              </a:buClr>
              <a:buFont typeface="Arial"/>
              <a:buNone/>
            </a:pPr>
            <a:r>
              <a:t/>
            </a:r>
            <a:endParaRPr b="0" i="0" sz="2300" u="none" cap="none" strike="noStrike">
              <a:solidFill>
                <a:srgbClr val="000000"/>
              </a:solidFill>
              <a:latin typeface="Arial"/>
              <a:ea typeface="Arial"/>
              <a:cs typeface="Arial"/>
              <a:sym typeface="Arial"/>
            </a:endParaRPr>
          </a:p>
        </p:txBody>
      </p:sp>
      <p:pic>
        <p:nvPicPr>
          <p:cNvPr id="345" name="Shape 345"/>
          <p:cNvPicPr preferRelativeResize="0"/>
          <p:nvPr/>
        </p:nvPicPr>
        <p:blipFill rotWithShape="1">
          <a:blip r:embed="rId3">
            <a:alphaModFix/>
          </a:blip>
          <a:srcRect b="0" l="0" r="0" t="0"/>
          <a:stretch/>
        </p:blipFill>
        <p:spPr>
          <a:xfrm>
            <a:off x="558720" y="1389026"/>
            <a:ext cx="2935748" cy="2922787"/>
          </a:xfrm>
          <a:prstGeom prst="rect">
            <a:avLst/>
          </a:prstGeom>
          <a:noFill/>
          <a:ln>
            <a:noFill/>
          </a:ln>
        </p:spPr>
      </p:pic>
      <p:pic>
        <p:nvPicPr>
          <p:cNvPr id="346" name="Shape 346"/>
          <p:cNvPicPr preferRelativeResize="0"/>
          <p:nvPr/>
        </p:nvPicPr>
        <p:blipFill rotWithShape="1">
          <a:blip r:embed="rId4">
            <a:alphaModFix/>
          </a:blip>
          <a:srcRect b="0" l="0" r="0" t="0"/>
          <a:stretch/>
        </p:blipFill>
        <p:spPr>
          <a:xfrm>
            <a:off x="4610880" y="1398746"/>
            <a:ext cx="2922787" cy="291630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456480" y="205222"/>
            <a:ext cx="8226640" cy="857694"/>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MiSeq to HiSeqX</a:t>
            </a:r>
            <a:endParaRPr sz="1200"/>
          </a:p>
        </p:txBody>
      </p:sp>
      <p:sp>
        <p:nvSpPr>
          <p:cNvPr id="168" name="Shape 168"/>
          <p:cNvSpPr txBox="1"/>
          <p:nvPr>
            <p:ph idx="1" type="body"/>
          </p:nvPr>
        </p:nvSpPr>
        <p:spPr>
          <a:xfrm>
            <a:off x="456480" y="1203246"/>
            <a:ext cx="8226640" cy="3393631"/>
          </a:xfrm>
          <a:prstGeom prst="rect">
            <a:avLst/>
          </a:prstGeom>
          <a:noFill/>
          <a:ln>
            <a:noFill/>
          </a:ln>
        </p:spPr>
        <p:txBody>
          <a:bodyPr anchorCtr="0" anchor="t" bIns="0" lIns="0" spcFirstLastPara="1" rIns="0" wrap="square" tIns="23450">
            <a:noAutofit/>
          </a:bodyPr>
          <a:lstStyle/>
          <a:p>
            <a:pPr indent="0" lvl="0" marL="457200" rtl="0">
              <a:lnSpc>
                <a:spcPct val="100000"/>
              </a:lnSpc>
              <a:spcBef>
                <a:spcPts val="0"/>
              </a:spcBef>
              <a:spcAft>
                <a:spcPts val="0"/>
              </a:spcAft>
              <a:buClr>
                <a:schemeClr val="dk1"/>
              </a:buClr>
              <a:buFont typeface="Arial"/>
              <a:buNone/>
            </a:pPr>
            <a:r>
              <a:rPr lang="en-GB" sz="2000">
                <a:solidFill>
                  <a:schemeClr val="dk1"/>
                </a:solidFill>
              </a:rPr>
              <a:t>MiSeq (yield 540M - 8.5GB) </a:t>
            </a:r>
            <a:endParaRPr>
              <a:solidFill>
                <a:schemeClr val="dk1"/>
              </a:solidFill>
            </a:endParaRPr>
          </a:p>
          <a:p>
            <a:pPr indent="457200" lvl="0" marL="457200" rtl="0">
              <a:lnSpc>
                <a:spcPct val="100000"/>
              </a:lnSpc>
              <a:spcBef>
                <a:spcPts val="0"/>
              </a:spcBef>
              <a:spcAft>
                <a:spcPts val="0"/>
              </a:spcAft>
              <a:buClr>
                <a:schemeClr val="dk1"/>
              </a:buClr>
              <a:buFont typeface="Arial"/>
              <a:buNone/>
            </a:pPr>
            <a:r>
              <a:t/>
            </a:r>
            <a:endParaRPr sz="1700">
              <a:solidFill>
                <a:schemeClr val="dk1"/>
              </a:solidFill>
            </a:endParaRPr>
          </a:p>
          <a:p>
            <a:pPr indent="0" lvl="0" marL="914400" rtl="0">
              <a:lnSpc>
                <a:spcPct val="100000"/>
              </a:lnSpc>
              <a:spcBef>
                <a:spcPts val="0"/>
              </a:spcBef>
              <a:spcAft>
                <a:spcPts val="0"/>
              </a:spcAft>
              <a:buClr>
                <a:schemeClr val="dk1"/>
              </a:buClr>
              <a:buFont typeface="Arial"/>
              <a:buNone/>
            </a:pPr>
            <a:r>
              <a:rPr lang="en-GB" sz="1700">
                <a:solidFill>
                  <a:schemeClr val="dk1"/>
                </a:solidFill>
              </a:rPr>
              <a:t>Flow cell made on the instrument</a:t>
            </a:r>
            <a:endParaRPr>
              <a:solidFill>
                <a:schemeClr val="dk1"/>
              </a:solidFill>
            </a:endParaRPr>
          </a:p>
          <a:p>
            <a:pPr indent="0" lvl="0" marL="914400" rtl="0">
              <a:lnSpc>
                <a:spcPct val="100000"/>
              </a:lnSpc>
              <a:spcBef>
                <a:spcPts val="900"/>
              </a:spcBef>
              <a:spcAft>
                <a:spcPts val="0"/>
              </a:spcAft>
              <a:buClr>
                <a:schemeClr val="dk1"/>
              </a:buClr>
              <a:buFont typeface="Arial"/>
              <a:buNone/>
            </a:pPr>
            <a:r>
              <a:rPr lang="en-GB" sz="1700">
                <a:solidFill>
                  <a:schemeClr val="dk1"/>
                </a:solidFill>
              </a:rPr>
              <a:t>Non-patterned flowcell</a:t>
            </a:r>
            <a:endParaRPr sz="1700">
              <a:solidFill>
                <a:schemeClr val="dk1"/>
              </a:solidFill>
            </a:endParaRPr>
          </a:p>
          <a:p>
            <a:pPr indent="0" lvl="0" marL="914400" rtl="0">
              <a:lnSpc>
                <a:spcPct val="100000"/>
              </a:lnSpc>
              <a:spcBef>
                <a:spcPts val="900"/>
              </a:spcBef>
              <a:spcAft>
                <a:spcPts val="0"/>
              </a:spcAft>
              <a:buClr>
                <a:schemeClr val="dk1"/>
              </a:buClr>
              <a:buFont typeface="Arial"/>
              <a:buNone/>
            </a:pPr>
            <a:r>
              <a:rPr lang="en-GB" sz="1700">
                <a:solidFill>
                  <a:schemeClr val="dk1"/>
                </a:solidFill>
              </a:rPr>
              <a:t>Small fast, 1 lane, 4 hrs - 2 days, 36 - 600 cycles</a:t>
            </a:r>
            <a:endParaRPr sz="1700">
              <a:solidFill>
                <a:schemeClr val="dk1"/>
              </a:solidFill>
            </a:endParaRPr>
          </a:p>
          <a:p>
            <a:pPr indent="0" lvl="0" marL="457200" marR="0" rtl="0" algn="l">
              <a:lnSpc>
                <a:spcPct val="93000"/>
              </a:lnSpc>
              <a:spcBef>
                <a:spcPts val="1800"/>
              </a:spcBef>
              <a:spcAft>
                <a:spcPts val="0"/>
              </a:spcAft>
              <a:buClr>
                <a:schemeClr val="dk1"/>
              </a:buClr>
              <a:buFont typeface="Arial"/>
              <a:buNone/>
            </a:pPr>
            <a:r>
              <a:rPr b="0" i="0" lang="en-GB" sz="2000" u="none" cap="none" strike="noStrike">
                <a:solidFill>
                  <a:schemeClr val="dk1"/>
                </a:solidFill>
                <a:latin typeface="Arial"/>
                <a:ea typeface="Arial"/>
                <a:cs typeface="Arial"/>
                <a:sym typeface="Arial"/>
              </a:rPr>
              <a:t>HiSeqX (yield 1TB)</a:t>
            </a:r>
            <a:endParaRPr b="0" i="0" sz="2000" u="none" cap="none" strike="noStrike">
              <a:solidFill>
                <a:schemeClr val="dk1"/>
              </a:solidFill>
              <a:latin typeface="Arial"/>
              <a:ea typeface="Arial"/>
              <a:cs typeface="Arial"/>
              <a:sym typeface="Arial"/>
            </a:endParaRPr>
          </a:p>
          <a:p>
            <a:pPr indent="0" lvl="0" marL="914400" marR="0" rtl="0" algn="l">
              <a:lnSpc>
                <a:spcPct val="93000"/>
              </a:lnSpc>
              <a:spcBef>
                <a:spcPts val="12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New hardware, optics etc.</a:t>
            </a:r>
            <a:endParaRPr sz="1200"/>
          </a:p>
          <a:p>
            <a:pPr indent="0" lvl="0" marL="914400" marR="0" rtl="0" algn="l">
              <a:lnSpc>
                <a:spcPct val="93000"/>
              </a:lnSpc>
              <a:spcBef>
                <a:spcPts val="21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Patterned flowcell</a:t>
            </a:r>
            <a:endParaRPr b="0" i="0" sz="1700" u="none" cap="none" strike="noStrike">
              <a:solidFill>
                <a:schemeClr val="dk1"/>
              </a:solidFill>
              <a:latin typeface="Arial"/>
              <a:ea typeface="Arial"/>
              <a:cs typeface="Arial"/>
              <a:sym typeface="Arial"/>
            </a:endParaRPr>
          </a:p>
          <a:p>
            <a:pPr indent="0" lvl="0" marL="914400" marR="0" rtl="0" algn="l">
              <a:lnSpc>
                <a:spcPct val="93000"/>
              </a:lnSpc>
              <a:spcBef>
                <a:spcPts val="2100"/>
              </a:spcBef>
              <a:spcAft>
                <a:spcPts val="0"/>
              </a:spcAft>
              <a:buClr>
                <a:schemeClr val="dk1"/>
              </a:buClr>
              <a:buFont typeface="Arial"/>
              <a:buNone/>
            </a:pPr>
            <a:r>
              <a:rPr b="0" i="0" lang="en-GB" sz="1700" u="none" cap="none" strike="noStrike">
                <a:solidFill>
                  <a:schemeClr val="dk1"/>
                </a:solidFill>
                <a:latin typeface="Arial"/>
                <a:ea typeface="Arial"/>
                <a:cs typeface="Arial"/>
                <a:sym typeface="Arial"/>
              </a:rPr>
              <a:t>8 lanes, 2-3 days for 300 (150+150) cycle run</a:t>
            </a:r>
            <a:endParaRPr sz="1200"/>
          </a:p>
          <a:p>
            <a:pPr indent="0" lvl="0" marL="0" marR="0" rtl="0" algn="l">
              <a:lnSpc>
                <a:spcPct val="93000"/>
              </a:lnSpc>
              <a:spcBef>
                <a:spcPts val="900"/>
              </a:spcBef>
              <a:spcAft>
                <a:spcPts val="0"/>
              </a:spcAft>
              <a:buClr>
                <a:schemeClr val="dk1"/>
              </a:buClr>
              <a:buFont typeface="Arial"/>
              <a:buNone/>
            </a:pPr>
            <a:r>
              <a:t/>
            </a:r>
            <a:endParaRPr b="0" i="0" sz="1700" u="none" cap="none" strike="noStrike">
              <a:solidFill>
                <a:schemeClr val="dk1"/>
              </a:solidFill>
              <a:latin typeface="Arial"/>
              <a:ea typeface="Arial"/>
              <a:cs typeface="Arial"/>
              <a:sym typeface="Arial"/>
            </a:endParaRPr>
          </a:p>
          <a:p>
            <a:pPr indent="0" lvl="0" marL="762000" marR="0" rtl="0" algn="l">
              <a:lnSpc>
                <a:spcPct val="93000"/>
              </a:lnSpc>
              <a:spcBef>
                <a:spcPts val="23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93000"/>
              </a:lnSpc>
              <a:spcBef>
                <a:spcPts val="9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1F497D"/>
              </a:buClr>
              <a:buFont typeface="Source Sans Pro"/>
              <a:buNone/>
            </a:pPr>
            <a:r>
              <a:rPr b="0" i="0" lang="en-GB" sz="3300" u="none" cap="none" strike="noStrike">
                <a:solidFill>
                  <a:srgbClr val="1F497D"/>
                </a:solidFill>
                <a:latin typeface="Source Sans Pro"/>
                <a:ea typeface="Source Sans Pro"/>
                <a:cs typeface="Source Sans Pro"/>
                <a:sym typeface="Source Sans Pro"/>
              </a:rPr>
              <a:t>Cluster finding, image registration, crosstalk correction</a:t>
            </a:r>
            <a:endParaRPr sz="1200"/>
          </a:p>
        </p:txBody>
      </p:sp>
      <p:sp>
        <p:nvSpPr>
          <p:cNvPr id="352" name="Shape 352"/>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0" lvl="0" marL="0" marR="0" rtl="0" algn="l">
              <a:lnSpc>
                <a:spcPct val="93000"/>
              </a:lnSpc>
              <a:spcBef>
                <a:spcPts val="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Cluster finding</a:t>
            </a:r>
            <a:endParaRPr sz="1800"/>
          </a:p>
          <a:p>
            <a:pPr indent="0" lvl="0" marL="38100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High Density		reduce density</a:t>
            </a:r>
            <a:endParaRPr sz="1800"/>
          </a:p>
          <a:p>
            <a:pPr indent="0" lvl="0" marL="38100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Low complexity	Spike 50% phix (HiSeq)</a:t>
            </a:r>
            <a:endParaRPr sz="1800"/>
          </a:p>
          <a:p>
            <a:pPr indent="0" lvl="0" marL="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Registration</a:t>
            </a:r>
            <a:endParaRPr sz="1800"/>
          </a:p>
          <a:p>
            <a:pPr indent="0" lvl="0" marL="38100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High Density		reduce density</a:t>
            </a:r>
            <a:endParaRPr sz="1800"/>
          </a:p>
          <a:p>
            <a:pPr indent="0" lvl="0" marL="38100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Low complexity	Spike in 5% phix</a:t>
            </a:r>
            <a:endParaRPr sz="1800"/>
          </a:p>
          <a:p>
            <a:pPr indent="0" lvl="0" marL="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Crosstalk correction</a:t>
            </a:r>
            <a:endParaRPr sz="1800"/>
          </a:p>
          <a:p>
            <a:pPr indent="0" lvl="0" marL="381000" marR="0" rtl="0" algn="l">
              <a:lnSpc>
                <a:spcPct val="93000"/>
              </a:lnSpc>
              <a:spcBef>
                <a:spcPts val="12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Low complexity	Spike in 20-50% phix (HiSeq)</a:t>
            </a:r>
            <a:endParaRPr sz="18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a:p>
            <a:pPr indent="-114300" lvl="0" marL="66040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Shape 359"/>
          <p:cNvSpPr txBox="1"/>
          <p:nvPr>
            <p:ph type="title"/>
          </p:nvPr>
        </p:nvSpPr>
        <p:spPr>
          <a:xfrm>
            <a:off x="914400" y="206301"/>
            <a:ext cx="7771680" cy="856530"/>
          </a:xfrm>
          <a:prstGeom prst="rect">
            <a:avLst/>
          </a:prstGeom>
          <a:noFill/>
          <a:ln>
            <a:noFill/>
          </a:ln>
        </p:spPr>
        <p:txBody>
          <a:bodyPr anchorCtr="0" anchor="t" bIns="37425" lIns="74825" spcFirstLastPara="1" rIns="74825" wrap="square" tIns="37425">
            <a:noAutofit/>
          </a:bodyPr>
          <a:lstStyle/>
          <a:p>
            <a:pPr indent="0" lvl="0" marL="0" marR="0" rtl="0" algn="ctr">
              <a:lnSpc>
                <a:spcPct val="100000"/>
              </a:lnSpc>
              <a:spcBef>
                <a:spcPts val="0"/>
              </a:spcBef>
              <a:spcAft>
                <a:spcPts val="0"/>
              </a:spcAft>
              <a:buClr>
                <a:srgbClr val="000000"/>
              </a:buClr>
              <a:buFont typeface="Arial"/>
              <a:buNone/>
            </a:pPr>
            <a:r>
              <a:rPr lang="en-GB" sz="3700">
                <a:solidFill>
                  <a:srgbClr val="1F497D"/>
                </a:solidFill>
              </a:rPr>
              <a:t>(Pre)</a:t>
            </a:r>
            <a:r>
              <a:rPr b="0" i="0" lang="en-GB" sz="3700" u="none" cap="none" strike="noStrike">
                <a:solidFill>
                  <a:srgbClr val="1F497D"/>
                </a:solidFill>
                <a:latin typeface="Arial"/>
                <a:ea typeface="Arial"/>
                <a:cs typeface="Arial"/>
                <a:sym typeface="Arial"/>
              </a:rPr>
              <a:t>Phasing Correction</a:t>
            </a:r>
            <a:endParaRPr sz="1200"/>
          </a:p>
        </p:txBody>
      </p:sp>
      <p:pic>
        <p:nvPicPr>
          <p:cNvPr id="360" name="Shape 360"/>
          <p:cNvPicPr preferRelativeResize="0"/>
          <p:nvPr/>
        </p:nvPicPr>
        <p:blipFill>
          <a:blip r:embed="rId3">
            <a:alphaModFix/>
          </a:blip>
          <a:stretch>
            <a:fillRect/>
          </a:stretch>
        </p:blipFill>
        <p:spPr>
          <a:xfrm>
            <a:off x="1563100" y="874423"/>
            <a:ext cx="6354249" cy="4097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4" name="Shape 364"/>
        <p:cNvGrpSpPr/>
        <p:nvPr/>
      </p:nvGrpSpPr>
      <p:grpSpPr>
        <a:xfrm>
          <a:off x="0" y="0"/>
          <a:ext cx="0" cy="0"/>
          <a:chOff x="0" y="0"/>
          <a:chExt cx="0" cy="0"/>
        </a:xfrm>
      </p:grpSpPr>
      <p:sp>
        <p:nvSpPr>
          <p:cNvPr id="365" name="Shape 365"/>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1F497D"/>
              </a:buClr>
              <a:buFont typeface="Arial"/>
              <a:buNone/>
            </a:pPr>
            <a:r>
              <a:rPr b="0" i="0" lang="en-GB" sz="3700" u="none" cap="none" strike="noStrike">
                <a:solidFill>
                  <a:srgbClr val="1F497D"/>
                </a:solidFill>
                <a:latin typeface="Arial"/>
                <a:ea typeface="Arial"/>
                <a:cs typeface="Arial"/>
                <a:sym typeface="Arial"/>
              </a:rPr>
              <a:t>Phasing Correction</a:t>
            </a:r>
            <a:endParaRPr sz="1200"/>
          </a:p>
        </p:txBody>
      </p:sp>
      <p:sp>
        <p:nvSpPr>
          <p:cNvPr id="366" name="Shape 366"/>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279400" lvl="1" marL="342900" marR="0" rtl="0" algn="l">
              <a:lnSpc>
                <a:spcPct val="93000"/>
              </a:lnSpc>
              <a:spcBef>
                <a:spcPts val="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Phasing is cumulative</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Can affect a significant fraction of the cluster for long reads</a:t>
            </a:r>
            <a:endParaRPr sz="1200"/>
          </a:p>
          <a:p>
            <a:pPr indent="-279400" lvl="1" marL="342900" marR="0" rtl="0" algn="l">
              <a:lnSpc>
                <a:spcPct val="93000"/>
              </a:lnSpc>
              <a:spcBef>
                <a:spcPts val="18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Estimate</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For each base look for clusters where the previous/next base is different to the called base. Calculate the average relative intensity in the previous/next base in the channel corresponding to the called base</a:t>
            </a:r>
            <a:endParaRPr sz="1200"/>
          </a:p>
          <a:p>
            <a:pPr indent="0" lvl="1" marL="0" marR="0" rtl="0" algn="l">
              <a:lnSpc>
                <a:spcPct val="93000"/>
              </a:lnSpc>
              <a:spcBef>
                <a:spcPts val="1800"/>
              </a:spcBef>
              <a:spcAft>
                <a:spcPts val="0"/>
              </a:spcAft>
              <a:buClr>
                <a:srgbClr val="000000"/>
              </a:buClr>
              <a:buFont typeface="Arial"/>
              <a:buNone/>
            </a:pPr>
            <a:r>
              <a:rPr b="0" i="0" lang="en-GB" sz="2000" u="none" cap="none" strike="noStrike">
                <a:solidFill>
                  <a:schemeClr val="dk1"/>
                </a:solidFill>
                <a:latin typeface="Arial"/>
                <a:ea typeface="Arial"/>
                <a:cs typeface="Arial"/>
                <a:sym typeface="Arial"/>
              </a:rPr>
              <a:t> Dynamic</a:t>
            </a:r>
            <a:endParaRPr sz="1200"/>
          </a:p>
          <a:p>
            <a:pPr indent="381000" lvl="1" marL="0" marR="0" rtl="0" algn="l">
              <a:lnSpc>
                <a:spcPct val="93000"/>
              </a:lnSpc>
              <a:spcBef>
                <a:spcPts val="18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 Phasing is estimated and corrected dynamically</a:t>
            </a:r>
            <a:endParaRPr sz="1200"/>
          </a:p>
          <a:p>
            <a:pPr indent="-114300" lvl="0" marL="279400" marR="0" rtl="0" algn="l">
              <a:lnSpc>
                <a:spcPct val="93000"/>
              </a:lnSpc>
              <a:spcBef>
                <a:spcPts val="9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Shape 371"/>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1F497D"/>
              </a:buClr>
              <a:buFont typeface="Arial"/>
              <a:buNone/>
            </a:pPr>
            <a:r>
              <a:rPr b="0" i="0" lang="en-GB" sz="3700" u="none" cap="none" strike="noStrike">
                <a:solidFill>
                  <a:srgbClr val="1F497D"/>
                </a:solidFill>
                <a:latin typeface="Arial"/>
                <a:ea typeface="Arial"/>
                <a:cs typeface="Arial"/>
                <a:sym typeface="Arial"/>
              </a:rPr>
              <a:t>Phasing Correction</a:t>
            </a:r>
            <a:endParaRPr sz="1200"/>
          </a:p>
        </p:txBody>
      </p:sp>
      <p:pic>
        <p:nvPicPr>
          <p:cNvPr id="372" name="Shape 372"/>
          <p:cNvPicPr preferRelativeResize="0"/>
          <p:nvPr/>
        </p:nvPicPr>
        <p:blipFill rotWithShape="1">
          <a:blip r:embed="rId3">
            <a:alphaModFix/>
          </a:blip>
          <a:srcRect b="0" l="0" r="0" t="0"/>
          <a:stretch/>
        </p:blipFill>
        <p:spPr>
          <a:xfrm>
            <a:off x="3965238" y="1615841"/>
            <a:ext cx="2937599" cy="2083227"/>
          </a:xfrm>
          <a:prstGeom prst="rect">
            <a:avLst/>
          </a:prstGeom>
          <a:noFill/>
          <a:ln>
            <a:noFill/>
          </a:ln>
        </p:spPr>
      </p:pic>
      <p:sp>
        <p:nvSpPr>
          <p:cNvPr id="373" name="Shape 373"/>
          <p:cNvSpPr txBox="1"/>
          <p:nvPr/>
        </p:nvSpPr>
        <p:spPr>
          <a:xfrm>
            <a:off x="4907520" y="1296136"/>
            <a:ext cx="1175040" cy="259227"/>
          </a:xfrm>
          <a:prstGeom prst="rect">
            <a:avLst/>
          </a:prstGeom>
          <a:noFill/>
          <a:ln>
            <a:noFill/>
          </a:ln>
        </p:spPr>
        <p:txBody>
          <a:bodyPr anchorCtr="0" anchor="t"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MiSeq</a:t>
            </a:r>
            <a:endParaRPr sz="1200"/>
          </a:p>
        </p:txBody>
      </p:sp>
      <p:pic>
        <p:nvPicPr>
          <p:cNvPr id="374" name="Shape 374"/>
          <p:cNvPicPr preferRelativeResize="0"/>
          <p:nvPr/>
        </p:nvPicPr>
        <p:blipFill rotWithShape="1">
          <a:blip r:embed="rId4">
            <a:alphaModFix/>
          </a:blip>
          <a:srcRect b="0" l="0" r="0" t="0"/>
          <a:stretch/>
        </p:blipFill>
        <p:spPr>
          <a:xfrm>
            <a:off x="7211520" y="1557524"/>
            <a:ext cx="825393" cy="2097580"/>
          </a:xfrm>
          <a:prstGeom prst="rect">
            <a:avLst/>
          </a:prstGeom>
          <a:noFill/>
          <a:ln>
            <a:noFill/>
          </a:ln>
        </p:spPr>
      </p:pic>
      <p:pic>
        <p:nvPicPr>
          <p:cNvPr id="375" name="Shape 375"/>
          <p:cNvPicPr preferRelativeResize="0"/>
          <p:nvPr/>
        </p:nvPicPr>
        <p:blipFill rotWithShape="1">
          <a:blip r:embed="rId5">
            <a:alphaModFix/>
          </a:blip>
          <a:srcRect b="0" l="0" r="0" t="0"/>
          <a:stretch/>
        </p:blipFill>
        <p:spPr>
          <a:xfrm>
            <a:off x="485280" y="1615850"/>
            <a:ext cx="3266748" cy="2233674"/>
          </a:xfrm>
          <a:prstGeom prst="rect">
            <a:avLst/>
          </a:prstGeom>
          <a:noFill/>
          <a:ln>
            <a:noFill/>
          </a:ln>
        </p:spPr>
      </p:pic>
      <p:sp>
        <p:nvSpPr>
          <p:cNvPr id="376" name="Shape 376"/>
          <p:cNvSpPr txBox="1"/>
          <p:nvPr/>
        </p:nvSpPr>
        <p:spPr>
          <a:xfrm>
            <a:off x="1589760" y="1296136"/>
            <a:ext cx="1175040" cy="259227"/>
          </a:xfrm>
          <a:prstGeom prst="rect">
            <a:avLst/>
          </a:prstGeom>
          <a:noFill/>
          <a:ln>
            <a:noFill/>
          </a:ln>
        </p:spPr>
        <p:txBody>
          <a:bodyPr anchorCtr="0" anchor="t"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HiSeq</a:t>
            </a:r>
            <a:endParaRPr sz="12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2" name="Shape 382"/>
        <p:cNvGrpSpPr/>
        <p:nvPr/>
      </p:nvGrpSpPr>
      <p:grpSpPr>
        <a:xfrm>
          <a:off x="0" y="0"/>
          <a:ext cx="0" cy="0"/>
          <a:chOff x="0" y="0"/>
          <a:chExt cx="0" cy="0"/>
        </a:xfrm>
      </p:grpSpPr>
      <p:sp>
        <p:nvSpPr>
          <p:cNvPr id="383" name="Shape 383"/>
          <p:cNvSpPr txBox="1"/>
          <p:nvPr>
            <p:ph type="title"/>
          </p:nvPr>
        </p:nvSpPr>
        <p:spPr>
          <a:xfrm>
            <a:off x="456480" y="235465"/>
            <a:ext cx="8228159" cy="79712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Base calling and quality scoring</a:t>
            </a:r>
            <a:endParaRPr sz="1200"/>
          </a:p>
        </p:txBody>
      </p:sp>
      <p:sp>
        <p:nvSpPr>
          <p:cNvPr id="384" name="Shape 384"/>
          <p:cNvSpPr txBox="1"/>
          <p:nvPr>
            <p:ph idx="1" type="body"/>
          </p:nvPr>
        </p:nvSpPr>
        <p:spPr>
          <a:xfrm>
            <a:off x="424800" y="1224849"/>
            <a:ext cx="8228159" cy="3394796"/>
          </a:xfrm>
          <a:prstGeom prst="rect">
            <a:avLst/>
          </a:prstGeom>
          <a:noFill/>
          <a:ln>
            <a:noFill/>
          </a:ln>
        </p:spPr>
        <p:txBody>
          <a:bodyPr anchorCtr="0" anchor="t" bIns="0" lIns="0" spcFirstLastPara="1" rIns="0" wrap="square" tIns="19075">
            <a:noAutofit/>
          </a:bodyPr>
          <a:lstStyle/>
          <a:p>
            <a:pPr indent="-342900" lvl="0" marL="723900" marR="0" rtl="0" algn="l">
              <a:lnSpc>
                <a:spcPct val="93000"/>
              </a:lnSpc>
              <a:spcBef>
                <a:spcPts val="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Tiles are basecalled independently</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Base calling is easy: Pick the base corresponding to the</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highest corrected intensity for each cluster</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Quality scoring: Calculate the probability that a given base in a read has been called incorrectly</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BCL file 1 byte per base</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2 bits for basecall [ACGT]</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6 bits for quality score (0..6</a:t>
            </a:r>
            <a:r>
              <a:rPr lang="en-GB" sz="1800"/>
              <a:t>3</a:t>
            </a:r>
            <a:r>
              <a:rPr b="0" i="0" lang="en-GB" sz="1800" u="none" cap="none" strike="noStrike">
                <a:solidFill>
                  <a:srgbClr val="000000"/>
                </a:solidFill>
                <a:latin typeface="Arial"/>
                <a:ea typeface="Arial"/>
                <a:cs typeface="Arial"/>
                <a:sym typeface="Arial"/>
              </a:rPr>
              <a:t>)</a:t>
            </a:r>
            <a:endParaRPr sz="1800"/>
          </a:p>
          <a:p>
            <a:pPr indent="-342900" lvl="0" marL="723900" marR="0" rtl="0" algn="l">
              <a:lnSpc>
                <a:spcPct val="93000"/>
              </a:lnSpc>
              <a:spcBef>
                <a:spcPts val="12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quality 0 ⇔ Basecall N</a:t>
            </a:r>
            <a:endParaRPr sz="1800"/>
          </a:p>
          <a:p>
            <a:pPr indent="-279400" lvl="0" marL="279400" marR="0" rtl="0" algn="l">
              <a:lnSpc>
                <a:spcPct val="93000"/>
              </a:lnSpc>
              <a:spcBef>
                <a:spcPts val="90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8" name="Shape 388"/>
        <p:cNvGrpSpPr/>
        <p:nvPr/>
      </p:nvGrpSpPr>
      <p:grpSpPr>
        <a:xfrm>
          <a:off x="0" y="0"/>
          <a:ext cx="0" cy="0"/>
          <a:chOff x="0" y="0"/>
          <a:chExt cx="0" cy="0"/>
        </a:xfrm>
      </p:grpSpPr>
      <p:sp>
        <p:nvSpPr>
          <p:cNvPr id="389" name="Shape 389"/>
          <p:cNvSpPr txBox="1"/>
          <p:nvPr>
            <p:ph type="title"/>
          </p:nvPr>
        </p:nvSpPr>
        <p:spPr>
          <a:xfrm>
            <a:off x="457920" y="206301"/>
            <a:ext cx="8229600" cy="856500"/>
          </a:xfrm>
          <a:prstGeom prst="rect">
            <a:avLst/>
          </a:prstGeom>
        </p:spPr>
        <p:txBody>
          <a:bodyPr anchorCtr="0" anchor="ctr" bIns="76025" lIns="76025" spcFirstLastPara="1" rIns="76025" wrap="square" tIns="76025">
            <a:noAutofit/>
          </a:bodyPr>
          <a:lstStyle/>
          <a:p>
            <a:pPr indent="0" lvl="0" marL="0">
              <a:spcBef>
                <a:spcPts val="0"/>
              </a:spcBef>
              <a:spcAft>
                <a:spcPts val="0"/>
              </a:spcAft>
              <a:buNone/>
            </a:pPr>
            <a:r>
              <a:rPr lang="en-GB" sz="2800"/>
              <a:t>NovaSeq - Basecalling and Quality Scoring</a:t>
            </a:r>
            <a:endParaRPr sz="2800"/>
          </a:p>
        </p:txBody>
      </p:sp>
      <p:sp>
        <p:nvSpPr>
          <p:cNvPr id="390" name="Shape 390"/>
          <p:cNvSpPr txBox="1"/>
          <p:nvPr>
            <p:ph idx="1" type="body"/>
          </p:nvPr>
        </p:nvSpPr>
        <p:spPr>
          <a:xfrm>
            <a:off x="457920" y="1151401"/>
            <a:ext cx="4039200" cy="479700"/>
          </a:xfrm>
          <a:prstGeom prst="rect">
            <a:avLst/>
          </a:prstGeom>
        </p:spPr>
        <p:txBody>
          <a:bodyPr anchorCtr="0" anchor="b" bIns="76025" lIns="76025" spcFirstLastPara="1" rIns="76025" wrap="square" tIns="76025">
            <a:noAutofit/>
          </a:bodyPr>
          <a:lstStyle/>
          <a:p>
            <a:pPr indent="-38100" lvl="0" marL="736600" rtl="0">
              <a:spcBef>
                <a:spcPts val="0"/>
              </a:spcBef>
              <a:spcAft>
                <a:spcPts val="0"/>
              </a:spcAft>
              <a:buNone/>
            </a:pPr>
            <a:r>
              <a:t/>
            </a:r>
            <a:endParaRPr sz="1800"/>
          </a:p>
          <a:p>
            <a:pPr indent="-342900" lvl="0" marL="723900" rtl="0">
              <a:spcBef>
                <a:spcPts val="1200"/>
              </a:spcBef>
              <a:spcAft>
                <a:spcPts val="0"/>
              </a:spcAft>
              <a:buClr>
                <a:schemeClr val="dk1"/>
              </a:buClr>
              <a:buFont typeface="Arial"/>
              <a:buNone/>
            </a:pPr>
            <a:r>
              <a:t/>
            </a:r>
            <a:endParaRPr sz="1800">
              <a:solidFill>
                <a:schemeClr val="dk1"/>
              </a:solidFill>
            </a:endParaRPr>
          </a:p>
          <a:p>
            <a:pPr indent="0" lvl="0" marL="0">
              <a:spcBef>
                <a:spcPts val="0"/>
              </a:spcBef>
              <a:spcAft>
                <a:spcPts val="0"/>
              </a:spcAft>
              <a:buNone/>
            </a:pPr>
            <a:r>
              <a:t/>
            </a:r>
            <a:endParaRPr sz="1800"/>
          </a:p>
          <a:p>
            <a:pPr indent="0" lvl="0" marL="0">
              <a:spcBef>
                <a:spcPts val="1200"/>
              </a:spcBef>
              <a:spcAft>
                <a:spcPts val="1200"/>
              </a:spcAft>
              <a:buNone/>
            </a:pPr>
            <a:r>
              <a:t/>
            </a:r>
            <a:endParaRPr/>
          </a:p>
        </p:txBody>
      </p:sp>
      <p:sp>
        <p:nvSpPr>
          <p:cNvPr id="391" name="Shape 391"/>
          <p:cNvSpPr txBox="1"/>
          <p:nvPr>
            <p:ph idx="2" type="body"/>
          </p:nvPr>
        </p:nvSpPr>
        <p:spPr>
          <a:xfrm>
            <a:off x="457925" y="1630975"/>
            <a:ext cx="4187400" cy="2963700"/>
          </a:xfrm>
          <a:prstGeom prst="rect">
            <a:avLst/>
          </a:prstGeom>
        </p:spPr>
        <p:txBody>
          <a:bodyPr anchorCtr="0" anchor="t" bIns="76025" lIns="76025" spcFirstLastPara="1" rIns="76025" wrap="square" tIns="76025">
            <a:noAutofit/>
          </a:bodyPr>
          <a:lstStyle/>
          <a:p>
            <a:pPr indent="-38100" lvl="0" marL="279400">
              <a:spcBef>
                <a:spcPts val="0"/>
              </a:spcBef>
              <a:spcAft>
                <a:spcPts val="1200"/>
              </a:spcAft>
              <a:buNone/>
            </a:pPr>
            <a:r>
              <a:t/>
            </a:r>
            <a:endParaRPr/>
          </a:p>
        </p:txBody>
      </p:sp>
      <p:sp>
        <p:nvSpPr>
          <p:cNvPr id="392" name="Shape 392"/>
          <p:cNvSpPr txBox="1"/>
          <p:nvPr>
            <p:ph idx="3" type="body"/>
          </p:nvPr>
        </p:nvSpPr>
        <p:spPr>
          <a:xfrm>
            <a:off x="4645440" y="1151401"/>
            <a:ext cx="4042200" cy="479700"/>
          </a:xfrm>
          <a:prstGeom prst="rect">
            <a:avLst/>
          </a:prstGeom>
        </p:spPr>
        <p:txBody>
          <a:bodyPr anchorCtr="0" anchor="b" bIns="76025" lIns="76025" spcFirstLastPara="1" rIns="76025" wrap="square" tIns="76025">
            <a:noAutofit/>
          </a:bodyPr>
          <a:lstStyle/>
          <a:p>
            <a:pPr indent="0" lvl="0" marL="0">
              <a:spcBef>
                <a:spcPts val="0"/>
              </a:spcBef>
              <a:spcAft>
                <a:spcPts val="1200"/>
              </a:spcAft>
              <a:buNone/>
            </a:pPr>
            <a:r>
              <a:t/>
            </a:r>
            <a:endParaRPr/>
          </a:p>
        </p:txBody>
      </p:sp>
      <p:sp>
        <p:nvSpPr>
          <p:cNvPr id="393" name="Shape 393"/>
          <p:cNvSpPr txBox="1"/>
          <p:nvPr>
            <p:ph idx="4" type="body"/>
          </p:nvPr>
        </p:nvSpPr>
        <p:spPr>
          <a:xfrm>
            <a:off x="4645325" y="1559650"/>
            <a:ext cx="4042200" cy="2963700"/>
          </a:xfrm>
          <a:prstGeom prst="rect">
            <a:avLst/>
          </a:prstGeom>
        </p:spPr>
        <p:txBody>
          <a:bodyPr anchorCtr="0" anchor="t" bIns="76025" lIns="76025" spcFirstLastPara="1" rIns="76025" wrap="square" tIns="76025">
            <a:noAutofit/>
          </a:bodyPr>
          <a:lstStyle/>
          <a:p>
            <a:pPr indent="-38100" lvl="0" marL="279400" rtl="0">
              <a:spcBef>
                <a:spcPts val="0"/>
              </a:spcBef>
              <a:spcAft>
                <a:spcPts val="0"/>
              </a:spcAft>
              <a:buNone/>
            </a:pPr>
            <a:r>
              <a:rPr lang="en-GB" sz="1400">
                <a:solidFill>
                  <a:schemeClr val="dk1"/>
                </a:solidFill>
              </a:rPr>
              <a:t>One CBCL file per surface containing 468 tiles</a:t>
            </a:r>
            <a:endParaRPr sz="1400">
              <a:solidFill>
                <a:schemeClr val="dk1"/>
              </a:solidFill>
            </a:endParaRPr>
          </a:p>
          <a:p>
            <a:pPr indent="-38100" lvl="0" marL="279400" rtl="0">
              <a:spcBef>
                <a:spcPts val="1200"/>
              </a:spcBef>
              <a:spcAft>
                <a:spcPts val="0"/>
              </a:spcAft>
              <a:buClr>
                <a:schemeClr val="dk1"/>
              </a:buClr>
              <a:buSzPts val="1100"/>
              <a:buFont typeface="Arial"/>
              <a:buNone/>
            </a:pPr>
            <a:r>
              <a:rPr lang="en-GB" sz="1400">
                <a:solidFill>
                  <a:schemeClr val="dk1"/>
                </a:solidFill>
              </a:rPr>
              <a:t>1/2 byte per base</a:t>
            </a:r>
            <a:endParaRPr sz="1400">
              <a:solidFill>
                <a:schemeClr val="dk1"/>
              </a:solidFill>
            </a:endParaRPr>
          </a:p>
          <a:p>
            <a:pPr indent="-38100" lvl="0" marL="279400" rtl="0">
              <a:spcBef>
                <a:spcPts val="1200"/>
              </a:spcBef>
              <a:spcAft>
                <a:spcPts val="0"/>
              </a:spcAft>
              <a:buClr>
                <a:schemeClr val="dk1"/>
              </a:buClr>
              <a:buSzPts val="1100"/>
              <a:buFont typeface="Arial"/>
              <a:buNone/>
            </a:pPr>
            <a:r>
              <a:rPr lang="en-GB" sz="1400">
                <a:solidFill>
                  <a:schemeClr val="dk1"/>
                </a:solidFill>
              </a:rPr>
              <a:t>2 bits for basecall [ACGT]</a:t>
            </a:r>
            <a:endParaRPr sz="1400">
              <a:solidFill>
                <a:schemeClr val="dk1"/>
              </a:solidFill>
            </a:endParaRPr>
          </a:p>
          <a:p>
            <a:pPr indent="-38100" lvl="0" marL="279400" rtl="0">
              <a:spcBef>
                <a:spcPts val="1200"/>
              </a:spcBef>
              <a:spcAft>
                <a:spcPts val="0"/>
              </a:spcAft>
              <a:buNone/>
            </a:pPr>
            <a:r>
              <a:rPr lang="en-GB" sz="1400">
                <a:solidFill>
                  <a:schemeClr val="dk1"/>
                </a:solidFill>
              </a:rPr>
              <a:t>4 quality scores so 2 bits per base</a:t>
            </a:r>
            <a:endParaRPr sz="1400">
              <a:solidFill>
                <a:schemeClr val="dk1"/>
              </a:solidFill>
            </a:endParaRPr>
          </a:p>
          <a:p>
            <a:pPr indent="-38100" lvl="0" marL="736600" rtl="0">
              <a:spcBef>
                <a:spcPts val="1200"/>
              </a:spcBef>
              <a:spcAft>
                <a:spcPts val="0"/>
              </a:spcAft>
              <a:buNone/>
            </a:pPr>
            <a:r>
              <a:rPr lang="en-GB" sz="1400">
                <a:solidFill>
                  <a:schemeClr val="dk1"/>
                </a:solidFill>
              </a:rPr>
              <a:t>No call (0)</a:t>
            </a:r>
            <a:endParaRPr sz="1400">
              <a:solidFill>
                <a:schemeClr val="dk1"/>
              </a:solidFill>
            </a:endParaRPr>
          </a:p>
          <a:p>
            <a:pPr indent="-38100" lvl="0" marL="736600" rtl="0">
              <a:spcBef>
                <a:spcPts val="1200"/>
              </a:spcBef>
              <a:spcAft>
                <a:spcPts val="0"/>
              </a:spcAft>
              <a:buNone/>
            </a:pPr>
            <a:r>
              <a:rPr lang="en-GB" sz="1400">
                <a:solidFill>
                  <a:schemeClr val="dk1"/>
                </a:solidFill>
              </a:rPr>
              <a:t>low(11)</a:t>
            </a:r>
            <a:endParaRPr sz="1400">
              <a:solidFill>
                <a:schemeClr val="dk1"/>
              </a:solidFill>
            </a:endParaRPr>
          </a:p>
          <a:p>
            <a:pPr indent="-38100" lvl="0" marL="736600" rtl="0">
              <a:spcBef>
                <a:spcPts val="1200"/>
              </a:spcBef>
              <a:spcAft>
                <a:spcPts val="0"/>
              </a:spcAft>
              <a:buNone/>
            </a:pPr>
            <a:r>
              <a:rPr lang="en-GB" sz="1400">
                <a:solidFill>
                  <a:schemeClr val="dk1"/>
                </a:solidFill>
              </a:rPr>
              <a:t>medium(25)</a:t>
            </a:r>
            <a:endParaRPr sz="1400">
              <a:solidFill>
                <a:schemeClr val="dk1"/>
              </a:solidFill>
            </a:endParaRPr>
          </a:p>
          <a:p>
            <a:pPr indent="-38100" lvl="0" marL="736600" rtl="0">
              <a:spcBef>
                <a:spcPts val="1200"/>
              </a:spcBef>
              <a:spcAft>
                <a:spcPts val="0"/>
              </a:spcAft>
              <a:buClr>
                <a:schemeClr val="dk1"/>
              </a:buClr>
              <a:buSzPts val="1100"/>
              <a:buFont typeface="Arial"/>
              <a:buNone/>
            </a:pPr>
            <a:r>
              <a:rPr lang="en-GB" sz="1400">
                <a:solidFill>
                  <a:schemeClr val="dk1"/>
                </a:solidFill>
              </a:rPr>
              <a:t>high(37).</a:t>
            </a:r>
            <a:endParaRPr sz="1400">
              <a:solidFill>
                <a:schemeClr val="dk1"/>
              </a:solidFill>
            </a:endParaRPr>
          </a:p>
          <a:p>
            <a:pPr indent="-38100" lvl="0" marL="279400">
              <a:spcBef>
                <a:spcPts val="1200"/>
              </a:spcBef>
              <a:spcAft>
                <a:spcPts val="1200"/>
              </a:spcAft>
              <a:buNone/>
            </a:pPr>
            <a:r>
              <a:t/>
            </a:r>
            <a:endParaRPr/>
          </a:p>
        </p:txBody>
      </p:sp>
      <p:pic>
        <p:nvPicPr>
          <p:cNvPr id="394" name="Shape 394"/>
          <p:cNvPicPr preferRelativeResize="0"/>
          <p:nvPr/>
        </p:nvPicPr>
        <p:blipFill>
          <a:blip r:embed="rId3">
            <a:alphaModFix/>
          </a:blip>
          <a:stretch>
            <a:fillRect/>
          </a:stretch>
        </p:blipFill>
        <p:spPr>
          <a:xfrm>
            <a:off x="649900" y="985650"/>
            <a:ext cx="3756550" cy="40480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type="title"/>
          </p:nvPr>
        </p:nvSpPr>
        <p:spPr>
          <a:xfrm>
            <a:off x="456480" y="235465"/>
            <a:ext cx="8228159" cy="79712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Quality scores</a:t>
            </a:r>
            <a:endParaRPr sz="1200"/>
          </a:p>
        </p:txBody>
      </p:sp>
      <p:sp>
        <p:nvSpPr>
          <p:cNvPr id="402" name="Shape 402"/>
          <p:cNvSpPr txBox="1"/>
          <p:nvPr>
            <p:ph idx="1" type="body"/>
          </p:nvPr>
        </p:nvSpPr>
        <p:spPr>
          <a:xfrm>
            <a:off x="515486" y="1203246"/>
            <a:ext cx="8228273" cy="3394856"/>
          </a:xfrm>
          <a:prstGeom prst="rect">
            <a:avLst/>
          </a:prstGeom>
          <a:noFill/>
          <a:ln>
            <a:noFill/>
          </a:ln>
        </p:spPr>
        <p:txBody>
          <a:bodyPr anchorCtr="0" anchor="t" bIns="0" lIns="0" spcFirstLastPara="1" rIns="0" wrap="square" tIns="23450">
            <a:noAutofit/>
          </a:bodyPr>
          <a:lstStyle/>
          <a:p>
            <a:pPr indent="-342900" lvl="0" marL="342900" marR="0" rtl="0" algn="l">
              <a:lnSpc>
                <a:spcPct val="93000"/>
              </a:lnSpc>
              <a:spcBef>
                <a:spcPts val="0"/>
              </a:spcBef>
              <a:spcAft>
                <a:spcPts val="0"/>
              </a:spcAft>
              <a:buClr>
                <a:schemeClr val="dk1"/>
              </a:buClr>
              <a:buFont typeface="Arial"/>
              <a:buNone/>
            </a:pPr>
            <a:r>
              <a:rPr b="0" i="0" lang="en-GB" sz="2300" u="none" cap="none" strike="noStrike">
                <a:solidFill>
                  <a:schemeClr val="dk1"/>
                </a:solidFill>
                <a:latin typeface="Arial"/>
                <a:ea typeface="Arial"/>
                <a:cs typeface="Arial"/>
                <a:sym typeface="Arial"/>
              </a:rPr>
              <a:t>Representation of probability of base called incorrectly</a:t>
            </a:r>
            <a:endParaRPr sz="1200"/>
          </a:p>
          <a:p>
            <a:pPr indent="0" lvl="0" marL="0" marR="0" rtl="0" algn="l">
              <a:lnSpc>
                <a:spcPct val="93000"/>
              </a:lnSpc>
              <a:spcBef>
                <a:spcPts val="0"/>
              </a:spcBef>
              <a:spcAft>
                <a:spcPts val="0"/>
              </a:spcAft>
              <a:buClr>
                <a:srgbClr val="000000"/>
              </a:buClr>
              <a:buFont typeface="Arial"/>
              <a:buNone/>
            </a:pPr>
            <a:r>
              <a:t/>
            </a:r>
            <a:endParaRPr b="0" i="0" sz="2300" u="none" cap="none" strike="noStrike">
              <a:solidFill>
                <a:srgbClr val="000000"/>
              </a:solidFill>
              <a:latin typeface="Arial"/>
              <a:ea typeface="Arial"/>
              <a:cs typeface="Arial"/>
              <a:sym typeface="Arial"/>
            </a:endParaRPr>
          </a:p>
          <a:p>
            <a:pPr indent="-279400" lvl="1" marL="342900" marR="0" rtl="0" algn="l">
              <a:lnSpc>
                <a:spcPct val="93000"/>
              </a:lnSpc>
              <a:spcBef>
                <a:spcPts val="12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Phred scaled		-10.0*log</a:t>
            </a:r>
            <a:r>
              <a:rPr b="0" baseline="-25000" i="0" lang="en-GB" sz="2300" u="none" cap="none" strike="noStrike">
                <a:solidFill>
                  <a:srgbClr val="000000"/>
                </a:solidFill>
                <a:latin typeface="Arial"/>
                <a:ea typeface="Arial"/>
                <a:cs typeface="Arial"/>
                <a:sym typeface="Arial"/>
              </a:rPr>
              <a:t>10</a:t>
            </a:r>
            <a:r>
              <a:rPr b="0" i="0" lang="en-GB" sz="2300" u="none" cap="none" strike="noStrike">
                <a:solidFill>
                  <a:srgbClr val="000000"/>
                </a:solidFill>
                <a:latin typeface="Arial"/>
                <a:ea typeface="Arial"/>
                <a:cs typeface="Arial"/>
                <a:sym typeface="Arial"/>
              </a:rPr>
              <a:t>(prob. error)</a:t>
            </a:r>
            <a:endParaRPr sz="1200"/>
          </a:p>
          <a:p>
            <a:pPr indent="-241300" lvl="2" marL="1079500" marR="0" rtl="0" algn="l">
              <a:lnSpc>
                <a:spcPct val="93000"/>
              </a:lnSpc>
              <a:spcBef>
                <a:spcPts val="9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10		1/10 chance of an error</a:t>
            </a:r>
            <a:endParaRPr sz="1200"/>
          </a:p>
          <a:p>
            <a:pPr indent="-241300" lvl="2" marL="1079500" marR="0" rtl="0" algn="l">
              <a:lnSpc>
                <a:spcPct val="93000"/>
              </a:lnSpc>
              <a:spcBef>
                <a:spcPts val="7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20		1/100 </a:t>
            </a:r>
            <a:endParaRPr sz="1200"/>
          </a:p>
          <a:p>
            <a:pPr indent="-241300" lvl="2" marL="1079500" marR="0" rtl="0" algn="l">
              <a:lnSpc>
                <a:spcPct val="93000"/>
              </a:lnSpc>
              <a:spcBef>
                <a:spcPts val="7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30		1/1000</a:t>
            </a:r>
            <a:endParaRPr sz="1200"/>
          </a:p>
          <a:p>
            <a:pPr indent="-241300" lvl="2" marL="1079500" marR="0" rtl="0" algn="l">
              <a:lnSpc>
                <a:spcPct val="93000"/>
              </a:lnSpc>
              <a:spcBef>
                <a:spcPts val="7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40		1/10000</a:t>
            </a:r>
            <a:endParaRPr sz="1200"/>
          </a:p>
          <a:p>
            <a:pPr indent="-241300" lvl="2" marL="317500" marR="0" rtl="0" algn="l">
              <a:lnSpc>
                <a:spcPct val="93000"/>
              </a:lnSpc>
              <a:spcBef>
                <a:spcPts val="700"/>
              </a:spcBef>
              <a:spcAft>
                <a:spcPts val="0"/>
              </a:spcAft>
              <a:buClr>
                <a:srgbClr val="000000"/>
              </a:buClr>
              <a:buFont typeface="Arial"/>
              <a:buNone/>
            </a:pPr>
            <a:r>
              <a:t/>
            </a:r>
            <a:endParaRPr b="0" i="0" sz="2200" u="none" cap="none" strike="noStrike">
              <a:solidFill>
                <a:schemeClr val="dk1"/>
              </a:solidFill>
              <a:latin typeface="Arial"/>
              <a:ea typeface="Arial"/>
              <a:cs typeface="Arial"/>
              <a:sym typeface="Arial"/>
            </a:endParaRPr>
          </a:p>
          <a:p>
            <a:pPr indent="-241300" lvl="2" marL="317500" marR="0" rtl="0" algn="l">
              <a:lnSpc>
                <a:spcPct val="93000"/>
              </a:lnSpc>
              <a:spcBef>
                <a:spcPts val="700"/>
              </a:spcBef>
              <a:spcAft>
                <a:spcPts val="0"/>
              </a:spcAft>
              <a:buClr>
                <a:srgbClr val="000000"/>
              </a:buClr>
              <a:buFont typeface="Arial"/>
              <a:buNone/>
            </a:pPr>
            <a:r>
              <a:rPr b="0" i="0" lang="en-GB" sz="2200" u="none" cap="none" strike="noStrike">
                <a:solidFill>
                  <a:schemeClr val="dk1"/>
                </a:solidFill>
                <a:latin typeface="Arial"/>
                <a:ea typeface="Arial"/>
                <a:cs typeface="Arial"/>
                <a:sym typeface="Arial"/>
              </a:rPr>
              <a:t>Readable form ascii character: Q+33 (!=0…b=64)</a:t>
            </a:r>
            <a:endParaRPr sz="1200"/>
          </a:p>
          <a:p>
            <a:pPr indent="0" lvl="1" marL="0" marR="0" rtl="0" algn="l">
              <a:lnSpc>
                <a:spcPct val="93000"/>
              </a:lnSpc>
              <a:spcBef>
                <a:spcPts val="9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456480" y="205222"/>
            <a:ext cx="8226640" cy="85769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Reduced set of quality scores</a:t>
            </a:r>
            <a:endParaRPr sz="1200"/>
          </a:p>
        </p:txBody>
      </p:sp>
      <p:sp>
        <p:nvSpPr>
          <p:cNvPr id="410" name="Shape 410"/>
          <p:cNvSpPr txBox="1"/>
          <p:nvPr>
            <p:ph idx="4294967295" type="body"/>
          </p:nvPr>
        </p:nvSpPr>
        <p:spPr>
          <a:xfrm>
            <a:off x="424800" y="1224849"/>
            <a:ext cx="8228273" cy="3394856"/>
          </a:xfrm>
          <a:prstGeom prst="rect">
            <a:avLst/>
          </a:prstGeom>
          <a:noFill/>
          <a:ln>
            <a:noFill/>
          </a:ln>
        </p:spPr>
        <p:txBody>
          <a:bodyPr anchorCtr="0" anchor="t" bIns="0" lIns="0" spcFirstLastPara="1" rIns="0" wrap="square" tIns="19075">
            <a:noAutofit/>
          </a:bodyPr>
          <a:lstStyle/>
          <a:p>
            <a:pPr indent="-342900" lvl="0" marL="723900" marR="0" rtl="0" algn="l">
              <a:lnSpc>
                <a:spcPct val="93000"/>
              </a:lnSpc>
              <a:spcBef>
                <a:spcPts val="0"/>
              </a:spcBef>
              <a:spcAft>
                <a:spcPts val="0"/>
              </a:spcAft>
              <a:buClr>
                <a:schemeClr val="dk1"/>
              </a:buClr>
              <a:buFont typeface="Arial"/>
              <a:buNone/>
            </a:pPr>
            <a:r>
              <a:rPr b="0" i="0" lang="en-GB" sz="2200" u="none" cap="none" strike="noStrike">
                <a:solidFill>
                  <a:srgbClr val="000000"/>
                </a:solidFill>
                <a:latin typeface="Arial"/>
                <a:ea typeface="Arial"/>
                <a:cs typeface="Arial"/>
                <a:sym typeface="Arial"/>
              </a:rPr>
              <a:t>  </a:t>
            </a:r>
            <a:endParaRPr sz="1200"/>
          </a:p>
          <a:p>
            <a:pPr indent="-342900" lvl="0" marL="723900" marR="0" rtl="0" algn="l">
              <a:lnSpc>
                <a:spcPct val="93000"/>
              </a:lnSpc>
              <a:spcBef>
                <a:spcPts val="1200"/>
              </a:spcBef>
              <a:spcAft>
                <a:spcPts val="0"/>
              </a:spcAft>
              <a:buClr>
                <a:schemeClr val="dk1"/>
              </a:buClr>
              <a:buFont typeface="Arial"/>
              <a:buNone/>
            </a:pPr>
            <a:r>
              <a:t/>
            </a:r>
            <a:endParaRPr b="0" i="0" sz="2200" u="none" cap="none" strike="noStrike">
              <a:solidFill>
                <a:srgbClr val="000000"/>
              </a:solidFill>
              <a:latin typeface="Arial"/>
              <a:ea typeface="Arial"/>
              <a:cs typeface="Arial"/>
              <a:sym typeface="Arial"/>
            </a:endParaRPr>
          </a:p>
          <a:p>
            <a:pPr indent="-279400" lvl="0" marL="279400" marR="0" rtl="0" algn="l">
              <a:lnSpc>
                <a:spcPct val="93000"/>
              </a:lnSpc>
              <a:spcBef>
                <a:spcPts val="9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pic>
        <p:nvPicPr>
          <p:cNvPr id="411" name="Shape 411"/>
          <p:cNvPicPr preferRelativeResize="0"/>
          <p:nvPr/>
        </p:nvPicPr>
        <p:blipFill rotWithShape="1">
          <a:blip r:embed="rId3">
            <a:alphaModFix/>
          </a:blip>
          <a:srcRect b="0" l="0" r="0" t="0"/>
          <a:stretch/>
        </p:blipFill>
        <p:spPr>
          <a:xfrm>
            <a:off x="632673" y="1265521"/>
            <a:ext cx="2847196" cy="2797822"/>
          </a:xfrm>
          <a:prstGeom prst="rect">
            <a:avLst/>
          </a:prstGeom>
          <a:noFill/>
          <a:ln>
            <a:noFill/>
          </a:ln>
        </p:spPr>
      </p:pic>
      <p:pic>
        <p:nvPicPr>
          <p:cNvPr id="412" name="Shape 412"/>
          <p:cNvPicPr preferRelativeResize="0"/>
          <p:nvPr/>
        </p:nvPicPr>
        <p:blipFill rotWithShape="1">
          <a:blip r:embed="rId4">
            <a:alphaModFix/>
          </a:blip>
          <a:srcRect b="0" l="0" r="0" t="0"/>
          <a:stretch/>
        </p:blipFill>
        <p:spPr>
          <a:xfrm>
            <a:off x="4774133" y="1224849"/>
            <a:ext cx="3956847" cy="285056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8" name="Shape 418"/>
        <p:cNvGrpSpPr/>
        <p:nvPr/>
      </p:nvGrpSpPr>
      <p:grpSpPr>
        <a:xfrm>
          <a:off x="0" y="0"/>
          <a:ext cx="0" cy="0"/>
          <a:chOff x="0" y="0"/>
          <a:chExt cx="0" cy="0"/>
        </a:xfrm>
      </p:grpSpPr>
      <p:sp>
        <p:nvSpPr>
          <p:cNvPr id="419" name="Shape 419"/>
          <p:cNvSpPr txBox="1"/>
          <p:nvPr>
            <p:ph type="title"/>
          </p:nvPr>
        </p:nvSpPr>
        <p:spPr>
          <a:xfrm>
            <a:off x="456480" y="235465"/>
            <a:ext cx="8228273" cy="797073"/>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Quality score computation</a:t>
            </a:r>
            <a:endParaRPr sz="1200"/>
          </a:p>
        </p:txBody>
      </p:sp>
      <p:sp>
        <p:nvSpPr>
          <p:cNvPr id="420" name="Shape 420"/>
          <p:cNvSpPr txBox="1"/>
          <p:nvPr>
            <p:ph idx="1" type="body"/>
          </p:nvPr>
        </p:nvSpPr>
        <p:spPr>
          <a:xfrm>
            <a:off x="424800" y="1224849"/>
            <a:ext cx="8228273" cy="3394856"/>
          </a:xfrm>
          <a:prstGeom prst="rect">
            <a:avLst/>
          </a:prstGeom>
          <a:noFill/>
          <a:ln>
            <a:noFill/>
          </a:ln>
        </p:spPr>
        <p:txBody>
          <a:bodyPr anchorCtr="0" anchor="t" bIns="0" lIns="0" spcFirstLastPara="1" rIns="0" wrap="square" tIns="19075">
            <a:noAutofit/>
          </a:bodyPr>
          <a:lstStyle/>
          <a:p>
            <a:pPr indent="-177800" lvl="0" marL="279400" marR="0" rtl="0" algn="l">
              <a:lnSpc>
                <a:spcPct val="93000"/>
              </a:lnSpc>
              <a:spcBef>
                <a:spcPts val="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Quality scores are computed </a:t>
            </a:r>
            <a:r>
              <a:rPr lang="en-GB" sz="1400"/>
              <a:t>by a </a:t>
            </a:r>
            <a:r>
              <a:rPr b="0" i="0" lang="en-GB" sz="1400" u="none" cap="none" strike="noStrike">
                <a:solidFill>
                  <a:srgbClr val="000000"/>
                </a:solidFill>
                <a:latin typeface="Arial"/>
                <a:ea typeface="Arial"/>
                <a:cs typeface="Arial"/>
                <a:sym typeface="Arial"/>
              </a:rPr>
              <a:t>6-dimensional table lookup</a:t>
            </a:r>
            <a:r>
              <a:rPr lang="en-GB" sz="1400"/>
              <a:t> using </a:t>
            </a:r>
            <a:r>
              <a:rPr b="0" i="0" lang="en-GB" sz="1400" u="none" cap="none" strike="noStrike">
                <a:solidFill>
                  <a:srgbClr val="000000"/>
                </a:solidFill>
                <a:latin typeface="Arial"/>
                <a:ea typeface="Arial"/>
                <a:cs typeface="Arial"/>
                <a:sym typeface="Arial"/>
              </a:rPr>
              <a:t>features derived from the data:</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Motif (6-mer)				Are we in a difficult sequencing context ?</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Motif accumulation			Have we been in </a:t>
            </a:r>
            <a:r>
              <a:rPr b="0" i="0" lang="en-GB" sz="1400" u="none" cap="none" strike="noStrike">
                <a:solidFill>
                  <a:schemeClr val="dk1"/>
                </a:solidFill>
                <a:latin typeface="Arial"/>
                <a:ea typeface="Arial"/>
                <a:cs typeface="Arial"/>
                <a:sym typeface="Arial"/>
              </a:rPr>
              <a:t>a difficult sequencing </a:t>
            </a:r>
            <a:r>
              <a:rPr lang="en-GB" sz="1400">
                <a:solidFill>
                  <a:schemeClr val="dk1"/>
                </a:solidFill>
              </a:rPr>
              <a:t> </a:t>
            </a:r>
            <a:r>
              <a:rPr b="0" i="0" lang="en-GB" sz="1400" u="none" cap="none" strike="noStrike">
                <a:solidFill>
                  <a:schemeClr val="dk1"/>
                </a:solidFill>
                <a:latin typeface="Arial"/>
                <a:ea typeface="Arial"/>
                <a:cs typeface="Arial"/>
                <a:sym typeface="Arial"/>
              </a:rPr>
              <a:t>context ?</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Endiness 				         Where are we in the read ?</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Shifted Purity, G adjusted		</a:t>
            </a:r>
            <a:r>
              <a:rPr b="0" i="0" lang="en-GB" sz="1400" u="none" cap="none" strike="noStrike">
                <a:solidFill>
                  <a:schemeClr val="dk1"/>
                </a:solidFill>
                <a:latin typeface="Arial"/>
                <a:ea typeface="Arial"/>
                <a:cs typeface="Arial"/>
                <a:sym typeface="Arial"/>
              </a:rPr>
              <a:t>Modified purity</a:t>
            </a:r>
            <a:endParaRPr sz="1400"/>
          </a:p>
          <a:p>
            <a:pPr indent="-63500" lvl="0" marL="3810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   Online Overlap 			         Are the local intensities ‘Noisy’ ?</a:t>
            </a:r>
            <a:endParaRPr sz="1400"/>
          </a:p>
          <a:p>
            <a:pPr indent="0" lvl="0" marL="4826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Penultimate Chastity 25		Value used for purity filtering</a:t>
            </a:r>
            <a:endParaRPr sz="1400"/>
          </a:p>
          <a:p>
            <a:pPr indent="-177800" lvl="0" marL="279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“Canned” calibration table is used 	Different tables for HiSeq and MiSeq</a:t>
            </a:r>
            <a:endParaRPr b="0" i="0" sz="1400" u="none" cap="none" strike="noStrike">
              <a:solidFill>
                <a:srgbClr val="000000"/>
              </a:solidFill>
              <a:latin typeface="Arial"/>
              <a:ea typeface="Arial"/>
              <a:cs typeface="Arial"/>
              <a:sym typeface="Arial"/>
            </a:endParaRPr>
          </a:p>
          <a:p>
            <a:pPr indent="-279400" lvl="0" marL="279400" marR="0" rtl="0" algn="l">
              <a:lnSpc>
                <a:spcPct val="93000"/>
              </a:lnSpc>
              <a:spcBef>
                <a:spcPts val="2100"/>
              </a:spcBef>
              <a:spcAft>
                <a:spcPts val="0"/>
              </a:spcAft>
              <a:buClr>
                <a:srgbClr val="000000"/>
              </a:buClr>
              <a:buFont typeface="Arial"/>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456480" y="235465"/>
            <a:ext cx="8228273" cy="797073"/>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“Purity” filtering (PF)</a:t>
            </a:r>
            <a:endParaRPr sz="1200"/>
          </a:p>
        </p:txBody>
      </p:sp>
      <p:sp>
        <p:nvSpPr>
          <p:cNvPr id="428" name="Shape 428"/>
          <p:cNvSpPr txBox="1"/>
          <p:nvPr>
            <p:ph idx="1" type="body"/>
          </p:nvPr>
        </p:nvSpPr>
        <p:spPr>
          <a:xfrm>
            <a:off x="424800" y="1224849"/>
            <a:ext cx="8228273" cy="3394856"/>
          </a:xfrm>
          <a:prstGeom prst="rect">
            <a:avLst/>
          </a:prstGeom>
          <a:noFill/>
          <a:ln>
            <a:noFill/>
          </a:ln>
        </p:spPr>
        <p:txBody>
          <a:bodyPr anchorCtr="0" anchor="t" bIns="0" lIns="0" spcFirstLastPara="1" rIns="0" wrap="square" tIns="19075">
            <a:noAutofit/>
          </a:bodyPr>
          <a:lstStyle/>
          <a:p>
            <a:pPr indent="-177800" lvl="0" marL="279400" marR="0" rtl="0" algn="l">
              <a:lnSpc>
                <a:spcPct val="93000"/>
              </a:lnSpc>
              <a:spcBef>
                <a:spcPts val="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Base caller assumes cluster is homogeneous</a:t>
            </a:r>
            <a:endParaRPr sz="1400"/>
          </a:p>
          <a:p>
            <a:pPr indent="-177800" lvl="0" marL="279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may produce errors if it is mixed</a:t>
            </a:r>
            <a:endParaRPr sz="1400"/>
          </a:p>
          <a:p>
            <a:pPr indent="-177800" lvl="0" marL="279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PF attempts to remove mixed clusters.</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Definition: Chastity = I</a:t>
            </a:r>
            <a:r>
              <a:rPr b="0" baseline="-25000" i="0" lang="en-GB" sz="1400" u="none" cap="none" strike="noStrike">
                <a:solidFill>
                  <a:srgbClr val="000000"/>
                </a:solidFill>
                <a:latin typeface="Arial"/>
                <a:ea typeface="Arial"/>
                <a:cs typeface="Arial"/>
                <a:sym typeface="Arial"/>
              </a:rPr>
              <a:t>MAX</a:t>
            </a:r>
            <a:r>
              <a:rPr b="0" i="0" lang="en-GB" sz="1400" u="none" cap="none" strike="noStrike">
                <a:solidFill>
                  <a:srgbClr val="000000"/>
                </a:solidFill>
                <a:latin typeface="Arial"/>
                <a:ea typeface="Arial"/>
                <a:cs typeface="Arial"/>
                <a:sym typeface="Arial"/>
              </a:rPr>
              <a:t> / (I</a:t>
            </a:r>
            <a:r>
              <a:rPr b="0" baseline="-25000" i="0" lang="en-GB" sz="1400" u="none" cap="none" strike="noStrike">
                <a:solidFill>
                  <a:srgbClr val="000000"/>
                </a:solidFill>
                <a:latin typeface="Arial"/>
                <a:ea typeface="Arial"/>
                <a:cs typeface="Arial"/>
                <a:sym typeface="Arial"/>
              </a:rPr>
              <a:t>MAX</a:t>
            </a:r>
            <a:r>
              <a:rPr b="0" i="0" lang="en-GB" sz="1400" u="none" cap="none" strike="noStrike">
                <a:solidFill>
                  <a:srgbClr val="000000"/>
                </a:solidFill>
                <a:latin typeface="Arial"/>
                <a:ea typeface="Arial"/>
                <a:cs typeface="Arial"/>
                <a:sym typeface="Arial"/>
              </a:rPr>
              <a:t>+I</a:t>
            </a:r>
            <a:r>
              <a:rPr b="0" baseline="-25000" i="0" lang="en-GB" sz="1400" u="none" cap="none" strike="noStrike">
                <a:solidFill>
                  <a:srgbClr val="000000"/>
                </a:solidFill>
                <a:latin typeface="Arial"/>
                <a:ea typeface="Arial"/>
                <a:cs typeface="Arial"/>
                <a:sym typeface="Arial"/>
              </a:rPr>
              <a:t>NEXT</a:t>
            </a:r>
            <a:r>
              <a:rPr b="0" i="0" lang="en-GB" sz="1400" u="none" cap="none" strike="noStrike">
                <a:solidFill>
                  <a:srgbClr val="000000"/>
                </a:solidFill>
                <a:latin typeface="Arial"/>
                <a:ea typeface="Arial"/>
                <a:cs typeface="Arial"/>
                <a:sym typeface="Arial"/>
              </a:rPr>
              <a:t>) &gt; 0.6</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Reads which fail the Chastity check more than</a:t>
            </a:r>
            <a:r>
              <a:rPr lang="en-GB" sz="1400"/>
              <a:t> </a:t>
            </a:r>
            <a:r>
              <a:rPr b="0" i="0" lang="en-GB" sz="1400" u="none" cap="none" strike="noStrike">
                <a:solidFill>
                  <a:srgbClr val="000000"/>
                </a:solidFill>
                <a:latin typeface="Arial"/>
                <a:ea typeface="Arial"/>
                <a:cs typeface="Arial"/>
                <a:sym typeface="Arial"/>
              </a:rPr>
              <a:t>once in the first 25 cycles are discarded</a:t>
            </a:r>
            <a:endParaRPr sz="1400"/>
          </a:p>
          <a:p>
            <a:pPr indent="-177800" lvl="0" marL="660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bcl files contain ALL reads there is a separate filter file</a:t>
            </a:r>
            <a:endParaRPr sz="1400"/>
          </a:p>
          <a:p>
            <a:pPr indent="-177800" lvl="0" marL="279400" marR="0" rtl="0" algn="l">
              <a:lnSpc>
                <a:spcPct val="93000"/>
              </a:lnSpc>
              <a:spcBef>
                <a:spcPts val="2100"/>
              </a:spcBef>
              <a:spcAft>
                <a:spcPts val="0"/>
              </a:spcAft>
              <a:buClr>
                <a:schemeClr val="dk1"/>
              </a:buClr>
              <a:buFont typeface="Arial"/>
              <a:buNone/>
            </a:pPr>
            <a:r>
              <a:rPr b="0" i="0" lang="en-GB" sz="1400" u="none" cap="none" strike="noStrike">
                <a:solidFill>
                  <a:srgbClr val="000000"/>
                </a:solidFill>
                <a:latin typeface="Arial"/>
                <a:ea typeface="Arial"/>
                <a:cs typeface="Arial"/>
                <a:sym typeface="Arial"/>
              </a:rPr>
              <a:t>~5% of reads discarded</a:t>
            </a:r>
            <a:r>
              <a:rPr lang="en-GB" sz="1400"/>
              <a:t> on a MiSeq, </a:t>
            </a:r>
            <a:r>
              <a:rPr b="0" i="0" lang="en-GB" sz="1400" u="none" cap="none" strike="noStrike">
                <a:solidFill>
                  <a:srgbClr val="000000"/>
                </a:solidFill>
                <a:latin typeface="Arial"/>
                <a:ea typeface="Arial"/>
                <a:cs typeface="Arial"/>
                <a:sym typeface="Arial"/>
              </a:rPr>
              <a:t>depending on density of lane</a:t>
            </a:r>
            <a:r>
              <a:rPr lang="en-GB" sz="1400"/>
              <a:t>, 20-30% on a </a:t>
            </a:r>
            <a:r>
              <a:rPr lang="en-GB" sz="1400"/>
              <a:t>patterned</a:t>
            </a:r>
            <a:r>
              <a:rPr lang="en-GB" sz="1400"/>
              <a:t> flowcell</a:t>
            </a:r>
            <a:endParaRPr sz="1400"/>
          </a:p>
          <a:p>
            <a:pPr indent="-279400" lvl="0" marL="279400" marR="0" rtl="0" algn="l">
              <a:lnSpc>
                <a:spcPct val="93000"/>
              </a:lnSpc>
              <a:spcBef>
                <a:spcPts val="2100"/>
              </a:spcBef>
              <a:spcAft>
                <a:spcPts val="0"/>
              </a:spcAft>
              <a:buClr>
                <a:srgbClr val="000000"/>
              </a:buClr>
              <a:buFont typeface="Arial"/>
              <a:buNone/>
            </a:pPr>
            <a:r>
              <a:rPr b="0" i="0" lang="en-GB" sz="1400" u="none" cap="none" strike="noStrike">
                <a:solidFill>
                  <a:srgbClr val="000000"/>
                </a:solidFill>
                <a:latin typeface="Arial"/>
                <a:ea typeface="Arial"/>
                <a:cs typeface="Arial"/>
                <a:sym typeface="Arial"/>
              </a:rPr>
              <a:t>Can be (much) lower if you overload the flowcell i.e. if the density is too high</a:t>
            </a:r>
            <a:endParaRPr sz="1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456480" y="205222"/>
            <a:ext cx="8226600" cy="857700"/>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MiSeq to HiSeqX</a:t>
            </a:r>
            <a:endParaRPr sz="1200"/>
          </a:p>
        </p:txBody>
      </p:sp>
      <p:sp>
        <p:nvSpPr>
          <p:cNvPr id="174" name="Shape 174"/>
          <p:cNvSpPr txBox="1"/>
          <p:nvPr>
            <p:ph idx="1" type="body"/>
          </p:nvPr>
        </p:nvSpPr>
        <p:spPr>
          <a:xfrm>
            <a:off x="456480" y="1203246"/>
            <a:ext cx="8226600" cy="3393600"/>
          </a:xfrm>
          <a:prstGeom prst="rect">
            <a:avLst/>
          </a:prstGeom>
          <a:noFill/>
          <a:ln>
            <a:noFill/>
          </a:ln>
        </p:spPr>
        <p:txBody>
          <a:bodyPr anchorCtr="0" anchor="t" bIns="0" lIns="0" spcFirstLastPara="1" rIns="0" wrap="square" tIns="23450">
            <a:noAutofit/>
          </a:bodyPr>
          <a:lstStyle/>
          <a:p>
            <a:pPr indent="0" lvl="0" marL="457200" marR="0" rtl="0" algn="l">
              <a:lnSpc>
                <a:spcPct val="93000"/>
              </a:lnSpc>
              <a:spcBef>
                <a:spcPts val="1800"/>
              </a:spcBef>
              <a:spcAft>
                <a:spcPts val="0"/>
              </a:spcAft>
              <a:buClr>
                <a:schemeClr val="dk1"/>
              </a:buClr>
              <a:buFont typeface="Arial"/>
              <a:buNone/>
            </a:pPr>
            <a:r>
              <a:rPr b="0" i="0" lang="en-GB" sz="2000" u="none" cap="none" strike="noStrike">
                <a:solidFill>
                  <a:schemeClr val="dk1"/>
                </a:solidFill>
                <a:latin typeface="Arial"/>
                <a:ea typeface="Arial"/>
                <a:cs typeface="Arial"/>
                <a:sym typeface="Arial"/>
              </a:rPr>
              <a:t>HiSeq </a:t>
            </a:r>
            <a:r>
              <a:rPr lang="en-GB" sz="2000">
                <a:solidFill>
                  <a:schemeClr val="dk1"/>
                </a:solidFill>
              </a:rPr>
              <a:t>4000</a:t>
            </a:r>
            <a:r>
              <a:rPr b="0" i="0" lang="en-GB" sz="2000" u="none" cap="none" strike="noStrike">
                <a:solidFill>
                  <a:schemeClr val="dk1"/>
                </a:solidFill>
                <a:latin typeface="Arial"/>
                <a:ea typeface="Arial"/>
                <a:cs typeface="Arial"/>
                <a:sym typeface="Arial"/>
              </a:rPr>
              <a:t> (yield 50 G</a:t>
            </a:r>
            <a:r>
              <a:rPr lang="en-GB" sz="2000">
                <a:solidFill>
                  <a:schemeClr val="dk1"/>
                </a:solidFill>
              </a:rPr>
              <a:t>B</a:t>
            </a:r>
            <a:r>
              <a:rPr b="0" i="0" lang="en-GB" sz="2000" u="none" cap="none" strike="noStrike">
                <a:solidFill>
                  <a:schemeClr val="dk1"/>
                </a:solidFill>
                <a:latin typeface="Arial"/>
                <a:ea typeface="Arial"/>
                <a:cs typeface="Arial"/>
                <a:sym typeface="Arial"/>
              </a:rPr>
              <a:t> - </a:t>
            </a:r>
            <a:r>
              <a:rPr lang="en-GB" sz="2000">
                <a:solidFill>
                  <a:schemeClr val="dk1"/>
                </a:solidFill>
              </a:rPr>
              <a:t>750 GB</a:t>
            </a:r>
            <a:r>
              <a:rPr b="0" i="0" lang="en-GB" sz="2000" u="none" cap="none" strike="noStrike">
                <a:solidFill>
                  <a:schemeClr val="dk1"/>
                </a:solidFill>
                <a:latin typeface="Arial"/>
                <a:ea typeface="Arial"/>
                <a:cs typeface="Arial"/>
                <a:sym typeface="Arial"/>
              </a:rPr>
              <a:t>)</a:t>
            </a:r>
            <a:endParaRPr b="0" i="0" sz="2000" u="none" cap="none" strike="noStrike">
              <a:solidFill>
                <a:schemeClr val="dk1"/>
              </a:solidFill>
              <a:latin typeface="Arial"/>
              <a:ea typeface="Arial"/>
              <a:cs typeface="Arial"/>
              <a:sym typeface="Arial"/>
            </a:endParaRPr>
          </a:p>
          <a:p>
            <a:pPr indent="0" lvl="0" marL="762000" marR="0" rtl="0" algn="l">
              <a:lnSpc>
                <a:spcPct val="93000"/>
              </a:lnSpc>
              <a:spcBef>
                <a:spcPts val="2100"/>
              </a:spcBef>
              <a:spcAft>
                <a:spcPts val="0"/>
              </a:spcAft>
              <a:buClr>
                <a:srgbClr val="000000"/>
              </a:buClr>
              <a:buFont typeface="Arial"/>
              <a:buNone/>
            </a:pPr>
            <a:r>
              <a:rPr b="0" i="0" lang="en-GB" sz="1700" u="none" cap="none" strike="noStrike">
                <a:solidFill>
                  <a:schemeClr val="dk1"/>
                </a:solidFill>
                <a:latin typeface="Arial"/>
                <a:ea typeface="Arial"/>
                <a:cs typeface="Arial"/>
                <a:sym typeface="Arial"/>
              </a:rPr>
              <a:t>Patterned flowcell</a:t>
            </a:r>
            <a:endParaRPr b="0" i="0" sz="1700" u="none" cap="none" strike="noStrike">
              <a:solidFill>
                <a:schemeClr val="dk1"/>
              </a:solidFill>
              <a:latin typeface="Arial"/>
              <a:ea typeface="Arial"/>
              <a:cs typeface="Arial"/>
              <a:sym typeface="Arial"/>
            </a:endParaRPr>
          </a:p>
          <a:p>
            <a:pPr indent="-63500" lvl="0" marL="762000" marR="0" rtl="0" algn="l">
              <a:lnSpc>
                <a:spcPct val="93000"/>
              </a:lnSpc>
              <a:spcBef>
                <a:spcPts val="2100"/>
              </a:spcBef>
              <a:spcAft>
                <a:spcPts val="0"/>
              </a:spcAft>
              <a:buClr>
                <a:schemeClr val="dk1"/>
              </a:buClr>
              <a:buFont typeface="Arial"/>
              <a:buNone/>
            </a:pPr>
            <a:r>
              <a:rPr lang="en-GB" sz="1700">
                <a:solidFill>
                  <a:schemeClr val="dk1"/>
                </a:solidFill>
              </a:rPr>
              <a:t> </a:t>
            </a:r>
            <a:r>
              <a:rPr b="0" i="0" lang="en-GB" sz="1700" u="none" cap="none" strike="noStrike">
                <a:solidFill>
                  <a:schemeClr val="dk1"/>
                </a:solidFill>
                <a:latin typeface="Arial"/>
                <a:ea typeface="Arial"/>
                <a:cs typeface="Arial"/>
                <a:sym typeface="Arial"/>
              </a:rPr>
              <a:t>8 lanes, 1-3 days for 50-300 cycle run</a:t>
            </a:r>
            <a:endParaRPr b="0" i="0" sz="1700" u="none" cap="none" strike="noStrike">
              <a:solidFill>
                <a:schemeClr val="dk1"/>
              </a:solidFill>
              <a:latin typeface="Arial"/>
              <a:ea typeface="Arial"/>
              <a:cs typeface="Arial"/>
              <a:sym typeface="Arial"/>
            </a:endParaRPr>
          </a:p>
          <a:p>
            <a:pPr indent="-63500" lvl="0" marL="762000" marR="0" rtl="0" algn="l">
              <a:lnSpc>
                <a:spcPct val="93000"/>
              </a:lnSpc>
              <a:spcBef>
                <a:spcPts val="2100"/>
              </a:spcBef>
              <a:spcAft>
                <a:spcPts val="0"/>
              </a:spcAft>
              <a:buClr>
                <a:schemeClr val="dk1"/>
              </a:buClr>
              <a:buFont typeface="Arial"/>
              <a:buNone/>
            </a:pPr>
            <a:r>
              <a:rPr lang="en-GB" sz="1700">
                <a:solidFill>
                  <a:schemeClr val="dk1"/>
                </a:solidFill>
              </a:rPr>
              <a:t> More variability in read length (e.g. 28+98) than HiSeqX</a:t>
            </a:r>
            <a:endParaRPr sz="1700">
              <a:solidFill>
                <a:schemeClr val="dk1"/>
              </a:solidFill>
            </a:endParaRPr>
          </a:p>
          <a:p>
            <a:pPr indent="0" lvl="0" marL="0" marR="0" rtl="0" algn="l">
              <a:lnSpc>
                <a:spcPct val="93000"/>
              </a:lnSpc>
              <a:spcBef>
                <a:spcPts val="900"/>
              </a:spcBef>
              <a:spcAft>
                <a:spcPts val="0"/>
              </a:spcAft>
              <a:buClr>
                <a:schemeClr val="dk1"/>
              </a:buClr>
              <a:buFont typeface="Arial"/>
              <a:buNone/>
            </a:pPr>
            <a:r>
              <a:t/>
            </a:r>
            <a:endParaRPr b="0" i="0" sz="1700" u="none" cap="none" strike="noStrike">
              <a:solidFill>
                <a:schemeClr val="dk1"/>
              </a:solidFill>
              <a:latin typeface="Arial"/>
              <a:ea typeface="Arial"/>
              <a:cs typeface="Arial"/>
              <a:sym typeface="Arial"/>
            </a:endParaRPr>
          </a:p>
          <a:p>
            <a:pPr indent="0" lvl="0" marL="762000" marR="0" rtl="0" algn="l">
              <a:lnSpc>
                <a:spcPct val="93000"/>
              </a:lnSpc>
              <a:spcBef>
                <a:spcPts val="23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93000"/>
              </a:lnSpc>
              <a:spcBef>
                <a:spcPts val="9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4586"/>
              </a:buClr>
              <a:buFont typeface="Arial"/>
              <a:buNone/>
            </a:pPr>
            <a:r>
              <a:rPr b="0" i="0" lang="en-GB" sz="3700" u="none" cap="none" strike="noStrike">
                <a:solidFill>
                  <a:srgbClr val="004586"/>
                </a:solidFill>
                <a:latin typeface="Arial"/>
                <a:ea typeface="Arial"/>
                <a:cs typeface="Arial"/>
                <a:sym typeface="Arial"/>
              </a:rPr>
              <a:t>Low complexity - PF rate too high</a:t>
            </a:r>
            <a:endParaRPr sz="1200"/>
          </a:p>
        </p:txBody>
      </p:sp>
      <p:pic>
        <p:nvPicPr>
          <p:cNvPr id="434" name="Shape 434"/>
          <p:cNvPicPr preferRelativeResize="0"/>
          <p:nvPr/>
        </p:nvPicPr>
        <p:blipFill rotWithShape="1">
          <a:blip r:embed="rId3">
            <a:alphaModFix/>
          </a:blip>
          <a:srcRect b="0" l="0" r="0" t="0"/>
          <a:stretch/>
        </p:blipFill>
        <p:spPr>
          <a:xfrm>
            <a:off x="138240" y="1140600"/>
            <a:ext cx="8867519" cy="3059047"/>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Shape 441"/>
          <p:cNvSpPr txBox="1"/>
          <p:nvPr>
            <p:ph type="title"/>
          </p:nvPr>
        </p:nvSpPr>
        <p:spPr>
          <a:xfrm>
            <a:off x="456480" y="235465"/>
            <a:ext cx="8228273" cy="797073"/>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Phasing vs purity filtering</a:t>
            </a:r>
            <a:endParaRPr sz="1200"/>
          </a:p>
        </p:txBody>
      </p:sp>
      <p:sp>
        <p:nvSpPr>
          <p:cNvPr id="442" name="Shape 442"/>
          <p:cNvSpPr txBox="1"/>
          <p:nvPr>
            <p:ph idx="1" type="body"/>
          </p:nvPr>
        </p:nvSpPr>
        <p:spPr>
          <a:xfrm>
            <a:off x="424800" y="1224849"/>
            <a:ext cx="8228273" cy="3394856"/>
          </a:xfrm>
          <a:prstGeom prst="rect">
            <a:avLst/>
          </a:prstGeom>
          <a:noFill/>
          <a:ln>
            <a:noFill/>
          </a:ln>
        </p:spPr>
        <p:txBody>
          <a:bodyPr anchorCtr="0" anchor="t" bIns="0" lIns="0" spcFirstLastPara="1" rIns="0" wrap="square" tIns="19075">
            <a:noAutofit/>
          </a:bodyPr>
          <a:lstStyle/>
          <a:p>
            <a:pPr indent="-177800" lvl="0" marL="279400" marR="0" rtl="0" algn="l">
              <a:lnSpc>
                <a:spcPct val="93000"/>
              </a:lnSpc>
              <a:spcBef>
                <a:spcPts val="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Different phenomena:</a:t>
            </a:r>
            <a:endParaRPr sz="1800"/>
          </a:p>
          <a:p>
            <a:pPr indent="-177800" lvl="0" marL="660400" marR="0" rtl="0" algn="l">
              <a:lnSpc>
                <a:spcPct val="93000"/>
              </a:lnSpc>
              <a:spcBef>
                <a:spcPts val="21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Mixed clusters are problematic from the start</a:t>
            </a:r>
            <a:endParaRPr sz="1800"/>
          </a:p>
          <a:p>
            <a:pPr indent="-177800" lvl="0" marL="660400" marR="0" rtl="0" algn="l">
              <a:lnSpc>
                <a:spcPct val="93000"/>
              </a:lnSpc>
              <a:spcBef>
                <a:spcPts val="21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Phasing is a gradual process</a:t>
            </a:r>
            <a:endParaRPr sz="1800"/>
          </a:p>
          <a:p>
            <a:pPr indent="-177800" lvl="0" marL="279400" marR="0" rtl="0" algn="l">
              <a:lnSpc>
                <a:spcPct val="93000"/>
              </a:lnSpc>
              <a:spcBef>
                <a:spcPts val="21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Different response:</a:t>
            </a:r>
            <a:endParaRPr sz="1800"/>
          </a:p>
          <a:p>
            <a:pPr indent="-177800" lvl="0" marL="660400" marR="0" rtl="0" algn="l">
              <a:lnSpc>
                <a:spcPct val="93000"/>
              </a:lnSpc>
              <a:spcBef>
                <a:spcPts val="21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PF discards entire reads</a:t>
            </a:r>
            <a:endParaRPr sz="1800"/>
          </a:p>
          <a:p>
            <a:pPr indent="-177800" lvl="0" marL="660400" marR="0" rtl="0" algn="l">
              <a:lnSpc>
                <a:spcPct val="93000"/>
              </a:lnSpc>
              <a:spcBef>
                <a:spcPts val="2100"/>
              </a:spcBef>
              <a:spcAft>
                <a:spcPts val="0"/>
              </a:spcAft>
              <a:buClr>
                <a:schemeClr val="dk1"/>
              </a:buClr>
              <a:buFont typeface="Arial"/>
              <a:buNone/>
            </a:pPr>
            <a:r>
              <a:rPr b="0" i="0" lang="en-GB" sz="1800" u="none" cap="none" strike="noStrike">
                <a:solidFill>
                  <a:srgbClr val="000000"/>
                </a:solidFill>
                <a:latin typeface="Arial"/>
                <a:ea typeface="Arial"/>
                <a:cs typeface="Arial"/>
                <a:sym typeface="Arial"/>
              </a:rPr>
              <a:t>Phasing degrades individual base quality</a:t>
            </a:r>
            <a:endParaRPr sz="1800"/>
          </a:p>
          <a:p>
            <a:pPr indent="-114300" lvl="0" marL="279400" marR="0" rtl="0" algn="l">
              <a:lnSpc>
                <a:spcPct val="93000"/>
              </a:lnSpc>
              <a:spcBef>
                <a:spcPts val="210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Phasing has minimal effect in first 25 cycles examined by PF</a:t>
            </a:r>
            <a:endParaRPr sz="18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sp>
        <p:nvSpPr>
          <p:cNvPr id="449" name="Shape 449"/>
          <p:cNvSpPr txBox="1"/>
          <p:nvPr>
            <p:ph type="title"/>
          </p:nvPr>
        </p:nvSpPr>
        <p:spPr>
          <a:xfrm>
            <a:off x="414720" y="207382"/>
            <a:ext cx="8226640" cy="85769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Spiked phix</a:t>
            </a:r>
            <a:endParaRPr sz="1200"/>
          </a:p>
        </p:txBody>
      </p:sp>
      <p:sp>
        <p:nvSpPr>
          <p:cNvPr id="450" name="Shape 450"/>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chemeClr val="dk1"/>
              </a:buClr>
              <a:buFont typeface="Arial"/>
              <a:buNone/>
            </a:pPr>
            <a:r>
              <a:rPr b="0" i="0" lang="en-GB" sz="2700" u="none" cap="none" strike="noStrike">
                <a:solidFill>
                  <a:srgbClr val="000000"/>
                </a:solidFill>
                <a:latin typeface="Arial"/>
                <a:ea typeface="Arial"/>
                <a:cs typeface="Arial"/>
                <a:sym typeface="Arial"/>
              </a:rPr>
              <a:t>PhiX sample “spiked in” to every lane at ~0.5%</a:t>
            </a:r>
            <a:endParaRPr sz="1200"/>
          </a:p>
          <a:p>
            <a:pPr indent="-114300" lvl="0" marL="279400" marR="0" rtl="0" algn="l">
              <a:lnSpc>
                <a:spcPct val="93000"/>
              </a:lnSpc>
              <a:spcBef>
                <a:spcPts val="1200"/>
              </a:spcBef>
              <a:spcAft>
                <a:spcPts val="0"/>
              </a:spcAft>
              <a:buClr>
                <a:srgbClr val="000000"/>
              </a:buClr>
              <a:buFont typeface="Arial"/>
              <a:buNone/>
            </a:pPr>
            <a:r>
              <a:rPr b="0" i="0" lang="en-GB" sz="2700" u="none" cap="none" strike="noStrike">
                <a:solidFill>
                  <a:srgbClr val="000000"/>
                </a:solidFill>
                <a:latin typeface="Arial"/>
                <a:ea typeface="Arial"/>
                <a:cs typeface="Arial"/>
                <a:sym typeface="Arial"/>
              </a:rPr>
              <a:t>Known sequence</a:t>
            </a:r>
            <a:endParaRPr sz="1200"/>
          </a:p>
          <a:p>
            <a:pPr indent="-114300" lvl="0" marL="279400" marR="0" rtl="0" algn="l">
              <a:lnSpc>
                <a:spcPct val="93000"/>
              </a:lnSpc>
              <a:spcBef>
                <a:spcPts val="1200"/>
              </a:spcBef>
              <a:spcAft>
                <a:spcPts val="0"/>
              </a:spcAft>
              <a:buClr>
                <a:schemeClr val="dk1"/>
              </a:buClr>
              <a:buFont typeface="Arial"/>
              <a:buNone/>
            </a:pPr>
            <a:r>
              <a:rPr b="0" i="0" lang="en-GB" sz="2700" u="none" cap="none" strike="noStrike">
                <a:solidFill>
                  <a:srgbClr val="000000"/>
                </a:solidFill>
                <a:latin typeface="Arial"/>
                <a:ea typeface="Arial"/>
                <a:cs typeface="Arial"/>
                <a:sym typeface="Arial"/>
              </a:rPr>
              <a:t>Controls used for error rate estimation</a:t>
            </a:r>
            <a:endParaRPr sz="1200"/>
          </a:p>
          <a:p>
            <a:pPr indent="-114300" lvl="0" marL="279400" marR="0" rtl="0" algn="l">
              <a:lnSpc>
                <a:spcPct val="93000"/>
              </a:lnSpc>
              <a:spcBef>
                <a:spcPts val="1200"/>
              </a:spcBef>
              <a:spcAft>
                <a:spcPts val="0"/>
              </a:spcAft>
              <a:buClr>
                <a:srgbClr val="000000"/>
              </a:buClr>
              <a:buFont typeface="Arial"/>
              <a:buNone/>
            </a:pPr>
            <a:r>
              <a:rPr b="0" i="0" lang="en-GB" sz="2700" u="none" cap="none" strike="noStrike">
                <a:solidFill>
                  <a:srgbClr val="000000"/>
                </a:solidFill>
                <a:latin typeface="Arial"/>
                <a:ea typeface="Arial"/>
                <a:cs typeface="Arial"/>
                <a:sym typeface="Arial"/>
              </a:rPr>
              <a:t>Computed on instrument in near-realtime</a:t>
            </a:r>
            <a:endParaRPr sz="1200"/>
          </a:p>
          <a:p>
            <a:pPr indent="-114300" lvl="0" marL="279400" marR="0" rtl="0" algn="l">
              <a:lnSpc>
                <a:spcPct val="93000"/>
              </a:lnSpc>
              <a:spcBef>
                <a:spcPts val="1200"/>
              </a:spcBef>
              <a:spcAft>
                <a:spcPts val="0"/>
              </a:spcAft>
              <a:buClr>
                <a:srgbClr val="000000"/>
              </a:buClr>
              <a:buFont typeface="Arial"/>
              <a:buNone/>
            </a:pPr>
            <a:r>
              <a:rPr b="0" i="0" lang="en-GB" sz="2700" u="none" cap="none" strike="noStrike">
                <a:solidFill>
                  <a:srgbClr val="000000"/>
                </a:solidFill>
                <a:latin typeface="Arial"/>
                <a:ea typeface="Arial"/>
                <a:cs typeface="Arial"/>
                <a:sym typeface="Arial"/>
              </a:rPr>
              <a:t>Spatial distribution of errors</a:t>
            </a:r>
            <a:endParaRPr sz="1200"/>
          </a:p>
          <a:p>
            <a:pPr indent="0" lvl="0" marL="54610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4" name="Shape 454"/>
        <p:cNvGrpSpPr/>
        <p:nvPr/>
      </p:nvGrpSpPr>
      <p:grpSpPr>
        <a:xfrm>
          <a:off x="0" y="0"/>
          <a:ext cx="0" cy="0"/>
          <a:chOff x="0" y="0"/>
          <a:chExt cx="0" cy="0"/>
        </a:xfrm>
      </p:grpSpPr>
      <p:sp>
        <p:nvSpPr>
          <p:cNvPr id="455" name="Shape 455"/>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4586"/>
              </a:buClr>
              <a:buFont typeface="Arial"/>
              <a:buNone/>
            </a:pPr>
            <a:r>
              <a:rPr b="0" i="0" lang="en-GB" sz="3700" u="none" cap="none" strike="noStrike">
                <a:solidFill>
                  <a:srgbClr val="004586"/>
                </a:solidFill>
                <a:latin typeface="Arial"/>
                <a:ea typeface="Arial"/>
                <a:cs typeface="Arial"/>
                <a:sym typeface="Arial"/>
              </a:rPr>
              <a:t>Bubbles</a:t>
            </a:r>
            <a:endParaRPr sz="1200"/>
          </a:p>
        </p:txBody>
      </p:sp>
      <p:sp>
        <p:nvSpPr>
          <p:cNvPr id="456" name="Shape 456"/>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pic>
        <p:nvPicPr>
          <p:cNvPr id="457" name="Shape 457"/>
          <p:cNvPicPr preferRelativeResize="0"/>
          <p:nvPr/>
        </p:nvPicPr>
        <p:blipFill rotWithShape="1">
          <a:blip r:embed="rId3">
            <a:alphaModFix/>
          </a:blip>
          <a:srcRect b="0" l="0" r="0" t="0"/>
          <a:stretch/>
        </p:blipFill>
        <p:spPr>
          <a:xfrm>
            <a:off x="1382400" y="1451672"/>
            <a:ext cx="4682880" cy="29163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414720" y="207382"/>
            <a:ext cx="8226640" cy="85769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Spatial filter</a:t>
            </a:r>
            <a:endParaRPr sz="1200"/>
          </a:p>
        </p:txBody>
      </p:sp>
      <p:sp>
        <p:nvSpPr>
          <p:cNvPr id="465" name="Shape 465"/>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Bubble detection</a:t>
            </a:r>
            <a:endParaRPr sz="1200"/>
          </a:p>
          <a:p>
            <a:pPr indent="-177800" lvl="0" marL="660400" marR="0" rtl="0" algn="l">
              <a:lnSpc>
                <a:spcPct val="93000"/>
              </a:lnSpc>
              <a:spcBef>
                <a:spcPts val="12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Spatially correlated.</a:t>
            </a:r>
            <a:endParaRPr sz="1200"/>
          </a:p>
          <a:p>
            <a:pPr indent="-177800" lvl="0" marL="660400" marR="0" rtl="0" algn="l">
              <a:lnSpc>
                <a:spcPct val="93000"/>
              </a:lnSpc>
              <a:spcBef>
                <a:spcPts val="12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Attributed to bubbles in reagent flow inhibiting chemistry in</a:t>
            </a:r>
            <a:endParaRPr sz="1200"/>
          </a:p>
          <a:p>
            <a:pPr indent="-177800" lvl="0" marL="660400" marR="0" rtl="0" algn="l">
              <a:lnSpc>
                <a:spcPct val="93000"/>
              </a:lnSpc>
              <a:spcBef>
                <a:spcPts val="1200"/>
              </a:spcBef>
              <a:spcAft>
                <a:spcPts val="0"/>
              </a:spcAft>
              <a:buClr>
                <a:schemeClr val="dk1"/>
              </a:buClr>
              <a:buFont typeface="Arial"/>
              <a:buNone/>
            </a:pPr>
            <a:r>
              <a:rPr lang="en-GB" sz="2000"/>
              <a:t>  </a:t>
            </a:r>
            <a:r>
              <a:rPr b="0" i="0" lang="en-GB" sz="2000" u="none" cap="none" strike="noStrike">
                <a:solidFill>
                  <a:srgbClr val="000000"/>
                </a:solidFill>
                <a:latin typeface="Arial"/>
                <a:ea typeface="Arial"/>
                <a:cs typeface="Arial"/>
                <a:sym typeface="Arial"/>
              </a:rPr>
              <a:t>small region of tile.</a:t>
            </a:r>
            <a:endParaRPr sz="1200"/>
          </a:p>
          <a:p>
            <a:pPr indent="457200" lvl="0" marL="0" marR="0" rtl="0" algn="l">
              <a:lnSpc>
                <a:spcPct val="93000"/>
              </a:lnSpc>
              <a:spcBef>
                <a:spcPts val="12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Affects all molecules of a cluster.</a:t>
            </a:r>
            <a:endParaRPr sz="1200"/>
          </a:p>
          <a:p>
            <a:pPr indent="-114300" lvl="0" marL="279400" marR="0" rtl="0" algn="l">
              <a:lnSpc>
                <a:spcPct val="93000"/>
              </a:lnSpc>
              <a:spcBef>
                <a:spcPts val="12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coverage - PF filtering</a:t>
            </a:r>
            <a:endParaRPr sz="1200"/>
          </a:p>
          <a:p>
            <a:pPr indent="-114300" lvl="0" marL="279400" marR="0" rtl="0" algn="l">
              <a:lnSpc>
                <a:spcPct val="93000"/>
              </a:lnSpc>
              <a:spcBef>
                <a:spcPts val="1200"/>
              </a:spcBef>
              <a:spcAft>
                <a:spcPts val="0"/>
              </a:spcAft>
              <a:buClr>
                <a:srgbClr val="000000"/>
              </a:buClr>
              <a:buFont typeface="Arial"/>
              <a:buNone/>
            </a:pPr>
            <a:r>
              <a:rPr lang="en-GB" sz="2300"/>
              <a:t>I</a:t>
            </a:r>
            <a:r>
              <a:rPr b="0" i="0" lang="en-GB" sz="2300" u="none" cap="none" strike="noStrike">
                <a:solidFill>
                  <a:srgbClr val="000000"/>
                </a:solidFill>
                <a:latin typeface="Arial"/>
                <a:ea typeface="Arial"/>
                <a:cs typeface="Arial"/>
                <a:sym typeface="Arial"/>
              </a:rPr>
              <a:t>ndels</a:t>
            </a:r>
            <a:r>
              <a:rPr lang="en-GB"/>
              <a:t>, </a:t>
            </a:r>
            <a:r>
              <a:rPr b="0" i="0" lang="en-GB" sz="2300" u="none" cap="none" strike="noStrike">
                <a:solidFill>
                  <a:srgbClr val="000000"/>
                </a:solidFill>
                <a:latin typeface="Arial"/>
                <a:ea typeface="Arial"/>
                <a:cs typeface="Arial"/>
                <a:sym typeface="Arial"/>
              </a:rPr>
              <a:t>errors, low qu</a:t>
            </a:r>
            <a:r>
              <a:rPr lang="en-GB" sz="2300"/>
              <a:t>ality</a:t>
            </a:r>
            <a:endParaRPr sz="120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414720" y="207382"/>
            <a:ext cx="8226640" cy="85769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Spatial filter - images</a:t>
            </a:r>
            <a:endParaRPr sz="1200"/>
          </a:p>
        </p:txBody>
      </p:sp>
      <p:sp>
        <p:nvSpPr>
          <p:cNvPr id="473" name="Shape 473"/>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pic>
        <p:nvPicPr>
          <p:cNvPr id="474" name="Shape 474"/>
          <p:cNvPicPr preferRelativeResize="0"/>
          <p:nvPr/>
        </p:nvPicPr>
        <p:blipFill rotWithShape="1">
          <a:blip r:embed="rId3">
            <a:alphaModFix/>
          </a:blip>
          <a:srcRect b="0" l="0" r="0" t="0"/>
          <a:stretch/>
        </p:blipFill>
        <p:spPr>
          <a:xfrm>
            <a:off x="743040" y="1367423"/>
            <a:ext cx="7343999" cy="31431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0" name="Shape 480"/>
        <p:cNvGrpSpPr/>
        <p:nvPr/>
      </p:nvGrpSpPr>
      <p:grpSpPr>
        <a:xfrm>
          <a:off x="0" y="0"/>
          <a:ext cx="0" cy="0"/>
          <a:chOff x="0" y="0"/>
          <a:chExt cx="0" cy="0"/>
        </a:xfrm>
      </p:grpSpPr>
      <p:sp>
        <p:nvSpPr>
          <p:cNvPr id="481" name="Shape 481"/>
          <p:cNvSpPr txBox="1"/>
          <p:nvPr>
            <p:ph type="title"/>
          </p:nvPr>
        </p:nvSpPr>
        <p:spPr>
          <a:xfrm>
            <a:off x="456480" y="205222"/>
            <a:ext cx="8228159" cy="858690"/>
          </a:xfrm>
          <a:prstGeom prst="rect">
            <a:avLst/>
          </a:prstGeom>
          <a:noFill/>
          <a:ln>
            <a:noFill/>
          </a:ln>
        </p:spPr>
        <p:txBody>
          <a:bodyPr anchorCtr="0" anchor="ctr" bIns="0" lIns="0" spcFirstLastPara="1" rIns="0" wrap="square" tIns="29325">
            <a:noAutofit/>
          </a:bodyPr>
          <a:lstStyle/>
          <a:p>
            <a:pPr indent="0" lvl="0" marL="0" marR="0" rtl="0" algn="ctr">
              <a:lnSpc>
                <a:spcPct val="93000"/>
              </a:lnSpc>
              <a:spcBef>
                <a:spcPts val="0"/>
              </a:spcBef>
              <a:spcAft>
                <a:spcPts val="0"/>
              </a:spcAft>
              <a:buClr>
                <a:srgbClr val="000000"/>
              </a:buClr>
              <a:buFont typeface="Arial"/>
              <a:buNone/>
            </a:pPr>
            <a:r>
              <a:rPr b="0" i="0" lang="en-GB" sz="3300" u="none" cap="none" strike="noStrike">
                <a:solidFill>
                  <a:srgbClr val="004586"/>
                </a:solidFill>
                <a:latin typeface="Arial"/>
                <a:ea typeface="Arial"/>
                <a:cs typeface="Arial"/>
                <a:sym typeface="Arial"/>
              </a:rPr>
              <a:t>Multiplexed samples</a:t>
            </a:r>
            <a:endParaRPr sz="1200"/>
          </a:p>
        </p:txBody>
      </p:sp>
      <p:sp>
        <p:nvSpPr>
          <p:cNvPr id="482" name="Shape 482"/>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241300" lvl="0" marL="279400" marR="0" rtl="0" algn="l">
              <a:lnSpc>
                <a:spcPct val="93000"/>
              </a:lnSpc>
              <a:spcBef>
                <a:spcPts val="0"/>
              </a:spcBef>
              <a:spcAft>
                <a:spcPts val="0"/>
              </a:spcAft>
              <a:buClr>
                <a:schemeClr val="dk1"/>
              </a:buClr>
              <a:buFont typeface="Arial"/>
              <a:buNone/>
            </a:pPr>
            <a:r>
              <a:rPr b="0" i="0" lang="en-GB" sz="2700" u="none" cap="none" strike="noStrike">
                <a:solidFill>
                  <a:srgbClr val="000000"/>
                </a:solidFill>
                <a:latin typeface="Arial"/>
                <a:ea typeface="Arial"/>
                <a:cs typeface="Arial"/>
                <a:sym typeface="Arial"/>
              </a:rPr>
              <a:t>Ligate a different “bar-code” tag to each sample</a:t>
            </a:r>
            <a:endParaRPr sz="1200"/>
          </a:p>
          <a:p>
            <a:pPr indent="-241300" lvl="0" marL="279400" marR="0" rtl="0" algn="l">
              <a:lnSpc>
                <a:spcPct val="93000"/>
              </a:lnSpc>
              <a:spcBef>
                <a:spcPts val="1200"/>
              </a:spcBef>
              <a:spcAft>
                <a:spcPts val="0"/>
              </a:spcAft>
              <a:buClr>
                <a:schemeClr val="dk1"/>
              </a:buClr>
              <a:buFont typeface="Arial"/>
              <a:buNone/>
            </a:pPr>
            <a:r>
              <a:rPr b="0" i="0" lang="en-GB" sz="2700" u="none" cap="none" strike="noStrike">
                <a:solidFill>
                  <a:srgbClr val="000000"/>
                </a:solidFill>
                <a:latin typeface="Arial"/>
                <a:ea typeface="Arial"/>
                <a:cs typeface="Arial"/>
                <a:sym typeface="Arial"/>
              </a:rPr>
              <a:t>Pool samples</a:t>
            </a:r>
            <a:endParaRPr sz="1200"/>
          </a:p>
          <a:p>
            <a:pPr indent="-241300" lvl="0" marL="279400" marR="0" rtl="0" algn="l">
              <a:lnSpc>
                <a:spcPct val="93000"/>
              </a:lnSpc>
              <a:spcBef>
                <a:spcPts val="1200"/>
              </a:spcBef>
              <a:spcAft>
                <a:spcPts val="0"/>
              </a:spcAft>
              <a:buClr>
                <a:schemeClr val="dk1"/>
              </a:buClr>
              <a:buFont typeface="Arial"/>
              <a:buNone/>
            </a:pPr>
            <a:r>
              <a:rPr b="0" i="0" lang="en-GB" sz="2700" u="none" cap="none" strike="noStrike">
                <a:solidFill>
                  <a:srgbClr val="000000"/>
                </a:solidFill>
                <a:latin typeface="Arial"/>
                <a:ea typeface="Arial"/>
                <a:cs typeface="Arial"/>
                <a:sym typeface="Arial"/>
              </a:rPr>
              <a:t>Sequence read-1, tag, read-2, separately primed</a:t>
            </a:r>
            <a:endParaRPr sz="1200"/>
          </a:p>
          <a:p>
            <a:pPr indent="-279400" lvl="0" marL="279400" marR="0" rtl="0" algn="l">
              <a:lnSpc>
                <a:spcPct val="93000"/>
              </a:lnSpc>
              <a:spcBef>
                <a:spcPts val="1200"/>
              </a:spcBef>
              <a:spcAft>
                <a:spcPts val="0"/>
              </a:spcAft>
              <a:buClr>
                <a:srgbClr val="000000"/>
              </a:buClr>
              <a:buFont typeface="Arial"/>
              <a:buNone/>
            </a:pPr>
            <a:r>
              <a:rPr b="0" i="0" lang="en-GB" sz="2700" u="none" cap="none" strike="noStrike">
                <a:solidFill>
                  <a:srgbClr val="000000"/>
                </a:solidFill>
                <a:latin typeface="Arial"/>
                <a:ea typeface="Arial"/>
                <a:cs typeface="Arial"/>
                <a:sym typeface="Arial"/>
              </a:rPr>
              <a:t>Choose tag set carefully</a:t>
            </a:r>
            <a:endParaRPr sz="1200"/>
          </a:p>
          <a:p>
            <a:pPr indent="-279400" lvl="0" marL="660400" marR="0" rtl="0" algn="l">
              <a:lnSpc>
                <a:spcPct val="93000"/>
              </a:lnSpc>
              <a:spcBef>
                <a:spcPts val="12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want variation in each cycle of the index read</a:t>
            </a:r>
            <a:endParaRPr sz="1200"/>
          </a:p>
          <a:p>
            <a:pPr indent="-279400" lvl="0" marL="660400" marR="0" rtl="0" algn="l">
              <a:lnSpc>
                <a:spcPct val="93000"/>
              </a:lnSpc>
              <a:spcBef>
                <a:spcPts val="12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prevent focus/registration problems</a:t>
            </a:r>
            <a:endParaRPr sz="1200"/>
          </a:p>
          <a:p>
            <a:pPr indent="-279400" lvl="0" marL="660400" marR="0" rtl="0" algn="l">
              <a:lnSpc>
                <a:spcPct val="93000"/>
              </a:lnSpc>
              <a:spcBef>
                <a:spcPts val="12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aids decoding</a:t>
            </a:r>
            <a:endParaRPr sz="1200"/>
          </a:p>
          <a:p>
            <a:pPr indent="-279400" lvl="0" marL="660400" marR="0" rtl="0" algn="l">
              <a:lnSpc>
                <a:spcPct val="93000"/>
              </a:lnSpc>
              <a:spcBef>
                <a:spcPts val="12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Font typeface="Arial"/>
              <a:buNone/>
            </a:pPr>
            <a:r>
              <a:t/>
            </a:r>
            <a:endParaRPr b="0" i="0" sz="1700" u="none" cap="none" strike="noStrike">
              <a:solidFill>
                <a:srgbClr val="000000"/>
              </a:solidFill>
              <a:latin typeface="Arial"/>
              <a:ea typeface="Arial"/>
              <a:cs typeface="Arial"/>
              <a:sym typeface="Arial"/>
            </a:endParaRPr>
          </a:p>
          <a:p>
            <a:pPr indent="-279400" lvl="0" marL="27940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txBox="1"/>
          <p:nvPr>
            <p:ph type="title"/>
          </p:nvPr>
        </p:nvSpPr>
        <p:spPr>
          <a:xfrm>
            <a:off x="456480" y="205222"/>
            <a:ext cx="8228273" cy="858716"/>
          </a:xfrm>
          <a:prstGeom prst="rect">
            <a:avLst/>
          </a:prstGeom>
          <a:noFill/>
          <a:ln>
            <a:noFill/>
          </a:ln>
        </p:spPr>
        <p:txBody>
          <a:bodyPr anchorCtr="0" anchor="ctr" bIns="0" lIns="0" spcFirstLastPara="1" rIns="0" wrap="square" tIns="29325">
            <a:noAutofit/>
          </a:bodyPr>
          <a:lstStyle/>
          <a:p>
            <a:pPr indent="0" lvl="0" marL="0" marR="0" rtl="0" algn="ctr">
              <a:lnSpc>
                <a:spcPct val="93000"/>
              </a:lnSpc>
              <a:spcBef>
                <a:spcPts val="0"/>
              </a:spcBef>
              <a:spcAft>
                <a:spcPts val="0"/>
              </a:spcAft>
              <a:buClr>
                <a:srgbClr val="000000"/>
              </a:buClr>
              <a:buFont typeface="Arial"/>
              <a:buNone/>
            </a:pPr>
            <a:r>
              <a:rPr b="0" i="0" lang="en-GB" sz="3300" u="none" cap="none" strike="noStrike">
                <a:solidFill>
                  <a:srgbClr val="004586"/>
                </a:solidFill>
                <a:latin typeface="Arial"/>
                <a:ea typeface="Arial"/>
                <a:cs typeface="Arial"/>
                <a:sym typeface="Arial"/>
              </a:rPr>
              <a:t>Take-home message</a:t>
            </a:r>
            <a:endParaRPr sz="1200"/>
          </a:p>
        </p:txBody>
      </p:sp>
      <p:sp>
        <p:nvSpPr>
          <p:cNvPr id="490" name="Shape 490"/>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0" lvl="0" marL="0" marR="0" rtl="0" algn="l">
              <a:lnSpc>
                <a:spcPct val="93000"/>
              </a:lnSpc>
              <a:spcBef>
                <a:spcPts val="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There’s a lot of software between flowcell and sequence file</a:t>
            </a:r>
            <a:endParaRPr sz="1200"/>
          </a:p>
          <a:p>
            <a:pPr indent="0" lvl="0" marL="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New versions of software are released frequently</a:t>
            </a:r>
            <a:endParaRPr sz="1200"/>
          </a:p>
          <a:p>
            <a:pPr indent="0" lvl="0" marL="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Every run is different</a:t>
            </a:r>
            <a:endParaRPr sz="1200"/>
          </a:p>
          <a:p>
            <a:pPr indent="0" lvl="0" marL="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At Sanger, every run gets QC checked by a human</a:t>
            </a:r>
            <a:endParaRPr sz="1200"/>
          </a:p>
          <a:p>
            <a:pPr indent="0" lvl="0" marL="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Track your configuration!</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Shape 495"/>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496" name="Shape 496"/>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Shape 503"/>
          <p:cNvSpPr txBox="1"/>
          <p:nvPr>
            <p:ph type="title"/>
          </p:nvPr>
        </p:nvSpPr>
        <p:spPr>
          <a:xfrm>
            <a:off x="456480" y="205222"/>
            <a:ext cx="8228273" cy="858716"/>
          </a:xfrm>
          <a:prstGeom prst="rect">
            <a:avLst/>
          </a:prstGeom>
          <a:noFill/>
          <a:ln>
            <a:noFill/>
          </a:ln>
        </p:spPr>
        <p:txBody>
          <a:bodyPr anchorCtr="0" anchor="ctr" bIns="0" lIns="0" spcFirstLastPara="1" rIns="0" wrap="square" tIns="29325">
            <a:noAutofit/>
          </a:bodyPr>
          <a:lstStyle/>
          <a:p>
            <a:pPr indent="0" lvl="0" marL="0" marR="0" rtl="0" algn="ctr">
              <a:lnSpc>
                <a:spcPct val="93000"/>
              </a:lnSpc>
              <a:spcBef>
                <a:spcPts val="0"/>
              </a:spcBef>
              <a:spcAft>
                <a:spcPts val="0"/>
              </a:spcAft>
              <a:buClr>
                <a:srgbClr val="000000"/>
              </a:buClr>
              <a:buFont typeface="Arial"/>
              <a:buNone/>
            </a:pPr>
            <a:r>
              <a:rPr b="0" i="0" lang="en-GB" sz="3300" u="none" cap="none" strike="noStrike">
                <a:solidFill>
                  <a:srgbClr val="004586"/>
                </a:solidFill>
                <a:latin typeface="Arial"/>
                <a:ea typeface="Arial"/>
                <a:cs typeface="Arial"/>
                <a:sym typeface="Arial"/>
              </a:rPr>
              <a:t>What next ?</a:t>
            </a:r>
            <a:endParaRPr sz="1200"/>
          </a:p>
        </p:txBody>
      </p:sp>
      <p:sp>
        <p:nvSpPr>
          <p:cNvPr id="504" name="Shape 504"/>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0" lvl="0" marL="0" marR="0" rtl="0" algn="l">
              <a:lnSpc>
                <a:spcPct val="93000"/>
              </a:lnSpc>
              <a:spcBef>
                <a:spcPts val="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QC checks</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Alignment to reference</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De novo assembly</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SNP-finding</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Application-specific steps (ChIP-Seq, RNAseq,...)</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Archival (packaging, reduce quality values, lossy compression)</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You’ll need a pipeline to automate all this!</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Shape 180"/>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0000"/>
                </a:solidFill>
                <a:latin typeface="Arial"/>
                <a:ea typeface="Arial"/>
                <a:cs typeface="Arial"/>
                <a:sym typeface="Arial"/>
              </a:rPr>
              <a:t>Patterned Flowcell</a:t>
            </a:r>
            <a:endParaRPr sz="1200"/>
          </a:p>
        </p:txBody>
      </p:sp>
      <p:sp>
        <p:nvSpPr>
          <p:cNvPr id="181" name="Shape 181"/>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114300" lvl="0" marL="27940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Font typeface="Arial"/>
              <a:buNone/>
            </a:pPr>
            <a:r>
              <a:t/>
            </a:r>
            <a:endParaRPr b="0" i="0" sz="2000" u="none" cap="none" strike="noStrike">
              <a:solidFill>
                <a:srgbClr val="000000"/>
              </a:solidFill>
              <a:latin typeface="Arial"/>
              <a:ea typeface="Arial"/>
              <a:cs typeface="Arial"/>
              <a:sym typeface="Arial"/>
            </a:endParaRPr>
          </a:p>
          <a:p>
            <a:pPr indent="381000" lvl="0" marL="0" marR="0" rtl="0" algn="l">
              <a:lnSpc>
                <a:spcPct val="93000"/>
              </a:lnSpc>
              <a:spcBef>
                <a:spcPts val="12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Illumina - hiseq x percent pf technical note</a:t>
            </a:r>
            <a:endParaRPr sz="1200"/>
          </a:p>
        </p:txBody>
      </p:sp>
      <p:pic>
        <p:nvPicPr>
          <p:cNvPr id="182" name="Shape 182"/>
          <p:cNvPicPr preferRelativeResize="0"/>
          <p:nvPr/>
        </p:nvPicPr>
        <p:blipFill rotWithShape="1">
          <a:blip r:embed="rId3">
            <a:alphaModFix/>
          </a:blip>
          <a:srcRect b="0" l="0" r="0" t="0"/>
          <a:stretch/>
        </p:blipFill>
        <p:spPr>
          <a:xfrm>
            <a:off x="945819" y="1062908"/>
            <a:ext cx="6989760" cy="2890383"/>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title"/>
          </p:nvPr>
        </p:nvSpPr>
        <p:spPr>
          <a:xfrm>
            <a:off x="456480" y="205222"/>
            <a:ext cx="8228273" cy="858716"/>
          </a:xfrm>
          <a:prstGeom prst="rect">
            <a:avLst/>
          </a:prstGeom>
          <a:noFill/>
          <a:ln>
            <a:noFill/>
          </a:ln>
        </p:spPr>
        <p:txBody>
          <a:bodyPr anchorCtr="0" anchor="ctr" bIns="0" lIns="0" spcFirstLastPara="1" rIns="0" wrap="square" tIns="29325">
            <a:noAutofit/>
          </a:bodyPr>
          <a:lstStyle/>
          <a:p>
            <a:pPr indent="0" lvl="0" marL="0" marR="0" rtl="0" algn="ctr">
              <a:lnSpc>
                <a:spcPct val="93000"/>
              </a:lnSpc>
              <a:spcBef>
                <a:spcPts val="0"/>
              </a:spcBef>
              <a:spcAft>
                <a:spcPts val="0"/>
              </a:spcAft>
              <a:buClr>
                <a:srgbClr val="000000"/>
              </a:buClr>
              <a:buFont typeface="Arial"/>
              <a:buNone/>
            </a:pPr>
            <a:r>
              <a:rPr b="0" i="0" lang="en-GB" sz="3300" u="none" cap="none" strike="noStrike">
                <a:solidFill>
                  <a:srgbClr val="004586"/>
                </a:solidFill>
                <a:latin typeface="Arial"/>
                <a:ea typeface="Arial"/>
                <a:cs typeface="Arial"/>
                <a:sym typeface="Arial"/>
              </a:rPr>
              <a:t>BaseSpace</a:t>
            </a:r>
            <a:endParaRPr sz="1200"/>
          </a:p>
        </p:txBody>
      </p:sp>
      <p:sp>
        <p:nvSpPr>
          <p:cNvPr id="512" name="Shape 512"/>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0" lvl="0" marL="0" marR="0" rtl="0" algn="l">
              <a:lnSpc>
                <a:spcPct val="93000"/>
              </a:lnSpc>
              <a:spcBef>
                <a:spcPts val="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Illumina-sponsored, cloud-hosted repository for storage and processing of data products from Illumina instruments</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.bcl files loaded from instrument direct to the cloud</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Complete analysis platform and repository</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Enables web-based data management and analysis</a:t>
            </a:r>
            <a:endParaRPr sz="1200"/>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Provides tools for collaboration and sharing</a:t>
            </a:r>
            <a:endParaRPr sz="1200"/>
          </a:p>
          <a:p>
            <a:pPr indent="0" lvl="0" marL="0" marR="0" rtl="0" algn="l">
              <a:lnSpc>
                <a:spcPct val="93000"/>
              </a:lnSpc>
              <a:spcBef>
                <a:spcPts val="2300"/>
              </a:spcBef>
              <a:spcAft>
                <a:spcPts val="0"/>
              </a:spcAft>
              <a:buClr>
                <a:srgbClr val="000000"/>
              </a:buClr>
              <a:buFont typeface="Arial"/>
              <a:buNone/>
            </a:pPr>
            <a:r>
              <a:rPr b="0" i="0" lang="en-GB" sz="2300" u="none" cap="none" strike="noStrike">
                <a:solidFill>
                  <a:srgbClr val="000000"/>
                </a:solidFill>
                <a:latin typeface="Arial"/>
                <a:ea typeface="Arial"/>
                <a:cs typeface="Arial"/>
                <a:sym typeface="Arial"/>
              </a:rPr>
              <a:t>“App store” support for third-party tools</a:t>
            </a:r>
            <a:endParaRPr sz="12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456480" y="205222"/>
            <a:ext cx="8228159" cy="858690"/>
          </a:xfrm>
          <a:prstGeom prst="rect">
            <a:avLst/>
          </a:prstGeom>
          <a:noFill/>
          <a:ln>
            <a:noFill/>
          </a:ln>
        </p:spPr>
        <p:txBody>
          <a:bodyPr anchorCtr="0" anchor="ctr" bIns="0" lIns="0" spcFirstLastPara="1" rIns="0" wrap="square" tIns="29325">
            <a:noAutofit/>
          </a:bodyPr>
          <a:lstStyle/>
          <a:p>
            <a:pPr indent="0" lvl="0" marL="0" marR="0" rtl="0" algn="ctr">
              <a:lnSpc>
                <a:spcPct val="93000"/>
              </a:lnSpc>
              <a:spcBef>
                <a:spcPts val="0"/>
              </a:spcBef>
              <a:spcAft>
                <a:spcPts val="0"/>
              </a:spcAft>
              <a:buClr>
                <a:srgbClr val="000000"/>
              </a:buClr>
              <a:buFont typeface="Arial"/>
              <a:buNone/>
            </a:pPr>
            <a:r>
              <a:rPr b="0" i="0" lang="en-GB" sz="3300" u="none" cap="none" strike="noStrike">
                <a:solidFill>
                  <a:srgbClr val="004586"/>
                </a:solidFill>
                <a:latin typeface="Arial"/>
                <a:ea typeface="Arial"/>
                <a:cs typeface="Arial"/>
                <a:sym typeface="Arial"/>
              </a:rPr>
              <a:t>Packaging</a:t>
            </a:r>
            <a:endParaRPr sz="1200"/>
          </a:p>
        </p:txBody>
      </p:sp>
      <p:sp>
        <p:nvSpPr>
          <p:cNvPr id="520" name="Shape 520"/>
          <p:cNvSpPr txBox="1"/>
          <p:nvPr>
            <p:ph idx="1" type="body"/>
          </p:nvPr>
        </p:nvSpPr>
        <p:spPr>
          <a:xfrm>
            <a:off x="424800" y="1224849"/>
            <a:ext cx="8228159" cy="3394796"/>
          </a:xfrm>
          <a:prstGeom prst="rect">
            <a:avLst/>
          </a:prstGeom>
          <a:noFill/>
          <a:ln>
            <a:noFill/>
          </a:ln>
        </p:spPr>
        <p:txBody>
          <a:bodyPr anchorCtr="0" anchor="t" bIns="0" lIns="0" spcFirstLastPara="1" rIns="0" wrap="square" tIns="14650">
            <a:noAutofit/>
          </a:bodyPr>
          <a:lstStyle/>
          <a:p>
            <a:pPr indent="0" lvl="0" marL="0" marR="0" rtl="0" algn="l">
              <a:lnSpc>
                <a:spcPct val="93000"/>
              </a:lnSpc>
              <a:spcBef>
                <a:spcPts val="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Fastq</a:t>
            </a:r>
            <a:endParaRPr sz="1200"/>
          </a:p>
          <a:p>
            <a:pPr indent="-63500" lvl="0" marL="38100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Sequence + quality</a:t>
            </a:r>
            <a:endParaRPr sz="1200"/>
          </a:p>
          <a:p>
            <a:pPr indent="-63500" lvl="0" marL="381000" marR="0" rtl="0" algn="l">
              <a:lnSpc>
                <a:spcPct val="93000"/>
              </a:lnSpc>
              <a:spcBef>
                <a:spcPts val="2300"/>
              </a:spcBef>
              <a:spcAft>
                <a:spcPts val="0"/>
              </a:spcAft>
              <a:buClr>
                <a:schemeClr val="dk1"/>
              </a:buClr>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SAM / BAM 	(samtools/htslib - Github, )</a:t>
            </a:r>
            <a:endParaRPr sz="1200"/>
          </a:p>
          <a:p>
            <a:pPr indent="-63500" lvl="0" marL="38100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Sequence + quality + alignment + tags</a:t>
            </a:r>
            <a:endParaRPr sz="1200"/>
          </a:p>
          <a:p>
            <a:pPr indent="-63500" lvl="0" marL="381000" marR="0" rtl="0" algn="l">
              <a:lnSpc>
                <a:spcPct val="93000"/>
              </a:lnSpc>
              <a:spcBef>
                <a:spcPts val="2300"/>
              </a:spcBef>
              <a:spcAft>
                <a:spcPts val="0"/>
              </a:spcAft>
              <a:buClr>
                <a:schemeClr val="dk1"/>
              </a:buClr>
              <a:buFont typeface="Arial"/>
              <a:buNone/>
            </a:pPr>
            <a:r>
              <a:rPr b="0" i="0" lang="en-GB" sz="2000" u="none" cap="none" strike="noStrike">
                <a:solidFill>
                  <a:srgbClr val="000000"/>
                </a:solidFill>
                <a:latin typeface="Arial"/>
                <a:ea typeface="Arial"/>
                <a:cs typeface="Arial"/>
                <a:sym typeface="Arial"/>
              </a:rPr>
              <a:t>Headers contain instrument and analysis information</a:t>
            </a:r>
            <a:endParaRPr sz="1200"/>
          </a:p>
          <a:p>
            <a:pPr indent="-63500" lvl="0" marL="381000" marR="0" rtl="0" algn="l">
              <a:lnSpc>
                <a:spcPct val="93000"/>
              </a:lnSpc>
              <a:spcBef>
                <a:spcPts val="2300"/>
              </a:spcBef>
              <a:spcAft>
                <a:spcPts val="0"/>
              </a:spcAft>
              <a:buClr>
                <a:schemeClr val="dk1"/>
              </a:buClr>
              <a:buFont typeface="Arial"/>
              <a:buNone/>
            </a:pPr>
            <a:r>
              <a:t/>
            </a:r>
            <a:endParaRPr b="0" i="0" sz="2000" u="none" cap="none" strike="noStrike">
              <a:solidFill>
                <a:srgbClr val="000000"/>
              </a:solidFill>
              <a:latin typeface="Arial"/>
              <a:ea typeface="Arial"/>
              <a:cs typeface="Arial"/>
              <a:sym typeface="Arial"/>
            </a:endParaRPr>
          </a:p>
          <a:p>
            <a:pPr indent="0" lvl="0" marL="0" marR="0" rtl="0" algn="l">
              <a:lnSpc>
                <a:spcPct val="93000"/>
              </a:lnSpc>
              <a:spcBef>
                <a:spcPts val="2300"/>
              </a:spcBef>
              <a:spcAft>
                <a:spcPts val="0"/>
              </a:spcAft>
              <a:buClr>
                <a:schemeClr val="dk1"/>
              </a:buClr>
              <a:buFont typeface="Arial"/>
              <a:buNone/>
            </a:pPr>
            <a:r>
              <a:rPr b="0" i="0" lang="en-GB" sz="2300" u="none" cap="none" strike="noStrike">
                <a:solidFill>
                  <a:srgbClr val="000000"/>
                </a:solidFill>
                <a:latin typeface="Arial"/>
                <a:ea typeface="Arial"/>
                <a:cs typeface="Arial"/>
                <a:sym typeface="Arial"/>
              </a:rPr>
              <a:t>CRAM (htslib)</a:t>
            </a:r>
            <a:endParaRPr sz="1200"/>
          </a:p>
          <a:p>
            <a:pPr indent="0" lvl="0" marL="381000" marR="0" rtl="0" algn="l">
              <a:lnSpc>
                <a:spcPct val="93000"/>
              </a:lnSpc>
              <a:spcBef>
                <a:spcPts val="2300"/>
              </a:spcBef>
              <a:spcAft>
                <a:spcPts val="0"/>
              </a:spcAft>
              <a:buClr>
                <a:srgbClr val="000000"/>
              </a:buClr>
              <a:buFont typeface="Arial"/>
              <a:buNone/>
            </a:pPr>
            <a:r>
              <a:rPr b="0" i="0" lang="en-GB" sz="2000" u="none" cap="none" strike="noStrike">
                <a:solidFill>
                  <a:srgbClr val="000000"/>
                </a:solidFill>
                <a:latin typeface="Arial"/>
                <a:ea typeface="Arial"/>
                <a:cs typeface="Arial"/>
                <a:sym typeface="Arial"/>
              </a:rPr>
              <a:t>Reference-based compression, optionally binned Q-scores</a:t>
            </a:r>
            <a:endParaRPr sz="12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Shape 527"/>
          <p:cNvSpPr txBox="1"/>
          <p:nvPr>
            <p:ph type="title"/>
          </p:nvPr>
        </p:nvSpPr>
        <p:spPr>
          <a:xfrm>
            <a:off x="456480" y="205222"/>
            <a:ext cx="8226719" cy="857609"/>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Some numbers (input tiff files)</a:t>
            </a:r>
            <a:endParaRPr sz="1200"/>
          </a:p>
        </p:txBody>
      </p:sp>
      <p:sp>
        <p:nvSpPr>
          <p:cNvPr id="528" name="Shape 528"/>
          <p:cNvSpPr txBox="1"/>
          <p:nvPr>
            <p:ph idx="1" type="body"/>
          </p:nvPr>
        </p:nvSpPr>
        <p:spPr>
          <a:xfrm>
            <a:off x="456480" y="1203246"/>
            <a:ext cx="8226719" cy="3393716"/>
          </a:xfrm>
          <a:prstGeom prst="rect">
            <a:avLst/>
          </a:prstGeom>
          <a:noFill/>
          <a:ln>
            <a:noFill/>
          </a:ln>
        </p:spPr>
        <p:txBody>
          <a:bodyPr anchorCtr="0" anchor="t" bIns="0" lIns="0" spcFirstLastPara="1" rIns="0" wrap="square" tIns="23450">
            <a:noAutofit/>
          </a:bodyPr>
          <a:lstStyle/>
          <a:p>
            <a:pPr indent="0" lvl="0" marL="0" marR="0" rtl="0" algn="l">
              <a:lnSpc>
                <a:spcPct val="93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8 * 96 * 100 * 2 * 4 * 2048 * 10048 * 2 = 25.12 TB HiSeq - 2000</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chemeClr val="dk1"/>
                </a:solidFill>
                <a:latin typeface="Arial"/>
                <a:ea typeface="Arial"/>
                <a:cs typeface="Arial"/>
                <a:sym typeface="Arial"/>
              </a:rPr>
              <a:t>  2 * 64 * 100 * 2 * 4 * 2048 * 10048 * 2 = 4.21 TB HiSeq - 2500</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1 * 28 * 150 * 2 * 4 * 2994 *   2866 * 2 = 0.57 TB MiSeq</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Bytes/Pixel</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Y Pixels</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X Pixels</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Bases</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Reads</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Cycles</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Tiles/Lane</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Lanes/Flowcell</a:t>
            </a:r>
            <a:endParaRPr sz="1200"/>
          </a:p>
        </p:txBody>
      </p:sp>
      <p:cxnSp>
        <p:nvCxnSpPr>
          <p:cNvPr id="529" name="Shape 529"/>
          <p:cNvCxnSpPr/>
          <p:nvPr/>
        </p:nvCxnSpPr>
        <p:spPr>
          <a:xfrm>
            <a:off x="3248640" y="1918281"/>
            <a:ext cx="0" cy="259227"/>
          </a:xfrm>
          <a:prstGeom prst="straightConnector1">
            <a:avLst/>
          </a:prstGeom>
          <a:noFill/>
          <a:ln cap="flat" cmpd="sng" w="19050">
            <a:solidFill>
              <a:schemeClr val="dk2"/>
            </a:solidFill>
            <a:prstDash val="solid"/>
            <a:round/>
            <a:headEnd len="sm" w="sm" type="none"/>
            <a:tailEnd len="sm" w="sm" type="none"/>
          </a:ln>
        </p:spPr>
      </p:cxnSp>
      <p:cxnSp>
        <p:nvCxnSpPr>
          <p:cNvPr id="530" name="Shape 530"/>
          <p:cNvCxnSpPr/>
          <p:nvPr/>
        </p:nvCxnSpPr>
        <p:spPr>
          <a:xfrm>
            <a:off x="2695680" y="1918281"/>
            <a:ext cx="0" cy="518454"/>
          </a:xfrm>
          <a:prstGeom prst="straightConnector1">
            <a:avLst/>
          </a:prstGeom>
          <a:noFill/>
          <a:ln cap="flat" cmpd="sng" w="19050">
            <a:solidFill>
              <a:schemeClr val="dk2"/>
            </a:solidFill>
            <a:prstDash val="solid"/>
            <a:round/>
            <a:headEnd len="sm" w="sm" type="none"/>
            <a:tailEnd len="sm" w="sm" type="none"/>
          </a:ln>
        </p:spPr>
      </p:cxnSp>
      <p:cxnSp>
        <p:nvCxnSpPr>
          <p:cNvPr id="531" name="Shape 531"/>
          <p:cNvCxnSpPr/>
          <p:nvPr/>
        </p:nvCxnSpPr>
        <p:spPr>
          <a:xfrm>
            <a:off x="2142720" y="1918281"/>
            <a:ext cx="0" cy="777682"/>
          </a:xfrm>
          <a:prstGeom prst="straightConnector1">
            <a:avLst/>
          </a:prstGeom>
          <a:noFill/>
          <a:ln cap="flat" cmpd="sng" w="19050">
            <a:solidFill>
              <a:schemeClr val="dk2"/>
            </a:solidFill>
            <a:prstDash val="solid"/>
            <a:round/>
            <a:headEnd len="sm" w="sm" type="none"/>
            <a:tailEnd len="sm" w="sm" type="none"/>
          </a:ln>
        </p:spPr>
      </p:cxnSp>
      <p:cxnSp>
        <p:nvCxnSpPr>
          <p:cNvPr id="532" name="Shape 532"/>
          <p:cNvCxnSpPr/>
          <p:nvPr/>
        </p:nvCxnSpPr>
        <p:spPr>
          <a:xfrm>
            <a:off x="1866240" y="1918281"/>
            <a:ext cx="0" cy="1036909"/>
          </a:xfrm>
          <a:prstGeom prst="straightConnector1">
            <a:avLst/>
          </a:prstGeom>
          <a:noFill/>
          <a:ln cap="flat" cmpd="sng" w="19050">
            <a:solidFill>
              <a:schemeClr val="dk2"/>
            </a:solidFill>
            <a:prstDash val="solid"/>
            <a:round/>
            <a:headEnd len="sm" w="sm" type="none"/>
            <a:tailEnd len="sm" w="sm" type="none"/>
          </a:ln>
        </p:spPr>
      </p:cxnSp>
      <p:cxnSp>
        <p:nvCxnSpPr>
          <p:cNvPr id="533" name="Shape 533"/>
          <p:cNvCxnSpPr/>
          <p:nvPr/>
        </p:nvCxnSpPr>
        <p:spPr>
          <a:xfrm>
            <a:off x="1589760" y="1918281"/>
            <a:ext cx="0" cy="1296135"/>
          </a:xfrm>
          <a:prstGeom prst="straightConnector1">
            <a:avLst/>
          </a:prstGeom>
          <a:noFill/>
          <a:ln cap="flat" cmpd="sng" w="19050">
            <a:solidFill>
              <a:schemeClr val="dk2"/>
            </a:solidFill>
            <a:prstDash val="solid"/>
            <a:round/>
            <a:headEnd len="sm" w="sm" type="none"/>
            <a:tailEnd len="sm" w="sm" type="none"/>
          </a:ln>
        </p:spPr>
      </p:cxnSp>
      <p:cxnSp>
        <p:nvCxnSpPr>
          <p:cNvPr id="534" name="Shape 534"/>
          <p:cNvCxnSpPr/>
          <p:nvPr/>
        </p:nvCxnSpPr>
        <p:spPr>
          <a:xfrm>
            <a:off x="1175040" y="1918281"/>
            <a:ext cx="0" cy="1503517"/>
          </a:xfrm>
          <a:prstGeom prst="straightConnector1">
            <a:avLst/>
          </a:prstGeom>
          <a:noFill/>
          <a:ln cap="flat" cmpd="sng" w="19050">
            <a:solidFill>
              <a:schemeClr val="dk2"/>
            </a:solidFill>
            <a:prstDash val="solid"/>
            <a:round/>
            <a:headEnd len="sm" w="sm" type="none"/>
            <a:tailEnd len="sm" w="sm" type="none"/>
          </a:ln>
        </p:spPr>
      </p:cxnSp>
      <p:cxnSp>
        <p:nvCxnSpPr>
          <p:cNvPr id="535" name="Shape 535"/>
          <p:cNvCxnSpPr/>
          <p:nvPr/>
        </p:nvCxnSpPr>
        <p:spPr>
          <a:xfrm>
            <a:off x="898560" y="1918281"/>
            <a:ext cx="0" cy="1814590"/>
          </a:xfrm>
          <a:prstGeom prst="straightConnector1">
            <a:avLst/>
          </a:prstGeom>
          <a:noFill/>
          <a:ln cap="flat" cmpd="sng" w="19050">
            <a:solidFill>
              <a:schemeClr val="dk2"/>
            </a:solidFill>
            <a:prstDash val="solid"/>
            <a:round/>
            <a:headEnd len="sm" w="sm" type="none"/>
            <a:tailEnd len="sm" w="sm" type="none"/>
          </a:ln>
        </p:spPr>
      </p:cxnSp>
      <p:cxnSp>
        <p:nvCxnSpPr>
          <p:cNvPr id="536" name="Shape 536"/>
          <p:cNvCxnSpPr/>
          <p:nvPr/>
        </p:nvCxnSpPr>
        <p:spPr>
          <a:xfrm>
            <a:off x="622080" y="1918281"/>
            <a:ext cx="0" cy="2073818"/>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Shape 543"/>
          <p:cNvSpPr txBox="1"/>
          <p:nvPr>
            <p:ph type="title"/>
          </p:nvPr>
        </p:nvSpPr>
        <p:spPr>
          <a:xfrm>
            <a:off x="456480" y="205222"/>
            <a:ext cx="8226640" cy="85769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Some numbers (output bases)</a:t>
            </a:r>
            <a:endParaRPr sz="1200"/>
          </a:p>
        </p:txBody>
      </p:sp>
      <p:sp>
        <p:nvSpPr>
          <p:cNvPr id="544" name="Shape 544"/>
          <p:cNvSpPr txBox="1"/>
          <p:nvPr>
            <p:ph idx="1" type="body"/>
          </p:nvPr>
        </p:nvSpPr>
        <p:spPr>
          <a:xfrm>
            <a:off x="456480" y="1203246"/>
            <a:ext cx="8226640" cy="3393631"/>
          </a:xfrm>
          <a:prstGeom prst="rect">
            <a:avLst/>
          </a:prstGeom>
          <a:noFill/>
          <a:ln>
            <a:noFill/>
          </a:ln>
        </p:spPr>
        <p:txBody>
          <a:bodyPr anchorCtr="0" anchor="t" bIns="0" lIns="0" spcFirstLastPara="1" rIns="0" wrap="square" tIns="23450">
            <a:noAutofit/>
          </a:bodyPr>
          <a:lstStyle/>
          <a:p>
            <a:pPr indent="0" lvl="0" marL="0" marR="0" rtl="0" algn="l">
              <a:lnSpc>
                <a:spcPct val="93000"/>
              </a:lnSpc>
              <a:spcBef>
                <a:spcPts val="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8 * 96 * 100 * 2 * 3000000 * 0.90 = 414 GBases HiSeq - 2000</a:t>
            </a:r>
            <a:endParaRPr sz="1200"/>
          </a:p>
          <a:p>
            <a:pPr indent="0" lvl="0" marL="0" marR="0" rtl="0" algn="l">
              <a:lnSpc>
                <a:spcPct val="93000"/>
              </a:lnSpc>
              <a:spcBef>
                <a:spcPts val="1200"/>
              </a:spcBef>
              <a:spcAft>
                <a:spcPts val="0"/>
              </a:spcAft>
              <a:buClr>
                <a:schemeClr val="dk1"/>
              </a:buClr>
              <a:buFont typeface="Arial"/>
              <a:buNone/>
            </a:pPr>
            <a:r>
              <a:rPr b="0" i="0" lang="en-GB" sz="1200" u="none" cap="none" strike="noStrike">
                <a:solidFill>
                  <a:srgbClr val="000000"/>
                </a:solidFill>
                <a:latin typeface="Arial"/>
                <a:ea typeface="Arial"/>
                <a:cs typeface="Arial"/>
                <a:sym typeface="Arial"/>
              </a:rPr>
              <a:t>  2 * 64 * 100 * 2 * 3000000 * 0.90 = 70 GBases HiSeq - 2500</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1 * 28 * 150 * 2 * 700000   * 0.90 = 3.6 Gbases MiSeq</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PF </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Clusters/Tile</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Reads</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Cycles</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Tiles/Lane</a:t>
            </a:r>
            <a:endParaRPr sz="1200"/>
          </a:p>
          <a:p>
            <a:pPr indent="0" lvl="0" marL="0" marR="0" rtl="0" algn="l">
              <a:lnSpc>
                <a:spcPct val="93000"/>
              </a:lnSpc>
              <a:spcBef>
                <a:spcPts val="120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Lanes/Flowcell</a:t>
            </a:r>
            <a:endParaRPr sz="1200"/>
          </a:p>
        </p:txBody>
      </p:sp>
      <p:cxnSp>
        <p:nvCxnSpPr>
          <p:cNvPr id="545" name="Shape 545"/>
          <p:cNvCxnSpPr/>
          <p:nvPr/>
        </p:nvCxnSpPr>
        <p:spPr>
          <a:xfrm>
            <a:off x="1866240" y="1918281"/>
            <a:ext cx="0" cy="1036909"/>
          </a:xfrm>
          <a:prstGeom prst="straightConnector1">
            <a:avLst/>
          </a:prstGeom>
          <a:noFill/>
          <a:ln cap="flat" cmpd="sng" w="19050">
            <a:solidFill>
              <a:schemeClr val="dk2"/>
            </a:solidFill>
            <a:prstDash val="solid"/>
            <a:round/>
            <a:headEnd len="sm" w="sm" type="none"/>
            <a:tailEnd len="sm" w="sm" type="none"/>
          </a:ln>
        </p:spPr>
      </p:cxnSp>
      <p:cxnSp>
        <p:nvCxnSpPr>
          <p:cNvPr id="546" name="Shape 546"/>
          <p:cNvCxnSpPr/>
          <p:nvPr/>
        </p:nvCxnSpPr>
        <p:spPr>
          <a:xfrm>
            <a:off x="1589760" y="1918281"/>
            <a:ext cx="0" cy="1296135"/>
          </a:xfrm>
          <a:prstGeom prst="straightConnector1">
            <a:avLst/>
          </a:prstGeom>
          <a:noFill/>
          <a:ln cap="flat" cmpd="sng" w="19050">
            <a:solidFill>
              <a:schemeClr val="dk2"/>
            </a:solidFill>
            <a:prstDash val="solid"/>
            <a:round/>
            <a:headEnd len="sm" w="sm" type="none"/>
            <a:tailEnd len="sm" w="sm" type="none"/>
          </a:ln>
        </p:spPr>
      </p:cxnSp>
      <p:cxnSp>
        <p:nvCxnSpPr>
          <p:cNvPr id="547" name="Shape 547"/>
          <p:cNvCxnSpPr/>
          <p:nvPr/>
        </p:nvCxnSpPr>
        <p:spPr>
          <a:xfrm>
            <a:off x="1175040" y="1918281"/>
            <a:ext cx="0" cy="1503517"/>
          </a:xfrm>
          <a:prstGeom prst="straightConnector1">
            <a:avLst/>
          </a:prstGeom>
          <a:noFill/>
          <a:ln cap="flat" cmpd="sng" w="19050">
            <a:solidFill>
              <a:schemeClr val="dk2"/>
            </a:solidFill>
            <a:prstDash val="solid"/>
            <a:round/>
            <a:headEnd len="sm" w="sm" type="none"/>
            <a:tailEnd len="sm" w="sm" type="none"/>
          </a:ln>
        </p:spPr>
      </p:cxnSp>
      <p:cxnSp>
        <p:nvCxnSpPr>
          <p:cNvPr id="548" name="Shape 548"/>
          <p:cNvCxnSpPr/>
          <p:nvPr/>
        </p:nvCxnSpPr>
        <p:spPr>
          <a:xfrm>
            <a:off x="898560" y="1918281"/>
            <a:ext cx="0" cy="1814590"/>
          </a:xfrm>
          <a:prstGeom prst="straightConnector1">
            <a:avLst/>
          </a:prstGeom>
          <a:noFill/>
          <a:ln cap="flat" cmpd="sng" w="19050">
            <a:solidFill>
              <a:schemeClr val="dk2"/>
            </a:solidFill>
            <a:prstDash val="solid"/>
            <a:round/>
            <a:headEnd len="sm" w="sm" type="none"/>
            <a:tailEnd len="sm" w="sm" type="none"/>
          </a:ln>
        </p:spPr>
      </p:cxnSp>
      <p:cxnSp>
        <p:nvCxnSpPr>
          <p:cNvPr id="549" name="Shape 549"/>
          <p:cNvCxnSpPr/>
          <p:nvPr/>
        </p:nvCxnSpPr>
        <p:spPr>
          <a:xfrm>
            <a:off x="622080" y="1918281"/>
            <a:ext cx="0" cy="2073818"/>
          </a:xfrm>
          <a:prstGeom prst="straightConnector1">
            <a:avLst/>
          </a:prstGeom>
          <a:noFill/>
          <a:ln cap="flat" cmpd="sng" w="19050">
            <a:solidFill>
              <a:schemeClr val="dk2"/>
            </a:solidFill>
            <a:prstDash val="solid"/>
            <a:round/>
            <a:headEnd len="sm" w="sm" type="none"/>
            <a:tailEnd len="sm" w="sm" type="none"/>
          </a:ln>
        </p:spPr>
      </p:cxnSp>
      <p:cxnSp>
        <p:nvCxnSpPr>
          <p:cNvPr id="550" name="Shape 550"/>
          <p:cNvCxnSpPr/>
          <p:nvPr/>
        </p:nvCxnSpPr>
        <p:spPr>
          <a:xfrm>
            <a:off x="2695680" y="1918281"/>
            <a:ext cx="0" cy="259227"/>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Shape 556"/>
          <p:cNvSpPr txBox="1"/>
          <p:nvPr>
            <p:ph type="title"/>
          </p:nvPr>
        </p:nvSpPr>
        <p:spPr>
          <a:xfrm>
            <a:off x="456480" y="205222"/>
            <a:ext cx="8226719" cy="857609"/>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rgbClr val="004586"/>
                </a:solidFill>
                <a:latin typeface="Arial"/>
                <a:ea typeface="Arial"/>
                <a:cs typeface="Arial"/>
                <a:sym typeface="Arial"/>
              </a:rPr>
              <a:t>Throughput and timings</a:t>
            </a:r>
            <a:endParaRPr sz="1200"/>
          </a:p>
        </p:txBody>
      </p:sp>
      <p:sp>
        <p:nvSpPr>
          <p:cNvPr id="557" name="Shape 557"/>
          <p:cNvSpPr txBox="1"/>
          <p:nvPr>
            <p:ph idx="1" type="body"/>
          </p:nvPr>
        </p:nvSpPr>
        <p:spPr>
          <a:xfrm>
            <a:off x="456480" y="1203246"/>
            <a:ext cx="8226719" cy="3393716"/>
          </a:xfrm>
          <a:prstGeom prst="rect">
            <a:avLst/>
          </a:prstGeom>
          <a:noFill/>
          <a:ln>
            <a:noFill/>
          </a:ln>
        </p:spPr>
        <p:txBody>
          <a:bodyPr anchorCtr="0" anchor="t" bIns="0" lIns="0" spcFirstLastPara="1" rIns="0" wrap="square" tIns="23450">
            <a:noAutofit/>
          </a:bodyPr>
          <a:lstStyle/>
          <a:p>
            <a:pPr indent="-285750" lvl="0" marL="279400" marR="0" rtl="0" algn="l">
              <a:lnSpc>
                <a:spcPct val="93000"/>
              </a:lnSpc>
              <a:spcBef>
                <a:spcPts val="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HiSeq 2000</a:t>
            </a:r>
            <a:endParaRPr sz="1200"/>
          </a:p>
          <a:p>
            <a:pPr indent="-234950" lvl="1" marL="622300" marR="0" rtl="0" algn="l">
              <a:lnSpc>
                <a:spcPct val="93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60 minutes / cycle = 24 cycles / day</a:t>
            </a:r>
            <a:endParaRPr sz="1200"/>
          </a:p>
          <a:p>
            <a:pPr indent="-234950" lvl="1" marL="622300" marR="0" rtl="0" algn="l">
              <a:lnSpc>
                <a:spcPct val="93000"/>
              </a:lnSpc>
              <a:spcBef>
                <a:spcPts val="9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2.30 Gbases / cycle  = 55 Gbases  / day</a:t>
            </a:r>
            <a:endParaRPr sz="1200"/>
          </a:p>
          <a:p>
            <a:pPr indent="-285750" lvl="0" marL="279400" marR="0" rtl="0" algn="l">
              <a:lnSpc>
                <a:spcPct val="93000"/>
              </a:lnSpc>
              <a:spcBef>
                <a:spcPts val="9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HiSeq 2500 (rapid run)</a:t>
            </a:r>
            <a:endParaRPr sz="1200"/>
          </a:p>
          <a:p>
            <a:pPr indent="-234950" lvl="1" marL="622300" marR="0" rtl="0" algn="l">
              <a:lnSpc>
                <a:spcPct val="93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8 minutes / cycle = 180 cycles / day</a:t>
            </a:r>
            <a:endParaRPr sz="1200"/>
          </a:p>
          <a:p>
            <a:pPr indent="-234950" lvl="1" marL="622300" marR="0" rtl="0" algn="l">
              <a:lnSpc>
                <a:spcPct val="93000"/>
              </a:lnSpc>
              <a:spcBef>
                <a:spcPts val="9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385 Mbases / cycle  = 70 Gbases  / day</a:t>
            </a:r>
            <a:endParaRPr sz="1200"/>
          </a:p>
          <a:p>
            <a:pPr indent="-285750" lvl="0" marL="279400" marR="0" rtl="0" algn="l">
              <a:lnSpc>
                <a:spcPct val="93000"/>
              </a:lnSpc>
              <a:spcBef>
                <a:spcPts val="900"/>
              </a:spcBef>
              <a:spcAft>
                <a:spcPts val="0"/>
              </a:spcAft>
              <a:buClr>
                <a:srgbClr val="000000"/>
              </a:buClr>
              <a:buSzPts val="2700"/>
              <a:buFont typeface="Arial"/>
              <a:buChar char="•"/>
            </a:pPr>
            <a:r>
              <a:rPr b="0" i="0" lang="en-GB" sz="2700" u="none" cap="none" strike="noStrike">
                <a:solidFill>
                  <a:srgbClr val="000000"/>
                </a:solidFill>
                <a:latin typeface="Arial"/>
                <a:ea typeface="Arial"/>
                <a:cs typeface="Arial"/>
                <a:sym typeface="Arial"/>
              </a:rPr>
              <a:t>MiSeq</a:t>
            </a:r>
            <a:endParaRPr sz="1200"/>
          </a:p>
          <a:p>
            <a:pPr indent="-234950" lvl="1" marL="622300" marR="0" rtl="0" algn="l">
              <a:lnSpc>
                <a:spcPct val="93000"/>
              </a:lnSpc>
              <a:spcBef>
                <a:spcPts val="12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5 minutes / cycle = 288 cycles / day</a:t>
            </a:r>
            <a:endParaRPr sz="1200"/>
          </a:p>
          <a:p>
            <a:pPr indent="-234950" lvl="1" marL="622300" marR="0" rtl="0" algn="l">
              <a:lnSpc>
                <a:spcPct val="93000"/>
              </a:lnSpc>
              <a:spcBef>
                <a:spcPts val="900"/>
              </a:spcBef>
              <a:spcAft>
                <a:spcPts val="0"/>
              </a:spcAft>
              <a:buClr>
                <a:srgbClr val="000000"/>
              </a:buClr>
              <a:buSzPts val="2300"/>
              <a:buFont typeface="Arial"/>
              <a:buChar char="–"/>
            </a:pPr>
            <a:r>
              <a:rPr b="0" i="0" lang="en-GB" sz="2300" u="none" cap="none" strike="noStrike">
                <a:solidFill>
                  <a:srgbClr val="000000"/>
                </a:solidFill>
                <a:latin typeface="Arial"/>
                <a:ea typeface="Arial"/>
                <a:cs typeface="Arial"/>
                <a:sym typeface="Arial"/>
              </a:rPr>
              <a:t>19.2 Mbases / cycle  = 5.53 Gbases  / day</a:t>
            </a:r>
            <a:endParaRPr sz="1200"/>
          </a:p>
          <a:p>
            <a:pPr indent="0" lvl="0" marL="0" marR="0" rtl="0" algn="l">
              <a:lnSpc>
                <a:spcPct val="93000"/>
              </a:lnSpc>
              <a:spcBef>
                <a:spcPts val="900"/>
              </a:spcBef>
              <a:spcAft>
                <a:spcPts val="0"/>
              </a:spcAft>
              <a:buClr>
                <a:srgbClr val="000000"/>
              </a:buClr>
              <a:buFont typeface="Arial"/>
              <a:buNone/>
            </a:pPr>
            <a:r>
              <a:t/>
            </a:r>
            <a:endParaRPr b="0" i="0" sz="2700" u="none" cap="none" strike="noStrike">
              <a:solidFill>
                <a:srgbClr val="000000"/>
              </a:solidFill>
              <a:latin typeface="Arial"/>
              <a:ea typeface="Arial"/>
              <a:cs typeface="Arial"/>
              <a:sym typeface="Arial"/>
            </a:endParaRPr>
          </a:p>
          <a:p>
            <a:pPr indent="0" lvl="0" marL="0" marR="0" rtl="0" algn="l">
              <a:lnSpc>
                <a:spcPct val="93000"/>
              </a:lnSpc>
              <a:spcBef>
                <a:spcPts val="120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Shape 562"/>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4586"/>
              </a:buClr>
              <a:buFont typeface="Arial"/>
              <a:buNone/>
            </a:pPr>
            <a:r>
              <a:rPr b="0" i="0" lang="en-GB" sz="3700" u="none" cap="none" strike="noStrike">
                <a:solidFill>
                  <a:srgbClr val="004586"/>
                </a:solidFill>
                <a:latin typeface="Arial"/>
                <a:ea typeface="Arial"/>
                <a:cs typeface="Arial"/>
                <a:sym typeface="Arial"/>
              </a:rPr>
              <a:t>On instrument processing</a:t>
            </a:r>
            <a:endParaRPr sz="1200"/>
          </a:p>
        </p:txBody>
      </p:sp>
      <p:sp>
        <p:nvSpPr>
          <p:cNvPr id="563" name="Shape 563"/>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nvGrpSpPr>
          <p:cNvPr id="564" name="Shape 564"/>
          <p:cNvGrpSpPr/>
          <p:nvPr/>
        </p:nvGrpSpPr>
        <p:grpSpPr>
          <a:xfrm>
            <a:off x="898560" y="1814591"/>
            <a:ext cx="3173261" cy="1204283"/>
            <a:chOff x="990600" y="2667000"/>
            <a:chExt cx="3498300" cy="1769999"/>
          </a:xfrm>
        </p:grpSpPr>
        <p:sp>
          <p:nvSpPr>
            <p:cNvPr id="565" name="Shape 565"/>
            <p:cNvSpPr/>
            <p:nvPr/>
          </p:nvSpPr>
          <p:spPr>
            <a:xfrm>
              <a:off x="990600" y="2667000"/>
              <a:ext cx="3498300" cy="1769999"/>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HCS</a:t>
              </a:r>
              <a:endParaRPr sz="1200"/>
            </a:p>
          </p:txBody>
        </p:sp>
        <p:sp>
          <p:nvSpPr>
            <p:cNvPr id="566" name="Shape 566"/>
            <p:cNvSpPr/>
            <p:nvPr/>
          </p:nvSpPr>
          <p:spPr>
            <a:xfrm>
              <a:off x="1444275" y="2880475"/>
              <a:ext cx="2901300" cy="533399"/>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Images</a:t>
              </a:r>
              <a:endParaRPr sz="1200"/>
            </a:p>
          </p:txBody>
        </p:sp>
        <p:sp>
          <p:nvSpPr>
            <p:cNvPr id="567" name="Shape 567"/>
            <p:cNvSpPr/>
            <p:nvPr/>
          </p:nvSpPr>
          <p:spPr>
            <a:xfrm>
              <a:off x="1444275" y="3657600"/>
              <a:ext cx="2901300" cy="533399"/>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Raw  Intensities</a:t>
              </a:r>
              <a:endParaRPr sz="1200"/>
            </a:p>
          </p:txBody>
        </p:sp>
      </p:grpSp>
      <p:sp>
        <p:nvSpPr>
          <p:cNvPr id="568" name="Shape 568"/>
          <p:cNvSpPr/>
          <p:nvPr/>
        </p:nvSpPr>
        <p:spPr>
          <a:xfrm>
            <a:off x="898560" y="3219656"/>
            <a:ext cx="3173261" cy="1204283"/>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RTA</a:t>
            </a:r>
            <a:endParaRPr sz="1200"/>
          </a:p>
        </p:txBody>
      </p:sp>
      <p:sp>
        <p:nvSpPr>
          <p:cNvPr id="569" name="Shape 569"/>
          <p:cNvSpPr/>
          <p:nvPr/>
        </p:nvSpPr>
        <p:spPr>
          <a:xfrm>
            <a:off x="1310083" y="3924707"/>
            <a:ext cx="2667378" cy="362917"/>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BaseCalls</a:t>
            </a:r>
            <a:endParaRPr sz="1200"/>
          </a:p>
        </p:txBody>
      </p:sp>
      <p:sp>
        <p:nvSpPr>
          <p:cNvPr id="570" name="Shape 570"/>
          <p:cNvSpPr/>
          <p:nvPr/>
        </p:nvSpPr>
        <p:spPr>
          <a:xfrm>
            <a:off x="1310083" y="3411236"/>
            <a:ext cx="2667378" cy="362917"/>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Processed Intensities   </a:t>
            </a:r>
            <a:endParaRPr sz="1200"/>
          </a:p>
        </p:txBody>
      </p:sp>
      <p:grpSp>
        <p:nvGrpSpPr>
          <p:cNvPr id="571" name="Shape 571"/>
          <p:cNvGrpSpPr/>
          <p:nvPr/>
        </p:nvGrpSpPr>
        <p:grpSpPr>
          <a:xfrm>
            <a:off x="4990654" y="1814591"/>
            <a:ext cx="3173261" cy="1204283"/>
            <a:chOff x="990600" y="2667000"/>
            <a:chExt cx="3498300" cy="1769999"/>
          </a:xfrm>
        </p:grpSpPr>
        <p:sp>
          <p:nvSpPr>
            <p:cNvPr id="572" name="Shape 572"/>
            <p:cNvSpPr/>
            <p:nvPr/>
          </p:nvSpPr>
          <p:spPr>
            <a:xfrm>
              <a:off x="990600" y="2667000"/>
              <a:ext cx="3498300" cy="1769999"/>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MCS</a:t>
              </a:r>
              <a:endParaRPr sz="1200"/>
            </a:p>
          </p:txBody>
        </p:sp>
        <p:sp>
          <p:nvSpPr>
            <p:cNvPr id="573" name="Shape 573"/>
            <p:cNvSpPr/>
            <p:nvPr/>
          </p:nvSpPr>
          <p:spPr>
            <a:xfrm>
              <a:off x="1444275" y="2880475"/>
              <a:ext cx="2901300" cy="533399"/>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Images</a:t>
              </a:r>
              <a:endParaRPr sz="1200"/>
            </a:p>
          </p:txBody>
        </p:sp>
        <p:sp>
          <p:nvSpPr>
            <p:cNvPr id="574" name="Shape 574"/>
            <p:cNvSpPr/>
            <p:nvPr/>
          </p:nvSpPr>
          <p:spPr>
            <a:xfrm>
              <a:off x="1444275" y="3657600"/>
              <a:ext cx="2901300" cy="533399"/>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Raw  Intensities</a:t>
              </a:r>
              <a:endParaRPr sz="1200"/>
            </a:p>
          </p:txBody>
        </p:sp>
      </p:grpSp>
      <p:sp>
        <p:nvSpPr>
          <p:cNvPr id="575" name="Shape 575"/>
          <p:cNvSpPr/>
          <p:nvPr/>
        </p:nvSpPr>
        <p:spPr>
          <a:xfrm>
            <a:off x="4990654" y="3219656"/>
            <a:ext cx="3173261" cy="1204283"/>
          </a:xfrm>
          <a:prstGeom prst="rect">
            <a:avLst/>
          </a:prstGeom>
          <a:solidFill>
            <a:schemeClr val="accent6"/>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RTA</a:t>
            </a:r>
            <a:endParaRPr sz="1200"/>
          </a:p>
        </p:txBody>
      </p:sp>
      <p:sp>
        <p:nvSpPr>
          <p:cNvPr id="576" name="Shape 576"/>
          <p:cNvSpPr/>
          <p:nvPr/>
        </p:nvSpPr>
        <p:spPr>
          <a:xfrm>
            <a:off x="5243596" y="3411236"/>
            <a:ext cx="2667378" cy="362917"/>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Processed Intensities   </a:t>
            </a:r>
            <a:endParaRPr sz="1200"/>
          </a:p>
        </p:txBody>
      </p:sp>
      <p:sp>
        <p:nvSpPr>
          <p:cNvPr id="577" name="Shape 577"/>
          <p:cNvSpPr/>
          <p:nvPr/>
        </p:nvSpPr>
        <p:spPr>
          <a:xfrm>
            <a:off x="5243596" y="3924707"/>
            <a:ext cx="2667378" cy="362917"/>
          </a:xfrm>
          <a:prstGeom prst="ellipse">
            <a:avLst/>
          </a:prstGeom>
          <a:solidFill>
            <a:schemeClr val="accent5"/>
          </a:solidFill>
          <a:ln cap="flat" cmpd="sng" w="19050">
            <a:solidFill>
              <a:schemeClr val="dk2"/>
            </a:solidFill>
            <a:prstDash val="solid"/>
            <a:round/>
            <a:headEnd len="sm" w="sm" type="none"/>
            <a:tailEnd len="sm" w="sm" type="none"/>
          </a:ln>
        </p:spPr>
        <p:txBody>
          <a:bodyPr anchorCtr="0" anchor="ctr"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200" u="none" cap="none" strike="noStrike">
                <a:solidFill>
                  <a:srgbClr val="000000"/>
                </a:solidFill>
                <a:latin typeface="Arial"/>
                <a:ea typeface="Arial"/>
                <a:cs typeface="Arial"/>
                <a:sym typeface="Arial"/>
              </a:rPr>
              <a:t>      BaseCalls</a:t>
            </a:r>
            <a:endParaRPr sz="1200"/>
          </a:p>
        </p:txBody>
      </p:sp>
      <p:sp>
        <p:nvSpPr>
          <p:cNvPr id="578" name="Shape 578"/>
          <p:cNvSpPr txBox="1"/>
          <p:nvPr/>
        </p:nvSpPr>
        <p:spPr>
          <a:xfrm>
            <a:off x="2001078" y="1361844"/>
            <a:ext cx="968224" cy="311073"/>
          </a:xfrm>
          <a:prstGeom prst="rect">
            <a:avLst/>
          </a:prstGeom>
          <a:noFill/>
          <a:ln>
            <a:noFill/>
          </a:ln>
        </p:spPr>
        <p:txBody>
          <a:bodyPr anchorCtr="0" anchor="t"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HiSeq</a:t>
            </a:r>
            <a:endParaRPr sz="1200"/>
          </a:p>
        </p:txBody>
      </p:sp>
      <p:sp>
        <p:nvSpPr>
          <p:cNvPr id="579" name="Shape 579"/>
          <p:cNvSpPr txBox="1"/>
          <p:nvPr/>
        </p:nvSpPr>
        <p:spPr>
          <a:xfrm>
            <a:off x="6093173" y="1361844"/>
            <a:ext cx="968224" cy="311073"/>
          </a:xfrm>
          <a:prstGeom prst="rect">
            <a:avLst/>
          </a:prstGeom>
          <a:noFill/>
          <a:ln>
            <a:noFill/>
          </a:ln>
        </p:spPr>
        <p:txBody>
          <a:bodyPr anchorCtr="0" anchor="t" bIns="76025" lIns="76025" spcFirstLastPara="1" rIns="76025" wrap="square" tIns="76025">
            <a:noAutofit/>
          </a:bodyPr>
          <a:lstStyle/>
          <a:p>
            <a:pPr indent="0" lvl="0" marL="0" marR="0" rtl="0" algn="l">
              <a:lnSpc>
                <a:spcPct val="100000"/>
              </a:lnSpc>
              <a:spcBef>
                <a:spcPts val="0"/>
              </a:spcBef>
              <a:spcAft>
                <a:spcPts val="0"/>
              </a:spcAft>
              <a:buClr>
                <a:srgbClr val="000000"/>
              </a:buClr>
              <a:buFont typeface="Arial"/>
              <a:buNone/>
            </a:pPr>
            <a:r>
              <a:rPr b="0" i="0" lang="en-GB" sz="1800" u="none" cap="none" strike="noStrike">
                <a:solidFill>
                  <a:srgbClr val="000000"/>
                </a:solidFill>
                <a:latin typeface="Arial"/>
                <a:ea typeface="Arial"/>
                <a:cs typeface="Arial"/>
                <a:sym typeface="Arial"/>
              </a:rPr>
              <a:t>MiSeq</a:t>
            </a:r>
            <a:endParaRPr sz="12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914400" y="206301"/>
            <a:ext cx="7771680" cy="856530"/>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Source Sans Pro"/>
              <a:buNone/>
            </a:pPr>
            <a:r>
              <a:rPr b="0" i="0" lang="en-GB" sz="3300" u="none" cap="none" strike="noStrike">
                <a:solidFill>
                  <a:srgbClr val="1F497D"/>
                </a:solidFill>
                <a:latin typeface="Source Sans Pro"/>
                <a:ea typeface="Source Sans Pro"/>
                <a:cs typeface="Source Sans Pro"/>
                <a:sym typeface="Source Sans Pro"/>
              </a:rPr>
              <a:t>Cluster finding, image registration, crosstalk correction</a:t>
            </a:r>
            <a:endParaRPr sz="1200"/>
          </a:p>
        </p:txBody>
      </p:sp>
      <p:sp>
        <p:nvSpPr>
          <p:cNvPr id="587" name="Shape 587"/>
          <p:cNvSpPr txBox="1"/>
          <p:nvPr/>
        </p:nvSpPr>
        <p:spPr>
          <a:xfrm>
            <a:off x="85680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88" name="Shape 588"/>
          <p:cNvSpPr txBox="1"/>
          <p:nvPr/>
        </p:nvSpPr>
        <p:spPr>
          <a:xfrm rot="5400000">
            <a:off x="966746" y="2089885"/>
            <a:ext cx="642666" cy="856799"/>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89" name="Shape 589"/>
          <p:cNvSpPr txBox="1"/>
          <p:nvPr/>
        </p:nvSpPr>
        <p:spPr>
          <a:xfrm>
            <a:off x="85680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0" name="Shape 590"/>
          <p:cNvSpPr txBox="1"/>
          <p:nvPr/>
        </p:nvSpPr>
        <p:spPr>
          <a:xfrm>
            <a:off x="85680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1" name="Shape 591"/>
          <p:cNvSpPr txBox="1"/>
          <p:nvPr/>
        </p:nvSpPr>
        <p:spPr>
          <a:xfrm>
            <a:off x="357120" y="1607209"/>
            <a:ext cx="285119"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A</a:t>
            </a:r>
            <a:endParaRPr sz="1200"/>
          </a:p>
        </p:txBody>
      </p:sp>
      <p:sp>
        <p:nvSpPr>
          <p:cNvPr id="592" name="Shape 592"/>
          <p:cNvSpPr txBox="1"/>
          <p:nvPr/>
        </p:nvSpPr>
        <p:spPr>
          <a:xfrm>
            <a:off x="357120" y="2410813"/>
            <a:ext cx="357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C</a:t>
            </a:r>
            <a:endParaRPr sz="1200"/>
          </a:p>
        </p:txBody>
      </p:sp>
      <p:sp>
        <p:nvSpPr>
          <p:cNvPr id="593" name="Shape 593"/>
          <p:cNvSpPr txBox="1"/>
          <p:nvPr/>
        </p:nvSpPr>
        <p:spPr>
          <a:xfrm>
            <a:off x="349920" y="3268423"/>
            <a:ext cx="43488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G</a:t>
            </a:r>
            <a:endParaRPr sz="1200"/>
          </a:p>
        </p:txBody>
      </p:sp>
      <p:sp>
        <p:nvSpPr>
          <p:cNvPr id="594" name="Shape 594"/>
          <p:cNvSpPr txBox="1"/>
          <p:nvPr/>
        </p:nvSpPr>
        <p:spPr>
          <a:xfrm>
            <a:off x="357120" y="4126033"/>
            <a:ext cx="285119"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T</a:t>
            </a:r>
            <a:endParaRPr sz="1200"/>
          </a:p>
        </p:txBody>
      </p:sp>
      <p:sp>
        <p:nvSpPr>
          <p:cNvPr id="595" name="Shape 595"/>
          <p:cNvSpPr txBox="1"/>
          <p:nvPr/>
        </p:nvSpPr>
        <p:spPr>
          <a:xfrm>
            <a:off x="2072159"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6" name="Shape 596"/>
          <p:cNvSpPr txBox="1"/>
          <p:nvPr/>
        </p:nvSpPr>
        <p:spPr>
          <a:xfrm>
            <a:off x="2072159"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7" name="Shape 597"/>
          <p:cNvSpPr txBox="1"/>
          <p:nvPr/>
        </p:nvSpPr>
        <p:spPr>
          <a:xfrm>
            <a:off x="2072159"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8" name="Shape 598"/>
          <p:cNvSpPr txBox="1"/>
          <p:nvPr/>
        </p:nvSpPr>
        <p:spPr>
          <a:xfrm>
            <a:off x="2072159"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599" name="Shape 599"/>
          <p:cNvSpPr txBox="1"/>
          <p:nvPr/>
        </p:nvSpPr>
        <p:spPr>
          <a:xfrm>
            <a:off x="321408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0" name="Shape 600"/>
          <p:cNvSpPr txBox="1"/>
          <p:nvPr/>
        </p:nvSpPr>
        <p:spPr>
          <a:xfrm>
            <a:off x="321408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1" name="Shape 601"/>
          <p:cNvSpPr txBox="1"/>
          <p:nvPr/>
        </p:nvSpPr>
        <p:spPr>
          <a:xfrm>
            <a:off x="321408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2" name="Shape 602"/>
          <p:cNvSpPr txBox="1"/>
          <p:nvPr/>
        </p:nvSpPr>
        <p:spPr>
          <a:xfrm>
            <a:off x="3214080"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3" name="Shape 603"/>
          <p:cNvSpPr txBox="1"/>
          <p:nvPr/>
        </p:nvSpPr>
        <p:spPr>
          <a:xfrm>
            <a:off x="428544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4" name="Shape 604"/>
          <p:cNvSpPr txBox="1"/>
          <p:nvPr/>
        </p:nvSpPr>
        <p:spPr>
          <a:xfrm>
            <a:off x="428544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5" name="Shape 605"/>
          <p:cNvSpPr txBox="1"/>
          <p:nvPr/>
        </p:nvSpPr>
        <p:spPr>
          <a:xfrm>
            <a:off x="428544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6" name="Shape 606"/>
          <p:cNvSpPr txBox="1"/>
          <p:nvPr/>
        </p:nvSpPr>
        <p:spPr>
          <a:xfrm>
            <a:off x="4285440"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7" name="Shape 607"/>
          <p:cNvSpPr txBox="1"/>
          <p:nvPr/>
        </p:nvSpPr>
        <p:spPr>
          <a:xfrm>
            <a:off x="5355360" y="134690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8" name="Shape 608"/>
          <p:cNvSpPr txBox="1"/>
          <p:nvPr/>
        </p:nvSpPr>
        <p:spPr>
          <a:xfrm>
            <a:off x="535680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09" name="Shape 609"/>
          <p:cNvSpPr txBox="1"/>
          <p:nvPr/>
        </p:nvSpPr>
        <p:spPr>
          <a:xfrm>
            <a:off x="535680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0" name="Shape 610"/>
          <p:cNvSpPr txBox="1"/>
          <p:nvPr/>
        </p:nvSpPr>
        <p:spPr>
          <a:xfrm>
            <a:off x="5356800"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1" name="Shape 611"/>
          <p:cNvSpPr txBox="1"/>
          <p:nvPr/>
        </p:nvSpPr>
        <p:spPr>
          <a:xfrm>
            <a:off x="642816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2" name="Shape 612"/>
          <p:cNvSpPr txBox="1"/>
          <p:nvPr/>
        </p:nvSpPr>
        <p:spPr>
          <a:xfrm>
            <a:off x="642816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3" name="Shape 613"/>
          <p:cNvSpPr txBox="1"/>
          <p:nvPr/>
        </p:nvSpPr>
        <p:spPr>
          <a:xfrm>
            <a:off x="642816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4" name="Shape 614"/>
          <p:cNvSpPr txBox="1"/>
          <p:nvPr/>
        </p:nvSpPr>
        <p:spPr>
          <a:xfrm>
            <a:off x="6428160"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5" name="Shape 615"/>
          <p:cNvSpPr txBox="1"/>
          <p:nvPr/>
        </p:nvSpPr>
        <p:spPr>
          <a:xfrm>
            <a:off x="7511040" y="134690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6" name="Shape 616"/>
          <p:cNvSpPr txBox="1"/>
          <p:nvPr/>
        </p:nvSpPr>
        <p:spPr>
          <a:xfrm>
            <a:off x="7499520" y="391109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7" name="Shape 617"/>
          <p:cNvSpPr txBox="1"/>
          <p:nvPr/>
        </p:nvSpPr>
        <p:spPr>
          <a:xfrm>
            <a:off x="7499520" y="3053480"/>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8" name="Shape 618"/>
          <p:cNvSpPr txBox="1"/>
          <p:nvPr/>
        </p:nvSpPr>
        <p:spPr>
          <a:xfrm>
            <a:off x="7499520" y="219695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19" name="Shape 619"/>
          <p:cNvSpPr/>
          <p:nvPr/>
        </p:nvSpPr>
        <p:spPr>
          <a:xfrm>
            <a:off x="7643520" y="3965096"/>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0" name="Shape 620"/>
          <p:cNvSpPr/>
          <p:nvPr/>
        </p:nvSpPr>
        <p:spPr>
          <a:xfrm>
            <a:off x="2571840" y="428697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1" name="Shape 621"/>
          <p:cNvSpPr/>
          <p:nvPr/>
        </p:nvSpPr>
        <p:spPr>
          <a:xfrm>
            <a:off x="2571840" y="3161492"/>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2" name="Shape 622"/>
          <p:cNvSpPr/>
          <p:nvPr/>
        </p:nvSpPr>
        <p:spPr>
          <a:xfrm>
            <a:off x="214272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3" name="Shape 623"/>
          <p:cNvSpPr/>
          <p:nvPr/>
        </p:nvSpPr>
        <p:spPr>
          <a:xfrm>
            <a:off x="2142720" y="144627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4" name="Shape 624"/>
          <p:cNvSpPr/>
          <p:nvPr/>
        </p:nvSpPr>
        <p:spPr>
          <a:xfrm>
            <a:off x="1428480" y="2249876"/>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5" name="Shape 625"/>
          <p:cNvSpPr/>
          <p:nvPr/>
        </p:nvSpPr>
        <p:spPr>
          <a:xfrm>
            <a:off x="92880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6" name="Shape 626"/>
          <p:cNvSpPr/>
          <p:nvPr/>
        </p:nvSpPr>
        <p:spPr>
          <a:xfrm>
            <a:off x="1356480" y="1714139"/>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7" name="Shape 627"/>
          <p:cNvSpPr/>
          <p:nvPr/>
        </p:nvSpPr>
        <p:spPr>
          <a:xfrm>
            <a:off x="928800" y="144627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8" name="Shape 628"/>
          <p:cNvSpPr/>
          <p:nvPr/>
        </p:nvSpPr>
        <p:spPr>
          <a:xfrm>
            <a:off x="3715200" y="428697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29" name="Shape 629"/>
          <p:cNvSpPr/>
          <p:nvPr/>
        </p:nvSpPr>
        <p:spPr>
          <a:xfrm>
            <a:off x="3356640" y="3161492"/>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0" name="Shape 630"/>
          <p:cNvSpPr/>
          <p:nvPr/>
        </p:nvSpPr>
        <p:spPr>
          <a:xfrm>
            <a:off x="3715200" y="133934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1" name="Shape 631"/>
          <p:cNvSpPr/>
          <p:nvPr/>
        </p:nvSpPr>
        <p:spPr>
          <a:xfrm>
            <a:off x="3286080" y="1607209"/>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2" name="Shape 632"/>
          <p:cNvSpPr/>
          <p:nvPr/>
        </p:nvSpPr>
        <p:spPr>
          <a:xfrm>
            <a:off x="4929120" y="3482286"/>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3" name="Shape 633"/>
          <p:cNvSpPr/>
          <p:nvPr/>
        </p:nvSpPr>
        <p:spPr>
          <a:xfrm>
            <a:off x="4500000" y="3161492"/>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4" name="Shape 634"/>
          <p:cNvSpPr/>
          <p:nvPr/>
        </p:nvSpPr>
        <p:spPr>
          <a:xfrm>
            <a:off x="4786560" y="144627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5" name="Shape 635"/>
          <p:cNvSpPr/>
          <p:nvPr/>
        </p:nvSpPr>
        <p:spPr>
          <a:xfrm>
            <a:off x="4428000" y="2303882"/>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6" name="Shape 636"/>
          <p:cNvSpPr/>
          <p:nvPr/>
        </p:nvSpPr>
        <p:spPr>
          <a:xfrm>
            <a:off x="6929280" y="3268423"/>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7" name="Shape 637"/>
          <p:cNvSpPr/>
          <p:nvPr/>
        </p:nvSpPr>
        <p:spPr>
          <a:xfrm>
            <a:off x="6572160" y="353629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8" name="Shape 638"/>
          <p:cNvSpPr/>
          <p:nvPr/>
        </p:nvSpPr>
        <p:spPr>
          <a:xfrm>
            <a:off x="5428800" y="2625755"/>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39" name="Shape 639"/>
          <p:cNvSpPr/>
          <p:nvPr/>
        </p:nvSpPr>
        <p:spPr>
          <a:xfrm>
            <a:off x="5428800" y="144627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0" name="Shape 640"/>
          <p:cNvSpPr/>
          <p:nvPr/>
        </p:nvSpPr>
        <p:spPr>
          <a:xfrm>
            <a:off x="6999839" y="1714139"/>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1" name="Shape 641"/>
          <p:cNvSpPr/>
          <p:nvPr/>
        </p:nvSpPr>
        <p:spPr>
          <a:xfrm>
            <a:off x="6572160" y="1446271"/>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2" name="Shape 642"/>
          <p:cNvSpPr/>
          <p:nvPr/>
        </p:nvSpPr>
        <p:spPr>
          <a:xfrm>
            <a:off x="792864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3" name="Shape 643"/>
          <p:cNvSpPr/>
          <p:nvPr/>
        </p:nvSpPr>
        <p:spPr>
          <a:xfrm>
            <a:off x="7928640" y="2303882"/>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4" name="Shape 644"/>
          <p:cNvSpPr/>
          <p:nvPr/>
        </p:nvSpPr>
        <p:spPr>
          <a:xfrm>
            <a:off x="757152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45" name="Shape 645"/>
          <p:cNvSpPr txBox="1"/>
          <p:nvPr/>
        </p:nvSpPr>
        <p:spPr>
          <a:xfrm>
            <a:off x="114192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1</a:t>
            </a:r>
            <a:endParaRPr sz="1200"/>
          </a:p>
        </p:txBody>
      </p:sp>
      <p:sp>
        <p:nvSpPr>
          <p:cNvPr id="646" name="Shape 646"/>
          <p:cNvSpPr txBox="1"/>
          <p:nvPr/>
        </p:nvSpPr>
        <p:spPr>
          <a:xfrm>
            <a:off x="571392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5</a:t>
            </a:r>
            <a:endParaRPr sz="1200"/>
          </a:p>
        </p:txBody>
      </p:sp>
      <p:sp>
        <p:nvSpPr>
          <p:cNvPr id="647" name="Shape 647"/>
          <p:cNvSpPr txBox="1"/>
          <p:nvPr/>
        </p:nvSpPr>
        <p:spPr>
          <a:xfrm>
            <a:off x="450000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4</a:t>
            </a:r>
            <a:endParaRPr sz="1200"/>
          </a:p>
        </p:txBody>
      </p:sp>
      <p:sp>
        <p:nvSpPr>
          <p:cNvPr id="648" name="Shape 648"/>
          <p:cNvSpPr txBox="1"/>
          <p:nvPr/>
        </p:nvSpPr>
        <p:spPr>
          <a:xfrm>
            <a:off x="350064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3</a:t>
            </a:r>
            <a:endParaRPr sz="1200"/>
          </a:p>
        </p:txBody>
      </p:sp>
      <p:sp>
        <p:nvSpPr>
          <p:cNvPr id="649" name="Shape 649"/>
          <p:cNvSpPr txBox="1"/>
          <p:nvPr/>
        </p:nvSpPr>
        <p:spPr>
          <a:xfrm>
            <a:off x="23572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2</a:t>
            </a:r>
            <a:endParaRPr sz="1200"/>
          </a:p>
        </p:txBody>
      </p:sp>
      <p:sp>
        <p:nvSpPr>
          <p:cNvPr id="650" name="Shape 650"/>
          <p:cNvSpPr txBox="1"/>
          <p:nvPr/>
        </p:nvSpPr>
        <p:spPr>
          <a:xfrm>
            <a:off x="77140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7</a:t>
            </a:r>
            <a:endParaRPr sz="1200"/>
          </a:p>
        </p:txBody>
      </p:sp>
      <p:sp>
        <p:nvSpPr>
          <p:cNvPr id="651" name="Shape 651"/>
          <p:cNvSpPr txBox="1"/>
          <p:nvPr/>
        </p:nvSpPr>
        <p:spPr>
          <a:xfrm>
            <a:off x="671471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6</a:t>
            </a:r>
            <a:endParaRPr sz="1200"/>
          </a:p>
        </p:txBody>
      </p:sp>
      <p:sp>
        <p:nvSpPr>
          <p:cNvPr id="652" name="Shape 652"/>
          <p:cNvSpPr/>
          <p:nvPr/>
        </p:nvSpPr>
        <p:spPr>
          <a:xfrm>
            <a:off x="3715200" y="2303882"/>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3" name="Shape 653"/>
          <p:cNvSpPr/>
          <p:nvPr/>
        </p:nvSpPr>
        <p:spPr>
          <a:xfrm>
            <a:off x="3356640" y="2571750"/>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4" name="Shape 654"/>
          <p:cNvSpPr/>
          <p:nvPr/>
        </p:nvSpPr>
        <p:spPr>
          <a:xfrm>
            <a:off x="2214720" y="2303882"/>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5" name="Shape 655"/>
          <p:cNvSpPr/>
          <p:nvPr/>
        </p:nvSpPr>
        <p:spPr>
          <a:xfrm>
            <a:off x="1428480" y="2625755"/>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6" name="Shape 656"/>
          <p:cNvSpPr/>
          <p:nvPr/>
        </p:nvSpPr>
        <p:spPr>
          <a:xfrm>
            <a:off x="999360" y="2356807"/>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7" name="Shape 657"/>
          <p:cNvSpPr/>
          <p:nvPr/>
        </p:nvSpPr>
        <p:spPr>
          <a:xfrm>
            <a:off x="6999839" y="2571750"/>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8" name="Shape 658"/>
          <p:cNvSpPr/>
          <p:nvPr/>
        </p:nvSpPr>
        <p:spPr>
          <a:xfrm>
            <a:off x="5428800" y="2356807"/>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59" name="Shape 659"/>
          <p:cNvSpPr/>
          <p:nvPr/>
        </p:nvSpPr>
        <p:spPr>
          <a:xfrm>
            <a:off x="4857120" y="2356807"/>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0" name="Shape 660"/>
          <p:cNvSpPr/>
          <p:nvPr/>
        </p:nvSpPr>
        <p:spPr>
          <a:xfrm>
            <a:off x="6988319" y="4209202"/>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1" name="Shape 661"/>
          <p:cNvSpPr/>
          <p:nvPr/>
        </p:nvSpPr>
        <p:spPr>
          <a:xfrm>
            <a:off x="3428640" y="4041784"/>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2" name="Shape 662"/>
          <p:cNvSpPr/>
          <p:nvPr/>
        </p:nvSpPr>
        <p:spPr>
          <a:xfrm>
            <a:off x="2645279" y="4041784"/>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3" name="Shape 663"/>
          <p:cNvSpPr/>
          <p:nvPr/>
        </p:nvSpPr>
        <p:spPr>
          <a:xfrm>
            <a:off x="6655680" y="4478150"/>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4" name="Shape 664"/>
          <p:cNvSpPr/>
          <p:nvPr/>
        </p:nvSpPr>
        <p:spPr>
          <a:xfrm>
            <a:off x="4572000" y="4041784"/>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5" name="Shape 665"/>
          <p:cNvSpPr/>
          <p:nvPr/>
        </p:nvSpPr>
        <p:spPr>
          <a:xfrm>
            <a:off x="4991040" y="4356097"/>
            <a:ext cx="70560" cy="52925"/>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6" name="Shape 666"/>
          <p:cNvSpPr/>
          <p:nvPr/>
        </p:nvSpPr>
        <p:spPr>
          <a:xfrm>
            <a:off x="792864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7" name="Shape 667"/>
          <p:cNvSpPr txBox="1"/>
          <p:nvPr/>
        </p:nvSpPr>
        <p:spPr>
          <a:xfrm>
            <a:off x="77140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7</a:t>
            </a:r>
            <a:endParaRPr sz="1200"/>
          </a:p>
        </p:txBody>
      </p:sp>
      <p:sp>
        <p:nvSpPr>
          <p:cNvPr id="668" name="Shape 668"/>
          <p:cNvSpPr/>
          <p:nvPr/>
        </p:nvSpPr>
        <p:spPr>
          <a:xfrm>
            <a:off x="7928640" y="2571750"/>
            <a:ext cx="214559" cy="1609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69" name="Shape 669"/>
          <p:cNvSpPr txBox="1"/>
          <p:nvPr/>
        </p:nvSpPr>
        <p:spPr>
          <a:xfrm>
            <a:off x="77140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7</a:t>
            </a:r>
            <a:endParaRPr sz="12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5" name="Shape 675"/>
        <p:cNvGrpSpPr/>
        <p:nvPr/>
      </p:nvGrpSpPr>
      <p:grpSpPr>
        <a:xfrm>
          <a:off x="0" y="0"/>
          <a:ext cx="0" cy="0"/>
          <a:chOff x="0" y="0"/>
          <a:chExt cx="0" cy="0"/>
        </a:xfrm>
      </p:grpSpPr>
      <p:sp>
        <p:nvSpPr>
          <p:cNvPr id="676" name="Shape 676"/>
          <p:cNvSpPr txBox="1"/>
          <p:nvPr>
            <p:ph type="title"/>
          </p:nvPr>
        </p:nvSpPr>
        <p:spPr>
          <a:xfrm>
            <a:off x="882720" y="245185"/>
            <a:ext cx="7771680" cy="856530"/>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Source Sans Pro"/>
              <a:buNone/>
            </a:pPr>
            <a:r>
              <a:rPr b="0" i="0" lang="en-GB" sz="3300" u="none" cap="none" strike="noStrike">
                <a:solidFill>
                  <a:srgbClr val="1F497D"/>
                </a:solidFill>
                <a:latin typeface="Source Sans Pro"/>
                <a:ea typeface="Source Sans Pro"/>
                <a:cs typeface="Source Sans Pro"/>
                <a:sym typeface="Source Sans Pro"/>
              </a:rPr>
              <a:t>Low complexity e.g. TraDis</a:t>
            </a:r>
            <a:br>
              <a:rPr b="0" i="0" lang="en-GB" sz="3300" u="none" cap="none" strike="noStrike">
                <a:solidFill>
                  <a:srgbClr val="1F497D"/>
                </a:solidFill>
                <a:latin typeface="Source Sans Pro"/>
                <a:ea typeface="Source Sans Pro"/>
                <a:cs typeface="Source Sans Pro"/>
                <a:sym typeface="Source Sans Pro"/>
              </a:rPr>
            </a:br>
            <a:r>
              <a:rPr b="0" i="0" lang="en-GB" sz="1800" u="none" cap="none" strike="noStrike">
                <a:solidFill>
                  <a:srgbClr val="1F497D"/>
                </a:solidFill>
                <a:latin typeface="Source Sans Pro"/>
                <a:ea typeface="Source Sans Pro"/>
                <a:cs typeface="Source Sans Pro"/>
                <a:sym typeface="Source Sans Pro"/>
              </a:rPr>
              <a:t>(Transposon Directed Insertion Site Sequencing)</a:t>
            </a:r>
            <a:br>
              <a:rPr b="0" i="0" lang="en-GB" sz="3300" u="none" cap="none" strike="noStrike">
                <a:solidFill>
                  <a:srgbClr val="1F497D"/>
                </a:solidFill>
                <a:latin typeface="Source Sans Pro"/>
                <a:ea typeface="Source Sans Pro"/>
                <a:cs typeface="Source Sans Pro"/>
                <a:sym typeface="Source Sans Pro"/>
              </a:rPr>
            </a:br>
            <a:endParaRPr b="0" i="0" sz="3300" u="none" cap="none" strike="noStrike">
              <a:solidFill>
                <a:srgbClr val="1F497D"/>
              </a:solidFill>
              <a:latin typeface="Source Sans Pro"/>
              <a:ea typeface="Source Sans Pro"/>
              <a:cs typeface="Source Sans Pro"/>
              <a:sym typeface="Source Sans Pro"/>
            </a:endParaRPr>
          </a:p>
        </p:txBody>
      </p:sp>
      <p:sp>
        <p:nvSpPr>
          <p:cNvPr id="677" name="Shape 677"/>
          <p:cNvSpPr txBox="1"/>
          <p:nvPr/>
        </p:nvSpPr>
        <p:spPr>
          <a:xfrm>
            <a:off x="357120" y="1607209"/>
            <a:ext cx="285119"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A</a:t>
            </a:r>
            <a:endParaRPr sz="1200"/>
          </a:p>
        </p:txBody>
      </p:sp>
      <p:sp>
        <p:nvSpPr>
          <p:cNvPr id="678" name="Shape 678"/>
          <p:cNvSpPr txBox="1"/>
          <p:nvPr/>
        </p:nvSpPr>
        <p:spPr>
          <a:xfrm>
            <a:off x="357120" y="2410813"/>
            <a:ext cx="5520960" cy="150783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C</a:t>
            </a:r>
            <a:endParaRPr sz="1200"/>
          </a:p>
        </p:txBody>
      </p:sp>
      <p:sp>
        <p:nvSpPr>
          <p:cNvPr id="679" name="Shape 679"/>
          <p:cNvSpPr txBox="1"/>
          <p:nvPr/>
        </p:nvSpPr>
        <p:spPr>
          <a:xfrm>
            <a:off x="349920" y="3268423"/>
            <a:ext cx="43488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G</a:t>
            </a:r>
            <a:endParaRPr sz="1200"/>
          </a:p>
        </p:txBody>
      </p:sp>
      <p:sp>
        <p:nvSpPr>
          <p:cNvPr id="680" name="Shape 680"/>
          <p:cNvSpPr txBox="1"/>
          <p:nvPr/>
        </p:nvSpPr>
        <p:spPr>
          <a:xfrm>
            <a:off x="357120" y="4126033"/>
            <a:ext cx="285119"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T</a:t>
            </a:r>
            <a:endParaRPr sz="1200"/>
          </a:p>
        </p:txBody>
      </p:sp>
      <p:sp>
        <p:nvSpPr>
          <p:cNvPr id="681" name="Shape 681"/>
          <p:cNvSpPr txBox="1"/>
          <p:nvPr/>
        </p:nvSpPr>
        <p:spPr>
          <a:xfrm>
            <a:off x="114192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1</a:t>
            </a:r>
            <a:endParaRPr sz="1200"/>
          </a:p>
        </p:txBody>
      </p:sp>
      <p:sp>
        <p:nvSpPr>
          <p:cNvPr id="682" name="Shape 682"/>
          <p:cNvSpPr txBox="1"/>
          <p:nvPr/>
        </p:nvSpPr>
        <p:spPr>
          <a:xfrm>
            <a:off x="571392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5</a:t>
            </a:r>
            <a:endParaRPr sz="1200"/>
          </a:p>
        </p:txBody>
      </p:sp>
      <p:sp>
        <p:nvSpPr>
          <p:cNvPr id="683" name="Shape 683"/>
          <p:cNvSpPr txBox="1"/>
          <p:nvPr/>
        </p:nvSpPr>
        <p:spPr>
          <a:xfrm>
            <a:off x="450000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4</a:t>
            </a:r>
            <a:endParaRPr sz="1200"/>
          </a:p>
        </p:txBody>
      </p:sp>
      <p:sp>
        <p:nvSpPr>
          <p:cNvPr id="684" name="Shape 684"/>
          <p:cNvSpPr txBox="1"/>
          <p:nvPr/>
        </p:nvSpPr>
        <p:spPr>
          <a:xfrm>
            <a:off x="3500640"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3</a:t>
            </a:r>
            <a:endParaRPr sz="1200"/>
          </a:p>
        </p:txBody>
      </p:sp>
      <p:sp>
        <p:nvSpPr>
          <p:cNvPr id="685" name="Shape 685"/>
          <p:cNvSpPr txBox="1"/>
          <p:nvPr/>
        </p:nvSpPr>
        <p:spPr>
          <a:xfrm>
            <a:off x="23572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2</a:t>
            </a:r>
            <a:endParaRPr sz="1200"/>
          </a:p>
        </p:txBody>
      </p:sp>
      <p:sp>
        <p:nvSpPr>
          <p:cNvPr id="686" name="Shape 686"/>
          <p:cNvSpPr txBox="1"/>
          <p:nvPr/>
        </p:nvSpPr>
        <p:spPr>
          <a:xfrm>
            <a:off x="771407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7</a:t>
            </a:r>
            <a:endParaRPr sz="1200"/>
          </a:p>
        </p:txBody>
      </p:sp>
      <p:sp>
        <p:nvSpPr>
          <p:cNvPr id="687" name="Shape 687"/>
          <p:cNvSpPr txBox="1"/>
          <p:nvPr/>
        </p:nvSpPr>
        <p:spPr>
          <a:xfrm>
            <a:off x="6714719" y="4660688"/>
            <a:ext cx="429120" cy="273268"/>
          </a:xfrm>
          <a:prstGeom prst="rect">
            <a:avLst/>
          </a:prstGeom>
          <a:noFill/>
          <a:ln>
            <a:noFill/>
          </a:ln>
        </p:spPr>
        <p:txBody>
          <a:bodyPr anchorCtr="0" anchor="t" bIns="37425" lIns="74825" spcFirstLastPara="1" rIns="74825" wrap="square" tIns="37425">
            <a:noAutofit/>
          </a:bodyPr>
          <a:lstStyle/>
          <a:p>
            <a:pPr indent="0" lvl="0" marL="0" marR="0" rtl="0" algn="l">
              <a:lnSpc>
                <a:spcPct val="100000"/>
              </a:lnSpc>
              <a:spcBef>
                <a:spcPts val="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6</a:t>
            </a:r>
            <a:endParaRPr sz="1200"/>
          </a:p>
        </p:txBody>
      </p:sp>
      <p:sp>
        <p:nvSpPr>
          <p:cNvPr id="688" name="Shape 688"/>
          <p:cNvSpPr txBox="1"/>
          <p:nvPr/>
        </p:nvSpPr>
        <p:spPr>
          <a:xfrm>
            <a:off x="3034080"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89" name="Shape 689"/>
          <p:cNvSpPr txBox="1"/>
          <p:nvPr/>
        </p:nvSpPr>
        <p:spPr>
          <a:xfrm>
            <a:off x="7470720"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0" name="Shape 690"/>
          <p:cNvSpPr txBox="1"/>
          <p:nvPr/>
        </p:nvSpPr>
        <p:spPr>
          <a:xfrm>
            <a:off x="5224320"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1" name="Shape 691"/>
          <p:cNvSpPr txBox="1"/>
          <p:nvPr/>
        </p:nvSpPr>
        <p:spPr>
          <a:xfrm>
            <a:off x="4082400"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2" name="Shape 692"/>
          <p:cNvSpPr txBox="1"/>
          <p:nvPr/>
        </p:nvSpPr>
        <p:spPr>
          <a:xfrm>
            <a:off x="1925279"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3" name="Shape 693"/>
          <p:cNvSpPr txBox="1"/>
          <p:nvPr/>
        </p:nvSpPr>
        <p:spPr>
          <a:xfrm>
            <a:off x="3034080" y="2230434"/>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4" name="Shape 694"/>
          <p:cNvSpPr txBox="1"/>
          <p:nvPr/>
        </p:nvSpPr>
        <p:spPr>
          <a:xfrm>
            <a:off x="7470720" y="2230434"/>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5" name="Shape 695"/>
          <p:cNvSpPr txBox="1"/>
          <p:nvPr/>
        </p:nvSpPr>
        <p:spPr>
          <a:xfrm>
            <a:off x="6361920" y="2230434"/>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6" name="Shape 696"/>
          <p:cNvSpPr txBox="1"/>
          <p:nvPr/>
        </p:nvSpPr>
        <p:spPr>
          <a:xfrm>
            <a:off x="5224320" y="2230434"/>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7" name="Shape 697"/>
          <p:cNvSpPr txBox="1"/>
          <p:nvPr/>
        </p:nvSpPr>
        <p:spPr>
          <a:xfrm>
            <a:off x="4082400" y="2230434"/>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698" name="Shape 698"/>
          <p:cNvSpPr txBox="1"/>
          <p:nvPr/>
        </p:nvSpPr>
        <p:spPr>
          <a:xfrm>
            <a:off x="303408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nvGrpSpPr>
          <p:cNvPr id="699" name="Shape 699"/>
          <p:cNvGrpSpPr/>
          <p:nvPr/>
        </p:nvGrpSpPr>
        <p:grpSpPr>
          <a:xfrm>
            <a:off x="816480" y="1339341"/>
            <a:ext cx="856799" cy="642666"/>
            <a:chOff x="900112" y="1968500"/>
            <a:chExt cx="944561" cy="944561"/>
          </a:xfrm>
        </p:grpSpPr>
        <p:sp>
          <p:nvSpPr>
            <p:cNvPr id="700" name="Shape 700"/>
            <p:cNvSpPr txBox="1"/>
            <p:nvPr/>
          </p:nvSpPr>
          <p:spPr>
            <a:xfrm>
              <a:off x="900112" y="1968500"/>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1" name="Shape 701"/>
            <p:cNvSpPr/>
            <p:nvPr/>
          </p:nvSpPr>
          <p:spPr>
            <a:xfrm>
              <a:off x="1450975" y="2520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2" name="Shape 702"/>
            <p:cNvSpPr/>
            <p:nvPr/>
          </p:nvSpPr>
          <p:spPr>
            <a:xfrm>
              <a:off x="979487" y="21272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3" name="Shape 703"/>
            <p:cNvSpPr/>
            <p:nvPr/>
          </p:nvSpPr>
          <p:spPr>
            <a:xfrm>
              <a:off x="1431925" y="2139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4" name="Shape 704"/>
            <p:cNvSpPr/>
            <p:nvPr/>
          </p:nvSpPr>
          <p:spPr>
            <a:xfrm>
              <a:off x="979487" y="2520950"/>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sp>
        <p:nvSpPr>
          <p:cNvPr id="705" name="Shape 705"/>
          <p:cNvSpPr txBox="1"/>
          <p:nvPr/>
        </p:nvSpPr>
        <p:spPr>
          <a:xfrm>
            <a:off x="636192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6" name="Shape 706"/>
          <p:cNvSpPr txBox="1"/>
          <p:nvPr/>
        </p:nvSpPr>
        <p:spPr>
          <a:xfrm>
            <a:off x="4082400"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7" name="Shape 707"/>
          <p:cNvSpPr txBox="1"/>
          <p:nvPr/>
        </p:nvSpPr>
        <p:spPr>
          <a:xfrm>
            <a:off x="1925279" y="13393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8" name="Shape 708"/>
          <p:cNvSpPr txBox="1"/>
          <p:nvPr/>
        </p:nvSpPr>
        <p:spPr>
          <a:xfrm>
            <a:off x="7470720" y="40115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09" name="Shape 709"/>
          <p:cNvSpPr txBox="1"/>
          <p:nvPr/>
        </p:nvSpPr>
        <p:spPr>
          <a:xfrm>
            <a:off x="6361920" y="40115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0" name="Shape 710"/>
          <p:cNvSpPr txBox="1"/>
          <p:nvPr/>
        </p:nvSpPr>
        <p:spPr>
          <a:xfrm>
            <a:off x="5224320" y="40115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1" name="Shape 711"/>
          <p:cNvSpPr txBox="1"/>
          <p:nvPr/>
        </p:nvSpPr>
        <p:spPr>
          <a:xfrm>
            <a:off x="1925279" y="40115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2" name="Shape 712"/>
          <p:cNvSpPr txBox="1"/>
          <p:nvPr/>
        </p:nvSpPr>
        <p:spPr>
          <a:xfrm>
            <a:off x="783360" y="2277959"/>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3" name="Shape 713"/>
          <p:cNvSpPr txBox="1"/>
          <p:nvPr/>
        </p:nvSpPr>
        <p:spPr>
          <a:xfrm>
            <a:off x="816480" y="3120447"/>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4" name="Shape 714"/>
          <p:cNvSpPr txBox="1"/>
          <p:nvPr/>
        </p:nvSpPr>
        <p:spPr>
          <a:xfrm>
            <a:off x="816480" y="4011541"/>
            <a:ext cx="856799" cy="642666"/>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nvGrpSpPr>
          <p:cNvPr id="715" name="Shape 715"/>
          <p:cNvGrpSpPr/>
          <p:nvPr/>
        </p:nvGrpSpPr>
        <p:grpSpPr>
          <a:xfrm>
            <a:off x="1925279" y="2230434"/>
            <a:ext cx="856799" cy="642666"/>
            <a:chOff x="2122486" y="3278187"/>
            <a:chExt cx="944561" cy="944561"/>
          </a:xfrm>
        </p:grpSpPr>
        <p:sp>
          <p:nvSpPr>
            <p:cNvPr id="716" name="Shape 716"/>
            <p:cNvSpPr txBox="1"/>
            <p:nvPr/>
          </p:nvSpPr>
          <p:spPr>
            <a:xfrm>
              <a:off x="2122486" y="3278187"/>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7" name="Shape 717"/>
            <p:cNvSpPr/>
            <p:nvPr/>
          </p:nvSpPr>
          <p:spPr>
            <a:xfrm>
              <a:off x="2673350" y="38290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8" name="Shape 718"/>
            <p:cNvSpPr/>
            <p:nvPr/>
          </p:nvSpPr>
          <p:spPr>
            <a:xfrm>
              <a:off x="2201861" y="34353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19" name="Shape 719"/>
            <p:cNvSpPr/>
            <p:nvPr/>
          </p:nvSpPr>
          <p:spPr>
            <a:xfrm>
              <a:off x="2654300" y="34496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0" name="Shape 720"/>
            <p:cNvSpPr/>
            <p:nvPr/>
          </p:nvSpPr>
          <p:spPr>
            <a:xfrm>
              <a:off x="2201861" y="3829050"/>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21" name="Shape 721"/>
          <p:cNvGrpSpPr/>
          <p:nvPr/>
        </p:nvGrpSpPr>
        <p:grpSpPr>
          <a:xfrm>
            <a:off x="5224320" y="1339341"/>
            <a:ext cx="856799" cy="642666"/>
            <a:chOff x="5759450" y="1968500"/>
            <a:chExt cx="944561" cy="944561"/>
          </a:xfrm>
        </p:grpSpPr>
        <p:sp>
          <p:nvSpPr>
            <p:cNvPr id="722" name="Shape 722"/>
            <p:cNvSpPr txBox="1"/>
            <p:nvPr/>
          </p:nvSpPr>
          <p:spPr>
            <a:xfrm>
              <a:off x="5759450" y="1968500"/>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3" name="Shape 723"/>
            <p:cNvSpPr/>
            <p:nvPr/>
          </p:nvSpPr>
          <p:spPr>
            <a:xfrm>
              <a:off x="6311900" y="2520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4" name="Shape 724"/>
            <p:cNvSpPr/>
            <p:nvPr/>
          </p:nvSpPr>
          <p:spPr>
            <a:xfrm>
              <a:off x="5838825" y="21272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5" name="Shape 725"/>
            <p:cNvSpPr/>
            <p:nvPr/>
          </p:nvSpPr>
          <p:spPr>
            <a:xfrm>
              <a:off x="6291262" y="2139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6" name="Shape 726"/>
            <p:cNvSpPr/>
            <p:nvPr/>
          </p:nvSpPr>
          <p:spPr>
            <a:xfrm>
              <a:off x="5838825" y="2520950"/>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27" name="Shape 727"/>
          <p:cNvGrpSpPr/>
          <p:nvPr/>
        </p:nvGrpSpPr>
        <p:grpSpPr>
          <a:xfrm>
            <a:off x="6361920" y="3120447"/>
            <a:ext cx="856799" cy="642666"/>
            <a:chOff x="7013575" y="4586287"/>
            <a:chExt cx="944561" cy="944561"/>
          </a:xfrm>
        </p:grpSpPr>
        <p:sp>
          <p:nvSpPr>
            <p:cNvPr id="728" name="Shape 728"/>
            <p:cNvSpPr txBox="1"/>
            <p:nvPr/>
          </p:nvSpPr>
          <p:spPr>
            <a:xfrm>
              <a:off x="7013575" y="4586287"/>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29" name="Shape 729"/>
            <p:cNvSpPr/>
            <p:nvPr/>
          </p:nvSpPr>
          <p:spPr>
            <a:xfrm>
              <a:off x="7564436" y="51387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0" name="Shape 730"/>
            <p:cNvSpPr/>
            <p:nvPr/>
          </p:nvSpPr>
          <p:spPr>
            <a:xfrm>
              <a:off x="7092950" y="47450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1" name="Shape 731"/>
            <p:cNvSpPr/>
            <p:nvPr/>
          </p:nvSpPr>
          <p:spPr>
            <a:xfrm>
              <a:off x="7561261" y="47577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2" name="Shape 732"/>
            <p:cNvSpPr/>
            <p:nvPr/>
          </p:nvSpPr>
          <p:spPr>
            <a:xfrm>
              <a:off x="7092950" y="5138737"/>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33" name="Shape 733"/>
          <p:cNvGrpSpPr/>
          <p:nvPr/>
        </p:nvGrpSpPr>
        <p:grpSpPr>
          <a:xfrm>
            <a:off x="3034080" y="4011541"/>
            <a:ext cx="856799" cy="642666"/>
            <a:chOff x="3344862" y="5895975"/>
            <a:chExt cx="944561" cy="944561"/>
          </a:xfrm>
        </p:grpSpPr>
        <p:sp>
          <p:nvSpPr>
            <p:cNvPr id="734" name="Shape 734"/>
            <p:cNvSpPr txBox="1"/>
            <p:nvPr/>
          </p:nvSpPr>
          <p:spPr>
            <a:xfrm>
              <a:off x="3344862" y="5895975"/>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5" name="Shape 735"/>
            <p:cNvSpPr/>
            <p:nvPr/>
          </p:nvSpPr>
          <p:spPr>
            <a:xfrm>
              <a:off x="3897312" y="64468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6" name="Shape 736"/>
            <p:cNvSpPr/>
            <p:nvPr/>
          </p:nvSpPr>
          <p:spPr>
            <a:xfrm>
              <a:off x="3424237" y="60531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7" name="Shape 737"/>
            <p:cNvSpPr/>
            <p:nvPr/>
          </p:nvSpPr>
          <p:spPr>
            <a:xfrm>
              <a:off x="3876675" y="6067425"/>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38" name="Shape 738"/>
            <p:cNvSpPr/>
            <p:nvPr/>
          </p:nvSpPr>
          <p:spPr>
            <a:xfrm>
              <a:off x="3424237" y="6446837"/>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39" name="Shape 739"/>
          <p:cNvGrpSpPr/>
          <p:nvPr/>
        </p:nvGrpSpPr>
        <p:grpSpPr>
          <a:xfrm>
            <a:off x="4082400" y="4011541"/>
            <a:ext cx="856799" cy="642666"/>
            <a:chOff x="4500562" y="5895975"/>
            <a:chExt cx="944561" cy="944561"/>
          </a:xfrm>
        </p:grpSpPr>
        <p:sp>
          <p:nvSpPr>
            <p:cNvPr id="740" name="Shape 740"/>
            <p:cNvSpPr txBox="1"/>
            <p:nvPr/>
          </p:nvSpPr>
          <p:spPr>
            <a:xfrm>
              <a:off x="4500562" y="5895975"/>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1" name="Shape 741"/>
            <p:cNvSpPr/>
            <p:nvPr/>
          </p:nvSpPr>
          <p:spPr>
            <a:xfrm>
              <a:off x="5051425" y="64468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2" name="Shape 742"/>
            <p:cNvSpPr/>
            <p:nvPr/>
          </p:nvSpPr>
          <p:spPr>
            <a:xfrm>
              <a:off x="4579937" y="6053137"/>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3" name="Shape 743"/>
            <p:cNvSpPr/>
            <p:nvPr/>
          </p:nvSpPr>
          <p:spPr>
            <a:xfrm>
              <a:off x="5030787" y="6067425"/>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4" name="Shape 744"/>
            <p:cNvSpPr/>
            <p:nvPr/>
          </p:nvSpPr>
          <p:spPr>
            <a:xfrm>
              <a:off x="4579937" y="6446837"/>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45" name="Shape 745"/>
          <p:cNvGrpSpPr/>
          <p:nvPr/>
        </p:nvGrpSpPr>
        <p:grpSpPr>
          <a:xfrm>
            <a:off x="7470720" y="1339341"/>
            <a:ext cx="856799" cy="642666"/>
            <a:chOff x="8235950" y="1968500"/>
            <a:chExt cx="944561" cy="944561"/>
          </a:xfrm>
        </p:grpSpPr>
        <p:sp>
          <p:nvSpPr>
            <p:cNvPr id="746" name="Shape 746"/>
            <p:cNvSpPr txBox="1"/>
            <p:nvPr/>
          </p:nvSpPr>
          <p:spPr>
            <a:xfrm>
              <a:off x="8235950" y="1968500"/>
              <a:ext cx="944561" cy="944561"/>
            </a:xfrm>
            <a:prstGeom prst="rect">
              <a:avLst/>
            </a:prstGeom>
            <a:solidFill>
              <a:srgbClr val="000000"/>
            </a:solidFill>
            <a:ln cap="rnd" cmpd="sng" w="12600">
              <a:solidFill>
                <a:srgbClr val="3A5F8B"/>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7" name="Shape 747"/>
            <p:cNvSpPr/>
            <p:nvPr/>
          </p:nvSpPr>
          <p:spPr>
            <a:xfrm>
              <a:off x="8786811" y="2520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8" name="Shape 748"/>
            <p:cNvSpPr/>
            <p:nvPr/>
          </p:nvSpPr>
          <p:spPr>
            <a:xfrm>
              <a:off x="8315325" y="21272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49" name="Shape 749"/>
            <p:cNvSpPr/>
            <p:nvPr/>
          </p:nvSpPr>
          <p:spPr>
            <a:xfrm>
              <a:off x="8767761" y="2139950"/>
              <a:ext cx="236536" cy="236536"/>
            </a:xfrm>
            <a:prstGeom prst="smileyFace">
              <a:avLst>
                <a:gd fmla="val 4653"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0" name="Shape 750"/>
            <p:cNvSpPr/>
            <p:nvPr/>
          </p:nvSpPr>
          <p:spPr>
            <a:xfrm>
              <a:off x="8315325" y="2520950"/>
              <a:ext cx="236536" cy="236536"/>
            </a:xfrm>
            <a:prstGeom prst="smileyFace">
              <a:avLst>
                <a:gd fmla="val 15510" name="adj"/>
              </a:avLst>
            </a:prstGeom>
            <a:solidFill>
              <a:srgbClr val="4F81BD"/>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51" name="Shape 751"/>
          <p:cNvGrpSpPr/>
          <p:nvPr/>
        </p:nvGrpSpPr>
        <p:grpSpPr>
          <a:xfrm>
            <a:off x="974880" y="2371929"/>
            <a:ext cx="527039" cy="399641"/>
            <a:chOff x="0" y="0"/>
            <a:chExt cx="2147483647" cy="2147483647"/>
          </a:xfrm>
        </p:grpSpPr>
        <p:sp>
          <p:nvSpPr>
            <p:cNvPr id="752" name="Shape 752"/>
            <p:cNvSpPr/>
            <p:nvPr/>
          </p:nvSpPr>
          <p:spPr>
            <a:xfrm>
              <a:off x="80655494" y="0"/>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3" name="Shape 753"/>
            <p:cNvSpPr/>
            <p:nvPr/>
          </p:nvSpPr>
          <p:spPr>
            <a:xfrm>
              <a:off x="1860381821" y="2112278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4" name="Shape 754"/>
            <p:cNvSpPr/>
            <p:nvPr/>
          </p:nvSpPr>
          <p:spPr>
            <a:xfrm>
              <a:off x="0"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5" name="Shape 755"/>
            <p:cNvSpPr/>
            <p:nvPr/>
          </p:nvSpPr>
          <p:spPr>
            <a:xfrm>
              <a:off x="1860381821"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56" name="Shape 756"/>
          <p:cNvGrpSpPr/>
          <p:nvPr/>
        </p:nvGrpSpPr>
        <p:grpSpPr>
          <a:xfrm>
            <a:off x="5415839" y="2376249"/>
            <a:ext cx="528479" cy="399641"/>
            <a:chOff x="0" y="0"/>
            <a:chExt cx="2147483647" cy="2147483647"/>
          </a:xfrm>
        </p:grpSpPr>
        <p:sp>
          <p:nvSpPr>
            <p:cNvPr id="757" name="Shape 757"/>
            <p:cNvSpPr/>
            <p:nvPr/>
          </p:nvSpPr>
          <p:spPr>
            <a:xfrm>
              <a:off x="80655494" y="0"/>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8" name="Shape 758"/>
            <p:cNvSpPr/>
            <p:nvPr/>
          </p:nvSpPr>
          <p:spPr>
            <a:xfrm>
              <a:off x="1860381821" y="2112278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59" name="Shape 759"/>
            <p:cNvSpPr/>
            <p:nvPr/>
          </p:nvSpPr>
          <p:spPr>
            <a:xfrm>
              <a:off x="0"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0" name="Shape 760"/>
            <p:cNvSpPr/>
            <p:nvPr/>
          </p:nvSpPr>
          <p:spPr>
            <a:xfrm>
              <a:off x="1860381821"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61" name="Shape 761"/>
          <p:cNvGrpSpPr/>
          <p:nvPr/>
        </p:nvGrpSpPr>
        <p:grpSpPr>
          <a:xfrm>
            <a:off x="7642079" y="2376249"/>
            <a:ext cx="527039" cy="399641"/>
            <a:chOff x="0" y="0"/>
            <a:chExt cx="2147483647" cy="2147483647"/>
          </a:xfrm>
        </p:grpSpPr>
        <p:sp>
          <p:nvSpPr>
            <p:cNvPr id="762" name="Shape 762"/>
            <p:cNvSpPr/>
            <p:nvPr/>
          </p:nvSpPr>
          <p:spPr>
            <a:xfrm>
              <a:off x="80655494" y="0"/>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3" name="Shape 763"/>
            <p:cNvSpPr/>
            <p:nvPr/>
          </p:nvSpPr>
          <p:spPr>
            <a:xfrm>
              <a:off x="1860381821" y="2112278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4" name="Shape 764"/>
            <p:cNvSpPr/>
            <p:nvPr/>
          </p:nvSpPr>
          <p:spPr>
            <a:xfrm>
              <a:off x="0"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5" name="Shape 765"/>
            <p:cNvSpPr/>
            <p:nvPr/>
          </p:nvSpPr>
          <p:spPr>
            <a:xfrm>
              <a:off x="1860381821"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grpSp>
        <p:nvGrpSpPr>
          <p:cNvPr id="766" name="Shape 766"/>
          <p:cNvGrpSpPr/>
          <p:nvPr/>
        </p:nvGrpSpPr>
        <p:grpSpPr>
          <a:xfrm>
            <a:off x="6531840" y="4138995"/>
            <a:ext cx="527039" cy="400721"/>
            <a:chOff x="0" y="0"/>
            <a:chExt cx="2147483647" cy="2147483647"/>
          </a:xfrm>
        </p:grpSpPr>
        <p:sp>
          <p:nvSpPr>
            <p:cNvPr id="767" name="Shape 767"/>
            <p:cNvSpPr/>
            <p:nvPr/>
          </p:nvSpPr>
          <p:spPr>
            <a:xfrm>
              <a:off x="80655494" y="0"/>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8" name="Shape 768"/>
            <p:cNvSpPr/>
            <p:nvPr/>
          </p:nvSpPr>
          <p:spPr>
            <a:xfrm>
              <a:off x="1860381821" y="2112278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69" name="Shape 769"/>
            <p:cNvSpPr/>
            <p:nvPr/>
          </p:nvSpPr>
          <p:spPr>
            <a:xfrm>
              <a:off x="0"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770" name="Shape 770"/>
            <p:cNvSpPr/>
            <p:nvPr/>
          </p:nvSpPr>
          <p:spPr>
            <a:xfrm>
              <a:off x="1860381821" y="1863205793"/>
              <a:ext cx="287101825" cy="284277853"/>
            </a:xfrm>
            <a:prstGeom prst="ellipse">
              <a:avLst/>
            </a:prstGeom>
            <a:solidFill>
              <a:srgbClr val="FFFF00"/>
            </a:solidFill>
            <a:ln cap="rnd" cmpd="sng" w="12600">
              <a:solidFill>
                <a:srgbClr val="3A5F8B"/>
              </a:solidFill>
              <a:prstDash val="solid"/>
              <a:miter lim="8000"/>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4" name="Shape 774"/>
        <p:cNvGrpSpPr/>
        <p:nvPr/>
      </p:nvGrpSpPr>
      <p:grpSpPr>
        <a:xfrm>
          <a:off x="0" y="0"/>
          <a:ext cx="0" cy="0"/>
          <a:chOff x="0" y="0"/>
          <a:chExt cx="0" cy="0"/>
        </a:xfrm>
      </p:grpSpPr>
      <p:sp>
        <p:nvSpPr>
          <p:cNvPr id="775" name="Shape 775"/>
          <p:cNvSpPr txBox="1"/>
          <p:nvPr>
            <p:ph type="title"/>
          </p:nvPr>
        </p:nvSpPr>
        <p:spPr>
          <a:xfrm>
            <a:off x="456480" y="205222"/>
            <a:ext cx="8226640" cy="857694"/>
          </a:xfrm>
          <a:prstGeom prst="rect">
            <a:avLst/>
          </a:prstGeom>
          <a:noFill/>
          <a:ln>
            <a:noFill/>
          </a:ln>
        </p:spPr>
        <p:txBody>
          <a:bodyPr anchorCtr="0" anchor="ctr" bIns="76025" lIns="76025" spcFirstLastPara="1" rIns="76025" wrap="square" tIns="76025">
            <a:noAutofit/>
          </a:bodyPr>
          <a:lstStyle/>
          <a:p>
            <a:pPr indent="0" lvl="0" marL="0" marR="0" rtl="0" algn="ctr">
              <a:lnSpc>
                <a:spcPct val="93000"/>
              </a:lnSpc>
              <a:spcBef>
                <a:spcPts val="0"/>
              </a:spcBef>
              <a:spcAft>
                <a:spcPts val="0"/>
              </a:spcAft>
              <a:buClr>
                <a:srgbClr val="000080"/>
              </a:buClr>
              <a:buFont typeface="Source Sans Pro"/>
              <a:buNone/>
            </a:pPr>
            <a:r>
              <a:rPr b="0" i="0" lang="en-GB" sz="3300" u="none" cap="none" strike="noStrike">
                <a:solidFill>
                  <a:srgbClr val="000080"/>
                </a:solidFill>
                <a:latin typeface="Source Sans Pro"/>
                <a:ea typeface="Source Sans Pro"/>
                <a:cs typeface="Source Sans Pro"/>
                <a:sym typeface="Source Sans Pro"/>
              </a:rPr>
              <a:t>Correlation matrix</a:t>
            </a:r>
            <a:endParaRPr sz="1200"/>
          </a:p>
        </p:txBody>
      </p:sp>
      <p:sp>
        <p:nvSpPr>
          <p:cNvPr id="776" name="Shape 776"/>
          <p:cNvSpPr txBox="1"/>
          <p:nvPr>
            <p:ph idx="1" type="body"/>
          </p:nvPr>
        </p:nvSpPr>
        <p:spPr>
          <a:xfrm>
            <a:off x="456480" y="1203246"/>
            <a:ext cx="8226640" cy="3393631"/>
          </a:xfrm>
          <a:prstGeom prst="rect">
            <a:avLst/>
          </a:prstGeom>
          <a:noFill/>
          <a:ln>
            <a:noFill/>
          </a:ln>
        </p:spPr>
        <p:txBody>
          <a:bodyPr anchorCtr="0" anchor="t" bIns="76025" lIns="76025" spcFirstLastPara="1" rIns="76025" wrap="square" tIns="76025">
            <a:noAutofit/>
          </a:bodyPr>
          <a:lstStyle/>
          <a:p>
            <a:pPr indent="-114300" lvl="0" marL="27940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aphicFrame>
        <p:nvGraphicFramePr>
          <p:cNvPr id="777" name="Shape 777"/>
          <p:cNvGraphicFramePr/>
          <p:nvPr/>
        </p:nvGraphicFramePr>
        <p:xfrm>
          <a:off x="686959" y="1303195"/>
          <a:ext cx="3000000" cy="3000000"/>
        </p:xfrm>
        <a:graphic>
          <a:graphicData uri="http://schemas.openxmlformats.org/drawingml/2006/table">
            <a:tbl>
              <a:tblPr>
                <a:noFill/>
                <a:tableStyleId>{039C4BDB-0410-4B4E-80D6-CAE1D7F6896A}</a:tableStyleId>
              </a:tblPr>
              <a:tblGrid>
                <a:gridCol w="1562925"/>
                <a:gridCol w="1562925"/>
                <a:gridCol w="1562925"/>
                <a:gridCol w="1562925"/>
                <a:gridCol w="1562925"/>
              </a:tblGrid>
              <a:tr h="556600">
                <a:tc>
                  <a:txBody>
                    <a:bodyPr>
                      <a:noAutofit/>
                    </a:bodyPr>
                    <a:lstStyle/>
                    <a:p>
                      <a:pPr indent="0" lvl="0" marL="0" marR="0" rtl="0" algn="l">
                        <a:lnSpc>
                          <a:spcPct val="100000"/>
                        </a:lnSpc>
                        <a:spcBef>
                          <a:spcPts val="0"/>
                        </a:spcBef>
                        <a:spcAft>
                          <a:spcPts val="0"/>
                        </a:spcAft>
                        <a:buClr>
                          <a:srgbClr val="000000"/>
                        </a:buClr>
                        <a:buFont typeface="Arial"/>
                        <a:buNone/>
                      </a:pPr>
                      <a:r>
                        <a:t/>
                      </a:r>
                      <a:endParaRPr sz="1000" u="none" cap="none" strike="noStrike"/>
                    </a:p>
                  </a:txBody>
                  <a:tcPr marT="62200" marB="62200" marR="82925" marL="82925"/>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signal A</a:t>
                      </a:r>
                      <a:endParaRPr sz="1000"/>
                    </a:p>
                  </a:txBody>
                  <a:tcPr marT="62200" marB="62200" marR="82925" marL="82925"/>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signal C</a:t>
                      </a:r>
                      <a:endParaRPr sz="1000"/>
                    </a:p>
                  </a:txBody>
                  <a:tcPr marT="62200" marB="62200" marR="82925" marL="82925"/>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signal G</a:t>
                      </a:r>
                      <a:endParaRPr sz="1000"/>
                    </a:p>
                  </a:txBody>
                  <a:tcPr marT="62200" marB="62200" marR="82925" marL="82925"/>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signal T</a:t>
                      </a:r>
                      <a:endParaRPr sz="1000"/>
                    </a:p>
                  </a:txBody>
                  <a:tcPr marT="62200" marB="62200" marR="82925" marL="82925"/>
                </a:tc>
              </a:tr>
              <a:tr h="556600">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base A</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1.03</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0.09</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r>
              <a:tr h="551250">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base C</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1.24</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1.03</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r>
              <a:tr h="556600">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base G</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1.03</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0.02</a:t>
                      </a:r>
                      <a:endParaRPr sz="1000"/>
                    </a:p>
                  </a:txBody>
                  <a:tcPr marT="62200" marB="62200" marR="82925" marL="82925" anchor="ctr"/>
                </a:tc>
              </a:tr>
              <a:tr h="551250">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base T</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0.0</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0.52</a:t>
                      </a:r>
                      <a:endParaRPr sz="1000"/>
                    </a:p>
                  </a:txBody>
                  <a:tcPr marT="62200" marB="62200" marR="82925" marL="82925" anchor="ctr"/>
                </a:tc>
                <a:tc>
                  <a:txBody>
                    <a:bodyPr>
                      <a:noAutofit/>
                    </a:bodyPr>
                    <a:lstStyle/>
                    <a:p>
                      <a:pPr indent="0" lvl="0" marL="0" marR="0" rtl="0" algn="ctr">
                        <a:lnSpc>
                          <a:spcPct val="100000"/>
                        </a:lnSpc>
                        <a:spcBef>
                          <a:spcPts val="0"/>
                        </a:spcBef>
                        <a:spcAft>
                          <a:spcPts val="0"/>
                        </a:spcAft>
                        <a:buClr>
                          <a:srgbClr val="000000"/>
                        </a:buClr>
                        <a:buFont typeface="Arial"/>
                        <a:buNone/>
                      </a:pPr>
                      <a:r>
                        <a:rPr lang="en-GB" sz="1600" u="none" cap="none" strike="noStrike"/>
                        <a:t>1.03</a:t>
                      </a:r>
                      <a:endParaRPr sz="1000"/>
                    </a:p>
                  </a:txBody>
                  <a:tcPr marT="62200" marB="62200" marR="82925" marL="82925" anchor="ctr"/>
                </a:tc>
              </a:tr>
            </a:tbl>
          </a:graphicData>
        </a:graphic>
      </p:graphicFrame>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Shape 784"/>
          <p:cNvSpPr txBox="1"/>
          <p:nvPr>
            <p:ph type="title"/>
          </p:nvPr>
        </p:nvSpPr>
        <p:spPr>
          <a:xfrm>
            <a:off x="424800" y="245185"/>
            <a:ext cx="8228273" cy="797073"/>
          </a:xfrm>
          <a:prstGeom prst="rect">
            <a:avLst/>
          </a:prstGeom>
          <a:noFill/>
          <a:ln>
            <a:noFill/>
          </a:ln>
        </p:spPr>
        <p:txBody>
          <a:bodyPr anchorCtr="0" anchor="ctr" bIns="0" lIns="0" spcFirstLastPara="1" rIns="0" wrap="square" tIns="0">
            <a:noAutofit/>
          </a:bodyPr>
          <a:lstStyle/>
          <a:p>
            <a:pPr indent="0" lvl="0" marL="0" marR="0" rtl="0" algn="ctr">
              <a:lnSpc>
                <a:spcPct val="105000"/>
              </a:lnSpc>
              <a:spcBef>
                <a:spcPts val="0"/>
              </a:spcBef>
              <a:spcAft>
                <a:spcPts val="0"/>
              </a:spcAft>
              <a:buClr>
                <a:srgbClr val="000000"/>
              </a:buClr>
              <a:buFont typeface="Source Sans Pro"/>
              <a:buNone/>
            </a:pPr>
            <a:r>
              <a:rPr b="0" i="0" lang="en-GB" sz="3300" u="none" cap="none" strike="noStrike">
                <a:solidFill>
                  <a:srgbClr val="000080"/>
                </a:solidFill>
                <a:latin typeface="Source Sans Pro"/>
                <a:ea typeface="Source Sans Pro"/>
                <a:cs typeface="Source Sans Pro"/>
                <a:sym typeface="Source Sans Pro"/>
              </a:rPr>
              <a:t>Milestone cycles</a:t>
            </a:r>
            <a:endParaRPr sz="1200"/>
          </a:p>
        </p:txBody>
      </p:sp>
      <p:sp>
        <p:nvSpPr>
          <p:cNvPr id="785" name="Shape 785"/>
          <p:cNvSpPr txBox="1"/>
          <p:nvPr>
            <p:ph idx="1" type="body"/>
          </p:nvPr>
        </p:nvSpPr>
        <p:spPr>
          <a:xfrm>
            <a:off x="424800" y="1224849"/>
            <a:ext cx="8228273" cy="3394856"/>
          </a:xfrm>
          <a:prstGeom prst="rect">
            <a:avLst/>
          </a:prstGeom>
          <a:noFill/>
          <a:ln>
            <a:noFill/>
          </a:ln>
        </p:spPr>
        <p:txBody>
          <a:bodyPr anchorCtr="0" anchor="t" bIns="0" lIns="0" spcFirstLastPara="1" rIns="0" wrap="square" tIns="14650">
            <a:noAutofit/>
          </a:bodyPr>
          <a:lstStyle/>
          <a:p>
            <a:pPr indent="-342900" lvl="0" marL="723900" marR="0" rtl="0" algn="l">
              <a:lnSpc>
                <a:spcPct val="93000"/>
              </a:lnSpc>
              <a:spcBef>
                <a:spcPts val="0"/>
              </a:spcBef>
              <a:spcAft>
                <a:spcPts val="0"/>
              </a:spcAft>
              <a:buClr>
                <a:schemeClr val="dk1"/>
              </a:buClr>
              <a:buFont typeface="Arial"/>
              <a:buNone/>
            </a:pPr>
            <a:r>
              <a:rPr b="0" i="0" lang="en-GB" sz="1700" u="none" cap="none" strike="noStrike">
                <a:solidFill>
                  <a:srgbClr val="000000"/>
                </a:solidFill>
                <a:latin typeface="Arial"/>
                <a:ea typeface="Arial"/>
                <a:cs typeface="Arial"/>
                <a:sym typeface="Arial"/>
              </a:rPr>
              <a:t>Template generation after 4 cycles</a:t>
            </a:r>
            <a:endParaRPr sz="1200"/>
          </a:p>
          <a:p>
            <a:pPr indent="-342900" lvl="0" marL="723900" marR="0" rtl="0" algn="l">
              <a:lnSpc>
                <a:spcPct val="93000"/>
              </a:lnSpc>
              <a:spcBef>
                <a:spcPts val="1800"/>
              </a:spcBef>
              <a:spcAft>
                <a:spcPts val="0"/>
              </a:spcAft>
              <a:buClr>
                <a:schemeClr val="dk1"/>
              </a:buClr>
              <a:buFont typeface="Arial"/>
              <a:buNone/>
            </a:pPr>
            <a:r>
              <a:rPr b="0" i="0" lang="en-GB" sz="1700" u="none" cap="none" strike="noStrike">
                <a:solidFill>
                  <a:srgbClr val="000000"/>
                </a:solidFill>
                <a:latin typeface="Arial"/>
                <a:ea typeface="Arial"/>
                <a:cs typeface="Arial"/>
                <a:sym typeface="Arial"/>
              </a:rPr>
              <a:t>Nine hour processing halt on HiSeq</a:t>
            </a:r>
            <a:endParaRPr sz="1200"/>
          </a:p>
          <a:p>
            <a:pPr indent="-342900" lvl="0" marL="723900" marR="0" rtl="0" algn="l">
              <a:lnSpc>
                <a:spcPct val="93000"/>
              </a:lnSpc>
              <a:spcBef>
                <a:spcPts val="1800"/>
              </a:spcBef>
              <a:spcAft>
                <a:spcPts val="0"/>
              </a:spcAft>
              <a:buClr>
                <a:schemeClr val="dk1"/>
              </a:buClr>
              <a:buFont typeface="Arial"/>
              <a:buNone/>
            </a:pPr>
            <a:r>
              <a:rPr b="0" i="0" lang="en-GB" sz="1700" u="none" cap="none" strike="noStrike">
                <a:solidFill>
                  <a:srgbClr val="000000"/>
                </a:solidFill>
                <a:latin typeface="Arial"/>
                <a:ea typeface="Arial"/>
                <a:cs typeface="Arial"/>
                <a:sym typeface="Arial"/>
              </a:rPr>
              <a:t>Crosstalk parameter estimated on 2nd cycle in each read</a:t>
            </a:r>
            <a:endParaRPr sz="1200"/>
          </a:p>
          <a:p>
            <a:pPr indent="-63500" lvl="0" marL="381000" marR="0" rtl="0" algn="l">
              <a:lnSpc>
                <a:spcPct val="93000"/>
              </a:lnSpc>
              <a:spcBef>
                <a:spcPts val="1800"/>
              </a:spcBef>
              <a:spcAft>
                <a:spcPts val="0"/>
              </a:spcAft>
              <a:buClr>
                <a:schemeClr val="dk1"/>
              </a:buClr>
              <a:buFont typeface="Arial"/>
              <a:buNone/>
            </a:pPr>
            <a:r>
              <a:rPr b="0" i="0" lang="en-GB" sz="1700" u="none" cap="none" strike="noStrike">
                <a:solidFill>
                  <a:srgbClr val="000000"/>
                </a:solidFill>
                <a:latin typeface="Arial"/>
                <a:ea typeface="Arial"/>
                <a:cs typeface="Arial"/>
                <a:sym typeface="Arial"/>
              </a:rPr>
              <a:t>       </a:t>
            </a:r>
            <a:r>
              <a:rPr b="0" i="0" lang="en-GB" sz="1500" u="none" cap="none" strike="noStrike">
                <a:solidFill>
                  <a:srgbClr val="000000"/>
                </a:solidFill>
                <a:latin typeface="Arial"/>
                <a:ea typeface="Arial"/>
                <a:cs typeface="Arial"/>
                <a:sym typeface="Arial"/>
              </a:rPr>
              <a:t>HiSeq calculate a new matrix for each read, 2nd cycle</a:t>
            </a:r>
            <a:endParaRPr sz="1200"/>
          </a:p>
          <a:p>
            <a:pPr indent="-63500" lvl="0" marL="762000" marR="0" rtl="0" algn="l">
              <a:lnSpc>
                <a:spcPct val="93000"/>
              </a:lnSpc>
              <a:spcBef>
                <a:spcPts val="1800"/>
              </a:spcBef>
              <a:spcAft>
                <a:spcPts val="0"/>
              </a:spcAft>
              <a:buClr>
                <a:schemeClr val="dk1"/>
              </a:buClr>
              <a:buFont typeface="Arial"/>
              <a:buNone/>
            </a:pPr>
            <a:r>
              <a:rPr b="0" i="0" lang="en-GB" sz="1500" u="none" cap="none" strike="noStrike">
                <a:solidFill>
                  <a:srgbClr val="000000"/>
                </a:solidFill>
                <a:latin typeface="Arial"/>
                <a:ea typeface="Arial"/>
                <a:cs typeface="Arial"/>
                <a:sym typeface="Arial"/>
              </a:rPr>
              <a:t> MiSeq uses read 1 matrix for ALL reads</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Phasing/Prephasing</a:t>
            </a:r>
            <a:endParaRPr sz="1200"/>
          </a:p>
          <a:p>
            <a:pPr indent="-266700" lvl="1" marL="1092200" marR="0" rtl="0" algn="l">
              <a:lnSpc>
                <a:spcPct val="93000"/>
              </a:lnSpc>
              <a:spcBef>
                <a:spcPts val="180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HiSeq	 calculated over first 11 cycles</a:t>
            </a:r>
            <a:endParaRPr sz="1200"/>
          </a:p>
          <a:p>
            <a:pPr indent="-266700" lvl="1" marL="1092200" marR="0" rtl="0" algn="l">
              <a:lnSpc>
                <a:spcPct val="93000"/>
              </a:lnSpc>
              <a:spcBef>
                <a:spcPts val="180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MiSeq dynamic correction, reported value is average over 25 cycles</a:t>
            </a:r>
            <a:endParaRPr sz="1200"/>
          </a:p>
          <a:p>
            <a:pPr indent="-279400" lvl="1" marL="723900" marR="0" rtl="0" algn="l">
              <a:lnSpc>
                <a:spcPct val="93000"/>
              </a:lnSpc>
              <a:spcBef>
                <a:spcPts val="1800"/>
              </a:spcBef>
              <a:spcAft>
                <a:spcPts val="0"/>
              </a:spcAft>
              <a:buClr>
                <a:srgbClr val="000000"/>
              </a:buClr>
              <a:buFont typeface="Arial"/>
              <a:buNone/>
            </a:pPr>
            <a:r>
              <a:rPr b="0" i="0" lang="en-GB" sz="1700" u="none" cap="none" strike="noStrike">
                <a:solidFill>
                  <a:srgbClr val="000000"/>
                </a:solidFill>
                <a:latin typeface="Arial"/>
                <a:ea typeface="Arial"/>
                <a:cs typeface="Arial"/>
                <a:sym typeface="Arial"/>
              </a:rPr>
              <a:t>Purity filtering after 25 cycles</a:t>
            </a:r>
            <a:endParaRPr sz="1200"/>
          </a:p>
          <a:p>
            <a:pPr indent="-266700" lvl="1" marL="1092200" marR="0" rtl="0" algn="l">
              <a:lnSpc>
                <a:spcPct val="93000"/>
              </a:lnSpc>
              <a:spcBef>
                <a:spcPts val="180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BCL files contains ALL reads</a:t>
            </a:r>
            <a:endParaRPr sz="1200"/>
          </a:p>
          <a:p>
            <a:pPr indent="-266700" lvl="1" marL="1092200" marR="0" rtl="0" algn="l">
              <a:lnSpc>
                <a:spcPct val="93000"/>
              </a:lnSpc>
              <a:spcBef>
                <a:spcPts val="180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Filter file contains a flag indicating which read pass filter</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Shape 187"/>
          <p:cNvSpPr txBox="1"/>
          <p:nvPr>
            <p:ph type="title"/>
          </p:nvPr>
        </p:nvSpPr>
        <p:spPr>
          <a:xfrm>
            <a:off x="456480" y="205222"/>
            <a:ext cx="8226600" cy="857700"/>
          </a:xfrm>
          <a:prstGeom prst="rect">
            <a:avLst/>
          </a:prstGeom>
        </p:spPr>
        <p:txBody>
          <a:bodyPr anchorCtr="0" anchor="ctr" bIns="76025" lIns="76025" spcFirstLastPara="1" rIns="76025" wrap="square" tIns="76025">
            <a:noAutofit/>
          </a:bodyPr>
          <a:lstStyle/>
          <a:p>
            <a:pPr indent="0" lvl="0" marL="0">
              <a:spcBef>
                <a:spcPts val="0"/>
              </a:spcBef>
              <a:spcAft>
                <a:spcPts val="0"/>
              </a:spcAft>
              <a:buNone/>
            </a:pPr>
            <a:r>
              <a:rPr lang="en-GB" sz="3700"/>
              <a:t>iSeq 100 and NovaSeq</a:t>
            </a:r>
            <a:endParaRPr sz="3700"/>
          </a:p>
        </p:txBody>
      </p:sp>
      <p:sp>
        <p:nvSpPr>
          <p:cNvPr id="188" name="Shape 188"/>
          <p:cNvSpPr txBox="1"/>
          <p:nvPr>
            <p:ph idx="1" type="body"/>
          </p:nvPr>
        </p:nvSpPr>
        <p:spPr>
          <a:xfrm>
            <a:off x="456480" y="1203246"/>
            <a:ext cx="8226600" cy="3393600"/>
          </a:xfrm>
          <a:prstGeom prst="rect">
            <a:avLst/>
          </a:prstGeom>
        </p:spPr>
        <p:txBody>
          <a:bodyPr anchorCtr="0" anchor="t" bIns="76025" lIns="76025" spcFirstLastPara="1" rIns="76025" wrap="square" tIns="76025">
            <a:noAutofit/>
          </a:bodyPr>
          <a:lstStyle/>
          <a:p>
            <a:pPr indent="0" lvl="0" marL="0" rtl="0">
              <a:spcBef>
                <a:spcPts val="0"/>
              </a:spcBef>
              <a:spcAft>
                <a:spcPts val="0"/>
              </a:spcAft>
              <a:buClr>
                <a:schemeClr val="dk1"/>
              </a:buClr>
              <a:buFont typeface="Arial"/>
              <a:buNone/>
            </a:pPr>
            <a:r>
              <a:rPr lang="en-GB" sz="2000">
                <a:solidFill>
                  <a:schemeClr val="dk1"/>
                </a:solidFill>
              </a:rPr>
              <a:t>   iSeq 100 (yield 144MB to 1.2 GB - smaller </a:t>
            </a:r>
            <a:r>
              <a:rPr lang="en-GB" sz="2000">
                <a:solidFill>
                  <a:schemeClr val="dk1"/>
                </a:solidFill>
              </a:rPr>
              <a:t>than</a:t>
            </a:r>
            <a:r>
              <a:rPr lang="en-GB" sz="2000">
                <a:solidFill>
                  <a:schemeClr val="dk1"/>
                </a:solidFill>
              </a:rPr>
              <a:t> MiSeq)</a:t>
            </a:r>
            <a:endParaRPr>
              <a:solidFill>
                <a:schemeClr val="dk1"/>
              </a:solidFill>
            </a:endParaRPr>
          </a:p>
          <a:p>
            <a:pPr indent="-63500" lvl="0" marL="762000" rtl="0">
              <a:spcBef>
                <a:spcPts val="900"/>
              </a:spcBef>
              <a:spcAft>
                <a:spcPts val="0"/>
              </a:spcAft>
              <a:buNone/>
            </a:pPr>
            <a:r>
              <a:rPr lang="en-GB" sz="1700">
                <a:solidFill>
                  <a:schemeClr val="dk1"/>
                </a:solidFill>
              </a:rPr>
              <a:t>Small fast, 1 lane 17.5 hrs for a 300 cycle run</a:t>
            </a:r>
            <a:endParaRPr sz="1700">
              <a:solidFill>
                <a:schemeClr val="dk1"/>
              </a:solidFill>
            </a:endParaRPr>
          </a:p>
          <a:p>
            <a:pPr indent="-63500" lvl="0" marL="762000" rtl="0">
              <a:spcBef>
                <a:spcPts val="900"/>
              </a:spcBef>
              <a:spcAft>
                <a:spcPts val="0"/>
              </a:spcAft>
              <a:buNone/>
            </a:pPr>
            <a:r>
              <a:rPr lang="en-GB" sz="1700">
                <a:solidFill>
                  <a:schemeClr val="dk1"/>
                </a:solidFill>
              </a:rPr>
              <a:t>1 channel chemistry</a:t>
            </a:r>
            <a:endParaRPr sz="1700">
              <a:solidFill>
                <a:schemeClr val="dk1"/>
              </a:solidFill>
            </a:endParaRPr>
          </a:p>
          <a:p>
            <a:pPr indent="0" lvl="0" marL="241300" rtl="0">
              <a:spcBef>
                <a:spcPts val="900"/>
              </a:spcBef>
              <a:spcAft>
                <a:spcPts val="0"/>
              </a:spcAft>
              <a:buNone/>
            </a:pPr>
            <a:r>
              <a:rPr lang="en-GB" sz="1700">
                <a:solidFill>
                  <a:schemeClr val="dk1"/>
                </a:solidFill>
              </a:rPr>
              <a:t>NovaSeq (yield 3 TB - 3x HiSeqX)</a:t>
            </a:r>
            <a:endParaRPr sz="1700">
              <a:solidFill>
                <a:schemeClr val="dk1"/>
              </a:solidFill>
            </a:endParaRPr>
          </a:p>
          <a:p>
            <a:pPr indent="0" lvl="0" marL="698500" rtl="0">
              <a:spcBef>
                <a:spcPts val="900"/>
              </a:spcBef>
              <a:spcAft>
                <a:spcPts val="0"/>
              </a:spcAft>
              <a:buNone/>
            </a:pPr>
            <a:r>
              <a:rPr lang="en-GB" sz="1700">
                <a:solidFill>
                  <a:schemeClr val="dk1"/>
                </a:solidFill>
              </a:rPr>
              <a:t>4 lanes, 44 hrs for a 300 cycle run</a:t>
            </a:r>
            <a:endParaRPr sz="1700">
              <a:solidFill>
                <a:schemeClr val="dk1"/>
              </a:solidFill>
            </a:endParaRPr>
          </a:p>
          <a:p>
            <a:pPr indent="0" lvl="0" marL="698500" rtl="0">
              <a:spcBef>
                <a:spcPts val="900"/>
              </a:spcBef>
              <a:spcAft>
                <a:spcPts val="0"/>
              </a:spcAft>
              <a:buNone/>
            </a:pPr>
            <a:r>
              <a:rPr lang="en-GB" sz="1700">
                <a:solidFill>
                  <a:schemeClr val="dk1"/>
                </a:solidFill>
              </a:rPr>
              <a:t>2 channel chemistry</a:t>
            </a:r>
            <a:endParaRPr sz="1700">
              <a:solidFill>
                <a:schemeClr val="dk1"/>
              </a:solidFill>
            </a:endParaRPr>
          </a:p>
          <a:p>
            <a:pPr indent="0" lvl="0" marL="241300" rtl="0">
              <a:spcBef>
                <a:spcPts val="900"/>
              </a:spcBef>
              <a:spcAft>
                <a:spcPts val="0"/>
              </a:spcAft>
              <a:buNone/>
            </a:pPr>
            <a:r>
              <a:t/>
            </a:r>
            <a:endParaRPr sz="1700">
              <a:solidFill>
                <a:schemeClr val="dk1"/>
              </a:solidFill>
            </a:endParaRPr>
          </a:p>
          <a:p>
            <a:pPr indent="0" lvl="0" marL="241300" rtl="0">
              <a:spcBef>
                <a:spcPts val="900"/>
              </a:spcBef>
              <a:spcAft>
                <a:spcPts val="0"/>
              </a:spcAft>
              <a:buNone/>
            </a:pPr>
            <a:r>
              <a:rPr lang="en-GB" sz="1700">
                <a:solidFill>
                  <a:schemeClr val="dk1"/>
                </a:solidFill>
              </a:rPr>
              <a:t>Both use patterned flowcells made on the instrument</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Shape 193"/>
          <p:cNvSpPr txBox="1"/>
          <p:nvPr>
            <p:ph type="title"/>
          </p:nvPr>
        </p:nvSpPr>
        <p:spPr>
          <a:xfrm>
            <a:off x="456480" y="205222"/>
            <a:ext cx="8226600" cy="857700"/>
          </a:xfrm>
          <a:prstGeom prst="rect">
            <a:avLst/>
          </a:prstGeom>
        </p:spPr>
        <p:txBody>
          <a:bodyPr anchorCtr="0" anchor="ctr" bIns="76025" lIns="76025" spcFirstLastPara="1" rIns="76025" wrap="square" tIns="76025">
            <a:noAutofit/>
          </a:bodyPr>
          <a:lstStyle/>
          <a:p>
            <a:pPr indent="0" lvl="0" marL="0">
              <a:spcBef>
                <a:spcPts val="0"/>
              </a:spcBef>
              <a:spcAft>
                <a:spcPts val="0"/>
              </a:spcAft>
              <a:buNone/>
            </a:pPr>
            <a:r>
              <a:rPr lang="en-GB" sz="3700"/>
              <a:t>1, 2 or 4 channel </a:t>
            </a:r>
            <a:r>
              <a:rPr lang="en-GB" sz="3700"/>
              <a:t>chemistry</a:t>
            </a:r>
            <a:endParaRPr sz="3700"/>
          </a:p>
        </p:txBody>
      </p:sp>
      <p:sp>
        <p:nvSpPr>
          <p:cNvPr id="194" name="Shape 194"/>
          <p:cNvSpPr txBox="1"/>
          <p:nvPr>
            <p:ph idx="1" type="body"/>
          </p:nvPr>
        </p:nvSpPr>
        <p:spPr>
          <a:xfrm>
            <a:off x="456480" y="1203246"/>
            <a:ext cx="8226600" cy="3393600"/>
          </a:xfrm>
          <a:prstGeom prst="rect">
            <a:avLst/>
          </a:prstGeom>
        </p:spPr>
        <p:txBody>
          <a:bodyPr anchorCtr="0" anchor="t" bIns="76025" lIns="76025" spcFirstLastPara="1" rIns="76025" wrap="square" tIns="76025">
            <a:noAutofit/>
          </a:bodyPr>
          <a:lstStyle/>
          <a:p>
            <a:pPr indent="-38100" lvl="0" marL="279400">
              <a:spcBef>
                <a:spcPts val="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0" lvl="0" marL="241300" rtl="0">
              <a:spcBef>
                <a:spcPts val="1200"/>
              </a:spcBef>
              <a:spcAft>
                <a:spcPts val="0"/>
              </a:spcAft>
              <a:buNone/>
            </a:pPr>
            <a:r>
              <a:t/>
            </a:r>
            <a:endParaRPr/>
          </a:p>
          <a:p>
            <a:pPr indent="457200" lvl="0" marL="0" rtl="0" algn="r">
              <a:spcBef>
                <a:spcPts val="1200"/>
              </a:spcBef>
              <a:spcAft>
                <a:spcPts val="1200"/>
              </a:spcAft>
              <a:buNone/>
            </a:pPr>
            <a:r>
              <a:rPr lang="en-GB"/>
              <a:t>Source: Illumina tech note “</a:t>
            </a:r>
            <a:r>
              <a:rPr lang="en-GB">
                <a:solidFill>
                  <a:schemeClr val="dk1"/>
                </a:solidFill>
              </a:rPr>
              <a:t>Illumina CMOS Chip and One-Channel SBS Chemistry”</a:t>
            </a:r>
            <a:endParaRPr/>
          </a:p>
        </p:txBody>
      </p:sp>
      <p:pic>
        <p:nvPicPr>
          <p:cNvPr id="195" name="Shape 195"/>
          <p:cNvPicPr preferRelativeResize="0"/>
          <p:nvPr/>
        </p:nvPicPr>
        <p:blipFill>
          <a:blip r:embed="rId3">
            <a:alphaModFix/>
          </a:blip>
          <a:stretch>
            <a:fillRect/>
          </a:stretch>
        </p:blipFill>
        <p:spPr>
          <a:xfrm>
            <a:off x="1112864" y="1105138"/>
            <a:ext cx="6839024" cy="29332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Shape 202"/>
          <p:cNvSpPr txBox="1"/>
          <p:nvPr>
            <p:ph type="title"/>
          </p:nvPr>
        </p:nvSpPr>
        <p:spPr>
          <a:xfrm>
            <a:off x="424800" y="245185"/>
            <a:ext cx="8228159" cy="797124"/>
          </a:xfrm>
          <a:prstGeom prst="rect">
            <a:avLst/>
          </a:prstGeom>
          <a:noFill/>
          <a:ln>
            <a:noFill/>
          </a:ln>
        </p:spPr>
        <p:txBody>
          <a:bodyPr anchorCtr="0" anchor="ctr" bIns="0" lIns="0" spcFirstLastPara="1" rIns="0" wrap="square" tIns="32275">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Flowcell – one channel (lane)</a:t>
            </a:r>
            <a:endParaRPr sz="1200"/>
          </a:p>
        </p:txBody>
      </p:sp>
      <p:sp>
        <p:nvSpPr>
          <p:cNvPr id="203" name="Shape 203"/>
          <p:cNvSpPr txBox="1"/>
          <p:nvPr/>
        </p:nvSpPr>
        <p:spPr>
          <a:xfrm>
            <a:off x="2392486" y="1788055"/>
            <a:ext cx="2067884" cy="1995233"/>
          </a:xfrm>
          <a:prstGeom prst="rect">
            <a:avLst/>
          </a:prstGeom>
          <a:noFill/>
          <a:ln>
            <a:noFill/>
          </a:ln>
        </p:spPr>
        <p:txBody>
          <a:bodyPr anchorCtr="0" anchor="t" bIns="37425" lIns="74825" spcFirstLastPara="1" rIns="74825" wrap="square" tIns="50625">
            <a:noAutofit/>
          </a:bodyPr>
          <a:lstStyle/>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HiSeq(X)</a:t>
            </a:r>
            <a:endParaRPr sz="1200"/>
          </a:p>
          <a:p>
            <a:pPr indent="0" lvl="0" marL="0" marR="0" rtl="0" algn="l">
              <a:lnSpc>
                <a:spcPct val="93000"/>
              </a:lnSpc>
              <a:spcBef>
                <a:spcPts val="0"/>
              </a:spcBef>
              <a:spcAft>
                <a:spcPts val="0"/>
              </a:spcAft>
              <a:buClr>
                <a:srgbClr val="000000"/>
              </a:buClr>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4/2 cameras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2 surfaces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2 or 3 swathes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Continuous scan</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2x3x16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2x2x14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2x2x24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2048*10048 pixels</a:t>
            </a:r>
            <a:endParaRPr sz="1200"/>
          </a:p>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grpSp>
        <p:nvGrpSpPr>
          <p:cNvPr id="204" name="Shape 204"/>
          <p:cNvGrpSpPr/>
          <p:nvPr/>
        </p:nvGrpSpPr>
        <p:grpSpPr>
          <a:xfrm>
            <a:off x="1221138" y="1670777"/>
            <a:ext cx="943661" cy="2565847"/>
            <a:chOff x="5927725" y="2519361"/>
            <a:chExt cx="1092199" cy="3959225"/>
          </a:xfrm>
        </p:grpSpPr>
        <p:sp>
          <p:nvSpPr>
            <p:cNvPr id="205" name="Shape 205"/>
            <p:cNvSpPr txBox="1"/>
            <p:nvPr/>
          </p:nvSpPr>
          <p:spPr>
            <a:xfrm>
              <a:off x="6238875" y="2879725"/>
              <a:ext cx="244474" cy="1116012"/>
            </a:xfrm>
            <a:prstGeom prst="rect">
              <a:avLst/>
            </a:prstGeom>
            <a:noFill/>
            <a:ln>
              <a:noFill/>
            </a:ln>
          </p:spPr>
          <p:txBody>
            <a:bodyPr anchorCtr="0" anchor="t" bIns="37425" lIns="74825" spcFirstLastPara="1" rIns="74825" wrap="square" tIns="50625">
              <a:noAutofit/>
            </a:bodyPr>
            <a:lstStyle/>
            <a:p>
              <a:pPr indent="0" lvl="0" marL="0" marR="0" rtl="0" algn="l">
                <a:lnSpc>
                  <a:spcPct val="93000"/>
                </a:lnSpc>
                <a:spcBef>
                  <a:spcPts val="0"/>
                </a:spcBef>
                <a:spcAft>
                  <a:spcPts val="0"/>
                </a:spcAft>
                <a:buClr>
                  <a:srgbClr val="000000"/>
                </a:buClr>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a:t>
              </a:r>
              <a:endParaRPr sz="1200"/>
            </a:p>
          </p:txBody>
        </p:sp>
        <p:sp>
          <p:nvSpPr>
            <p:cNvPr id="206" name="Shape 206"/>
            <p:cNvSpPr txBox="1"/>
            <p:nvPr/>
          </p:nvSpPr>
          <p:spPr>
            <a:xfrm>
              <a:off x="5940425" y="2519361"/>
              <a:ext cx="539749" cy="3959225"/>
            </a:xfrm>
            <a:prstGeom prst="rect">
              <a:avLst/>
            </a:prstGeom>
            <a:solidFill>
              <a:srgbClr val="99CCFF"/>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207" name="Shape 207"/>
            <p:cNvSpPr txBox="1"/>
            <p:nvPr/>
          </p:nvSpPr>
          <p:spPr>
            <a:xfrm>
              <a:off x="6480175" y="2519361"/>
              <a:ext cx="539749" cy="3959225"/>
            </a:xfrm>
            <a:prstGeom prst="rect">
              <a:avLst/>
            </a:prstGeom>
            <a:solidFill>
              <a:srgbClr val="99CCFF"/>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cxnSp>
          <p:nvCxnSpPr>
            <p:cNvPr id="208" name="Shape 208"/>
            <p:cNvCxnSpPr/>
            <p:nvPr/>
          </p:nvCxnSpPr>
          <p:spPr>
            <a:xfrm>
              <a:off x="6767511" y="3779837"/>
              <a:ext cx="1587" cy="2160586"/>
            </a:xfrm>
            <a:prstGeom prst="straightConnector1">
              <a:avLst/>
            </a:prstGeom>
            <a:noFill/>
            <a:ln cap="rnd" cmpd="sng" w="9525">
              <a:solidFill>
                <a:srgbClr val="000000"/>
              </a:solidFill>
              <a:prstDash val="solid"/>
              <a:miter lim="8000"/>
              <a:headEnd len="sm" w="sm" type="none"/>
              <a:tailEnd len="sm" w="sm" type="none"/>
            </a:ln>
          </p:spPr>
        </p:cxnSp>
        <p:sp>
          <p:nvSpPr>
            <p:cNvPr id="209" name="Shape 209"/>
            <p:cNvSpPr txBox="1"/>
            <p:nvPr/>
          </p:nvSpPr>
          <p:spPr>
            <a:xfrm>
              <a:off x="6480175" y="2519361"/>
              <a:ext cx="539749" cy="3959225"/>
            </a:xfrm>
            <a:prstGeom prst="rect">
              <a:avLst/>
            </a:prstGeom>
            <a:solidFill>
              <a:srgbClr val="99CCFF"/>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cxnSp>
          <p:nvCxnSpPr>
            <p:cNvPr id="210" name="Shape 210"/>
            <p:cNvCxnSpPr/>
            <p:nvPr/>
          </p:nvCxnSpPr>
          <p:spPr>
            <a:xfrm>
              <a:off x="5940425" y="3419475"/>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1" name="Shape 211"/>
            <p:cNvCxnSpPr/>
            <p:nvPr/>
          </p:nvCxnSpPr>
          <p:spPr>
            <a:xfrm>
              <a:off x="5940425" y="450056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2" name="Shape 212"/>
            <p:cNvCxnSpPr/>
            <p:nvPr/>
          </p:nvCxnSpPr>
          <p:spPr>
            <a:xfrm>
              <a:off x="5940425" y="558006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3" name="Shape 213"/>
            <p:cNvCxnSpPr/>
            <p:nvPr/>
          </p:nvCxnSpPr>
          <p:spPr>
            <a:xfrm>
              <a:off x="5940425" y="6083300"/>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4" name="Shape 214"/>
            <p:cNvCxnSpPr/>
            <p:nvPr/>
          </p:nvCxnSpPr>
          <p:spPr>
            <a:xfrm>
              <a:off x="5940425" y="396081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5" name="Shape 215"/>
            <p:cNvCxnSpPr/>
            <p:nvPr/>
          </p:nvCxnSpPr>
          <p:spPr>
            <a:xfrm>
              <a:off x="5940425" y="504031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16" name="Shape 216"/>
            <p:cNvCxnSpPr/>
            <p:nvPr/>
          </p:nvCxnSpPr>
          <p:spPr>
            <a:xfrm>
              <a:off x="5927725" y="2952750"/>
              <a:ext cx="1079499" cy="1587"/>
            </a:xfrm>
            <a:prstGeom prst="straightConnector1">
              <a:avLst/>
            </a:prstGeom>
            <a:noFill/>
            <a:ln cap="rnd" cmpd="sng" w="9525">
              <a:solidFill>
                <a:srgbClr val="000000"/>
              </a:solidFill>
              <a:prstDash val="solid"/>
              <a:miter lim="8000"/>
              <a:headEnd len="sm" w="sm" type="none"/>
              <a:tailEnd len="sm" w="sm" type="none"/>
            </a:ln>
          </p:spPr>
        </p:cxnSp>
      </p:grpSp>
      <p:sp>
        <p:nvSpPr>
          <p:cNvPr id="217" name="Shape 217"/>
          <p:cNvSpPr txBox="1"/>
          <p:nvPr/>
        </p:nvSpPr>
        <p:spPr>
          <a:xfrm>
            <a:off x="765762" y="1320987"/>
            <a:ext cx="527924" cy="233508"/>
          </a:xfrm>
          <a:prstGeom prst="rect">
            <a:avLst/>
          </a:prstGeom>
          <a:noFill/>
          <a:ln>
            <a:noFill/>
          </a:ln>
        </p:spPr>
        <p:txBody>
          <a:bodyPr anchorCtr="0" anchor="t" bIns="37425" lIns="74825" spcFirstLastPara="1" rIns="74825" wrap="square" tIns="50625">
            <a:noAutofit/>
          </a:bodyPr>
          <a:lstStyle/>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top</a:t>
            </a:r>
            <a:endParaRPr sz="1200"/>
          </a:p>
        </p:txBody>
      </p:sp>
      <p:sp>
        <p:nvSpPr>
          <p:cNvPr id="218" name="Shape 218"/>
          <p:cNvSpPr txBox="1"/>
          <p:nvPr/>
        </p:nvSpPr>
        <p:spPr>
          <a:xfrm>
            <a:off x="1293820" y="4283951"/>
            <a:ext cx="942372" cy="224323"/>
          </a:xfrm>
          <a:prstGeom prst="rect">
            <a:avLst/>
          </a:prstGeom>
          <a:noFill/>
          <a:ln>
            <a:noFill/>
          </a:ln>
        </p:spPr>
        <p:txBody>
          <a:bodyPr anchorCtr="0" anchor="t" bIns="37425" lIns="74825" spcFirstLastPara="1" rIns="74825" wrap="square" tIns="50625">
            <a:noAutofit/>
          </a:bodyPr>
          <a:lstStyle/>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Bottom</a:t>
            </a:r>
            <a:endParaRPr sz="1200"/>
          </a:p>
        </p:txBody>
      </p:sp>
      <p:grpSp>
        <p:nvGrpSpPr>
          <p:cNvPr id="219" name="Shape 219"/>
          <p:cNvGrpSpPr/>
          <p:nvPr/>
        </p:nvGrpSpPr>
        <p:grpSpPr>
          <a:xfrm>
            <a:off x="516136" y="1555550"/>
            <a:ext cx="942290" cy="2565847"/>
            <a:chOff x="4103687" y="2266950"/>
            <a:chExt cx="1090612" cy="3959225"/>
          </a:xfrm>
        </p:grpSpPr>
        <p:grpSp>
          <p:nvGrpSpPr>
            <p:cNvPr id="220" name="Shape 220"/>
            <p:cNvGrpSpPr/>
            <p:nvPr/>
          </p:nvGrpSpPr>
          <p:grpSpPr>
            <a:xfrm>
              <a:off x="4103687" y="2266950"/>
              <a:ext cx="1090612" cy="3959225"/>
              <a:chOff x="4103687" y="2266950"/>
              <a:chExt cx="1090612" cy="3959225"/>
            </a:xfrm>
          </p:grpSpPr>
          <p:sp>
            <p:nvSpPr>
              <p:cNvPr id="221" name="Shape 221"/>
              <p:cNvSpPr txBox="1"/>
              <p:nvPr/>
            </p:nvSpPr>
            <p:spPr>
              <a:xfrm>
                <a:off x="4103687" y="2266950"/>
                <a:ext cx="539749" cy="3959225"/>
              </a:xfrm>
              <a:prstGeom prst="rect">
                <a:avLst/>
              </a:prstGeom>
              <a:solidFill>
                <a:srgbClr val="99CCFF">
                  <a:alpha val="49411"/>
                </a:srgbClr>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sp>
            <p:nvSpPr>
              <p:cNvPr id="222" name="Shape 222"/>
              <p:cNvSpPr txBox="1"/>
              <p:nvPr/>
            </p:nvSpPr>
            <p:spPr>
              <a:xfrm>
                <a:off x="4645025" y="2266950"/>
                <a:ext cx="539749" cy="3959225"/>
              </a:xfrm>
              <a:prstGeom prst="rect">
                <a:avLst/>
              </a:prstGeom>
              <a:solidFill>
                <a:srgbClr val="99CCFF">
                  <a:alpha val="49411"/>
                </a:srgbClr>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cxnSp>
            <p:nvCxnSpPr>
              <p:cNvPr id="223" name="Shape 223"/>
              <p:cNvCxnSpPr/>
              <p:nvPr/>
            </p:nvCxnSpPr>
            <p:spPr>
              <a:xfrm>
                <a:off x="4114800" y="3167061"/>
                <a:ext cx="1079499" cy="1587"/>
              </a:xfrm>
              <a:prstGeom prst="straightConnector1">
                <a:avLst/>
              </a:prstGeom>
              <a:noFill/>
              <a:ln cap="rnd" cmpd="sng" w="9525">
                <a:solidFill>
                  <a:srgbClr val="000000"/>
                </a:solidFill>
                <a:prstDash val="solid"/>
                <a:miter lim="8000"/>
                <a:headEnd len="sm" w="sm" type="none"/>
                <a:tailEnd len="sm" w="sm" type="none"/>
              </a:ln>
            </p:spPr>
          </p:cxnSp>
        </p:grpSp>
        <p:cxnSp>
          <p:nvCxnSpPr>
            <p:cNvPr id="224" name="Shape 224"/>
            <p:cNvCxnSpPr/>
            <p:nvPr/>
          </p:nvCxnSpPr>
          <p:spPr>
            <a:xfrm>
              <a:off x="4114800" y="424656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25" name="Shape 225"/>
            <p:cNvCxnSpPr/>
            <p:nvPr/>
          </p:nvCxnSpPr>
          <p:spPr>
            <a:xfrm>
              <a:off x="4114800" y="5327650"/>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26" name="Shape 226"/>
            <p:cNvCxnSpPr/>
            <p:nvPr/>
          </p:nvCxnSpPr>
          <p:spPr>
            <a:xfrm>
              <a:off x="4114800" y="5830887"/>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27" name="Shape 227"/>
            <p:cNvCxnSpPr/>
            <p:nvPr/>
          </p:nvCxnSpPr>
          <p:spPr>
            <a:xfrm>
              <a:off x="4114800" y="3706812"/>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28" name="Shape 228"/>
            <p:cNvCxnSpPr/>
            <p:nvPr/>
          </p:nvCxnSpPr>
          <p:spPr>
            <a:xfrm>
              <a:off x="4114800" y="4787900"/>
              <a:ext cx="1079499" cy="1587"/>
            </a:xfrm>
            <a:prstGeom prst="straightConnector1">
              <a:avLst/>
            </a:prstGeom>
            <a:noFill/>
            <a:ln cap="rnd" cmpd="sng" w="9525">
              <a:solidFill>
                <a:srgbClr val="000000"/>
              </a:solidFill>
              <a:prstDash val="solid"/>
              <a:miter lim="8000"/>
              <a:headEnd len="sm" w="sm" type="none"/>
              <a:tailEnd len="sm" w="sm" type="none"/>
            </a:ln>
          </p:spPr>
        </p:cxnSp>
        <p:cxnSp>
          <p:nvCxnSpPr>
            <p:cNvPr id="229" name="Shape 229"/>
            <p:cNvCxnSpPr/>
            <p:nvPr/>
          </p:nvCxnSpPr>
          <p:spPr>
            <a:xfrm>
              <a:off x="4103687" y="2700336"/>
              <a:ext cx="1079499" cy="1587"/>
            </a:xfrm>
            <a:prstGeom prst="straightConnector1">
              <a:avLst/>
            </a:prstGeom>
            <a:noFill/>
            <a:ln cap="rnd" cmpd="sng" w="9525">
              <a:solidFill>
                <a:srgbClr val="000000"/>
              </a:solidFill>
              <a:prstDash val="solid"/>
              <a:miter lim="8000"/>
              <a:headEnd len="sm" w="sm" type="none"/>
              <a:tailEnd len="sm" w="sm" type="none"/>
            </a:ln>
          </p:spPr>
        </p:cxnSp>
      </p:grpSp>
      <p:sp>
        <p:nvSpPr>
          <p:cNvPr id="230" name="Shape 230"/>
          <p:cNvSpPr txBox="1"/>
          <p:nvPr/>
        </p:nvSpPr>
        <p:spPr>
          <a:xfrm>
            <a:off x="6172294" y="1784415"/>
            <a:ext cx="1886376" cy="2413058"/>
          </a:xfrm>
          <a:prstGeom prst="rect">
            <a:avLst/>
          </a:prstGeom>
          <a:noFill/>
          <a:ln>
            <a:noFill/>
          </a:ln>
        </p:spPr>
        <p:txBody>
          <a:bodyPr anchorCtr="0" anchor="t" bIns="37425" lIns="74825" spcFirstLastPara="1" rIns="74825" wrap="square" tIns="50625">
            <a:noAutofit/>
          </a:bodyPr>
          <a:lstStyle/>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MiSeq</a:t>
            </a:r>
            <a:endParaRPr sz="1200"/>
          </a:p>
          <a:p>
            <a:pPr indent="0" lvl="0" marL="0" marR="0" rtl="0" algn="l">
              <a:lnSpc>
                <a:spcPct val="93000"/>
              </a:lnSpc>
              <a:spcBef>
                <a:spcPts val="0"/>
              </a:spcBef>
              <a:spcAft>
                <a:spcPts val="0"/>
              </a:spcAft>
              <a:buClr>
                <a:srgbClr val="000000"/>
              </a:buClr>
              <a:buFont typeface="Arial"/>
              <a:buNone/>
            </a:pPr>
            <a:r>
              <a:t/>
            </a:r>
            <a:endParaRPr b="0" i="0" sz="1500" u="none" cap="none" strike="noStrike">
              <a:solidFill>
                <a:srgbClr val="000000"/>
              </a:solidFill>
              <a:latin typeface="Arial"/>
              <a:ea typeface="Arial"/>
              <a:cs typeface="Arial"/>
              <a:sym typeface="Arial"/>
            </a:endParaRPr>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2 cameras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1 or 2 surfaces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1 swath</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4 discrete images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1x1x2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1x1x14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2x1x14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  2x1x19 tiles</a:t>
            </a:r>
            <a:endParaRPr sz="1200"/>
          </a:p>
          <a:p>
            <a:pPr indent="0" lvl="0" marL="0" marR="0" rtl="0" algn="l">
              <a:lnSpc>
                <a:spcPct val="93000"/>
              </a:lnSpc>
              <a:spcBef>
                <a:spcPts val="0"/>
              </a:spcBef>
              <a:spcAft>
                <a:spcPts val="0"/>
              </a:spcAft>
              <a:buClr>
                <a:srgbClr val="000000"/>
              </a:buClr>
              <a:buFont typeface="Arial"/>
              <a:buNone/>
            </a:pPr>
            <a:r>
              <a:rPr b="0" i="0" lang="en-GB" sz="1500" u="none" cap="none" strike="noStrike">
                <a:solidFill>
                  <a:srgbClr val="000000"/>
                </a:solidFill>
                <a:latin typeface="Arial"/>
                <a:ea typeface="Arial"/>
                <a:cs typeface="Arial"/>
                <a:sym typeface="Arial"/>
              </a:rPr>
              <a:t>2944x2866 pixels</a:t>
            </a:r>
            <a:endParaRPr sz="1200"/>
          </a:p>
        </p:txBody>
      </p:sp>
      <p:sp>
        <p:nvSpPr>
          <p:cNvPr id="231" name="Shape 231"/>
          <p:cNvSpPr txBox="1"/>
          <p:nvPr/>
        </p:nvSpPr>
        <p:spPr>
          <a:xfrm>
            <a:off x="4994056" y="1633744"/>
            <a:ext cx="466423" cy="2565736"/>
          </a:xfrm>
          <a:prstGeom prst="rect">
            <a:avLst/>
          </a:prstGeom>
          <a:solidFill>
            <a:srgbClr val="99CCFF">
              <a:alpha val="49411"/>
            </a:srgbClr>
          </a:solidFill>
          <a:ln cap="rnd" cmpd="sng" w="9525">
            <a:solidFill>
              <a:srgbClr val="000000"/>
            </a:solidFill>
            <a:prstDash val="solid"/>
            <a:round/>
            <a:headEnd len="sm" w="sm" type="none"/>
            <a:tailEnd len="sm" w="sm" type="none"/>
          </a:ln>
        </p:spPr>
        <p:txBody>
          <a:bodyPr anchorCtr="0" anchor="ctr" bIns="38000" lIns="76025" spcFirstLastPara="1" rIns="76025" wrap="square" tIns="38000">
            <a:noAutofit/>
          </a:bodyPr>
          <a:lstStyle/>
          <a:p>
            <a:pPr indent="0" lvl="0" marL="0" marR="0" rtl="0" algn="l">
              <a:lnSpc>
                <a:spcPct val="93000"/>
              </a:lnSpc>
              <a:spcBef>
                <a:spcPts val="0"/>
              </a:spcBef>
              <a:spcAft>
                <a:spcPts val="0"/>
              </a:spcAft>
              <a:buClr>
                <a:srgbClr val="000000"/>
              </a:buClr>
              <a:buFont typeface="Arial"/>
              <a:buNone/>
            </a:pPr>
            <a:r>
              <a:t/>
            </a:r>
            <a:endParaRPr b="0" i="0" sz="1200" u="none" cap="none" strike="noStrike">
              <a:solidFill>
                <a:srgbClr val="000000"/>
              </a:solidFill>
              <a:latin typeface="Arial"/>
              <a:ea typeface="Arial"/>
              <a:cs typeface="Arial"/>
              <a:sym typeface="Arial"/>
            </a:endParaRPr>
          </a:p>
        </p:txBody>
      </p:sp>
      <p:cxnSp>
        <p:nvCxnSpPr>
          <p:cNvPr id="232" name="Shape 232"/>
          <p:cNvCxnSpPr/>
          <p:nvPr/>
        </p:nvCxnSpPr>
        <p:spPr>
          <a:xfrm>
            <a:off x="4976640" y="1918281"/>
            <a:ext cx="483839" cy="0"/>
          </a:xfrm>
          <a:prstGeom prst="straightConnector1">
            <a:avLst/>
          </a:prstGeom>
          <a:noFill/>
          <a:ln cap="flat" cmpd="sng" w="19050">
            <a:solidFill>
              <a:schemeClr val="dk2"/>
            </a:solidFill>
            <a:prstDash val="solid"/>
            <a:round/>
            <a:headEnd len="sm" w="sm" type="none"/>
            <a:tailEnd len="sm" w="sm" type="none"/>
          </a:ln>
        </p:spPr>
      </p:cxnSp>
      <p:cxnSp>
        <p:nvCxnSpPr>
          <p:cNvPr id="233" name="Shape 233"/>
          <p:cNvCxnSpPr/>
          <p:nvPr/>
        </p:nvCxnSpPr>
        <p:spPr>
          <a:xfrm>
            <a:off x="4976640" y="2212072"/>
            <a:ext cx="483839" cy="0"/>
          </a:xfrm>
          <a:prstGeom prst="straightConnector1">
            <a:avLst/>
          </a:prstGeom>
          <a:noFill/>
          <a:ln cap="flat" cmpd="sng" w="19050">
            <a:solidFill>
              <a:schemeClr val="dk2"/>
            </a:solidFill>
            <a:prstDash val="solid"/>
            <a:round/>
            <a:headEnd len="sm" w="sm" type="none"/>
            <a:tailEnd len="sm" w="sm" type="none"/>
          </a:ln>
        </p:spPr>
      </p:cxnSp>
      <p:cxnSp>
        <p:nvCxnSpPr>
          <p:cNvPr id="234" name="Shape 234"/>
          <p:cNvCxnSpPr/>
          <p:nvPr/>
        </p:nvCxnSpPr>
        <p:spPr>
          <a:xfrm>
            <a:off x="4976640" y="2557709"/>
            <a:ext cx="483839" cy="0"/>
          </a:xfrm>
          <a:prstGeom prst="straightConnector1">
            <a:avLst/>
          </a:prstGeom>
          <a:noFill/>
          <a:ln cap="flat" cmpd="sng" w="19050">
            <a:solidFill>
              <a:schemeClr val="dk2"/>
            </a:solidFill>
            <a:prstDash val="solid"/>
            <a:round/>
            <a:headEnd len="sm" w="sm" type="none"/>
            <a:tailEnd len="sm" w="sm" type="none"/>
          </a:ln>
        </p:spPr>
      </p:cxnSp>
      <p:cxnSp>
        <p:nvCxnSpPr>
          <p:cNvPr id="235" name="Shape 235"/>
          <p:cNvCxnSpPr/>
          <p:nvPr/>
        </p:nvCxnSpPr>
        <p:spPr>
          <a:xfrm>
            <a:off x="4976640" y="2903345"/>
            <a:ext cx="483839" cy="0"/>
          </a:xfrm>
          <a:prstGeom prst="straightConnector1">
            <a:avLst/>
          </a:prstGeom>
          <a:noFill/>
          <a:ln cap="flat" cmpd="sng" w="19050">
            <a:solidFill>
              <a:schemeClr val="dk2"/>
            </a:solidFill>
            <a:prstDash val="solid"/>
            <a:round/>
            <a:headEnd len="sm" w="sm" type="none"/>
            <a:tailEnd len="sm" w="sm" type="none"/>
          </a:ln>
        </p:spPr>
      </p:cxnSp>
      <p:cxnSp>
        <p:nvCxnSpPr>
          <p:cNvPr id="236" name="Shape 236"/>
          <p:cNvCxnSpPr/>
          <p:nvPr/>
        </p:nvCxnSpPr>
        <p:spPr>
          <a:xfrm>
            <a:off x="4976640" y="3248981"/>
            <a:ext cx="483839" cy="0"/>
          </a:xfrm>
          <a:prstGeom prst="straightConnector1">
            <a:avLst/>
          </a:prstGeom>
          <a:noFill/>
          <a:ln cap="flat" cmpd="sng" w="19050">
            <a:solidFill>
              <a:schemeClr val="dk2"/>
            </a:solidFill>
            <a:prstDash val="solid"/>
            <a:round/>
            <a:headEnd len="sm" w="sm" type="none"/>
            <a:tailEnd len="sm" w="sm" type="none"/>
          </a:ln>
        </p:spPr>
      </p:cxnSp>
      <p:cxnSp>
        <p:nvCxnSpPr>
          <p:cNvPr id="237" name="Shape 237"/>
          <p:cNvCxnSpPr/>
          <p:nvPr/>
        </p:nvCxnSpPr>
        <p:spPr>
          <a:xfrm>
            <a:off x="4976640" y="3594617"/>
            <a:ext cx="483839" cy="0"/>
          </a:xfrm>
          <a:prstGeom prst="straightConnector1">
            <a:avLst/>
          </a:prstGeom>
          <a:noFill/>
          <a:ln cap="flat" cmpd="sng" w="19050">
            <a:solidFill>
              <a:schemeClr val="dk2"/>
            </a:solidFill>
            <a:prstDash val="solid"/>
            <a:round/>
            <a:headEnd len="sm" w="sm" type="none"/>
            <a:tailEnd len="sm" w="sm" type="none"/>
          </a:ln>
        </p:spPr>
      </p:cxnSp>
      <p:cxnSp>
        <p:nvCxnSpPr>
          <p:cNvPr id="238" name="Shape 238"/>
          <p:cNvCxnSpPr/>
          <p:nvPr/>
        </p:nvCxnSpPr>
        <p:spPr>
          <a:xfrm>
            <a:off x="4976640" y="3940254"/>
            <a:ext cx="483839" cy="0"/>
          </a:xfrm>
          <a:prstGeom prst="straightConnector1">
            <a:avLst/>
          </a:prstGeom>
          <a:noFill/>
          <a:ln cap="flat" cmpd="sng" w="19050">
            <a:solidFill>
              <a:schemeClr val="dk2"/>
            </a:solidFill>
            <a:prstDash val="solid"/>
            <a:round/>
            <a:headEnd len="sm" w="sm" type="none"/>
            <a:tailEnd len="sm" w="sm"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414720" y="207382"/>
            <a:ext cx="8226640" cy="857694"/>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Images - MiSeq</a:t>
            </a:r>
            <a:endParaRPr sz="1200"/>
          </a:p>
        </p:txBody>
      </p:sp>
      <p:pic>
        <p:nvPicPr>
          <p:cNvPr id="244" name="Shape 244"/>
          <p:cNvPicPr preferRelativeResize="0"/>
          <p:nvPr/>
        </p:nvPicPr>
        <p:blipFill rotWithShape="1">
          <a:blip r:embed="rId3">
            <a:alphaModFix/>
          </a:blip>
          <a:srcRect b="0" l="0" r="0" t="0"/>
          <a:stretch/>
        </p:blipFill>
        <p:spPr>
          <a:xfrm>
            <a:off x="829440" y="1607209"/>
            <a:ext cx="7594560" cy="28255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Shape 249"/>
          <p:cNvSpPr txBox="1"/>
          <p:nvPr>
            <p:ph type="title"/>
          </p:nvPr>
        </p:nvSpPr>
        <p:spPr>
          <a:xfrm>
            <a:off x="414720" y="207382"/>
            <a:ext cx="8226640" cy="857694"/>
          </a:xfrm>
          <a:prstGeom prst="rect">
            <a:avLst/>
          </a:prstGeom>
          <a:noFill/>
          <a:ln>
            <a:noFill/>
          </a:ln>
        </p:spPr>
        <p:txBody>
          <a:bodyPr anchorCtr="0" anchor="ctr" bIns="0" lIns="0" spcFirstLastPara="1" rIns="0" wrap="square" tIns="0">
            <a:noAutofit/>
          </a:bodyPr>
          <a:lstStyle/>
          <a:p>
            <a:pPr indent="0" lvl="0" marL="0" marR="0" rtl="0" algn="ctr">
              <a:lnSpc>
                <a:spcPct val="93000"/>
              </a:lnSpc>
              <a:spcBef>
                <a:spcPts val="0"/>
              </a:spcBef>
              <a:spcAft>
                <a:spcPts val="0"/>
              </a:spcAft>
              <a:buClr>
                <a:srgbClr val="000000"/>
              </a:buClr>
              <a:buFont typeface="Arial"/>
              <a:buNone/>
            </a:pPr>
            <a:r>
              <a:rPr b="0" i="0" lang="en-GB" sz="3700" u="none" cap="none" strike="noStrike">
                <a:solidFill>
                  <a:schemeClr val="dk1"/>
                </a:solidFill>
                <a:latin typeface="Arial"/>
                <a:ea typeface="Arial"/>
                <a:cs typeface="Arial"/>
                <a:sym typeface="Arial"/>
              </a:rPr>
              <a:t>Images - HiSeq</a:t>
            </a:r>
            <a:endParaRPr sz="1200"/>
          </a:p>
        </p:txBody>
      </p:sp>
      <p:pic>
        <p:nvPicPr>
          <p:cNvPr id="250" name="Shape 250"/>
          <p:cNvPicPr preferRelativeResize="0"/>
          <p:nvPr/>
        </p:nvPicPr>
        <p:blipFill rotWithShape="1">
          <a:blip r:embed="rId3">
            <a:alphaModFix/>
          </a:blip>
          <a:srcRect b="0" l="0" r="0" t="0"/>
          <a:stretch/>
        </p:blipFill>
        <p:spPr>
          <a:xfrm>
            <a:off x="1520640" y="1103876"/>
            <a:ext cx="6082560" cy="38732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20111219_tech_support_webinar_program">
  <a:themeElements>
    <a:clrScheme name="Illumina Colors">
      <a:dk1>
        <a:srgbClr val="4D4D4F"/>
      </a:dk1>
      <a:lt1>
        <a:srgbClr val="FFFFFF"/>
      </a:lt1>
      <a:dk2>
        <a:srgbClr val="4D4D4F"/>
      </a:dk2>
      <a:lt2>
        <a:srgbClr val="BBBBBB"/>
      </a:lt2>
      <a:accent1>
        <a:srgbClr val="AD73AC"/>
      </a:accent1>
      <a:accent2>
        <a:srgbClr val="7CA8D4"/>
      </a:accent2>
      <a:accent3>
        <a:srgbClr val="B9C980"/>
      </a:accent3>
      <a:accent4>
        <a:srgbClr val="D04C4F"/>
      </a:accent4>
      <a:accent5>
        <a:srgbClr val="D3BCD2"/>
      </a:accent5>
      <a:accent6>
        <a:srgbClr val="A9C1D9"/>
      </a:accent6>
      <a:hlink>
        <a:srgbClr val="B9C980"/>
      </a:hlink>
      <a:folHlink>
        <a:srgbClr val="7CA8D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