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0E7A554-EB46-4F16-9FB3-6638676EA3E5}">
  <a:tblStyle styleId="{80E7A554-EB46-4F16-9FB3-6638676EA3E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0: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1: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2: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3: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4: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5: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6: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8: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9: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0: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1: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2: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30ff938c1_0_0: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430ff938c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430ff938c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3e2753e58_0_7: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3e2753e5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43e2753e5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3e2753e58_0_49: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3e2753e58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43e2753e58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43e2753e58_0_65: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43e2753e58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43e2753e58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43e2753e58_0_82: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43e2753e58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43e2753e58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3e2753e58_0_97: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3e2753e58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43e2753e58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43e2753e58_3_6: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43e2753e58_3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43e2753e58_3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43e2753e58_3_18: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43e2753e58_3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43e2753e58_3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433bc0c789_1_15: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433bc0c789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433bc0c789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433bc0c789_1_27: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33bc0c789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433bc0c789_1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43f123b5db_0_1: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43f123b5db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43f123b5db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43f123b5db_0_20: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43f123b5db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43f123b5db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43f123b5db_0_38: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43f123b5d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g43f123b5db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44dece6e15_0_1: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44dece6e15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44dece6e15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44dece6e15_0_18: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44dece6e15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g44dece6e15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44dece6e15_0_32: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44dece6e15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44dece6e15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44dece6e15_0_48: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44dece6e15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g44dece6e15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44dece6e15_0_70: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44dece6e15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g44dece6e15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9:notes"/>
          <p:cNvSpPr/>
          <p:nvPr>
            <p:ph idx="2" type="sldImg"/>
          </p:nvPr>
        </p:nvSpPr>
        <p:spPr>
          <a:xfrm>
            <a:off x="2362200" y="1143000"/>
            <a:ext cx="2133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2915543" y="1426283"/>
            <a:ext cx="3471863" cy="7039681"/>
          </a:xfrm>
          <a:prstGeom prst="rect">
            <a:avLst/>
          </a:prstGeom>
          <a:noFill/>
          <a:ln>
            <a:noFill/>
          </a:ln>
        </p:spPr>
        <p:txBody>
          <a:bodyPr anchorCtr="0" anchor="t" bIns="45700" lIns="91425" spcFirstLastPara="1" rIns="91425" wrap="square" tIns="45700"/>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unixhelp.ed.ac.uk" TargetMode="External"/><Relationship Id="rId4" Type="http://schemas.openxmlformats.org/officeDocument/2006/relationships/hyperlink" Target="http://unix.t-a-y-l-o-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genome.ucsc.edu/FAQ/FAQformat#format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ph idx="1" type="body"/>
          </p:nvPr>
        </p:nvSpPr>
        <p:spPr>
          <a:xfrm>
            <a:off x="471489" y="2576609"/>
            <a:ext cx="5915025" cy="67396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Overview and aims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Introducing Unix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Unix is the standard operating system on most large computer systems in scientific research, in the same way that Microsoft Windows is the dominant operating system on desktop PCs.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Unix and MS Windows both perform the important job of managing the computer's hardware (screen, keyboard, mouse, hard disks, network connections, etc...) on your behalf. They also provide you with tools to manage your files and to run application software. They both offer a graphical user interface (desktop). These desktop interfaces look different between the operating systems, use different names for things (e.g. directory versus folder) and have different images but they mostly offer the same functionality.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Unix is a powerful, secure, robust and stable operating system which allows dozens of people to run programs on the same computer at the same time. This is why it is the preferred operating system for large-scale scientific computing. It runs on all kinds of machines, from mobile phones (Android), desktop PCs... to supercomputers.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Why Unix?</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Increasingly, the output of biological research exists as in silico data, usually in the form of large text files. Unix is particularly suitable for working with such files and has several powerful and flexible commands that can be used to process and analyse this data. One advantage of learning Unix is that many of the commands can be combined in an almost unlimited fashion. So if you can learn just six Unix commands, you will be able to do a lot more than just six things.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Unix contains hundreds of commands, but to conduct your analysis you will probably only need 10 or so to achieve most of what you want to do. In this course we will introduce you to some basic Unix commands followed by some more advanced commands and provide examples of how they can be used in bioinformatics analyses.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90" name="Google Shape;90;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grpSp>
        <p:nvGrpSpPr>
          <p:cNvPr id="91" name="Google Shape;91;p13"/>
          <p:cNvGrpSpPr/>
          <p:nvPr/>
        </p:nvGrpSpPr>
        <p:grpSpPr>
          <a:xfrm>
            <a:off x="234177" y="89211"/>
            <a:ext cx="6495791" cy="246221"/>
            <a:chOff x="234177" y="89211"/>
            <a:chExt cx="6495791" cy="246221"/>
          </a:xfrm>
        </p:grpSpPr>
        <p:cxnSp>
          <p:nvCxnSpPr>
            <p:cNvPr id="92" name="Google Shape;92;p13"/>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93" name="Google Shape;93;p13"/>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000" u="none" cap="none" strike="noStrike">
                  <a:solidFill>
                    <a:schemeClr val="dk1"/>
                  </a:solidFill>
                  <a:latin typeface="Calibri"/>
                  <a:ea typeface="Calibri"/>
                  <a:cs typeface="Calibri"/>
                  <a:sym typeface="Calibri"/>
                </a:rPr>
                <a:t>Module 3: Linux Scripting</a:t>
              </a:r>
              <a:endParaRPr/>
            </a:p>
          </p:txBody>
        </p:sp>
      </p:grpSp>
      <p:sp>
        <p:nvSpPr>
          <p:cNvPr id="94" name="Google Shape;94;p13"/>
          <p:cNvSpPr txBox="1"/>
          <p:nvPr/>
        </p:nvSpPr>
        <p:spPr>
          <a:xfrm>
            <a:off x="497624" y="446750"/>
            <a:ext cx="5829300" cy="199495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Module 3 </a:t>
            </a:r>
            <a:br>
              <a:rPr b="0" i="0" lang="en-US" sz="3300"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Linux Scripting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2"/>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pwd - find where you are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command pwd stands for print working directory. A command (also known as a program) is something which tells the computer to do something. Commands are therefore often the first thing that you type into the terminal (although we'll show you some advanced exceptions to this rulelater).</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As described above, directories are arranged in a hierarchical structure. To determine where you are in the hierarchy you can use the </a:t>
            </a:r>
            <a:r>
              <a:rPr b="1" i="0" lang="en-US" sz="1200" u="none" cap="none" strike="noStrike">
                <a:solidFill>
                  <a:schemeClr val="dk1"/>
                </a:solidFill>
                <a:latin typeface="Calibri"/>
                <a:ea typeface="Calibri"/>
                <a:cs typeface="Calibri"/>
                <a:sym typeface="Calibri"/>
              </a:rPr>
              <a:t>pwd</a:t>
            </a:r>
            <a:r>
              <a:rPr b="0" i="0" lang="en-US" sz="1200" u="none" cap="none" strike="noStrike">
                <a:solidFill>
                  <a:schemeClr val="dk1"/>
                </a:solidFill>
                <a:latin typeface="Calibri"/>
                <a:ea typeface="Calibri"/>
                <a:cs typeface="Calibri"/>
                <a:sym typeface="Calibri"/>
              </a:rPr>
              <a:t> command to display the name of the current working directory. The current working directory may be thought of as the directory you are in, i.e. your current position in the file-system tree.</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t/>
            </a:r>
            <a:endParaRPr sz="1200"/>
          </a:p>
          <a:p>
            <a:pPr indent="-171450" lvl="0" marL="171450" marR="0" rtl="0" algn="l">
              <a:lnSpc>
                <a:spcPct val="90000"/>
              </a:lnSpc>
              <a:spcBef>
                <a:spcPts val="750"/>
              </a:spcBef>
              <a:spcAft>
                <a:spcPts val="0"/>
              </a:spcAft>
              <a:buClr>
                <a:schemeClr val="dk1"/>
              </a:buClr>
              <a:buSzPts val="1200"/>
              <a:buFont typeface="Arial"/>
              <a:buChar char="•"/>
            </a:pPr>
            <a:r>
              <a:t/>
            </a:r>
            <a:endParaRPr sz="1200"/>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Remember that Unix is case sensitive, </a:t>
            </a:r>
            <a:r>
              <a:rPr b="1" i="0" lang="en-US" sz="1200" u="none" cap="none" strike="noStrike">
                <a:solidFill>
                  <a:schemeClr val="dk1"/>
                </a:solidFill>
                <a:latin typeface="Calibri"/>
                <a:ea typeface="Calibri"/>
                <a:cs typeface="Calibri"/>
                <a:sym typeface="Calibri"/>
              </a:rPr>
              <a:t>PWD</a:t>
            </a:r>
            <a:r>
              <a:rPr b="0" i="0" lang="en-US" sz="1200" u="none" cap="none" strike="noStrike">
                <a:solidFill>
                  <a:schemeClr val="dk1"/>
                </a:solidFill>
                <a:latin typeface="Calibri"/>
                <a:ea typeface="Calibri"/>
                <a:cs typeface="Calibri"/>
                <a:sym typeface="Calibri"/>
              </a:rPr>
              <a:t> is not the same as </a:t>
            </a:r>
            <a:r>
              <a:rPr b="1" i="0" lang="en-US" sz="1200" u="none" cap="none" strike="noStrike">
                <a:solidFill>
                  <a:schemeClr val="dk1"/>
                </a:solidFill>
                <a:latin typeface="Calibri"/>
                <a:ea typeface="Calibri"/>
                <a:cs typeface="Calibri"/>
                <a:sym typeface="Calibri"/>
              </a:rPr>
              <a:t>pwd</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pwd</a:t>
            </a:r>
            <a:r>
              <a:rPr b="0" i="0" lang="en-US" sz="1200" u="none" cap="none" strike="noStrike">
                <a:solidFill>
                  <a:schemeClr val="dk1"/>
                </a:solidFill>
                <a:latin typeface="Calibri"/>
                <a:ea typeface="Calibri"/>
                <a:cs typeface="Calibri"/>
                <a:sym typeface="Calibri"/>
              </a:rPr>
              <a:t> will list each of the folders you would need to navigate through to get from the root of the file system to your current directory. This is sometimes referred to as your 'absolute path' to distinguish that it gives a complete route rather than a 'relative path' which tells you how to get from one folder to another. More on that shortly.</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42" name="Google Shape;242;p2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cxnSp>
        <p:nvCxnSpPr>
          <p:cNvPr id="243" name="Google Shape;243;p22"/>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244" name="Google Shape;244;p22"/>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245" name="Google Shape;245;p22"/>
          <p:cNvSpPr/>
          <p:nvPr/>
        </p:nvSpPr>
        <p:spPr>
          <a:xfrm>
            <a:off x="471500" y="2457276"/>
            <a:ext cx="5915100" cy="14391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70C0"/>
                </a:solidFill>
                <a:latin typeface="Courier"/>
                <a:ea typeface="Courier"/>
                <a:cs typeface="Courier"/>
                <a:sym typeface="Courier"/>
              </a:rPr>
              <a:t> # To find out where you are, type this into your terminal.</a:t>
            </a:r>
            <a:endParaRPr/>
          </a:p>
          <a:p>
            <a:pPr indent="0" lvl="0" marL="0" marR="0" rtl="0" algn="l">
              <a:spcBef>
                <a:spcPts val="0"/>
              </a:spcBef>
              <a:spcAft>
                <a:spcPts val="0"/>
              </a:spcAft>
              <a:buNone/>
            </a:pPr>
            <a:r>
              <a:t/>
            </a:r>
            <a:endParaRPr sz="1200">
              <a:solidFill>
                <a:srgbClr val="0070C0"/>
              </a:solidFill>
              <a:latin typeface="Courier"/>
              <a:ea typeface="Courier"/>
              <a:cs typeface="Courier"/>
              <a:sym typeface="Courier"/>
            </a:endParaRPr>
          </a:p>
          <a:p>
            <a:pPr indent="0" lvl="0" marL="0" marR="0" rtl="0" algn="l">
              <a:spcBef>
                <a:spcPts val="0"/>
              </a:spcBef>
              <a:spcAft>
                <a:spcPts val="0"/>
              </a:spcAft>
              <a:buNone/>
            </a:pPr>
            <a:r>
              <a:rPr lang="en-US" sz="1200">
                <a:solidFill>
                  <a:srgbClr val="000000"/>
                </a:solidFill>
                <a:latin typeface="Courier"/>
                <a:ea typeface="Courier"/>
                <a:cs typeface="Courier"/>
                <a:sym typeface="Courier"/>
              </a:rPr>
              <a:t> $ pwd</a:t>
            </a:r>
            <a:endParaRPr sz="1200">
              <a:solidFill>
                <a:srgbClr val="000000"/>
              </a:solidFill>
              <a:latin typeface="Courier"/>
              <a:ea typeface="Courier"/>
              <a:cs typeface="Courier"/>
              <a:sym typeface="Courier"/>
            </a:endParaRPr>
          </a:p>
          <a:p>
            <a:pPr indent="0" lvl="0" marL="0" marR="0" rtl="0" algn="l">
              <a:spcBef>
                <a:spcPts val="0"/>
              </a:spcBef>
              <a:spcAft>
                <a:spcPts val="0"/>
              </a:spcAft>
              <a:buNone/>
            </a:pPr>
            <a:r>
              <a:t/>
            </a:r>
            <a:endParaRPr sz="1200">
              <a:latin typeface="Courier"/>
              <a:ea typeface="Courier"/>
              <a:cs typeface="Courier"/>
              <a:sym typeface="Courier"/>
            </a:endParaRPr>
          </a:p>
          <a:p>
            <a:pPr indent="0" lvl="0" marL="0" marR="0" rtl="0" algn="l">
              <a:spcBef>
                <a:spcPts val="0"/>
              </a:spcBef>
              <a:spcAft>
                <a:spcPts val="0"/>
              </a:spcAft>
              <a:buNone/>
            </a:pPr>
            <a:r>
              <a:rPr lang="en-US" sz="1200">
                <a:latin typeface="Courier"/>
                <a:ea typeface="Courier"/>
                <a:cs typeface="Courier"/>
                <a:sym typeface="Courier"/>
              </a:rPr>
              <a:t> $ cd basic</a:t>
            </a:r>
            <a:endParaRPr sz="1200">
              <a:latin typeface="Courier"/>
              <a:ea typeface="Courier"/>
              <a:cs typeface="Courier"/>
              <a:sym typeface="Courier"/>
            </a:endParaRPr>
          </a:p>
          <a:p>
            <a:pPr indent="0" lvl="0" marL="0" marR="0" rtl="0" algn="l">
              <a:spcBef>
                <a:spcPts val="0"/>
              </a:spcBef>
              <a:spcAft>
                <a:spcPts val="0"/>
              </a:spcAft>
              <a:buNone/>
            </a:pPr>
            <a:r>
              <a:t/>
            </a:r>
            <a:endParaRPr sz="1200">
              <a:latin typeface="Courier"/>
              <a:ea typeface="Courier"/>
              <a:cs typeface="Courier"/>
              <a:sym typeface="Courier"/>
            </a:endParaRPr>
          </a:p>
          <a:p>
            <a:pPr indent="0" lvl="0" marL="0" marR="0" rtl="0" algn="l">
              <a:spcBef>
                <a:spcPts val="0"/>
              </a:spcBef>
              <a:spcAft>
                <a:spcPts val="0"/>
              </a:spcAft>
              <a:buNone/>
            </a:pPr>
            <a:r>
              <a:rPr lang="en-US" sz="1200">
                <a:latin typeface="Courier"/>
                <a:ea typeface="Courier"/>
                <a:cs typeface="Courier"/>
                <a:sym typeface="Courier"/>
              </a:rPr>
              <a:t> $ pwd</a:t>
            </a:r>
            <a:endParaRPr sz="1200">
              <a:latin typeface="Courier"/>
              <a:ea typeface="Courier"/>
              <a:cs typeface="Courier"/>
              <a:sym typeface="Couri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3"/>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Tab completion</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Typing out file names is really boring and you're likely to make typos which will at best make your command fail with a strange error and at worst overwrite some of your carefully crafted analysis. Tab completion is a trick which normally reduces this risk significantly.</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Instead of typing out </a:t>
            </a:r>
            <a:r>
              <a:rPr b="1" i="0" lang="en-US" sz="1200" u="none" cap="none" strike="noStrike">
                <a:solidFill>
                  <a:schemeClr val="dk1"/>
                </a:solidFill>
                <a:latin typeface="Calibri"/>
                <a:ea typeface="Calibri"/>
                <a:cs typeface="Calibri"/>
                <a:sym typeface="Calibri"/>
              </a:rPr>
              <a:t>ls Pfalciparum/, </a:t>
            </a:r>
            <a:r>
              <a:rPr b="0" i="0" lang="en-US" sz="1200" u="none" cap="none" strike="noStrike">
                <a:solidFill>
                  <a:schemeClr val="dk1"/>
                </a:solidFill>
                <a:latin typeface="Calibri"/>
                <a:ea typeface="Calibri"/>
                <a:cs typeface="Calibri"/>
                <a:sym typeface="Calibri"/>
              </a:rPr>
              <a:t>try typing </a:t>
            </a:r>
            <a:r>
              <a:rPr b="1" i="0" lang="en-US" sz="1200" u="none" cap="none" strike="noStrike">
                <a:solidFill>
                  <a:schemeClr val="dk1"/>
                </a:solidFill>
                <a:latin typeface="Calibri"/>
                <a:ea typeface="Calibri"/>
                <a:cs typeface="Calibri"/>
                <a:sym typeface="Calibri"/>
              </a:rPr>
              <a:t>ls P</a:t>
            </a:r>
            <a:r>
              <a:rPr b="0" i="0" lang="en-US" sz="1200" u="none" cap="none" strike="noStrike">
                <a:solidFill>
                  <a:schemeClr val="dk1"/>
                </a:solidFill>
                <a:latin typeface="Calibri"/>
                <a:ea typeface="Calibri"/>
                <a:cs typeface="Calibri"/>
                <a:sym typeface="Calibri"/>
              </a:rPr>
              <a:t> and then press the tab character (instead of Enter). The rest of the folder name should just appear. If you have two folders with similar names (e.g. my_awesome_scripts/ and my_awesome_results/) then you might need to give your terminal a bit of a hand to work out which one you want. In this case you would type </a:t>
            </a:r>
            <a:r>
              <a:rPr b="1" i="0" lang="en-US" sz="1200" u="none" cap="none" strike="noStrike">
                <a:solidFill>
                  <a:schemeClr val="dk1"/>
                </a:solidFill>
                <a:latin typeface="Calibri"/>
                <a:ea typeface="Calibri"/>
                <a:cs typeface="Calibri"/>
                <a:sym typeface="Calibri"/>
              </a:rPr>
              <a:t>ls -l m</a:t>
            </a:r>
            <a:r>
              <a:rPr b="0" i="0" lang="en-US" sz="1200" u="none" cap="none" strike="noStrike">
                <a:solidFill>
                  <a:schemeClr val="dk1"/>
                </a:solidFill>
                <a:latin typeface="Calibri"/>
                <a:ea typeface="Calibri"/>
                <a:cs typeface="Calibri"/>
                <a:sym typeface="Calibri"/>
              </a:rPr>
              <a:t>, when you press tab the terminal would read </a:t>
            </a:r>
            <a:r>
              <a:rPr b="1" i="0" lang="en-US" sz="1200" u="none" cap="none" strike="noStrike">
                <a:solidFill>
                  <a:schemeClr val="dk1"/>
                </a:solidFill>
                <a:latin typeface="Calibri"/>
                <a:ea typeface="Calibri"/>
                <a:cs typeface="Calibri"/>
                <a:sym typeface="Calibri"/>
              </a:rPr>
              <a:t>ls -l my_awesome</a:t>
            </a:r>
            <a:r>
              <a:rPr b="0" i="0" lang="en-US" sz="1200" u="none" cap="none" strike="noStrike">
                <a:solidFill>
                  <a:schemeClr val="dk1"/>
                </a:solidFill>
                <a:latin typeface="Calibri"/>
                <a:ea typeface="Calibri"/>
                <a:cs typeface="Calibri"/>
                <a:sym typeface="Calibri"/>
              </a:rPr>
              <a:t>_, you could then type s followed by another tab and it would work out that you meant my_awesome_scripts/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Times New Roman"/>
                <a:ea typeface="Times New Roman"/>
                <a:cs typeface="Times New Roman"/>
                <a:sym typeface="Times New Roman"/>
              </a:rPr>
              <a:t>Pressing the tab key twice will try and autocomplete what you’ve started typing or give you a list of all possible completions. This saves a lot of typing and typos.</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51" name="Google Shape;251;p2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cxnSp>
        <p:nvCxnSpPr>
          <p:cNvPr id="252" name="Google Shape;252;p23"/>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253" name="Google Shape;253;p23"/>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24"/>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cd - change current working directory</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command </a:t>
            </a:r>
            <a:r>
              <a:rPr b="1" i="0" lang="en-US" sz="1200" u="none" cap="none" strike="noStrike">
                <a:solidFill>
                  <a:schemeClr val="dk1"/>
                </a:solidFill>
                <a:latin typeface="Calibri"/>
                <a:ea typeface="Calibri"/>
                <a:cs typeface="Calibri"/>
                <a:sym typeface="Calibri"/>
              </a:rPr>
              <a:t>cd</a:t>
            </a:r>
            <a:r>
              <a:rPr b="0" i="0" lang="en-US" sz="1200" u="none" cap="none" strike="noStrike">
                <a:solidFill>
                  <a:schemeClr val="dk1"/>
                </a:solidFill>
                <a:latin typeface="Calibri"/>
                <a:ea typeface="Calibri"/>
                <a:cs typeface="Calibri"/>
                <a:sym typeface="Calibri"/>
              </a:rPr>
              <a:t> stands for change directory. The </a:t>
            </a:r>
            <a:r>
              <a:rPr b="1" i="0" lang="en-US" sz="1200" u="none" cap="none" strike="noStrike">
                <a:solidFill>
                  <a:schemeClr val="dk1"/>
                </a:solidFill>
                <a:latin typeface="Calibri"/>
                <a:ea typeface="Calibri"/>
                <a:cs typeface="Calibri"/>
                <a:sym typeface="Calibri"/>
              </a:rPr>
              <a:t>cd</a:t>
            </a:r>
            <a:r>
              <a:rPr b="0" i="0" lang="en-US" sz="1200" u="none" cap="none" strike="noStrike">
                <a:solidFill>
                  <a:schemeClr val="dk1"/>
                </a:solidFill>
                <a:latin typeface="Calibri"/>
                <a:ea typeface="Calibri"/>
                <a:cs typeface="Calibri"/>
                <a:sym typeface="Calibri"/>
              </a:rPr>
              <a:t> command will change the current working directory to another, in other words allow you to move up or down in the directory hierarchy.</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To move into the Styphi directory type the following. Note, you'll remember this more easily if you type this into the terminal rather copying and pasting. Also remember that you can use tab completion to save typing all of it.</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There are some short cuts for referring to directories:</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	 . Current directory (one full stop)</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	 .. Directory above (two full stops)</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	~ Home directory (tilda)</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	/ Root of the file system (like C: in Windows)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Try the following commands, what do they do?</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Try moving between directories a few times. Can you get into the Pfalciparum/ and back into Styphi/?</a:t>
            </a:r>
            <a:endParaRPr/>
          </a:p>
        </p:txBody>
      </p:sp>
      <p:sp>
        <p:nvSpPr>
          <p:cNvPr id="259" name="Google Shape;259;p2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260" name="Google Shape;260;p24"/>
          <p:cNvSpPr/>
          <p:nvPr/>
        </p:nvSpPr>
        <p:spPr>
          <a:xfrm>
            <a:off x="471487" y="2323930"/>
            <a:ext cx="5915100" cy="19623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150813" marR="0" rtl="0" algn="l">
              <a:spcBef>
                <a:spcPts val="0"/>
              </a:spcBef>
              <a:spcAft>
                <a:spcPts val="0"/>
              </a:spcAft>
              <a:buNone/>
            </a:pPr>
            <a:r>
              <a:rPr lang="en-US" sz="1200">
                <a:solidFill>
                  <a:srgbClr val="0070C0"/>
                </a:solidFill>
                <a:latin typeface="Courier"/>
                <a:ea typeface="Courier"/>
                <a:cs typeface="Courier"/>
                <a:sym typeface="Courier"/>
              </a:rPr>
              <a:t># Move into the Styphi directory using the cd command</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cd Styphi/</a:t>
            </a:r>
            <a:endParaRPr/>
          </a:p>
          <a:p>
            <a:pPr indent="0" lvl="0" marL="150813"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Use the pwd command to check you are in the right place</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pwd</a:t>
            </a:r>
            <a:endParaRPr sz="1200">
              <a:solidFill>
                <a:srgbClr val="000000"/>
              </a:solidFill>
              <a:latin typeface="Courier"/>
              <a:ea typeface="Courier"/>
              <a:cs typeface="Courier"/>
              <a:sym typeface="Courier"/>
            </a:endParaRPr>
          </a:p>
          <a:p>
            <a:pPr indent="0" lvl="0" marL="150813"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it is often useful to list the contents of your new location after moving</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ls -lrt</a:t>
            </a:r>
            <a:endParaRPr sz="1200">
              <a:solidFill>
                <a:srgbClr val="000000"/>
              </a:solidFill>
              <a:latin typeface="Courier"/>
              <a:ea typeface="Courier"/>
              <a:cs typeface="Courier"/>
              <a:sym typeface="Courier"/>
            </a:endParaRPr>
          </a:p>
        </p:txBody>
      </p:sp>
      <p:sp>
        <p:nvSpPr>
          <p:cNvPr id="261" name="Google Shape;261;p24"/>
          <p:cNvSpPr/>
          <p:nvPr/>
        </p:nvSpPr>
        <p:spPr>
          <a:xfrm>
            <a:off x="471487" y="6267280"/>
            <a:ext cx="5915025" cy="1693379"/>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150813" marR="0" rtl="0" algn="l">
              <a:spcBef>
                <a:spcPts val="0"/>
              </a:spcBef>
              <a:spcAft>
                <a:spcPts val="0"/>
              </a:spcAft>
              <a:buNone/>
            </a:pPr>
            <a:r>
              <a:rPr lang="en-US" sz="1200">
                <a:solidFill>
                  <a:srgbClr val="0070C0"/>
                </a:solidFill>
                <a:latin typeface="Courier"/>
                <a:ea typeface="Courier"/>
                <a:cs typeface="Courier"/>
                <a:sym typeface="Courier"/>
              </a:rPr>
              <a:t># List contents of current directory</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ls .</a:t>
            </a:r>
            <a:endParaRPr/>
          </a:p>
          <a:p>
            <a:pPr indent="0" lvl="0" marL="150813"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List the contents of directory above your current location</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ls ..</a:t>
            </a:r>
            <a:endParaRPr/>
          </a:p>
          <a:p>
            <a:pPr indent="0" lvl="0" marL="150813"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list the contents of the home directory</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ls ~</a:t>
            </a:r>
            <a:endParaRPr/>
          </a:p>
        </p:txBody>
      </p:sp>
      <p:cxnSp>
        <p:nvCxnSpPr>
          <p:cNvPr id="262" name="Google Shape;262;p24"/>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263" name="Google Shape;263;p24"/>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5"/>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cp - copy a file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command </a:t>
            </a:r>
            <a:r>
              <a:rPr b="1" i="0" lang="en-US" sz="1200" u="none" cap="none" strike="noStrike">
                <a:solidFill>
                  <a:schemeClr val="dk1"/>
                </a:solidFill>
                <a:latin typeface="Calibri"/>
                <a:ea typeface="Calibri"/>
                <a:cs typeface="Calibri"/>
                <a:sym typeface="Calibri"/>
              </a:rPr>
              <a:t>cp</a:t>
            </a:r>
            <a:r>
              <a:rPr b="0" i="0" lang="en-US" sz="1200" u="none" cap="none" strike="noStrike">
                <a:solidFill>
                  <a:schemeClr val="dk1"/>
                </a:solidFill>
                <a:latin typeface="Calibri"/>
                <a:ea typeface="Calibri"/>
                <a:cs typeface="Calibri"/>
                <a:sym typeface="Calibri"/>
              </a:rPr>
              <a:t> stands for copy.</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a:t>
            </a:r>
            <a:r>
              <a:rPr b="1" i="0" lang="en-US" sz="1200" u="none" cap="none" strike="noStrike">
                <a:solidFill>
                  <a:schemeClr val="dk1"/>
                </a:solidFill>
                <a:latin typeface="Calibri"/>
                <a:ea typeface="Calibri"/>
                <a:cs typeface="Calibri"/>
                <a:sym typeface="Calibri"/>
              </a:rPr>
              <a:t>cp</a:t>
            </a:r>
            <a:r>
              <a:rPr b="0" i="0" lang="en-US" sz="1200" u="none" cap="none" strike="noStrike">
                <a:solidFill>
                  <a:schemeClr val="dk1"/>
                </a:solidFill>
                <a:latin typeface="Calibri"/>
                <a:ea typeface="Calibri"/>
                <a:cs typeface="Calibri"/>
                <a:sym typeface="Calibri"/>
              </a:rPr>
              <a:t> command will copy a file from one location to another and you will end up with two copies of the file.</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mv - move a file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mv command stand for move.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mv command will move a file from one location to another. This moves the file rather than copies it, therefore you end up with only one file rather than two. When using the command, the path or pathname is used to tell Unix where to find the file. You refer to files in other directories by using the list of hierarchical names separated by slashes. For example, the file called bases in the directory genome has the path genome/bases. If no path is specified, Unix assumes that the file is in the current working directory.</a:t>
            </a:r>
            <a:endParaRPr/>
          </a:p>
        </p:txBody>
      </p:sp>
      <p:sp>
        <p:nvSpPr>
          <p:cNvPr id="269" name="Google Shape;269;p2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270" name="Google Shape;270;p25"/>
          <p:cNvSpPr/>
          <p:nvPr/>
        </p:nvSpPr>
        <p:spPr>
          <a:xfrm>
            <a:off x="471488" y="1727778"/>
            <a:ext cx="5915025" cy="1351599"/>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70C0"/>
                </a:solidFill>
                <a:latin typeface="Courier"/>
                <a:ea typeface="Courier"/>
                <a:cs typeface="Courier"/>
                <a:sym typeface="Courier"/>
              </a:rPr>
              <a:t> # </a:t>
            </a:r>
            <a:r>
              <a:rPr lang="en-US" sz="1200">
                <a:solidFill>
                  <a:srgbClr val="0070C0"/>
                </a:solidFill>
                <a:latin typeface="Calibri"/>
                <a:ea typeface="Calibri"/>
                <a:cs typeface="Calibri"/>
                <a:sym typeface="Calibri"/>
              </a:rPr>
              <a:t>To copy the file Styphi.gff to a new file called StyphiCT18 use:</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cp Styphi.gff StyphiCT18.gff</a:t>
            </a:r>
            <a:endParaRPr/>
          </a:p>
          <a:p>
            <a:pPr indent="0" lvl="0" marL="150813"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Use ls to check the contents of the current directory for the copied file:</a:t>
            </a:r>
            <a:endParaRPr/>
          </a:p>
          <a:p>
            <a:pPr indent="0" lvl="0" marL="150813" marR="0" rtl="0" algn="l">
              <a:spcBef>
                <a:spcPts val="0"/>
              </a:spcBef>
              <a:spcAft>
                <a:spcPts val="0"/>
              </a:spcAft>
              <a:buNone/>
            </a:pPr>
            <a:r>
              <a:rPr lang="en-US" sz="1200">
                <a:solidFill>
                  <a:srgbClr val="000000"/>
                </a:solidFill>
                <a:latin typeface="Courier"/>
                <a:ea typeface="Courier"/>
                <a:cs typeface="Courier"/>
                <a:sym typeface="Courier"/>
              </a:rPr>
              <a:t>$ ls -lrt</a:t>
            </a:r>
            <a:endParaRPr sz="1200">
              <a:solidFill>
                <a:srgbClr val="000000"/>
              </a:solidFill>
              <a:latin typeface="Courier"/>
              <a:ea typeface="Courier"/>
              <a:cs typeface="Courier"/>
              <a:sym typeface="Courier"/>
            </a:endParaRPr>
          </a:p>
        </p:txBody>
      </p:sp>
      <p:sp>
        <p:nvSpPr>
          <p:cNvPr id="271" name="Google Shape;271;p25"/>
          <p:cNvSpPr/>
          <p:nvPr/>
        </p:nvSpPr>
        <p:spPr>
          <a:xfrm>
            <a:off x="471512" y="5319262"/>
            <a:ext cx="5915100" cy="26514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spcBef>
                <a:spcPts val="0"/>
              </a:spcBef>
              <a:spcAft>
                <a:spcPts val="0"/>
              </a:spcAft>
              <a:buNone/>
            </a:pPr>
            <a:r>
              <a:rPr lang="en-US" sz="1200">
                <a:solidFill>
                  <a:srgbClr val="0070C0"/>
                </a:solidFill>
                <a:latin typeface="Courier"/>
                <a:ea typeface="Courier"/>
                <a:cs typeface="Courier"/>
                <a:sym typeface="Courier"/>
              </a:rPr>
              <a:t># To move the file StyphiCT18.gff from the current directory to the directory above use:</a:t>
            </a: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mv StyphiCT18.gff ..</a:t>
            </a:r>
            <a:endParaRPr/>
          </a:p>
          <a:p>
            <a:pPr indent="0" lvl="0" marL="92075"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92075" marR="0" rtl="0" algn="l">
              <a:spcBef>
                <a:spcPts val="0"/>
              </a:spcBef>
              <a:spcAft>
                <a:spcPts val="0"/>
              </a:spcAft>
              <a:buNone/>
            </a:pPr>
            <a:r>
              <a:rPr lang="en-US" sz="1200">
                <a:solidFill>
                  <a:srgbClr val="0070C0"/>
                </a:solidFill>
                <a:latin typeface="Courier"/>
                <a:ea typeface="Courier"/>
                <a:cs typeface="Courier"/>
                <a:sym typeface="Courier"/>
              </a:rPr>
              <a:t># Use the ls command to check the contents of the current directory and the directory above to see</a:t>
            </a:r>
            <a:endParaRPr/>
          </a:p>
          <a:p>
            <a:pPr indent="0" lvl="0" marL="92075" marR="0" rtl="0" algn="l">
              <a:spcBef>
                <a:spcPts val="0"/>
              </a:spcBef>
              <a:spcAft>
                <a:spcPts val="0"/>
              </a:spcAft>
              <a:buNone/>
            </a:pPr>
            <a:r>
              <a:rPr lang="en-US" sz="1200">
                <a:solidFill>
                  <a:srgbClr val="0070C0"/>
                </a:solidFill>
                <a:latin typeface="Courier"/>
                <a:ea typeface="Courier"/>
                <a:cs typeface="Courier"/>
                <a:sym typeface="Courier"/>
              </a:rPr>
              <a:t>that Styphi.fa has been moved.</a:t>
            </a: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ls –lrt</a:t>
            </a:r>
            <a:endParaRPr sz="1200">
              <a:solidFill>
                <a:srgbClr val="000000"/>
              </a:solidFill>
              <a:latin typeface="Courier"/>
              <a:ea typeface="Courier"/>
              <a:cs typeface="Courier"/>
              <a:sym typeface="Courie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ls –lrt ../</a:t>
            </a:r>
            <a:endParaRPr/>
          </a:p>
          <a:p>
            <a:pPr indent="0" lvl="0" marL="92075"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92075" marR="0" rtl="0" algn="l">
              <a:spcBef>
                <a:spcPts val="0"/>
              </a:spcBef>
              <a:spcAft>
                <a:spcPts val="0"/>
              </a:spcAft>
              <a:buNone/>
            </a:pPr>
            <a:r>
              <a:rPr lang="en-US" sz="1200">
                <a:solidFill>
                  <a:srgbClr val="0070C0"/>
                </a:solidFill>
                <a:latin typeface="Courier"/>
                <a:ea typeface="Courier"/>
                <a:cs typeface="Courier"/>
                <a:sym typeface="Courier"/>
              </a:rPr>
              <a:t># you could also change directory to check the file moved</a:t>
            </a: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cd ../</a:t>
            </a: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ls -lrt</a:t>
            </a:r>
            <a:endParaRPr sz="1200">
              <a:solidFill>
                <a:srgbClr val="000000"/>
              </a:solidFill>
              <a:latin typeface="Courier"/>
              <a:ea typeface="Courier"/>
              <a:cs typeface="Courier"/>
              <a:sym typeface="Courier"/>
            </a:endParaRPr>
          </a:p>
        </p:txBody>
      </p:sp>
      <p:cxnSp>
        <p:nvCxnSpPr>
          <p:cNvPr id="272" name="Google Shape;272;p25"/>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273" name="Google Shape;273;p25"/>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6"/>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rm - delete a file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command </a:t>
            </a:r>
            <a:r>
              <a:rPr b="1" i="0" lang="en-US" sz="1200" u="none" cap="none" strike="noStrike">
                <a:solidFill>
                  <a:schemeClr val="dk1"/>
                </a:solidFill>
                <a:latin typeface="Calibri"/>
                <a:ea typeface="Calibri"/>
                <a:cs typeface="Calibri"/>
                <a:sym typeface="Calibri"/>
              </a:rPr>
              <a:t>rm</a:t>
            </a:r>
            <a:r>
              <a:rPr b="0" i="0" lang="en-US" sz="1200" u="none" cap="none" strike="noStrike">
                <a:solidFill>
                  <a:schemeClr val="dk1"/>
                </a:solidFill>
                <a:latin typeface="Calibri"/>
                <a:ea typeface="Calibri"/>
                <a:cs typeface="Calibri"/>
                <a:sym typeface="Calibri"/>
              </a:rPr>
              <a:t> stands for remove.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a:t>
            </a:r>
            <a:r>
              <a:rPr b="1" i="0" lang="en-US" sz="1200" u="none" cap="none" strike="noStrike">
                <a:solidFill>
                  <a:schemeClr val="dk1"/>
                </a:solidFill>
                <a:latin typeface="Calibri"/>
                <a:ea typeface="Calibri"/>
                <a:cs typeface="Calibri"/>
                <a:sym typeface="Calibri"/>
              </a:rPr>
              <a:t>rm</a:t>
            </a:r>
            <a:r>
              <a:rPr b="0" i="0" lang="en-US" sz="1200" u="none" cap="none" strike="noStrike">
                <a:solidFill>
                  <a:schemeClr val="dk1"/>
                </a:solidFill>
                <a:latin typeface="Calibri"/>
                <a:ea typeface="Calibri"/>
                <a:cs typeface="Calibri"/>
                <a:sym typeface="Calibri"/>
              </a:rPr>
              <a:t> command will delete a file permanently from your computer so take care!</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Linux as a general rule does exactly what you ask, and does not ask for confirmation. Unfortunately there is no "recycle bin" on the command line to recover the file from, so you have to be careful.</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79" name="Google Shape;279;p2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280" name="Google Shape;280;p26"/>
          <p:cNvSpPr/>
          <p:nvPr/>
        </p:nvSpPr>
        <p:spPr>
          <a:xfrm>
            <a:off x="471488" y="1458836"/>
            <a:ext cx="5915025" cy="148607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spcBef>
                <a:spcPts val="0"/>
              </a:spcBef>
              <a:spcAft>
                <a:spcPts val="0"/>
              </a:spcAft>
              <a:buNone/>
            </a:pPr>
            <a:r>
              <a:rPr lang="en-US" sz="1200">
                <a:solidFill>
                  <a:srgbClr val="0070C0"/>
                </a:solidFill>
                <a:latin typeface="Courier"/>
                <a:ea typeface="Courier"/>
                <a:cs typeface="Courier"/>
                <a:sym typeface="Courier"/>
              </a:rPr>
              <a:t># To remove the copy of the S. typhi genome file, called StyphiCT18.gff use:</a:t>
            </a: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rm StyphiCT18.gff</a:t>
            </a:r>
            <a:endParaRPr/>
          </a:p>
          <a:p>
            <a:pPr indent="0" lvl="0" marL="92075" marR="0" rtl="0" algn="l">
              <a:spcBef>
                <a:spcPts val="0"/>
              </a:spcBef>
              <a:spcAft>
                <a:spcPts val="0"/>
              </a:spcAft>
              <a:buNone/>
            </a:pPr>
            <a:r>
              <a:t/>
            </a:r>
            <a:endParaRPr sz="1200">
              <a:solidFill>
                <a:srgbClr val="000000"/>
              </a:solidFill>
              <a:latin typeface="Courier"/>
              <a:ea typeface="Courier"/>
              <a:cs typeface="Courier"/>
              <a:sym typeface="Courier"/>
            </a:endParaRPr>
          </a:p>
          <a:p>
            <a:pPr indent="0" lvl="0" marL="92075" marR="0" rtl="0" algn="l">
              <a:spcBef>
                <a:spcPts val="0"/>
              </a:spcBef>
              <a:spcAft>
                <a:spcPts val="0"/>
              </a:spcAft>
              <a:buNone/>
            </a:pPr>
            <a:r>
              <a:rPr lang="en-US" sz="1200">
                <a:solidFill>
                  <a:srgbClr val="0070C0"/>
                </a:solidFill>
                <a:latin typeface="Courier"/>
                <a:ea typeface="Courier"/>
                <a:cs typeface="Courier"/>
                <a:sym typeface="Courier"/>
              </a:rPr>
              <a:t># Use ls to check the contents of the current directory for the copied file:</a:t>
            </a: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ls -lrt</a:t>
            </a:r>
            <a:endParaRPr sz="1200">
              <a:solidFill>
                <a:srgbClr val="000000"/>
              </a:solidFill>
              <a:latin typeface="Courier"/>
              <a:ea typeface="Courier"/>
              <a:cs typeface="Courier"/>
              <a:sym typeface="Courier"/>
            </a:endParaRPr>
          </a:p>
        </p:txBody>
      </p:sp>
      <p:cxnSp>
        <p:nvCxnSpPr>
          <p:cNvPr id="281" name="Google Shape;281;p26"/>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282" name="Google Shape;282;p26"/>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27"/>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Exercises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Many people panic when they are confronted with a Unix prompt! Don't! All the commands you need to solve these exercises are provided above and don't be afraid to make a mistake. If you get lost ask a demonstrator. If you are a person skilled at Unix, be patient this is only a short exercise.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To begin, open a terminal window and navigate to the basic directory in the Unix_course directory (remember use the Unix command cd) and then complete the exercise below.</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1. Use the ls command to show the contents of the basic directory.</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2. How many files are there in the Pfalciparum directory?</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3. What is the largest file in the Pfalciparum directory?</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4. Move into the Pfalciparum directory.</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5. How many files are there in the fasta directory?</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6. Copy the file Pfalciparum.bed in the Pfalciparum directory into the annotation directory.</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7. Move all the fasta files in the directory Pfalciparum to the fasta directory.</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8. How many files are there in the fasta directory?</a:t>
            </a:r>
            <a:endParaRPr/>
          </a:p>
        </p:txBody>
      </p:sp>
      <p:sp>
        <p:nvSpPr>
          <p:cNvPr id="288" name="Google Shape;288;p2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cxnSp>
        <p:nvCxnSpPr>
          <p:cNvPr id="289" name="Google Shape;289;p27"/>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290" name="Google Shape;290;p27"/>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28"/>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Looking inside files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 common task is to look at the contents of a file. This can be achieved using several different Unix commands, less, head and tail. Let us consider some examples.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But first, change directory into the Unix/files/ directory (hint: you might need to go up a few directories first using cd ../..).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Make sure to check where you are using the “ls –lrt” command. </a:t>
            </a:r>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less</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The less command displays the contents of a specified file one screen at a time. To test this command, open a terminal window on the computer, navigate to the directory files in the Unix_course directory and type the following command followed by the enter key:</a:t>
            </a:r>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contents of the file Styphi.gff is displayed one screen at a time, to view the next screen press the </a:t>
            </a:r>
            <a:r>
              <a:rPr lang="en-US" sz="1200"/>
              <a:t>spacebar</a:t>
            </a:r>
            <a:r>
              <a:rPr b="0" i="0" lang="en-US" sz="1200" u="none" cap="none" strike="noStrike">
                <a:solidFill>
                  <a:schemeClr val="dk1"/>
                </a:solidFill>
                <a:latin typeface="Calibri"/>
                <a:ea typeface="Calibri"/>
                <a:cs typeface="Calibri"/>
                <a:sym typeface="Calibri"/>
              </a:rPr>
              <a:t>.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As Styphi.gff is a large file this will take a while, therefore you may want to escape or exit from this command. To do this, press the q key, this kills the less command and returns you to the Unix prompt.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less can also scroll backwards if you hit the b key.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Another useful feature is the slash key, /, to search for an expression in the file. Try it, search for the gene with locus tag t0038. What is the start and end position of this gene?</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head and tail</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Sometimes you may just want to view the text at the beginning or the end of a file, without having to display all of the file. The head and tail commands can be used to do this.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head command displays the first ten lines of a file.</a:t>
            </a:r>
            <a:endParaRPr/>
          </a:p>
        </p:txBody>
      </p:sp>
      <p:sp>
        <p:nvSpPr>
          <p:cNvPr id="296" name="Google Shape;296;p2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297" name="Google Shape;297;p28"/>
          <p:cNvSpPr/>
          <p:nvPr/>
        </p:nvSpPr>
        <p:spPr>
          <a:xfrm>
            <a:off x="471475" y="3534273"/>
            <a:ext cx="5915100" cy="5817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70C0"/>
                </a:solidFill>
                <a:latin typeface="Courier"/>
                <a:ea typeface="Courier"/>
                <a:cs typeface="Courier"/>
                <a:sym typeface="Courier"/>
              </a:rPr>
              <a:t> # Use the less command to open a gff</a:t>
            </a:r>
            <a:endParaRPr sz="1200">
              <a:solidFill>
                <a:srgbClr val="0070C0"/>
              </a:solidFill>
              <a:latin typeface="Courier"/>
              <a:ea typeface="Courier"/>
              <a:cs typeface="Courier"/>
              <a:sym typeface="Courier"/>
            </a:endParaRPr>
          </a:p>
          <a:p>
            <a:pPr indent="0" lvl="0" marL="0" marR="0" rtl="0" algn="l">
              <a:spcBef>
                <a:spcPts val="0"/>
              </a:spcBef>
              <a:spcAft>
                <a:spcPts val="0"/>
              </a:spcAft>
              <a:buNone/>
            </a:pPr>
            <a:r>
              <a:rPr lang="en-US" sz="1200">
                <a:solidFill>
                  <a:srgbClr val="000000"/>
                </a:solidFill>
                <a:latin typeface="Courier"/>
                <a:ea typeface="Courier"/>
                <a:cs typeface="Courier"/>
                <a:sym typeface="Courier"/>
              </a:rPr>
              <a:t> $ </a:t>
            </a:r>
            <a:r>
              <a:rPr lang="en-US" sz="1200">
                <a:solidFill>
                  <a:schemeClr val="dk1"/>
                </a:solidFill>
                <a:latin typeface="Courier"/>
                <a:ea typeface="Courier"/>
                <a:cs typeface="Courier"/>
                <a:sym typeface="Courier"/>
              </a:rPr>
              <a:t>less Styphi.gff</a:t>
            </a:r>
            <a:endParaRPr sz="1200">
              <a:solidFill>
                <a:schemeClr val="dk1"/>
              </a:solidFill>
              <a:latin typeface="Courier"/>
              <a:ea typeface="Courier"/>
              <a:cs typeface="Courier"/>
              <a:sym typeface="Courier"/>
            </a:endParaRPr>
          </a:p>
        </p:txBody>
      </p:sp>
      <p:sp>
        <p:nvSpPr>
          <p:cNvPr id="298" name="Google Shape;298;p28"/>
          <p:cNvSpPr/>
          <p:nvPr/>
        </p:nvSpPr>
        <p:spPr>
          <a:xfrm>
            <a:off x="471487" y="7625431"/>
            <a:ext cx="5915025" cy="581756"/>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accent1"/>
                </a:solidFill>
                <a:latin typeface="Courier"/>
                <a:ea typeface="Courier"/>
                <a:cs typeface="Courier"/>
                <a:sym typeface="Courier"/>
              </a:rPr>
              <a:t> # To look at the beginning of the file Styphi.gff file use:</a:t>
            </a:r>
            <a:endParaRPr/>
          </a:p>
          <a:p>
            <a:pPr indent="0" lvl="0" marL="0" marR="0" rtl="0" algn="l">
              <a:spcBef>
                <a:spcPts val="0"/>
              </a:spcBef>
              <a:spcAft>
                <a:spcPts val="0"/>
              </a:spcAft>
              <a:buNone/>
            </a:pPr>
            <a:r>
              <a:rPr lang="en-US" sz="1200">
                <a:solidFill>
                  <a:srgbClr val="000000"/>
                </a:solidFill>
                <a:latin typeface="Courier"/>
                <a:ea typeface="Courier"/>
                <a:cs typeface="Courier"/>
                <a:sym typeface="Courier"/>
              </a:rPr>
              <a:t> $ </a:t>
            </a:r>
            <a:r>
              <a:rPr lang="en-US" sz="1200">
                <a:solidFill>
                  <a:schemeClr val="dk1"/>
                </a:solidFill>
                <a:latin typeface="Courier"/>
                <a:ea typeface="Courier"/>
                <a:cs typeface="Courier"/>
                <a:sym typeface="Courier"/>
              </a:rPr>
              <a:t>head Styphi.gff</a:t>
            </a:r>
            <a:endParaRPr sz="1200">
              <a:solidFill>
                <a:schemeClr val="dk1"/>
              </a:solidFill>
              <a:latin typeface="Courier"/>
              <a:ea typeface="Courier"/>
              <a:cs typeface="Courier"/>
              <a:sym typeface="Courier"/>
            </a:endParaRPr>
          </a:p>
        </p:txBody>
      </p:sp>
      <p:cxnSp>
        <p:nvCxnSpPr>
          <p:cNvPr id="299" name="Google Shape;299;p28"/>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00" name="Google Shape;300;p28"/>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29"/>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sp>
        <p:nvSpPr>
          <p:cNvPr id="306" name="Google Shape;306;p29"/>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a:t>
            </a:r>
            <a:r>
              <a:rPr b="1" i="0" lang="en-US" sz="1200" u="none" cap="none" strike="noStrike">
                <a:solidFill>
                  <a:schemeClr val="dk1"/>
                </a:solidFill>
                <a:latin typeface="Calibri"/>
                <a:ea typeface="Calibri"/>
                <a:cs typeface="Calibri"/>
                <a:sym typeface="Calibri"/>
              </a:rPr>
              <a:t>tail</a:t>
            </a:r>
            <a:r>
              <a:rPr b="0" i="0" lang="en-US" sz="1200" u="none" cap="none" strike="noStrike">
                <a:solidFill>
                  <a:schemeClr val="dk1"/>
                </a:solidFill>
                <a:latin typeface="Calibri"/>
                <a:ea typeface="Calibri"/>
                <a:cs typeface="Calibri"/>
                <a:sym typeface="Calibri"/>
              </a:rPr>
              <a:t> command displays the last ten lines of a file</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amount of the file that is displayed can be increased by adding extra arguments. To increase the number of lines viewed from 10 to 25 add -n 25 to the command:</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 this case you've given tail an argument in two parts. In this case the -n says that you want to specify the number of lines to show and the 25 bit tells it how many.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Unlike earlier when we merged arguments like ls -lha together, it's not a good idea to merge multiple two part arguments together because otherwise it is ambiguous which value goes with which argument.</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-n is such a common argument for tail and head that it even has a shorthand: -n 25 and     -25 mean the same thing.</a:t>
            </a:r>
            <a:endParaRPr/>
          </a:p>
        </p:txBody>
      </p:sp>
      <p:sp>
        <p:nvSpPr>
          <p:cNvPr id="307" name="Google Shape;307;p2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pic>
        <p:nvPicPr>
          <p:cNvPr id="308" name="Google Shape;308;p29"/>
          <p:cNvPicPr preferRelativeResize="0"/>
          <p:nvPr/>
        </p:nvPicPr>
        <p:blipFill rotWithShape="1">
          <a:blip r:embed="rId3">
            <a:alphaModFix/>
          </a:blip>
          <a:srcRect b="0" l="0" r="0" t="0"/>
          <a:stretch/>
        </p:blipFill>
        <p:spPr>
          <a:xfrm>
            <a:off x="415152" y="527405"/>
            <a:ext cx="6027695" cy="1694688"/>
          </a:xfrm>
          <a:prstGeom prst="rect">
            <a:avLst/>
          </a:prstGeom>
          <a:noFill/>
          <a:ln>
            <a:noFill/>
          </a:ln>
        </p:spPr>
      </p:pic>
      <p:sp>
        <p:nvSpPr>
          <p:cNvPr id="309" name="Google Shape;309;p29"/>
          <p:cNvSpPr/>
          <p:nvPr/>
        </p:nvSpPr>
        <p:spPr>
          <a:xfrm>
            <a:off x="527822" y="3039035"/>
            <a:ext cx="5915025" cy="605117"/>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lnSpc>
                <a:spcPct val="90000"/>
              </a:lnSpc>
              <a:spcBef>
                <a:spcPts val="0"/>
              </a:spcBef>
              <a:spcAft>
                <a:spcPts val="0"/>
              </a:spcAft>
              <a:buNone/>
            </a:pPr>
            <a:r>
              <a:rPr lang="en-US" sz="1200">
                <a:solidFill>
                  <a:schemeClr val="accent1"/>
                </a:solidFill>
                <a:latin typeface="Courier"/>
                <a:ea typeface="Courier"/>
                <a:cs typeface="Courier"/>
                <a:sym typeface="Courier"/>
              </a:rPr>
              <a:t># To look at the end of Styphi.gff use</a:t>
            </a:r>
            <a:r>
              <a:rPr lang="en-US" sz="1200">
                <a:solidFill>
                  <a:srgbClr val="000000"/>
                </a:solidFill>
                <a:latin typeface="Courier"/>
                <a:ea typeface="Courier"/>
                <a:cs typeface="Courier"/>
                <a:sym typeface="Courier"/>
              </a:rPr>
              <a:t>:</a:t>
            </a:r>
            <a:endParaRPr sz="1200">
              <a:solidFill>
                <a:schemeClr val="accent1"/>
              </a:solidFill>
              <a:latin typeface="Courier"/>
              <a:ea typeface="Courier"/>
              <a:cs typeface="Courier"/>
              <a:sym typeface="Courie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a:t>
            </a:r>
            <a:r>
              <a:rPr lang="en-US" sz="1200">
                <a:solidFill>
                  <a:schemeClr val="dk1"/>
                </a:solidFill>
                <a:latin typeface="Courier"/>
                <a:ea typeface="Courier"/>
                <a:cs typeface="Courier"/>
                <a:sym typeface="Courier"/>
              </a:rPr>
              <a:t>tail Styphi.gff</a:t>
            </a:r>
            <a:endParaRPr sz="1200">
              <a:solidFill>
                <a:schemeClr val="dk1"/>
              </a:solidFill>
              <a:latin typeface="Courier"/>
              <a:ea typeface="Courier"/>
              <a:cs typeface="Courier"/>
              <a:sym typeface="Courier"/>
            </a:endParaRPr>
          </a:p>
        </p:txBody>
      </p:sp>
      <p:pic>
        <p:nvPicPr>
          <p:cNvPr id="310" name="Google Shape;310;p29"/>
          <p:cNvPicPr preferRelativeResize="0"/>
          <p:nvPr/>
        </p:nvPicPr>
        <p:blipFill rotWithShape="1">
          <a:blip r:embed="rId4">
            <a:alphaModFix/>
          </a:blip>
          <a:srcRect b="0" l="0" r="0" t="0"/>
          <a:stretch/>
        </p:blipFill>
        <p:spPr>
          <a:xfrm>
            <a:off x="471488" y="3903269"/>
            <a:ext cx="5993265" cy="1704155"/>
          </a:xfrm>
          <a:prstGeom prst="rect">
            <a:avLst/>
          </a:prstGeom>
          <a:noFill/>
          <a:ln>
            <a:noFill/>
          </a:ln>
        </p:spPr>
      </p:pic>
      <p:sp>
        <p:nvSpPr>
          <p:cNvPr id="311" name="Google Shape;311;p29"/>
          <p:cNvSpPr/>
          <p:nvPr/>
        </p:nvSpPr>
        <p:spPr>
          <a:xfrm>
            <a:off x="499655" y="6429272"/>
            <a:ext cx="5915025" cy="605117"/>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lnSpc>
                <a:spcPct val="90000"/>
              </a:lnSpc>
              <a:spcBef>
                <a:spcPts val="0"/>
              </a:spcBef>
              <a:spcAft>
                <a:spcPts val="0"/>
              </a:spcAft>
              <a:buNone/>
            </a:pPr>
            <a:r>
              <a:rPr lang="en-US" sz="1200">
                <a:solidFill>
                  <a:schemeClr val="accent1"/>
                </a:solidFill>
                <a:latin typeface="Courier"/>
                <a:ea typeface="Courier"/>
                <a:cs typeface="Courier"/>
                <a:sym typeface="Courier"/>
              </a:rPr>
              <a:t># To look at the last 25 lines of Styphi.gff use</a:t>
            </a:r>
            <a:r>
              <a:rPr lang="en-US" sz="1200">
                <a:solidFill>
                  <a:srgbClr val="000000"/>
                </a:solidFill>
                <a:latin typeface="Courier"/>
                <a:ea typeface="Courier"/>
                <a:cs typeface="Courier"/>
                <a:sym typeface="Courier"/>
              </a:rPr>
              <a:t>:</a:t>
            </a:r>
            <a:endParaRPr sz="1200">
              <a:solidFill>
                <a:schemeClr val="accent1"/>
              </a:solidFill>
              <a:latin typeface="Courier"/>
              <a:ea typeface="Courier"/>
              <a:cs typeface="Courier"/>
              <a:sym typeface="Courier"/>
            </a:endParaRPr>
          </a:p>
          <a:p>
            <a:pPr indent="0" lvl="0" marL="92075" marR="0" rtl="0" algn="l">
              <a:spcBef>
                <a:spcPts val="0"/>
              </a:spcBef>
              <a:spcAft>
                <a:spcPts val="0"/>
              </a:spcAft>
              <a:buNone/>
            </a:pPr>
            <a:r>
              <a:rPr lang="en-US" sz="1200">
                <a:solidFill>
                  <a:srgbClr val="000000"/>
                </a:solidFill>
                <a:latin typeface="Courier"/>
                <a:ea typeface="Courier"/>
                <a:cs typeface="Courier"/>
                <a:sym typeface="Courier"/>
              </a:rPr>
              <a:t>$ </a:t>
            </a:r>
            <a:r>
              <a:rPr lang="en-US" sz="1200">
                <a:solidFill>
                  <a:schemeClr val="dk1"/>
                </a:solidFill>
                <a:latin typeface="Courier"/>
                <a:ea typeface="Courier"/>
                <a:cs typeface="Courier"/>
                <a:sym typeface="Courier"/>
              </a:rPr>
              <a:t>tail –n 25 Styphi.gff</a:t>
            </a:r>
            <a:endParaRPr sz="1200">
              <a:solidFill>
                <a:schemeClr val="dk1"/>
              </a:solidFill>
              <a:latin typeface="Courier"/>
              <a:ea typeface="Courier"/>
              <a:cs typeface="Courier"/>
              <a:sym typeface="Courier"/>
            </a:endParaRPr>
          </a:p>
        </p:txBody>
      </p:sp>
      <p:cxnSp>
        <p:nvCxnSpPr>
          <p:cNvPr id="312" name="Google Shape;312;p29"/>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13" name="Google Shape;313;p29"/>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0"/>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Saving time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Saving time while typing may not seem important, but the longer that you spend in front of a computer, the happier you will be if you can reduce the time you spend at the keyboard.</a:t>
            </a:r>
            <a:endParaRPr/>
          </a:p>
          <a:p>
            <a:pPr indent="-171450" lvl="1" marL="514350" marR="0" rtl="0" algn="l">
              <a:lnSpc>
                <a:spcPct val="90000"/>
              </a:lnSpc>
              <a:spcBef>
                <a:spcPts val="375"/>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Pressing the up/down arrows will let you scroll through previous commands entered.</a:t>
            </a:r>
            <a:endParaRPr/>
          </a:p>
          <a:p>
            <a:pPr indent="-171450" lvl="1" marL="514350" marR="0" rtl="0" algn="l">
              <a:lnSpc>
                <a:spcPct val="90000"/>
              </a:lnSpc>
              <a:spcBef>
                <a:spcPts val="375"/>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If you highlight some text, middle clicking on the mouse will paste it on the command line.</a:t>
            </a:r>
            <a:endParaRPr/>
          </a:p>
          <a:p>
            <a:pPr indent="-171450" lvl="1" marL="514350" marR="0" rtl="0" algn="l">
              <a:lnSpc>
                <a:spcPct val="90000"/>
              </a:lnSpc>
              <a:spcBef>
                <a:spcPts val="375"/>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Tab completion doesn't just work on filenames, it also works on commands. Try it by typing fin and pressing tab...</a:t>
            </a:r>
            <a:endParaRPr/>
          </a:p>
          <a:p>
            <a:pPr indent="-171450" lvl="2" marL="857250" marR="0" rtl="0" algn="l">
              <a:lnSpc>
                <a:spcPct val="90000"/>
              </a:lnSpc>
              <a:spcBef>
                <a:spcPts val="375"/>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fin</a:t>
            </a:r>
            <a:endParaRPr/>
          </a:p>
          <a:p>
            <a:pPr indent="-171450" lvl="1" marL="514350" marR="0" rtl="0" algn="l">
              <a:lnSpc>
                <a:spcPct val="90000"/>
              </a:lnSpc>
              <a:spcBef>
                <a:spcPts val="375"/>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Although tab completion works on commands and </a:t>
            </a:r>
            <a:r>
              <a:rPr lang="en-US" sz="1200"/>
              <a:t>file names</a:t>
            </a:r>
            <a:r>
              <a:rPr b="0" i="0" lang="en-US" sz="1200" u="none" cap="none" strike="noStrike">
                <a:solidFill>
                  <a:schemeClr val="dk1"/>
                </a:solidFill>
                <a:latin typeface="Calibri"/>
                <a:ea typeface="Calibri"/>
                <a:cs typeface="Calibri"/>
                <a:sym typeface="Calibri"/>
              </a:rPr>
              <a:t>, </a:t>
            </a:r>
            <a:r>
              <a:rPr lang="en-US" sz="1200"/>
              <a:t>unfortunately</a:t>
            </a:r>
            <a:r>
              <a:rPr b="0" i="0" lang="en-US" sz="1200" u="none" cap="none" strike="noStrike">
                <a:solidFill>
                  <a:schemeClr val="dk1"/>
                </a:solidFill>
                <a:latin typeface="Calibri"/>
                <a:ea typeface="Calibri"/>
                <a:cs typeface="Calibri"/>
                <a:sym typeface="Calibri"/>
              </a:rPr>
              <a:t> it rarely works on options or other arguments.</a:t>
            </a:r>
            <a:endParaRPr/>
          </a:p>
          <a:p>
            <a:pPr indent="-95250" lvl="1" marL="514350" marR="0" rtl="0" algn="l">
              <a:lnSpc>
                <a:spcPct val="90000"/>
              </a:lnSpc>
              <a:spcBef>
                <a:spcPts val="375"/>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1" marL="514350" marR="0" rtl="0" algn="l">
              <a:lnSpc>
                <a:spcPct val="90000"/>
              </a:lnSpc>
              <a:spcBef>
                <a:spcPts val="375"/>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Getting help – man , -h , --help</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There are a number of different ways you can be help with a command. Not all of these work for each command you will encounter, however, they are worth knowing and using to learn about new tools, and troubleshoot using commands that may not initially work for you.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For example, to get help using the tail command, we could use one of the following:</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prefix </a:t>
            </a:r>
            <a:r>
              <a:rPr b="1" i="0" lang="en-US" sz="1200" u="none" cap="none" strike="noStrike">
                <a:solidFill>
                  <a:schemeClr val="dk1"/>
                </a:solidFill>
                <a:latin typeface="Calibri"/>
                <a:ea typeface="Calibri"/>
                <a:cs typeface="Calibri"/>
                <a:sym typeface="Calibri"/>
              </a:rPr>
              <a:t>man</a:t>
            </a:r>
            <a:r>
              <a:rPr b="0" i="0" lang="en-US" sz="1200" u="none" cap="none" strike="noStrike">
                <a:solidFill>
                  <a:schemeClr val="dk1"/>
                </a:solidFill>
                <a:latin typeface="Calibri"/>
                <a:ea typeface="Calibri"/>
                <a:cs typeface="Calibri"/>
                <a:sym typeface="Calibri"/>
              </a:rPr>
              <a:t> will typically give extensive detail about the command and its options, whereas </a:t>
            </a:r>
            <a:r>
              <a:rPr b="1" i="0" lang="en-US" sz="1200" u="none" cap="none" strike="noStrike">
                <a:solidFill>
                  <a:schemeClr val="dk1"/>
                </a:solidFill>
                <a:latin typeface="Calibri"/>
                <a:ea typeface="Calibri"/>
                <a:cs typeface="Calibri"/>
                <a:sym typeface="Calibri"/>
              </a:rPr>
              <a:t>–h</a:t>
            </a:r>
            <a:r>
              <a:rPr b="0" i="0" lang="en-US" sz="1200" u="none" cap="none" strike="noStrike">
                <a:solidFill>
                  <a:schemeClr val="dk1"/>
                </a:solidFill>
                <a:latin typeface="Calibri"/>
                <a:ea typeface="Calibri"/>
                <a:cs typeface="Calibri"/>
                <a:sym typeface="Calibri"/>
              </a:rPr>
              <a:t> and </a:t>
            </a:r>
            <a:r>
              <a:rPr b="1" i="0" lang="en-US" sz="1200" u="none" cap="none" strike="noStrike">
                <a:solidFill>
                  <a:schemeClr val="dk1"/>
                </a:solidFill>
                <a:latin typeface="Calibri"/>
                <a:ea typeface="Calibri"/>
                <a:cs typeface="Calibri"/>
                <a:sym typeface="Calibri"/>
              </a:rPr>
              <a:t>--help </a:t>
            </a:r>
            <a:r>
              <a:rPr b="0" i="0" lang="en-US" sz="1200" u="none" cap="none" strike="noStrike">
                <a:solidFill>
                  <a:schemeClr val="dk1"/>
                </a:solidFill>
                <a:latin typeface="Calibri"/>
                <a:ea typeface="Calibri"/>
                <a:cs typeface="Calibri"/>
                <a:sym typeface="Calibri"/>
              </a:rPr>
              <a:t>tend to give an abbreviated version.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IMPORTANTLY, each will give an example command, or usage statement.</a:t>
            </a:r>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319" name="Google Shape;319;p3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320" name="Google Shape;320;p30"/>
          <p:cNvSpPr/>
          <p:nvPr/>
        </p:nvSpPr>
        <p:spPr>
          <a:xfrm>
            <a:off x="471488" y="4909754"/>
            <a:ext cx="5915025" cy="1773434"/>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lnSpc>
                <a:spcPct val="90000"/>
              </a:lnSpc>
              <a:spcBef>
                <a:spcPts val="0"/>
              </a:spcBef>
              <a:spcAft>
                <a:spcPts val="0"/>
              </a:spcAft>
              <a:buNone/>
            </a:pPr>
            <a:r>
              <a:rPr lang="en-US" sz="1200">
                <a:solidFill>
                  <a:schemeClr val="accent1"/>
                </a:solidFill>
                <a:latin typeface="Courier"/>
                <a:ea typeface="Courier"/>
                <a:cs typeface="Courier"/>
                <a:sym typeface="Courier"/>
              </a:rPr>
              <a:t># I’m stuck – help!</a:t>
            </a: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man tail</a:t>
            </a:r>
            <a:endParaRPr/>
          </a:p>
          <a:p>
            <a:pPr indent="0"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Or</a:t>
            </a: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tail –h</a:t>
            </a:r>
            <a:endParaRPr/>
          </a:p>
          <a:p>
            <a:pPr indent="0"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Or</a:t>
            </a: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tail --help</a:t>
            </a:r>
            <a:endParaRPr/>
          </a:p>
        </p:txBody>
      </p:sp>
      <p:cxnSp>
        <p:nvCxnSpPr>
          <p:cNvPr id="321" name="Google Shape;321;p30"/>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22" name="Google Shape;322;p30"/>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1"/>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There are several other useful commands that can be used to manipulate and summarise information inside files and we will introduce some of these next, cat, sort, wc and uniq.</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Writing to files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So far we've been running commands and outputting the results into the terminal. That's obviously useful but what if you want to save the results to another file?</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It's likely that nothing obvious will have happened….</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This is because the </a:t>
            </a:r>
            <a:r>
              <a:rPr b="1" i="0" lang="en-US" sz="1200" u="none" cap="none" strike="noStrike">
                <a:solidFill>
                  <a:schemeClr val="dk1"/>
                </a:solidFill>
                <a:latin typeface="Calibri"/>
                <a:ea typeface="Calibri"/>
                <a:cs typeface="Calibri"/>
                <a:sym typeface="Calibri"/>
              </a:rPr>
              <a:t>&gt;</a:t>
            </a:r>
            <a:r>
              <a:rPr b="0" i="0" lang="en-US" sz="1200" u="none" cap="none" strike="noStrike">
                <a:solidFill>
                  <a:schemeClr val="dk1"/>
                </a:solidFill>
                <a:latin typeface="Calibri"/>
                <a:ea typeface="Calibri"/>
                <a:cs typeface="Calibri"/>
                <a:sym typeface="Calibri"/>
              </a:rPr>
              <a:t> character has redirected the output of the head command. Instead of writing to the standard output (your terminal) it sent the output into the file first_Styphi_line.txt.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Note that tab completion works for Styphi.gff because it exists but doesn't work for first_Styphi_line.txt because it doesn't exist yet.</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cat</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cat is another way of reading files, but unlike less it just throws the entire contents of the file onto your standard output. Try it on first_Styphi_line.txt</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command cat can be used to join two or more files into a single file. The order in which the files are joined is determined by the order in which they appear in the command line. You can use cat and the &gt; symbol to join files together.</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Having looked at the beginning and end of the Styphi.gff file you should notice that in the GFF file the annotation comes first, then the DNA sequence at the end.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We can recreate this file by using cat to join two separate files, Styphi.noseq.gff and Styphi.fa, that contain the annotation and DNA sequence, respectively for the Salmonella typhi CT18 genome. To join together these files use:</a:t>
            </a:r>
            <a:endParaRPr/>
          </a:p>
        </p:txBody>
      </p:sp>
      <p:sp>
        <p:nvSpPr>
          <p:cNvPr id="328" name="Google Shape;328;p3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329" name="Google Shape;329;p31"/>
          <p:cNvSpPr/>
          <p:nvPr/>
        </p:nvSpPr>
        <p:spPr>
          <a:xfrm>
            <a:off x="471488" y="2265166"/>
            <a:ext cx="5915100" cy="7785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lnSpc>
                <a:spcPct val="90000"/>
              </a:lnSpc>
              <a:spcBef>
                <a:spcPts val="0"/>
              </a:spcBef>
              <a:spcAft>
                <a:spcPts val="0"/>
              </a:spcAft>
              <a:buNone/>
            </a:pPr>
            <a:r>
              <a:rPr lang="en-US" sz="1200">
                <a:solidFill>
                  <a:schemeClr val="accent1"/>
                </a:solidFill>
                <a:latin typeface="Courier"/>
                <a:ea typeface="Courier"/>
                <a:cs typeface="Courier"/>
                <a:sym typeface="Courier"/>
              </a:rPr>
              <a:t># Extract the first line of Styphi.gff and output to a new file</a:t>
            </a: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head -1 Styphi.gff &gt; first_Styphi_line.txt</a:t>
            </a:r>
            <a:endParaRPr sz="1200">
              <a:solidFill>
                <a:schemeClr val="dk1"/>
              </a:solidFill>
              <a:latin typeface="Courier"/>
              <a:ea typeface="Courier"/>
              <a:cs typeface="Courier"/>
              <a:sym typeface="Courier"/>
            </a:endParaRPr>
          </a:p>
        </p:txBody>
      </p:sp>
      <p:sp>
        <p:nvSpPr>
          <p:cNvPr id="330" name="Google Shape;330;p31"/>
          <p:cNvSpPr/>
          <p:nvPr/>
        </p:nvSpPr>
        <p:spPr>
          <a:xfrm>
            <a:off x="471450" y="5653826"/>
            <a:ext cx="5915100" cy="14463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lnSpc>
                <a:spcPct val="90000"/>
              </a:lnSpc>
              <a:spcBef>
                <a:spcPts val="0"/>
              </a:spcBef>
              <a:spcAft>
                <a:spcPts val="0"/>
              </a:spcAft>
              <a:buNone/>
            </a:pPr>
            <a:r>
              <a:rPr lang="en-US" sz="1200">
                <a:solidFill>
                  <a:schemeClr val="accent1"/>
                </a:solidFill>
                <a:latin typeface="Courier"/>
                <a:ea typeface="Courier"/>
                <a:cs typeface="Courier"/>
                <a:sym typeface="Courier"/>
              </a:rPr>
              <a:t># Read you new file using the cat command</a:t>
            </a:r>
            <a:endParaRPr sz="1200">
              <a:solidFill>
                <a:schemeClr val="accent1"/>
              </a:solidFill>
              <a:latin typeface="Courier"/>
              <a:ea typeface="Courier"/>
              <a:cs typeface="Courier"/>
              <a:sym typeface="Courie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cat first_Styphi_line.txt</a:t>
            </a:r>
            <a:endParaRPr sz="1200">
              <a:solidFill>
                <a:schemeClr val="dk1"/>
              </a:solidFill>
              <a:latin typeface="Courier"/>
              <a:ea typeface="Courier"/>
              <a:cs typeface="Courier"/>
              <a:sym typeface="Courier"/>
            </a:endParaRPr>
          </a:p>
          <a:p>
            <a:pPr indent="0" lvl="0" marL="92075" marR="0" rtl="0" algn="l">
              <a:lnSpc>
                <a:spcPct val="90000"/>
              </a:lnSpc>
              <a:spcBef>
                <a:spcPts val="750"/>
              </a:spcBef>
              <a:spcAft>
                <a:spcPts val="0"/>
              </a:spcAft>
              <a:buNone/>
            </a:pPr>
            <a:r>
              <a:t/>
            </a:r>
            <a:endParaRPr sz="1200">
              <a:solidFill>
                <a:schemeClr val="dk1"/>
              </a:solidFill>
              <a:latin typeface="Courier"/>
              <a:ea typeface="Courier"/>
              <a:cs typeface="Courier"/>
              <a:sym typeface="Courier"/>
            </a:endParaRPr>
          </a:p>
          <a:p>
            <a:pPr indent="0"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 we don’t actually need this file, so lets remove it</a:t>
            </a: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rm first_Styphi_line.txt</a:t>
            </a:r>
            <a:endParaRPr sz="1200">
              <a:solidFill>
                <a:schemeClr val="dk1"/>
              </a:solidFill>
              <a:latin typeface="Courier"/>
              <a:ea typeface="Courier"/>
              <a:cs typeface="Courier"/>
              <a:sym typeface="Courier"/>
            </a:endParaRPr>
          </a:p>
        </p:txBody>
      </p:sp>
      <p:cxnSp>
        <p:nvCxnSpPr>
          <p:cNvPr id="331" name="Google Shape;331;p31"/>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32" name="Google Shape;332;p31"/>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ph idx="1" type="body"/>
          </p:nvPr>
        </p:nvSpPr>
        <p:spPr>
          <a:xfrm>
            <a:off x="471489" y="821634"/>
            <a:ext cx="5915025" cy="90166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Sections of the Unix course</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1. Basic unix</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2. Files</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3. </a:t>
            </a:r>
            <a:r>
              <a:rPr lang="en-US" sz="1200"/>
              <a:t>loops and bash scripts</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4. </a:t>
            </a:r>
            <a:r>
              <a:rPr lang="en-US" sz="1200"/>
              <a:t>grep</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5. </a:t>
            </a:r>
            <a:r>
              <a:rPr lang="en-US" sz="1200"/>
              <a:t>awk</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1" i="0" lang="en-US" sz="1200" u="none" cap="none" strike="noStrike">
                <a:solidFill>
                  <a:schemeClr val="dk1"/>
                </a:solidFill>
                <a:latin typeface="Calibri"/>
                <a:ea typeface="Calibri"/>
                <a:cs typeface="Calibri"/>
                <a:sym typeface="Calibri"/>
              </a:rPr>
              <a:t>General Points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Linux is pretty straightforward, but there are some general points to remember that will make your life easier:</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Linux is case sensitive - typing "ls" is not the same as typing "LS".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You need to put a space between a command and its argument - for example, "more myfile" will show you the contents of the file called myfile; "moremyfile" will just give you an error!</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Linux is not psychic! If you misspell the name of a command or the name of a file, it will not understand you.</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Many of the commands are only a few letters long; this can be confusing until you start to think logically about why those letters were chosen - ls for list, rm for remove and so on.</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Often when you have problems with Linux, it is due to a spelling mistake, or perhaps you have omitted a space.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If you want to know more about Linux and its commands there are plenty of resources available that provide a more comprehensive guide (including a cheat sheet at the end of this chapter):- </a:t>
            </a:r>
            <a:endParaRPr/>
          </a:p>
          <a:p>
            <a:pPr indent="-171450" lvl="1" marL="514350" marR="0" rtl="0" algn="l">
              <a:lnSpc>
                <a:spcPct val="90000"/>
              </a:lnSpc>
              <a:spcBef>
                <a:spcPts val="375"/>
              </a:spcBef>
              <a:spcAft>
                <a:spcPts val="0"/>
              </a:spcAft>
              <a:buClr>
                <a:schemeClr val="dk1"/>
              </a:buClr>
              <a:buSzPts val="1200"/>
              <a:buFont typeface="Arial"/>
              <a:buChar char="•"/>
            </a:pPr>
            <a:r>
              <a:rPr b="0" i="0" lang="en-US" sz="1200" u="sng" cap="none" strike="noStrike">
                <a:solidFill>
                  <a:schemeClr val="hlink"/>
                </a:solidFill>
                <a:latin typeface="Calibri"/>
                <a:ea typeface="Calibri"/>
                <a:cs typeface="Calibri"/>
                <a:sym typeface="Calibri"/>
                <a:hlinkClick r:id="rId3"/>
              </a:rPr>
              <a:t> http://Linuxhelp.ed.ac.uk</a:t>
            </a:r>
            <a:r>
              <a:rPr b="0" i="0" lang="en-US" sz="1200" u="none" cap="none" strike="noStrike">
                <a:solidFill>
                  <a:schemeClr val="dk1"/>
                </a:solidFill>
                <a:latin typeface="Calibri"/>
                <a:ea typeface="Calibri"/>
                <a:cs typeface="Calibri"/>
                <a:sym typeface="Calibri"/>
              </a:rPr>
              <a:t> </a:t>
            </a:r>
            <a:endParaRPr/>
          </a:p>
          <a:p>
            <a:pPr indent="-171450" lvl="1" marL="514350" marR="0" rtl="0" algn="l">
              <a:lnSpc>
                <a:spcPct val="90000"/>
              </a:lnSpc>
              <a:spcBef>
                <a:spcPts val="375"/>
              </a:spcBef>
              <a:spcAft>
                <a:spcPts val="0"/>
              </a:spcAft>
              <a:buClr>
                <a:schemeClr val="dk1"/>
              </a:buClr>
              <a:buSzPts val="1200"/>
              <a:buFont typeface="Arial"/>
              <a:buChar char="•"/>
            </a:pPr>
            <a:r>
              <a:rPr b="0" i="0" lang="en-US" sz="1200" u="sng" cap="none" strike="noStrike">
                <a:solidFill>
                  <a:schemeClr val="hlink"/>
                </a:solidFill>
                <a:latin typeface="Calibri"/>
                <a:ea typeface="Calibri"/>
                <a:cs typeface="Calibri"/>
                <a:sym typeface="Calibri"/>
                <a:hlinkClick r:id="rId4"/>
              </a:rPr>
              <a:t> http://Linux.t-a-y-l-o-r.com/</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Following the course in a terminal</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 this course you will use a terminal window to type in your Unix commands. This is similar to the "Command Prompt" window on MS Windows systems, which allows the user to type DOS commands to manage files.</a:t>
            </a:r>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Cheat sheet</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We've also included a cheat sheet. It probably won't make a lot of sense now, but it might be a useful reminder of this module later in the course.</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00" name="Google Shape;100;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cxnSp>
        <p:nvCxnSpPr>
          <p:cNvPr id="101" name="Google Shape;101;p14"/>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102" name="Google Shape;102;p14"/>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2"/>
          <p:cNvSpPr txBox="1"/>
          <p:nvPr>
            <p:ph idx="1" type="body"/>
          </p:nvPr>
        </p:nvSpPr>
        <p:spPr>
          <a:xfrm>
            <a:off x="471488" y="2191871"/>
            <a:ext cx="5915025" cy="67304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wc - counting</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command </a:t>
            </a:r>
            <a:r>
              <a:rPr b="1" i="0" lang="en-US" sz="1200" u="none" cap="none" strike="noStrike">
                <a:solidFill>
                  <a:schemeClr val="dk1"/>
                </a:solidFill>
                <a:latin typeface="Calibri"/>
                <a:ea typeface="Calibri"/>
                <a:cs typeface="Calibri"/>
                <a:sym typeface="Calibri"/>
              </a:rPr>
              <a:t>wc</a:t>
            </a:r>
            <a:r>
              <a:rPr b="0" i="0" lang="en-US" sz="1200" u="none" cap="none" strike="noStrike">
                <a:solidFill>
                  <a:schemeClr val="dk1"/>
                </a:solidFill>
                <a:latin typeface="Calibri"/>
                <a:ea typeface="Calibri"/>
                <a:cs typeface="Calibri"/>
                <a:sym typeface="Calibri"/>
              </a:rPr>
              <a:t> counts lines (-l), words (-w) or characters (-c).</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There are two ways you could use it:</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Did you get the same answer?</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 the first example, you tell </a:t>
            </a:r>
            <a:r>
              <a:rPr b="1" i="0" lang="en-US" sz="1200" u="none" cap="none" strike="noStrike">
                <a:solidFill>
                  <a:schemeClr val="dk1"/>
                </a:solidFill>
                <a:latin typeface="Calibri"/>
                <a:ea typeface="Calibri"/>
                <a:cs typeface="Calibri"/>
                <a:sym typeface="Calibri"/>
              </a:rPr>
              <a:t>wc</a:t>
            </a:r>
            <a:r>
              <a:rPr b="0" i="0" lang="en-US" sz="1200" u="none" cap="none" strike="noStrike">
                <a:solidFill>
                  <a:schemeClr val="dk1"/>
                </a:solidFill>
                <a:latin typeface="Calibri"/>
                <a:ea typeface="Calibri"/>
                <a:cs typeface="Calibri"/>
                <a:sym typeface="Calibri"/>
              </a:rPr>
              <a:t> the file that you want it to review (Styphi.gff) and pass the </a:t>
            </a:r>
            <a:r>
              <a:rPr b="1" i="0" lang="en-US" sz="1200" u="none" cap="none" strike="noStrike">
                <a:solidFill>
                  <a:schemeClr val="dk1"/>
                </a:solidFill>
                <a:latin typeface="Calibri"/>
                <a:ea typeface="Calibri"/>
                <a:cs typeface="Calibri"/>
                <a:sym typeface="Calibri"/>
              </a:rPr>
              <a:t>-l </a:t>
            </a:r>
            <a:r>
              <a:rPr b="0" i="0" lang="en-US" sz="1200" u="none" cap="none" strike="noStrike">
                <a:solidFill>
                  <a:schemeClr val="dk1"/>
                </a:solidFill>
                <a:latin typeface="Calibri"/>
                <a:ea typeface="Calibri"/>
                <a:cs typeface="Calibri"/>
                <a:sym typeface="Calibri"/>
              </a:rPr>
              <a:t>option to say that you're only interested in the number of lines.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 the second example you use the </a:t>
            </a:r>
            <a:r>
              <a:rPr b="1" i="0"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symbol which is also known as the pipe symbol. This pipes the output of </a:t>
            </a:r>
            <a:r>
              <a:rPr b="1" i="0" lang="en-US" sz="1200" u="none" cap="none" strike="noStrike">
                <a:solidFill>
                  <a:schemeClr val="dk1"/>
                </a:solidFill>
                <a:latin typeface="Calibri"/>
                <a:ea typeface="Calibri"/>
                <a:cs typeface="Calibri"/>
                <a:sym typeface="Calibri"/>
              </a:rPr>
              <a:t>cat</a:t>
            </a:r>
            <a:r>
              <a:rPr b="0" i="0" lang="en-US" sz="1200" u="none" cap="none" strike="noStrike">
                <a:solidFill>
                  <a:schemeClr val="dk1"/>
                </a:solidFill>
                <a:latin typeface="Calibri"/>
                <a:ea typeface="Calibri"/>
                <a:cs typeface="Calibri"/>
                <a:sym typeface="Calibri"/>
              </a:rPr>
              <a:t> Styphi.gff into the input of </a:t>
            </a:r>
            <a:r>
              <a:rPr b="1" i="0" lang="en-US" sz="1200" u="none" cap="none" strike="noStrike">
                <a:solidFill>
                  <a:schemeClr val="dk1"/>
                </a:solidFill>
                <a:latin typeface="Calibri"/>
                <a:ea typeface="Calibri"/>
                <a:cs typeface="Calibri"/>
                <a:sym typeface="Calibri"/>
              </a:rPr>
              <a:t>wc -l</a:t>
            </a:r>
            <a:r>
              <a:rPr b="0" i="0" lang="en-US" sz="1200" u="none" cap="none" strike="noStrike">
                <a:solidFill>
                  <a:schemeClr val="dk1"/>
                </a:solidFill>
                <a:latin typeface="Calibri"/>
                <a:ea typeface="Calibri"/>
                <a:cs typeface="Calibri"/>
                <a:sym typeface="Calibri"/>
              </a:rPr>
              <a:t>. This means that you can also use the same wc tool to count other things. </a:t>
            </a:r>
            <a:endParaRPr/>
          </a:p>
        </p:txBody>
      </p:sp>
      <p:sp>
        <p:nvSpPr>
          <p:cNvPr id="338" name="Google Shape;338;p3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339" name="Google Shape;339;p32"/>
          <p:cNvSpPr/>
          <p:nvPr/>
        </p:nvSpPr>
        <p:spPr>
          <a:xfrm>
            <a:off x="471487" y="527405"/>
            <a:ext cx="5915025" cy="1476207"/>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lnSpc>
                <a:spcPct val="90000"/>
              </a:lnSpc>
              <a:spcBef>
                <a:spcPts val="0"/>
              </a:spcBef>
              <a:spcAft>
                <a:spcPts val="0"/>
              </a:spcAft>
              <a:buNone/>
            </a:pPr>
            <a:r>
              <a:rPr lang="en-US" sz="1200">
                <a:solidFill>
                  <a:schemeClr val="accent1"/>
                </a:solidFill>
                <a:latin typeface="Courier"/>
                <a:ea typeface="Courier"/>
                <a:cs typeface="Courier"/>
                <a:sym typeface="Courier"/>
              </a:rPr>
              <a:t># Join the two files using the cat command</a:t>
            </a:r>
            <a:endParaRPr sz="1200">
              <a:solidFill>
                <a:schemeClr val="accent1"/>
              </a:solidFill>
              <a:latin typeface="Courier"/>
              <a:ea typeface="Courier"/>
              <a:cs typeface="Courier"/>
              <a:sym typeface="Courie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cat Styphi.noseq.gff Styphi.fa &gt; Styphi.concatenated.gff</a:t>
            </a:r>
            <a:endParaRPr sz="1200">
              <a:solidFill>
                <a:schemeClr val="dk1"/>
              </a:solidFill>
              <a:latin typeface="Courier"/>
              <a:ea typeface="Courier"/>
              <a:cs typeface="Courier"/>
              <a:sym typeface="Courier"/>
            </a:endParaRPr>
          </a:p>
          <a:p>
            <a:pPr indent="0" lvl="0" marL="92075" marR="0" rtl="0" algn="l">
              <a:lnSpc>
                <a:spcPct val="90000"/>
              </a:lnSpc>
              <a:spcBef>
                <a:spcPts val="750"/>
              </a:spcBef>
              <a:spcAft>
                <a:spcPts val="0"/>
              </a:spcAft>
              <a:buNone/>
            </a:pPr>
            <a:r>
              <a:t/>
            </a:r>
            <a:endParaRPr sz="1200">
              <a:solidFill>
                <a:schemeClr val="dk1"/>
              </a:solidFill>
              <a:latin typeface="Courier"/>
              <a:ea typeface="Courier"/>
              <a:cs typeface="Courier"/>
              <a:sym typeface="Courier"/>
            </a:endParaRPr>
          </a:p>
          <a:p>
            <a:pPr indent="0"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 lets check that the new file has been generated</a:t>
            </a: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ls -lrt</a:t>
            </a:r>
            <a:endParaRPr sz="1200">
              <a:solidFill>
                <a:schemeClr val="dk1"/>
              </a:solidFill>
              <a:latin typeface="Courier"/>
              <a:ea typeface="Courier"/>
              <a:cs typeface="Courier"/>
              <a:sym typeface="Courier"/>
            </a:endParaRPr>
          </a:p>
        </p:txBody>
      </p:sp>
      <p:sp>
        <p:nvSpPr>
          <p:cNvPr id="340" name="Google Shape;340;p32"/>
          <p:cNvSpPr/>
          <p:nvPr/>
        </p:nvSpPr>
        <p:spPr>
          <a:xfrm>
            <a:off x="471487" y="3167511"/>
            <a:ext cx="5915025" cy="1619642"/>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2075" marR="0" rtl="0" algn="l">
              <a:lnSpc>
                <a:spcPct val="90000"/>
              </a:lnSpc>
              <a:spcBef>
                <a:spcPts val="0"/>
              </a:spcBef>
              <a:spcAft>
                <a:spcPts val="0"/>
              </a:spcAft>
              <a:buNone/>
            </a:pPr>
            <a:r>
              <a:rPr lang="en-US" sz="1200">
                <a:solidFill>
                  <a:schemeClr val="accent1"/>
                </a:solidFill>
                <a:latin typeface="Courier"/>
                <a:ea typeface="Courier"/>
                <a:cs typeface="Courier"/>
                <a:sym typeface="Courier"/>
              </a:rPr>
              <a:t># use the wc command on the file directly</a:t>
            </a:r>
            <a:endParaRPr sz="1200">
              <a:solidFill>
                <a:schemeClr val="accent1"/>
              </a:solidFill>
              <a:latin typeface="Courier"/>
              <a:ea typeface="Courier"/>
              <a:cs typeface="Courier"/>
              <a:sym typeface="Courie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wc -l Styphi.gff</a:t>
            </a:r>
            <a:endParaRPr sz="1200">
              <a:solidFill>
                <a:schemeClr val="dk1"/>
              </a:solidFill>
              <a:latin typeface="Courier"/>
              <a:ea typeface="Courier"/>
              <a:cs typeface="Courier"/>
              <a:sym typeface="Courier"/>
            </a:endParaRPr>
          </a:p>
          <a:p>
            <a:pPr indent="0" lvl="0" marL="92075" marR="0" rtl="0" algn="l">
              <a:lnSpc>
                <a:spcPct val="90000"/>
              </a:lnSpc>
              <a:spcBef>
                <a:spcPts val="750"/>
              </a:spcBef>
              <a:spcAft>
                <a:spcPts val="0"/>
              </a:spcAft>
              <a:buNone/>
            </a:pPr>
            <a:r>
              <a:t/>
            </a:r>
            <a:endParaRPr sz="1200">
              <a:solidFill>
                <a:schemeClr val="dk1"/>
              </a:solidFill>
              <a:latin typeface="Courier"/>
              <a:ea typeface="Courier"/>
              <a:cs typeface="Courier"/>
              <a:sym typeface="Courier"/>
            </a:endParaRPr>
          </a:p>
          <a:p>
            <a:pPr indent="0"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 use cat to open the file, and “pipe” the result to the wc command</a:t>
            </a:r>
            <a:endParaRPr/>
          </a:p>
          <a:p>
            <a:pPr indent="0"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cat Styphi.gff | wc -l</a:t>
            </a:r>
            <a:endParaRPr/>
          </a:p>
        </p:txBody>
      </p:sp>
      <p:sp>
        <p:nvSpPr>
          <p:cNvPr id="341" name="Google Shape;341;p32"/>
          <p:cNvSpPr/>
          <p:nvPr/>
        </p:nvSpPr>
        <p:spPr>
          <a:xfrm>
            <a:off x="471487" y="6568888"/>
            <a:ext cx="5915100" cy="1653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8" lvl="0" marL="92075" marR="0" rtl="0" algn="l">
              <a:spcBef>
                <a:spcPts val="0"/>
              </a:spcBef>
              <a:spcAft>
                <a:spcPts val="0"/>
              </a:spcAft>
              <a:buNone/>
            </a:pPr>
            <a:r>
              <a:rPr lang="en-US" sz="1200">
                <a:solidFill>
                  <a:schemeClr val="accent1"/>
                </a:solidFill>
                <a:latin typeface="Courier"/>
                <a:ea typeface="Courier"/>
                <a:cs typeface="Courier"/>
                <a:sym typeface="Courier"/>
              </a:rPr>
              <a:t># For example to count the number of files that are listed by ls use:</a:t>
            </a:r>
            <a:endParaRPr/>
          </a:p>
          <a:p>
            <a:pPr indent="-39688"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ls | wc –l</a:t>
            </a:r>
            <a:endParaRPr/>
          </a:p>
          <a:p>
            <a:pPr indent="-39688" lvl="0" marL="92075" marR="0" rtl="0" algn="l">
              <a:lnSpc>
                <a:spcPct val="90000"/>
              </a:lnSpc>
              <a:spcBef>
                <a:spcPts val="750"/>
              </a:spcBef>
              <a:spcAft>
                <a:spcPts val="0"/>
              </a:spcAft>
              <a:buNone/>
            </a:pPr>
            <a:r>
              <a:t/>
            </a:r>
            <a:endParaRPr sz="1200">
              <a:solidFill>
                <a:schemeClr val="dk1"/>
              </a:solidFill>
              <a:latin typeface="Courier"/>
              <a:ea typeface="Courier"/>
              <a:cs typeface="Courier"/>
              <a:sym typeface="Courier"/>
            </a:endParaRPr>
          </a:p>
          <a:p>
            <a:pPr indent="-39688"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 You can connect as many commands as you want. For example:</a:t>
            </a:r>
            <a:endParaRPr/>
          </a:p>
          <a:p>
            <a:pPr indent="-39688"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ls | grep ".gff" | wc -l</a:t>
            </a:r>
            <a:endParaRPr/>
          </a:p>
        </p:txBody>
      </p:sp>
      <p:cxnSp>
        <p:nvCxnSpPr>
          <p:cNvPr id="342" name="Google Shape;342;p32"/>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43" name="Google Shape;343;p32"/>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3"/>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sort - sorting values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a:t>
            </a:r>
            <a:r>
              <a:rPr b="1" i="0" lang="en-US" sz="1200" u="none" cap="none" strike="noStrike">
                <a:solidFill>
                  <a:schemeClr val="dk1"/>
                </a:solidFill>
                <a:latin typeface="Calibri"/>
                <a:ea typeface="Calibri"/>
                <a:cs typeface="Calibri"/>
                <a:sym typeface="Calibri"/>
              </a:rPr>
              <a:t>sort</a:t>
            </a:r>
            <a:r>
              <a:rPr b="0" i="0" lang="en-US" sz="1200" u="none" cap="none" strike="noStrike">
                <a:solidFill>
                  <a:schemeClr val="dk1"/>
                </a:solidFill>
                <a:latin typeface="Calibri"/>
                <a:ea typeface="Calibri"/>
                <a:cs typeface="Calibri"/>
                <a:sym typeface="Calibri"/>
              </a:rPr>
              <a:t> command lets you sort the contents of the input.</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When you sort the input, lines with identical content end up next to each other in the output. This is useful as the output can then be fed to the </a:t>
            </a:r>
            <a:r>
              <a:rPr b="1" i="0" lang="en-US" sz="1200" u="none" cap="none" strike="noStrike">
                <a:solidFill>
                  <a:schemeClr val="dk1"/>
                </a:solidFill>
                <a:latin typeface="Calibri"/>
                <a:ea typeface="Calibri"/>
                <a:cs typeface="Calibri"/>
                <a:sym typeface="Calibri"/>
              </a:rPr>
              <a:t>uniq</a:t>
            </a:r>
            <a:r>
              <a:rPr b="0" i="0" lang="en-US" sz="1200" u="none" cap="none" strike="noStrike">
                <a:solidFill>
                  <a:schemeClr val="dk1"/>
                </a:solidFill>
                <a:latin typeface="Calibri"/>
                <a:ea typeface="Calibri"/>
                <a:cs typeface="Calibri"/>
                <a:sym typeface="Calibri"/>
              </a:rPr>
              <a:t> command (see below) to count the number of unique lines in the input.</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sort command can sort by multiple columns e.g. 1st column and then 2nd column by specifying successive -k parameters in the command.</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Why not have a look at the manual for sort to see what these options do? Remember that you can type / followed by a search phrase, n to find the next search hit, N to find the previous search hit and q to exit.</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rPr>
              <a:t>uniq - finding unique values</a:t>
            </a:r>
            <a:endParaRPr b="1"/>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uniq command extracts unique lines from the input. It is usually used in combination with sort to count unique values in the input.</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How many chromosomes are there? You will learn more about the awk command later in this course.</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Warning: uniq is really stupid; it can only spot that two lines are the same if they are right next to one another. Your therefore almost always want to sort your input data before using uniq.</a:t>
            </a:r>
            <a:endParaRPr/>
          </a:p>
        </p:txBody>
      </p:sp>
      <p:sp>
        <p:nvSpPr>
          <p:cNvPr id="349" name="Google Shape;349;p3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350" name="Google Shape;350;p33"/>
          <p:cNvSpPr/>
          <p:nvPr/>
        </p:nvSpPr>
        <p:spPr>
          <a:xfrm>
            <a:off x="471486" y="1694329"/>
            <a:ext cx="5915025" cy="2407024"/>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8" lvl="0" marL="92075" marR="0" rtl="0" algn="l">
              <a:spcBef>
                <a:spcPts val="0"/>
              </a:spcBef>
              <a:spcAft>
                <a:spcPts val="0"/>
              </a:spcAft>
              <a:buNone/>
            </a:pPr>
            <a:r>
              <a:rPr lang="en-US" sz="1200">
                <a:solidFill>
                  <a:schemeClr val="accent1"/>
                </a:solidFill>
                <a:latin typeface="Courier"/>
                <a:ea typeface="Courier"/>
                <a:cs typeface="Courier"/>
                <a:sym typeface="Courier"/>
              </a:rPr>
              <a:t># For example, to sort the contents of a BED file use:</a:t>
            </a:r>
            <a:endParaRPr/>
          </a:p>
          <a:p>
            <a:pPr indent="-39688" lvl="0" marL="92075" marR="0" rtl="0" algn="l">
              <a:spcBef>
                <a:spcPts val="0"/>
              </a:spcBef>
              <a:spcAft>
                <a:spcPts val="0"/>
              </a:spcAft>
              <a:buNone/>
            </a:pPr>
            <a:r>
              <a:rPr lang="en-US" sz="1200">
                <a:solidFill>
                  <a:schemeClr val="dk1"/>
                </a:solidFill>
                <a:latin typeface="Courier"/>
                <a:ea typeface="Courier"/>
                <a:cs typeface="Courier"/>
                <a:sym typeface="Courier"/>
              </a:rPr>
              <a:t>$ sort Pfalciparum.bed | head</a:t>
            </a:r>
            <a:endParaRPr/>
          </a:p>
          <a:p>
            <a:pPr indent="-39688" lvl="0" marL="92075" marR="0" rtl="0" algn="l">
              <a:lnSpc>
                <a:spcPct val="90000"/>
              </a:lnSpc>
              <a:spcBef>
                <a:spcPts val="750"/>
              </a:spcBef>
              <a:spcAft>
                <a:spcPts val="0"/>
              </a:spcAft>
              <a:buNone/>
            </a:pPr>
            <a:r>
              <a:t/>
            </a:r>
            <a:endParaRPr sz="1200">
              <a:solidFill>
                <a:schemeClr val="dk1"/>
              </a:solidFill>
              <a:latin typeface="Courier"/>
              <a:ea typeface="Courier"/>
              <a:cs typeface="Courier"/>
              <a:sym typeface="Courier"/>
            </a:endParaRPr>
          </a:p>
          <a:p>
            <a:pPr indent="-39688"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 look at the other end of the file using tail</a:t>
            </a:r>
            <a:endParaRPr/>
          </a:p>
          <a:p>
            <a:pPr indent="-39688"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sort Pfalciparum.bed | tail</a:t>
            </a:r>
            <a:endParaRPr/>
          </a:p>
          <a:p>
            <a:pPr indent="-39688" lvl="0" marL="92075" marR="0" rtl="0" algn="l">
              <a:lnSpc>
                <a:spcPct val="90000"/>
              </a:lnSpc>
              <a:spcBef>
                <a:spcPts val="750"/>
              </a:spcBef>
              <a:spcAft>
                <a:spcPts val="0"/>
              </a:spcAft>
              <a:buNone/>
            </a:pPr>
            <a:r>
              <a:t/>
            </a:r>
            <a:endParaRPr sz="1200">
              <a:solidFill>
                <a:schemeClr val="dk1"/>
              </a:solidFill>
              <a:latin typeface="Courier"/>
              <a:ea typeface="Courier"/>
              <a:cs typeface="Courier"/>
              <a:sym typeface="Courier"/>
            </a:endParaRPr>
          </a:p>
          <a:p>
            <a:pPr indent="-39688" lvl="0" marL="92075" marR="0" rtl="0" algn="l">
              <a:lnSpc>
                <a:spcPct val="90000"/>
              </a:lnSpc>
              <a:spcBef>
                <a:spcPts val="750"/>
              </a:spcBef>
              <a:spcAft>
                <a:spcPts val="0"/>
              </a:spcAft>
              <a:buNone/>
            </a:pPr>
            <a:r>
              <a:rPr lang="en-US" sz="1200">
                <a:solidFill>
                  <a:schemeClr val="accent1"/>
                </a:solidFill>
                <a:latin typeface="Courier"/>
                <a:ea typeface="Courier"/>
                <a:cs typeface="Courier"/>
                <a:sym typeface="Courier"/>
              </a:rPr>
              <a:t># To sort the contents of a BED file on position, type the following command.</a:t>
            </a:r>
            <a:endParaRPr/>
          </a:p>
          <a:p>
            <a:pPr indent="-39688" lvl="0" marL="92075" marR="0" rtl="0" algn="l">
              <a:lnSpc>
                <a:spcPct val="90000"/>
              </a:lnSpc>
              <a:spcBef>
                <a:spcPts val="750"/>
              </a:spcBef>
              <a:spcAft>
                <a:spcPts val="0"/>
              </a:spcAft>
              <a:buNone/>
            </a:pPr>
            <a:r>
              <a:rPr lang="en-US" sz="1200">
                <a:solidFill>
                  <a:schemeClr val="dk1"/>
                </a:solidFill>
                <a:latin typeface="Courier"/>
                <a:ea typeface="Courier"/>
                <a:cs typeface="Courier"/>
                <a:sym typeface="Courier"/>
              </a:rPr>
              <a:t>$ sort -k 2 -n Pfalciparum.bed</a:t>
            </a:r>
            <a:endParaRPr sz="1200">
              <a:solidFill>
                <a:schemeClr val="dk1"/>
              </a:solidFill>
              <a:latin typeface="Courier"/>
              <a:ea typeface="Courier"/>
              <a:cs typeface="Courier"/>
              <a:sym typeface="Courier"/>
            </a:endParaRPr>
          </a:p>
        </p:txBody>
      </p:sp>
      <p:sp>
        <p:nvSpPr>
          <p:cNvPr id="351" name="Google Shape;351;p33"/>
          <p:cNvSpPr/>
          <p:nvPr/>
        </p:nvSpPr>
        <p:spPr>
          <a:xfrm>
            <a:off x="471473" y="6990645"/>
            <a:ext cx="5915100" cy="8232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8" lvl="0" marL="92075" marR="0" rtl="0" algn="l">
              <a:spcBef>
                <a:spcPts val="0"/>
              </a:spcBef>
              <a:spcAft>
                <a:spcPts val="0"/>
              </a:spcAft>
              <a:buNone/>
            </a:pPr>
            <a:r>
              <a:rPr lang="en-US" sz="1200">
                <a:solidFill>
                  <a:schemeClr val="accent1"/>
                </a:solidFill>
                <a:latin typeface="Courier"/>
                <a:ea typeface="Courier"/>
                <a:cs typeface="Courier"/>
                <a:sym typeface="Courier"/>
              </a:rPr>
              <a:t># To get the list of chromosomes in the Pfalciparum bed file use:</a:t>
            </a:r>
            <a:endParaRPr/>
          </a:p>
          <a:p>
            <a:pPr indent="-39688" lvl="0" marL="92075" marR="0" rtl="0" algn="l">
              <a:spcBef>
                <a:spcPts val="0"/>
              </a:spcBef>
              <a:spcAft>
                <a:spcPts val="0"/>
              </a:spcAft>
              <a:buNone/>
            </a:pPr>
            <a:r>
              <a:rPr lang="en-US" sz="1200">
                <a:solidFill>
                  <a:schemeClr val="dk1"/>
                </a:solidFill>
                <a:latin typeface="Courier"/>
                <a:ea typeface="Courier"/>
                <a:cs typeface="Courier"/>
                <a:sym typeface="Courier"/>
              </a:rPr>
              <a:t>$ awk '{ print $1 }' Pfalciparum.bed | sort | uniq</a:t>
            </a:r>
            <a:endParaRPr sz="1200">
              <a:solidFill>
                <a:schemeClr val="dk1"/>
              </a:solidFill>
              <a:latin typeface="Courier"/>
              <a:ea typeface="Courier"/>
              <a:cs typeface="Courier"/>
              <a:sym typeface="Courier"/>
            </a:endParaRPr>
          </a:p>
        </p:txBody>
      </p:sp>
      <p:cxnSp>
        <p:nvCxnSpPr>
          <p:cNvPr id="352" name="Google Shape;352;p33"/>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53" name="Google Shape;353;p33"/>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4"/>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Do you understand how this command is working? Why not try building it up piece by piece to see what it does?</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Exercises</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Open up a new terminal window, navigate to the files directory in the Unix_course directory and complete the following exercise:</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1. Use the head command to extract the first 500 lines of the file Styphi.gff and store the output in a new file called Styphi.500.gff.</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2. Use the wc command to count the number of lines in the Pfalciparum.bed file.</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3. Use the sort command to sort the file Pfalciparum.bed on chromosome and then gene position.</a:t>
            </a:r>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4. Use the uniq command to count the number of features per chromosome in the Pfalciparum.bed file. Hint: use the man command to look at the options for the uniq command. Or peruse the wc or grep manuals. There's more than one way to do it!</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359" name="Google Shape;359;p3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360" name="Google Shape;360;p34"/>
          <p:cNvSpPr/>
          <p:nvPr/>
        </p:nvSpPr>
        <p:spPr>
          <a:xfrm>
            <a:off x="471487" y="1129552"/>
            <a:ext cx="5915025" cy="968189"/>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8" lvl="0" marL="92075" marR="0" rtl="0" algn="l">
              <a:spcBef>
                <a:spcPts val="0"/>
              </a:spcBef>
              <a:spcAft>
                <a:spcPts val="0"/>
              </a:spcAft>
              <a:buNone/>
            </a:pPr>
            <a:r>
              <a:rPr lang="en-US" sz="1200">
                <a:solidFill>
                  <a:schemeClr val="accent1"/>
                </a:solidFill>
                <a:latin typeface="Courier"/>
                <a:ea typeface="Courier"/>
                <a:cs typeface="Courier"/>
                <a:sym typeface="Courier"/>
              </a:rPr>
              <a:t># Lets see what happens when we build a command using pipes</a:t>
            </a:r>
            <a:endParaRPr/>
          </a:p>
          <a:p>
            <a:pPr indent="-39688" lvl="0" marL="92075" marR="0" rtl="0" algn="l">
              <a:spcBef>
                <a:spcPts val="0"/>
              </a:spcBef>
              <a:spcAft>
                <a:spcPts val="0"/>
              </a:spcAft>
              <a:buNone/>
            </a:pPr>
            <a:r>
              <a:rPr lang="en-US" sz="1200">
                <a:solidFill>
                  <a:schemeClr val="dk1"/>
                </a:solidFill>
                <a:latin typeface="Courier"/>
                <a:ea typeface="Courier"/>
                <a:cs typeface="Courier"/>
                <a:sym typeface="Courier"/>
              </a:rPr>
              <a:t>$ awk '{ print $1 }' Pfalciparum.bed | less</a:t>
            </a:r>
            <a:endParaRPr/>
          </a:p>
          <a:p>
            <a:pPr indent="-39688" lvl="0" marL="92075" marR="0" rtl="0" algn="l">
              <a:spcBef>
                <a:spcPts val="0"/>
              </a:spcBef>
              <a:spcAft>
                <a:spcPts val="0"/>
              </a:spcAft>
              <a:buNone/>
            </a:pPr>
            <a:r>
              <a:rPr lang="en-US" sz="1200">
                <a:solidFill>
                  <a:schemeClr val="dk1"/>
                </a:solidFill>
                <a:latin typeface="Courier"/>
                <a:ea typeface="Courier"/>
                <a:cs typeface="Courier"/>
                <a:sym typeface="Courier"/>
              </a:rPr>
              <a:t>$ awk '{ print $1 }' Pfalciparum.bed | sort | less</a:t>
            </a:r>
            <a:endParaRPr/>
          </a:p>
          <a:p>
            <a:pPr indent="-39688" lvl="0" marL="92075" marR="0" rtl="0" algn="l">
              <a:spcBef>
                <a:spcPts val="0"/>
              </a:spcBef>
              <a:spcAft>
                <a:spcPts val="0"/>
              </a:spcAft>
              <a:buNone/>
            </a:pPr>
            <a:r>
              <a:rPr lang="en-US" sz="1200">
                <a:solidFill>
                  <a:schemeClr val="dk1"/>
                </a:solidFill>
                <a:latin typeface="Courier"/>
                <a:ea typeface="Courier"/>
                <a:cs typeface="Courier"/>
                <a:sym typeface="Courier"/>
              </a:rPr>
              <a:t>$ awk '{ print $1 }' Pfalciparum.bed | sort | uniq | less</a:t>
            </a:r>
            <a:endParaRPr/>
          </a:p>
        </p:txBody>
      </p:sp>
      <p:cxnSp>
        <p:nvCxnSpPr>
          <p:cNvPr id="361" name="Google Shape;361;p34"/>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62" name="Google Shape;362;p34"/>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5"/>
          <p:cNvSpPr txBox="1"/>
          <p:nvPr>
            <p:ph idx="1" type="body"/>
          </p:nvPr>
        </p:nvSpPr>
        <p:spPr>
          <a:xfrm>
            <a:off x="471450" y="527400"/>
            <a:ext cx="5915100" cy="8654100"/>
          </a:xfrm>
          <a:prstGeom prst="rect">
            <a:avLst/>
          </a:prstGeom>
          <a:noFill/>
          <a:ln>
            <a:noFill/>
          </a:ln>
        </p:spPr>
        <p:txBody>
          <a:bodyPr anchorCtr="0" anchor="t" bIns="45700" lIns="171450"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t>loops</a:t>
            </a:r>
            <a:endParaRPr/>
          </a:p>
          <a:p>
            <a:pPr indent="-171450" lvl="0" marL="171450" marR="0" rtl="0" algn="l">
              <a:lnSpc>
                <a:spcPct val="90000"/>
              </a:lnSpc>
              <a:spcBef>
                <a:spcPts val="750"/>
              </a:spcBef>
              <a:spcAft>
                <a:spcPts val="0"/>
              </a:spcAft>
              <a:buClr>
                <a:schemeClr val="dk1"/>
              </a:buClr>
              <a:buSzPts val="1200"/>
              <a:buFont typeface="Arial"/>
              <a:buChar char="•"/>
            </a:pPr>
            <a:r>
              <a:rPr lang="en-US" sz="1200"/>
              <a:t>It is common in bioinformatics to run the same analysis on many files.</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Suppose we have a script which runs an analysis we wish to run on 100 data files.</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It is both tedious and error type the same command 100 times so instead we use a loop.</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There are several types of loop used by Unix but we will concentrate on two, the </a:t>
            </a:r>
            <a:r>
              <a:rPr b="1" lang="en-US" sz="1200"/>
              <a:t>for </a:t>
            </a:r>
            <a:r>
              <a:rPr lang="en-US" sz="1200"/>
              <a:t>loop and the </a:t>
            </a:r>
            <a:r>
              <a:rPr b="1" lang="en-US" sz="1200"/>
              <a:t>while </a:t>
            </a:r>
            <a:r>
              <a:rPr lang="en-US" sz="1200"/>
              <a:t>loop.</a:t>
            </a:r>
            <a:endParaRPr sz="1200"/>
          </a:p>
          <a:p>
            <a:pPr indent="0" lvl="0" marL="171450" marR="0" rtl="0" algn="l">
              <a:lnSpc>
                <a:spcPct val="90000"/>
              </a:lnSpc>
              <a:spcBef>
                <a:spcPts val="750"/>
              </a:spcBef>
              <a:spcAft>
                <a:spcPts val="0"/>
              </a:spcAft>
              <a:buNone/>
            </a:pPr>
            <a:r>
              <a:t/>
            </a:r>
            <a:endParaRPr sz="1200"/>
          </a:p>
          <a:p>
            <a:pPr indent="0" lvl="0" marL="171450" marR="0" rtl="0" algn="l">
              <a:lnSpc>
                <a:spcPct val="90000"/>
              </a:lnSpc>
              <a:spcBef>
                <a:spcPts val="750"/>
              </a:spcBef>
              <a:spcAft>
                <a:spcPts val="0"/>
              </a:spcAft>
              <a:buNone/>
            </a:pPr>
            <a:r>
              <a:t/>
            </a:r>
            <a:endParaRPr sz="1200"/>
          </a:p>
          <a:p>
            <a:pPr indent="0" lvl="0" marL="171450" marR="0" rtl="0" algn="l">
              <a:lnSpc>
                <a:spcPct val="90000"/>
              </a:lnSpc>
              <a:spcBef>
                <a:spcPts val="750"/>
              </a:spcBef>
              <a:spcAft>
                <a:spcPts val="0"/>
              </a:spcAft>
              <a:buNone/>
            </a:pPr>
            <a:r>
              <a:t/>
            </a:r>
            <a:endParaRPr sz="1200"/>
          </a:p>
          <a:p>
            <a:pPr indent="0" lvl="0" marL="17145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Notice the syntax used.</a:t>
            </a:r>
            <a:endParaRPr sz="1200"/>
          </a:p>
          <a:p>
            <a:pPr indent="-190500" lvl="0" marL="171450" marR="0" rtl="0" algn="l">
              <a:lnSpc>
                <a:spcPct val="90000"/>
              </a:lnSpc>
              <a:spcBef>
                <a:spcPts val="0"/>
              </a:spcBef>
              <a:spcAft>
                <a:spcPts val="0"/>
              </a:spcAft>
              <a:buSzPts val="1200"/>
              <a:buChar char="•"/>
            </a:pPr>
            <a:r>
              <a:rPr lang="en-US" sz="1200"/>
              <a:t>The </a:t>
            </a:r>
            <a:r>
              <a:rPr b="1" lang="en-US" sz="1200"/>
              <a:t>$</a:t>
            </a:r>
            <a:r>
              <a:rPr lang="en-US" sz="1200"/>
              <a:t> symbol denotes the variable used within the loop.</a:t>
            </a:r>
            <a:endParaRPr sz="1200"/>
          </a:p>
          <a:p>
            <a:pPr indent="-190500" lvl="0" marL="171450" marR="0" rtl="0" algn="l">
              <a:lnSpc>
                <a:spcPct val="90000"/>
              </a:lnSpc>
              <a:spcBef>
                <a:spcPts val="0"/>
              </a:spcBef>
              <a:spcAft>
                <a:spcPts val="0"/>
              </a:spcAft>
              <a:buSzPts val="1200"/>
              <a:buChar char="•"/>
            </a:pPr>
            <a:r>
              <a:rPr lang="en-US" sz="1200"/>
              <a:t>The semi-colon is used to separate the parts of the loop.</a:t>
            </a:r>
            <a:endParaRPr sz="1200"/>
          </a:p>
          <a:p>
            <a:pPr indent="-190500" lvl="0" marL="171450" marR="0" rtl="0" algn="l">
              <a:lnSpc>
                <a:spcPct val="90000"/>
              </a:lnSpc>
              <a:spcBef>
                <a:spcPts val="0"/>
              </a:spcBef>
              <a:spcAft>
                <a:spcPts val="0"/>
              </a:spcAft>
              <a:buSzPts val="1200"/>
              <a:buChar char="•"/>
            </a:pPr>
            <a:r>
              <a:rPr lang="en-US" sz="1200"/>
              <a:t>The </a:t>
            </a:r>
            <a:r>
              <a:rPr b="1" lang="en-US" sz="1200"/>
              <a:t>*</a:t>
            </a:r>
            <a:r>
              <a:rPr lang="en-US" sz="1200"/>
              <a:t> acts as a wildcard so all files are iterated over.</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let us break this while loop down:</a:t>
            </a:r>
            <a:endParaRPr sz="1200"/>
          </a:p>
          <a:p>
            <a:pPr indent="-304800" lvl="1" marL="914400" marR="0" rtl="0" algn="l">
              <a:lnSpc>
                <a:spcPct val="90000"/>
              </a:lnSpc>
              <a:spcBef>
                <a:spcPts val="0"/>
              </a:spcBef>
              <a:spcAft>
                <a:spcPts val="0"/>
              </a:spcAft>
              <a:buSzPts val="1200"/>
              <a:buChar char="•"/>
            </a:pPr>
            <a:r>
              <a:rPr lang="en-US" sz="1200"/>
              <a:t>“</a:t>
            </a:r>
            <a:r>
              <a:rPr lang="en-US" sz="1200">
                <a:latin typeface="Courier"/>
                <a:ea typeface="Courier"/>
                <a:cs typeface="Courier"/>
                <a:sym typeface="Courier"/>
              </a:rPr>
              <a:t>while read -r chr start end name strand” </a:t>
            </a:r>
            <a:r>
              <a:rPr lang="en-US" sz="1200"/>
              <a:t>defines the columns that will be passed as variables to the next part of the command. We could call these anything we like, but it make sense to given the names that relate to the data</a:t>
            </a:r>
            <a:endParaRPr sz="1200"/>
          </a:p>
          <a:p>
            <a:pPr indent="-304800" lvl="1" marL="914400" marR="0" rtl="0" algn="l">
              <a:lnSpc>
                <a:spcPct val="90000"/>
              </a:lnSpc>
              <a:spcBef>
                <a:spcPts val="0"/>
              </a:spcBef>
              <a:spcAft>
                <a:spcPts val="0"/>
              </a:spcAft>
              <a:buSzPts val="1200"/>
              <a:buFont typeface="Courier"/>
              <a:buChar char="•"/>
            </a:pPr>
            <a:r>
              <a:rPr lang="en-US" sz="1200">
                <a:latin typeface="Courier"/>
                <a:ea typeface="Courier"/>
                <a:cs typeface="Courier"/>
                <a:sym typeface="Courier"/>
              </a:rPr>
              <a:t>“&lt; loop_files/file.1” </a:t>
            </a:r>
            <a:r>
              <a:rPr lang="en-US" sz="1200"/>
              <a:t>is the input file that will be read line-by-line, and is passed into the command using the “&lt;”.</a:t>
            </a:r>
            <a:endParaRPr sz="1200"/>
          </a:p>
          <a:p>
            <a:pPr indent="-304800" lvl="1" marL="914400" marR="0" rtl="0" algn="l">
              <a:lnSpc>
                <a:spcPct val="90000"/>
              </a:lnSpc>
              <a:spcBef>
                <a:spcPts val="0"/>
              </a:spcBef>
              <a:spcAft>
                <a:spcPts val="0"/>
              </a:spcAft>
              <a:buSzPts val="1200"/>
              <a:buChar char="•"/>
            </a:pPr>
            <a:r>
              <a:rPr lang="en-US" sz="1200"/>
              <a:t>the while loop starts with the “do” and finishes with the “done”</a:t>
            </a:r>
            <a:endParaRPr sz="1200"/>
          </a:p>
          <a:p>
            <a:pPr indent="-304800" lvl="1" marL="914400" marR="0" rtl="0" algn="l">
              <a:lnSpc>
                <a:spcPct val="90000"/>
              </a:lnSpc>
              <a:spcBef>
                <a:spcPts val="0"/>
              </a:spcBef>
              <a:spcAft>
                <a:spcPts val="0"/>
              </a:spcAft>
              <a:buSzPts val="1200"/>
              <a:buChar char="•"/>
            </a:pPr>
            <a:r>
              <a:rPr lang="en-US" sz="1200"/>
              <a:t>inside the while loop, there is the “if” command - if the conditions are TRUE, ie., the chr ==1 AND strand ==1, then we “echo” or print the data in the columns chr, start, end, name &amp; strand. These were set as variables at the start of the while command </a:t>
            </a:r>
            <a:endParaRPr sz="1200"/>
          </a:p>
          <a:p>
            <a:pPr indent="-304800" lvl="1" marL="914400" marR="0" rtl="0" algn="l">
              <a:lnSpc>
                <a:spcPct val="90000"/>
              </a:lnSpc>
              <a:spcBef>
                <a:spcPts val="0"/>
              </a:spcBef>
              <a:spcAft>
                <a:spcPts val="0"/>
              </a:spcAft>
              <a:buSzPts val="1200"/>
              <a:buChar char="•"/>
            </a:pPr>
            <a:r>
              <a:rPr lang="en-US" sz="1200"/>
              <a:t>The “if” command starts with “then”, and finishes with “fi”</a:t>
            </a:r>
            <a:endParaRPr sz="1200"/>
          </a:p>
        </p:txBody>
      </p:sp>
      <p:sp>
        <p:nvSpPr>
          <p:cNvPr id="369" name="Google Shape;369;p35"/>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0" name="Google Shape;370;p35"/>
          <p:cNvSpPr txBox="1"/>
          <p:nvPr/>
        </p:nvSpPr>
        <p:spPr>
          <a:xfrm>
            <a:off x="471500" y="2170350"/>
            <a:ext cx="59151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5"/>
          <p:cNvSpPr/>
          <p:nvPr/>
        </p:nvSpPr>
        <p:spPr>
          <a:xfrm>
            <a:off x="471500" y="2316300"/>
            <a:ext cx="5915100" cy="7155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will use a for loop to run wc on the files in the directory loop_files/</a:t>
            </a: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for filename in loop_files/*; do wc $filename; done</a:t>
            </a:r>
            <a:endParaRPr/>
          </a:p>
        </p:txBody>
      </p:sp>
      <p:sp>
        <p:nvSpPr>
          <p:cNvPr id="372" name="Google Shape;372;p35"/>
          <p:cNvSpPr/>
          <p:nvPr/>
        </p:nvSpPr>
        <p:spPr>
          <a:xfrm>
            <a:off x="471500" y="4648100"/>
            <a:ext cx="5915100" cy="16575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Next we will use a while read a file line-by-line, and only print lines for chromosome 1 and on the sense strand </a:t>
            </a:r>
            <a:endParaRPr/>
          </a:p>
          <a:p>
            <a:pPr indent="-39687" lvl="0" marL="92075" rtl="0" algn="l">
              <a:spcBef>
                <a:spcPts val="0"/>
              </a:spcBef>
              <a:spcAft>
                <a:spcPts val="0"/>
              </a:spcAft>
              <a:buClr>
                <a:schemeClr val="dk1"/>
              </a:buClr>
              <a:buFont typeface="Arial"/>
              <a:buNone/>
            </a:pPr>
            <a:r>
              <a:rPr lang="en-US" sz="1200">
                <a:solidFill>
                  <a:schemeClr val="dk1"/>
                </a:solidFill>
                <a:latin typeface="Courier"/>
                <a:ea typeface="Courier"/>
                <a:cs typeface="Courier"/>
                <a:sym typeface="Courier"/>
              </a:rPr>
              <a:t>$ while read -r chr start end name strand; do \</a:t>
            </a:r>
            <a:endParaRPr sz="1200">
              <a:solidFill>
                <a:schemeClr val="dk1"/>
              </a:solidFill>
              <a:latin typeface="Courier"/>
              <a:ea typeface="Courier"/>
              <a:cs typeface="Courier"/>
              <a:sym typeface="Courier"/>
            </a:endParaRPr>
          </a:p>
          <a:p>
            <a:pPr indent="-39687" lvl="0" marL="92075" rtl="0" algn="l">
              <a:spcBef>
                <a:spcPts val="0"/>
              </a:spcBef>
              <a:spcAft>
                <a:spcPts val="0"/>
              </a:spcAft>
              <a:buClr>
                <a:schemeClr val="dk1"/>
              </a:buClr>
              <a:buFont typeface="Arial"/>
              <a:buNone/>
            </a:pPr>
            <a:r>
              <a:rPr lang="en-US" sz="1200">
                <a:solidFill>
                  <a:schemeClr val="dk1"/>
                </a:solidFill>
                <a:latin typeface="Courier"/>
                <a:ea typeface="Courier"/>
                <a:cs typeface="Courier"/>
                <a:sym typeface="Courier"/>
              </a:rPr>
              <a:t>		if [[ $chr == “1” &amp;&amp; $strand == “1” ]]; then \</a:t>
            </a:r>
            <a:endParaRPr sz="1200">
              <a:solidFill>
                <a:schemeClr val="dk1"/>
              </a:solidFill>
              <a:latin typeface="Courier"/>
              <a:ea typeface="Courier"/>
              <a:cs typeface="Courier"/>
              <a:sym typeface="Courier"/>
            </a:endParaRPr>
          </a:p>
          <a:p>
            <a:pPr indent="-39687" lvl="0" marL="92075" rtl="0" algn="l">
              <a:spcBef>
                <a:spcPts val="0"/>
              </a:spcBef>
              <a:spcAft>
                <a:spcPts val="0"/>
              </a:spcAft>
              <a:buClr>
                <a:schemeClr val="dk1"/>
              </a:buClr>
              <a:buFont typeface="Arial"/>
              <a:buNone/>
            </a:pPr>
            <a:r>
              <a:rPr lang="en-US" sz="1200">
                <a:solidFill>
                  <a:schemeClr val="dk1"/>
                </a:solidFill>
                <a:latin typeface="Courier"/>
                <a:ea typeface="Courier"/>
                <a:cs typeface="Courier"/>
                <a:sym typeface="Courier"/>
              </a:rPr>
              <a:t>		echo $chr $start $end $name $strand; \</a:t>
            </a:r>
            <a:endParaRPr sz="1200">
              <a:solidFill>
                <a:schemeClr val="dk1"/>
              </a:solidFill>
              <a:latin typeface="Courier"/>
              <a:ea typeface="Courier"/>
              <a:cs typeface="Courier"/>
              <a:sym typeface="Courier"/>
            </a:endParaRPr>
          </a:p>
          <a:p>
            <a:pPr indent="-39687" lvl="0" marL="92075" rtl="0" algn="l">
              <a:spcBef>
                <a:spcPts val="0"/>
              </a:spcBef>
              <a:spcAft>
                <a:spcPts val="0"/>
              </a:spcAft>
              <a:buClr>
                <a:schemeClr val="dk1"/>
              </a:buClr>
              <a:buFont typeface="Arial"/>
              <a:buNone/>
            </a:pPr>
            <a:r>
              <a:rPr lang="en-US" sz="1200">
                <a:solidFill>
                  <a:schemeClr val="dk1"/>
                </a:solidFill>
                <a:latin typeface="Courier"/>
                <a:ea typeface="Courier"/>
                <a:cs typeface="Courier"/>
                <a:sym typeface="Courier"/>
              </a:rPr>
              <a:t>		fi; \</a:t>
            </a:r>
            <a:endParaRPr sz="1200">
              <a:solidFill>
                <a:schemeClr val="dk1"/>
              </a:solidFill>
              <a:latin typeface="Courier"/>
              <a:ea typeface="Courier"/>
              <a:cs typeface="Courier"/>
              <a:sym typeface="Courier"/>
            </a:endParaRPr>
          </a:p>
          <a:p>
            <a:pPr indent="-39687" lvl="0" marL="92075" rtl="0" algn="l">
              <a:spcBef>
                <a:spcPts val="0"/>
              </a:spcBef>
              <a:spcAft>
                <a:spcPts val="0"/>
              </a:spcAft>
              <a:buClr>
                <a:schemeClr val="dk1"/>
              </a:buClr>
              <a:buFont typeface="Arial"/>
              <a:buNone/>
            </a:pPr>
            <a:r>
              <a:rPr lang="en-US" sz="1200">
                <a:solidFill>
                  <a:schemeClr val="dk1"/>
                </a:solidFill>
                <a:latin typeface="Courier"/>
                <a:ea typeface="Courier"/>
                <a:cs typeface="Courier"/>
                <a:sym typeface="Courier"/>
              </a:rPr>
              <a:t>		done &lt; loop_files/file.1</a:t>
            </a:r>
            <a:endParaRPr sz="1200">
              <a:solidFill>
                <a:schemeClr val="dk1"/>
              </a:solidFill>
              <a:latin typeface="Courier"/>
              <a:ea typeface="Courier"/>
              <a:cs typeface="Courier"/>
              <a:sym typeface="Courier"/>
            </a:endParaRPr>
          </a:p>
        </p:txBody>
      </p:sp>
      <p:cxnSp>
        <p:nvCxnSpPr>
          <p:cNvPr id="373" name="Google Shape;373;p35"/>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74" name="Google Shape;374;p35"/>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36"/>
          <p:cNvSpPr txBox="1"/>
          <p:nvPr>
            <p:ph idx="1" type="body"/>
          </p:nvPr>
        </p:nvSpPr>
        <p:spPr>
          <a:xfrm>
            <a:off x="471438" y="527405"/>
            <a:ext cx="5915100" cy="8394900"/>
          </a:xfrm>
          <a:prstGeom prst="rect">
            <a:avLst/>
          </a:prstGeom>
          <a:noFill/>
          <a:ln>
            <a:noFill/>
          </a:ln>
        </p:spPr>
        <p:txBody>
          <a:bodyPr anchorCtr="0" anchor="t" bIns="45700" lIns="228600"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t>BASH scripts</a:t>
            </a:r>
            <a:endParaRPr/>
          </a:p>
          <a:p>
            <a:pPr indent="-171450" lvl="0" marL="171450" marR="0" rtl="0" algn="l">
              <a:lnSpc>
                <a:spcPct val="90000"/>
              </a:lnSpc>
              <a:spcBef>
                <a:spcPts val="750"/>
              </a:spcBef>
              <a:spcAft>
                <a:spcPts val="0"/>
              </a:spcAft>
              <a:buClr>
                <a:schemeClr val="dk1"/>
              </a:buClr>
              <a:buSzPts val="1200"/>
              <a:buFont typeface="Arial"/>
              <a:buChar char="•"/>
            </a:pPr>
            <a:r>
              <a:rPr lang="en-US" sz="1200"/>
              <a:t>So far, we have run single commands in the terminal.</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However, it is often useful to run multiple commands to process data and produce output.</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These commands can be put into a script which can be run on input data.</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This allows for reproducibility meaning the same analysis can be run on multiple datasets in different locations.</a:t>
            </a:r>
            <a:endParaRPr sz="1200"/>
          </a:p>
          <a:p>
            <a:pPr indent="0" lvl="0" marL="0" marR="0" rtl="0" algn="l">
              <a:lnSpc>
                <a:spcPct val="90000"/>
              </a:lnSpc>
              <a:spcBef>
                <a:spcPts val="750"/>
              </a:spcBef>
              <a:spcAft>
                <a:spcPts val="0"/>
              </a:spcAft>
              <a:buNone/>
            </a:pPr>
            <a:r>
              <a:rPr b="1" lang="en-US" sz="1200"/>
              <a:t>First script</a:t>
            </a:r>
            <a:endParaRPr b="1" sz="1200"/>
          </a:p>
          <a:p>
            <a:pPr indent="-171450" lvl="0" marL="171450" rtl="0" algn="l">
              <a:spcBef>
                <a:spcPts val="750"/>
              </a:spcBef>
              <a:spcAft>
                <a:spcPts val="0"/>
              </a:spcAft>
              <a:buClr>
                <a:schemeClr val="dk1"/>
              </a:buClr>
              <a:buSzPts val="1200"/>
              <a:buFont typeface="Arial"/>
              <a:buChar char="•"/>
            </a:pPr>
            <a:r>
              <a:rPr lang="en-US" sz="1200"/>
              <a:t>It is traditional when learning a new programming language (in this case BASH) to write a simple script which says “Hello world!”. We will do this here.</a:t>
            </a:r>
            <a:endParaRPr sz="1200"/>
          </a:p>
          <a:p>
            <a:pPr indent="-171450" lvl="0" marL="171450" rtl="0" algn="l">
              <a:spcBef>
                <a:spcPts val="750"/>
              </a:spcBef>
              <a:spcAft>
                <a:spcPts val="0"/>
              </a:spcAft>
              <a:buClr>
                <a:schemeClr val="dk1"/>
              </a:buClr>
              <a:buSzPts val="1200"/>
              <a:buFont typeface="Arial"/>
              <a:buChar char="•"/>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247650" lvl="0" marL="171450" rtl="0" algn="l">
              <a:spcBef>
                <a:spcPts val="750"/>
              </a:spcBef>
              <a:spcAft>
                <a:spcPts val="0"/>
              </a:spcAft>
              <a:buSzPts val="1200"/>
              <a:buChar char="•"/>
            </a:pPr>
            <a:r>
              <a:rPr lang="en-US" sz="1200"/>
              <a:t>Congratulations! You have created your first script.</a:t>
            </a:r>
            <a:endParaRPr sz="1200"/>
          </a:p>
          <a:p>
            <a:pPr indent="-247650" lvl="0" marL="171450" rtl="0" algn="l">
              <a:spcBef>
                <a:spcPts val="0"/>
              </a:spcBef>
              <a:spcAft>
                <a:spcPts val="0"/>
              </a:spcAft>
              <a:buSzPts val="1200"/>
              <a:buChar char="•"/>
            </a:pPr>
            <a:r>
              <a:rPr lang="en-US" sz="1200"/>
              <a:t>We will now run the script.</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t/>
            </a:r>
            <a:endParaRPr b="1" sz="1200"/>
          </a:p>
          <a:p>
            <a:pPr indent="0" lvl="0" marL="0" rtl="0" algn="l">
              <a:spcBef>
                <a:spcPts val="750"/>
              </a:spcBef>
              <a:spcAft>
                <a:spcPts val="0"/>
              </a:spcAft>
              <a:buNone/>
            </a:pPr>
            <a:r>
              <a:rPr b="1" lang="en-US" sz="1200"/>
              <a:t>Setting up a generic directory for scripts</a:t>
            </a:r>
            <a:endParaRPr b="1" sz="1200"/>
          </a:p>
          <a:p>
            <a:pPr indent="-247650" lvl="0" marL="171450" rtl="0" algn="l">
              <a:spcBef>
                <a:spcPts val="750"/>
              </a:spcBef>
              <a:spcAft>
                <a:spcPts val="0"/>
              </a:spcAft>
              <a:buSzPts val="1200"/>
              <a:buChar char="•"/>
            </a:pPr>
            <a:r>
              <a:rPr lang="en-US" sz="1200"/>
              <a:t>It would be useful to be able to run scripts we’ve written from anywhere on the filesystem without telling Unix where the script is or that it is a BASH script.</a:t>
            </a:r>
            <a:endParaRPr sz="1200"/>
          </a:p>
          <a:p>
            <a:pPr indent="-247650" lvl="0" marL="171450" rtl="0" algn="l">
              <a:spcBef>
                <a:spcPts val="0"/>
              </a:spcBef>
              <a:spcAft>
                <a:spcPts val="0"/>
              </a:spcAft>
              <a:buSzPts val="1200"/>
              <a:buChar char="•"/>
            </a:pPr>
            <a:r>
              <a:rPr lang="en-US" sz="1200"/>
              <a:t>To tell Unix that a script is a BASH script, edit it so the first line reads </a:t>
            </a:r>
            <a:endParaRPr sz="1200"/>
          </a:p>
          <a:p>
            <a:pPr indent="0" lvl="0" marL="457200" rtl="0" algn="l">
              <a:spcBef>
                <a:spcPts val="750"/>
              </a:spcBef>
              <a:spcAft>
                <a:spcPts val="0"/>
              </a:spcAft>
              <a:buNone/>
            </a:pPr>
            <a:r>
              <a:rPr lang="en-US" sz="1200"/>
              <a:t>“#!/usr/bin/env bash”.</a:t>
            </a:r>
            <a:endParaRPr sz="1200"/>
          </a:p>
          <a:p>
            <a:pPr indent="-247650" lvl="0" marL="171450" rtl="0" algn="l">
              <a:spcBef>
                <a:spcPts val="750"/>
              </a:spcBef>
              <a:spcAft>
                <a:spcPts val="0"/>
              </a:spcAft>
              <a:buSzPts val="1200"/>
              <a:buChar char="•"/>
            </a:pPr>
            <a:r>
              <a:rPr lang="en-US" sz="1200"/>
              <a:t>Next we need to make the script executable. To do this, we use the Unix command </a:t>
            </a:r>
            <a:r>
              <a:rPr b="1" lang="en-US" sz="1200"/>
              <a:t>chmod</a:t>
            </a:r>
            <a:endParaRPr b="1" sz="1200"/>
          </a:p>
          <a:p>
            <a:pPr indent="0" lvl="0" marL="0" rtl="0" algn="l">
              <a:spcBef>
                <a:spcPts val="750"/>
              </a:spcBef>
              <a:spcAft>
                <a:spcPts val="0"/>
              </a:spcAft>
              <a:buNone/>
            </a:pPr>
            <a:r>
              <a:t/>
            </a:r>
            <a:endParaRPr sz="1200"/>
          </a:p>
        </p:txBody>
      </p:sp>
      <p:sp>
        <p:nvSpPr>
          <p:cNvPr id="381" name="Google Shape;381;p36"/>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2" name="Google Shape;382;p36"/>
          <p:cNvSpPr/>
          <p:nvPr/>
        </p:nvSpPr>
        <p:spPr>
          <a:xfrm>
            <a:off x="471500" y="3077025"/>
            <a:ext cx="5915100" cy="24450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accent1"/>
                </a:solidFill>
                <a:latin typeface="Courier"/>
                <a:ea typeface="Courier"/>
                <a:cs typeface="Courier"/>
                <a:sym typeface="Courier"/>
              </a:rPr>
              <a:t> </a:t>
            </a:r>
            <a:r>
              <a:rPr lang="en-US" sz="1200">
                <a:solidFill>
                  <a:schemeClr val="accent1"/>
                </a:solidFill>
                <a:latin typeface="Courier"/>
                <a:ea typeface="Courier"/>
                <a:cs typeface="Courier"/>
                <a:sym typeface="Courier"/>
              </a:rPr>
              <a:t># In a terminal window, navigate to your home directory and create a directory called scripts</a:t>
            </a:r>
            <a:endParaRPr/>
          </a:p>
          <a:p>
            <a:pPr indent="-39687" lvl="0" marL="92075" rtl="0" algn="l">
              <a:spcBef>
                <a:spcPts val="0"/>
              </a:spcBef>
              <a:spcAft>
                <a:spcPts val="0"/>
              </a:spcAft>
              <a:buNone/>
            </a:pPr>
            <a:r>
              <a:rPr lang="en-US" sz="1200">
                <a:solidFill>
                  <a:schemeClr val="dk1"/>
                </a:solidFill>
                <a:latin typeface="Courier"/>
                <a:ea typeface="Courier"/>
                <a:cs typeface="Courier"/>
                <a:sym typeface="Courier"/>
              </a:rPr>
              <a:t>$ cd</a:t>
            </a:r>
            <a:endParaRPr sz="1200">
              <a:solidFill>
                <a:schemeClr val="dk1"/>
              </a:solidFill>
              <a:latin typeface="Courier"/>
              <a:ea typeface="Courier"/>
              <a:cs typeface="Courier"/>
              <a:sym typeface="Courier"/>
            </a:endParaRPr>
          </a:p>
          <a:p>
            <a:pPr indent="-39687" lvl="0" marL="92075" rtl="0" algn="l">
              <a:spcBef>
                <a:spcPts val="0"/>
              </a:spcBef>
              <a:spcAft>
                <a:spcPts val="0"/>
              </a:spcAft>
              <a:buNone/>
            </a:pPr>
            <a:r>
              <a:rPr lang="en-US" sz="1200">
                <a:solidFill>
                  <a:schemeClr val="dk1"/>
                </a:solidFill>
                <a:latin typeface="Courier"/>
                <a:ea typeface="Courier"/>
                <a:cs typeface="Courier"/>
                <a:sym typeface="Courier"/>
              </a:rPr>
              <a:t>$ mkdir scripts</a:t>
            </a:r>
            <a:endParaRPr sz="1200">
              <a:solidFill>
                <a:schemeClr val="dk1"/>
              </a:solidFill>
              <a:latin typeface="Courier"/>
              <a:ea typeface="Courier"/>
              <a:cs typeface="Courier"/>
              <a:sym typeface="Courier"/>
            </a:endParaRPr>
          </a:p>
          <a:p>
            <a:pPr indent="-39687" lvl="0" marL="92075" rtl="0" algn="l">
              <a:spcBef>
                <a:spcPts val="0"/>
              </a:spcBef>
              <a:spcAft>
                <a:spcPts val="0"/>
              </a:spcAft>
              <a:buNone/>
            </a:pPr>
            <a:r>
              <a:rPr lang="en-US" sz="1200">
                <a:solidFill>
                  <a:schemeClr val="dk1"/>
                </a:solidFill>
                <a:latin typeface="Courier"/>
                <a:ea typeface="Courier"/>
                <a:cs typeface="Courier"/>
                <a:sym typeface="Courier"/>
              </a:rPr>
              <a:t>$ cd scripts</a:t>
            </a:r>
            <a:endParaRPr sz="1200">
              <a:solidFill>
                <a:schemeClr val="dk1"/>
              </a:solidFill>
              <a:latin typeface="Courier"/>
              <a:ea typeface="Courier"/>
              <a:cs typeface="Courier"/>
              <a:sym typeface="Courier"/>
            </a:endParaRPr>
          </a:p>
          <a:p>
            <a:pPr indent="-39687" lvl="0" marL="92075" rtl="0" algn="l">
              <a:spcBef>
                <a:spcPts val="0"/>
              </a:spcBef>
              <a:spcAft>
                <a:spcPts val="0"/>
              </a:spcAft>
              <a:buNone/>
            </a:pPr>
            <a:r>
              <a:t/>
            </a:r>
            <a:endParaRPr sz="1200">
              <a:solidFill>
                <a:schemeClr val="dk1"/>
              </a:solidFill>
              <a:latin typeface="Courier"/>
              <a:ea typeface="Courier"/>
              <a:cs typeface="Courier"/>
              <a:sym typeface="Courier"/>
            </a:endParaRPr>
          </a:p>
          <a:p>
            <a:pPr indent="0" lvl="0" marL="0" rtl="0" algn="l">
              <a:spcBef>
                <a:spcPts val="0"/>
              </a:spcBef>
              <a:spcAft>
                <a:spcPts val="0"/>
              </a:spcAft>
              <a:buNone/>
            </a:pPr>
            <a:r>
              <a:rPr lang="en-US" sz="1200">
                <a:solidFill>
                  <a:schemeClr val="accent1"/>
                </a:solidFill>
                <a:latin typeface="Courier"/>
                <a:ea typeface="Courier"/>
                <a:cs typeface="Courier"/>
                <a:sym typeface="Courier"/>
              </a:rPr>
              <a:t> # Open a text editor to create your script. Do not use a word processor. An example is gedit. If you don’t have a favourite text editor already run this.</a:t>
            </a:r>
            <a:endParaRPr sz="1200">
              <a:solidFill>
                <a:schemeClr val="accent1"/>
              </a:solidFill>
              <a:latin typeface="Courier"/>
              <a:ea typeface="Courier"/>
              <a:cs typeface="Courier"/>
              <a:sym typeface="Courier"/>
            </a:endParaRPr>
          </a:p>
          <a:p>
            <a:pPr indent="0" lvl="0" marL="0" rtl="0" algn="l">
              <a:spcBef>
                <a:spcPts val="0"/>
              </a:spcBef>
              <a:spcAft>
                <a:spcPts val="0"/>
              </a:spcAft>
              <a:buNone/>
            </a:pPr>
            <a:r>
              <a:rPr lang="en-US" sz="1200">
                <a:solidFill>
                  <a:schemeClr val="accent1"/>
                </a:solidFill>
                <a:latin typeface="Courier"/>
                <a:ea typeface="Courier"/>
                <a:cs typeface="Courier"/>
                <a:sym typeface="Courier"/>
              </a:rPr>
              <a:t> </a:t>
            </a:r>
            <a:r>
              <a:rPr lang="en-US" sz="1200">
                <a:solidFill>
                  <a:schemeClr val="dk1"/>
                </a:solidFill>
                <a:latin typeface="Courier"/>
                <a:ea typeface="Courier"/>
                <a:cs typeface="Courier"/>
                <a:sym typeface="Courier"/>
              </a:rPr>
              <a:t>$ gedit &amp;</a:t>
            </a:r>
            <a:endParaRPr sz="1200">
              <a:solidFill>
                <a:schemeClr val="dk1"/>
              </a:solidFill>
              <a:latin typeface="Courier"/>
              <a:ea typeface="Courier"/>
              <a:cs typeface="Courier"/>
              <a:sym typeface="Courier"/>
            </a:endParaRPr>
          </a:p>
          <a:p>
            <a:pPr indent="0" lvl="0" marL="0" rtl="0" algn="l">
              <a:spcBef>
                <a:spcPts val="0"/>
              </a:spcBef>
              <a:spcAft>
                <a:spcPts val="0"/>
              </a:spcAft>
              <a:buNone/>
            </a:pPr>
            <a:r>
              <a:t/>
            </a:r>
            <a:endParaRPr sz="1200">
              <a:solidFill>
                <a:schemeClr val="dk1"/>
              </a:solidFill>
              <a:latin typeface="Courier"/>
              <a:ea typeface="Courier"/>
              <a:cs typeface="Courier"/>
              <a:sym typeface="Courier"/>
            </a:endParaRPr>
          </a:p>
          <a:p>
            <a:pPr indent="0" lvl="0" marL="0" rtl="0" algn="l">
              <a:spcBef>
                <a:spcPts val="0"/>
              </a:spcBef>
              <a:spcAft>
                <a:spcPts val="0"/>
              </a:spcAft>
              <a:buNone/>
            </a:pPr>
            <a:r>
              <a:rPr lang="en-US" sz="1200">
                <a:solidFill>
                  <a:schemeClr val="accent1"/>
                </a:solidFill>
                <a:latin typeface="Courier"/>
                <a:ea typeface="Courier"/>
                <a:cs typeface="Courier"/>
                <a:sym typeface="Courier"/>
              </a:rPr>
              <a:t> # In the editor window type ‘echo “Hello world!”’ and save the file with the name hello.sh.</a:t>
            </a:r>
            <a:endParaRPr sz="1200">
              <a:solidFill>
                <a:schemeClr val="dk1"/>
              </a:solidFill>
              <a:latin typeface="Courier"/>
              <a:ea typeface="Courier"/>
              <a:cs typeface="Courier"/>
              <a:sym typeface="Courier"/>
            </a:endParaRPr>
          </a:p>
        </p:txBody>
      </p:sp>
      <p:sp>
        <p:nvSpPr>
          <p:cNvPr id="383" name="Google Shape;383;p36"/>
          <p:cNvSpPr/>
          <p:nvPr/>
        </p:nvSpPr>
        <p:spPr>
          <a:xfrm>
            <a:off x="471500" y="6276000"/>
            <a:ext cx="5915100" cy="7677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First check to see whether the file in place then run it.</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ls hello.sh</a:t>
            </a:r>
            <a:endParaRPr sz="1200">
              <a:solidFill>
                <a:schemeClr val="dk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bash hello.sh</a:t>
            </a:r>
            <a:endParaRPr/>
          </a:p>
        </p:txBody>
      </p:sp>
      <p:cxnSp>
        <p:nvCxnSpPr>
          <p:cNvPr id="384" name="Google Shape;384;p36"/>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85" name="Google Shape;385;p36"/>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386" name="Google Shape;386;p36"/>
          <p:cNvSpPr/>
          <p:nvPr/>
        </p:nvSpPr>
        <p:spPr>
          <a:xfrm>
            <a:off x="454675" y="8796025"/>
            <a:ext cx="5915100" cy="5835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chmod changes the permissions of the file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chmod +x hello.sh</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37"/>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393" name="Google Shape;393;p37"/>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394" name="Google Shape;394;p37"/>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395" name="Google Shape;395;p37"/>
          <p:cNvSpPr txBox="1"/>
          <p:nvPr>
            <p:ph idx="1" type="body"/>
          </p:nvPr>
        </p:nvSpPr>
        <p:spPr>
          <a:xfrm>
            <a:off x="623838" y="655130"/>
            <a:ext cx="5915100" cy="8394900"/>
          </a:xfrm>
          <a:prstGeom prst="rect">
            <a:avLst/>
          </a:prstGeom>
          <a:noFill/>
          <a:ln>
            <a:noFill/>
          </a:ln>
        </p:spPr>
        <p:txBody>
          <a:bodyPr anchorCtr="0" anchor="t" bIns="45700" lIns="228600" spcFirstLastPara="1" rIns="91425" wrap="square" tIns="45700">
            <a:noAutofit/>
          </a:bodyPr>
          <a:lstStyle/>
          <a:p>
            <a:pPr indent="-171450" lvl="0" marL="171450" marR="0" rtl="0" algn="l">
              <a:lnSpc>
                <a:spcPct val="90000"/>
              </a:lnSpc>
              <a:spcBef>
                <a:spcPts val="0"/>
              </a:spcBef>
              <a:spcAft>
                <a:spcPts val="0"/>
              </a:spcAft>
              <a:buClr>
                <a:schemeClr val="dk1"/>
              </a:buClr>
              <a:buSzPts val="1200"/>
              <a:buFont typeface="Arial"/>
              <a:buChar char="•"/>
            </a:pPr>
            <a:r>
              <a:rPr lang="en-US" sz="1200"/>
              <a:t>The final thing we need to do is change our setup so Unix can find our scripts without explicitly being told where they are. </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When a command is typed, Unix searches a list of directories looking for it.</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This list is stored as an environmental variable known as the PATH. </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Some of the directories in the PATH are looked at for all users but others can be set explicitly for an individual user</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This has given us the list of directories currently used for commands.</a:t>
            </a:r>
            <a:endParaRPr sz="1200"/>
          </a:p>
          <a:p>
            <a:pPr indent="-190500" lvl="0" marL="171450" marR="0" rtl="0" algn="l">
              <a:lnSpc>
                <a:spcPct val="90000"/>
              </a:lnSpc>
              <a:spcBef>
                <a:spcPts val="0"/>
              </a:spcBef>
              <a:spcAft>
                <a:spcPts val="0"/>
              </a:spcAft>
              <a:buSzPts val="1200"/>
              <a:buChar char="•"/>
            </a:pPr>
            <a:r>
              <a:rPr lang="en-US" sz="1200"/>
              <a:t>You will notice that it does not include your scripts directory.</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14300" marR="0" rtl="0" algn="l">
              <a:lnSpc>
                <a:spcPct val="90000"/>
              </a:lnSpc>
              <a:spcBef>
                <a:spcPts val="750"/>
              </a:spcBef>
              <a:spcAft>
                <a:spcPts val="0"/>
              </a:spcAft>
              <a:buSzPts val="1200"/>
              <a:buChar char="•"/>
            </a:pPr>
            <a:r>
              <a:rPr lang="en-US" sz="1200"/>
              <a:t>If you want this change to be permanent i.e. so Unix finds your scripts directory in a new terminal or after a fresh login, add the above line to a file called ~/.bashrc.</a:t>
            </a:r>
            <a:endParaRPr sz="1200"/>
          </a:p>
          <a:p>
            <a:pPr indent="-190500" lvl="0" marL="114300" marR="0" rtl="0" algn="l">
              <a:lnSpc>
                <a:spcPct val="90000"/>
              </a:lnSpc>
              <a:spcBef>
                <a:spcPts val="0"/>
              </a:spcBef>
              <a:spcAft>
                <a:spcPts val="0"/>
              </a:spcAft>
              <a:buSzPts val="1200"/>
              <a:buChar char="•"/>
            </a:pPr>
            <a:r>
              <a:rPr lang="en-US" sz="1200"/>
              <a:t>Each user has a .bashrc file. It stores environment variables and aliases for the individual user account.</a:t>
            </a:r>
            <a:endParaRPr sz="1200"/>
          </a:p>
          <a:p>
            <a:pPr indent="-190500" lvl="0" marL="114300" marR="0" rtl="0" algn="l">
              <a:lnSpc>
                <a:spcPct val="90000"/>
              </a:lnSpc>
              <a:spcBef>
                <a:spcPts val="0"/>
              </a:spcBef>
              <a:spcAft>
                <a:spcPts val="0"/>
              </a:spcAft>
              <a:buSzPts val="1200"/>
              <a:buChar char="•"/>
            </a:pPr>
            <a:r>
              <a:rPr lang="en-US" sz="1200"/>
              <a:t>On a Mac, the equivalent file is called ~/.bash_profile.</a:t>
            </a:r>
            <a:endParaRPr sz="1200"/>
          </a:p>
          <a:p>
            <a:pPr indent="-190500" lvl="0" marL="114300" marR="0" rtl="0" algn="l">
              <a:lnSpc>
                <a:spcPct val="90000"/>
              </a:lnSpc>
              <a:spcBef>
                <a:spcPts val="0"/>
              </a:spcBef>
              <a:spcAft>
                <a:spcPts val="0"/>
              </a:spcAft>
              <a:buSzPts val="1200"/>
              <a:buChar char="•"/>
            </a:pPr>
            <a:r>
              <a:rPr lang="en-US" sz="1200"/>
              <a:t>This file is only usually looked at when logging in or opening a new terminal.</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247650" lvl="0" marL="171450" marR="0" rtl="0" algn="l">
              <a:lnSpc>
                <a:spcPct val="90000"/>
              </a:lnSpc>
              <a:spcBef>
                <a:spcPts val="750"/>
              </a:spcBef>
              <a:spcAft>
                <a:spcPts val="0"/>
              </a:spcAft>
              <a:buSzPts val="1200"/>
              <a:buChar char="•"/>
            </a:pPr>
            <a:r>
              <a:rPr lang="en-US" sz="1200"/>
              <a:t>With this set up, to create a new script, you can copy and edit an existing script or create a new one</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14300" marR="0" rtl="0" algn="l">
              <a:lnSpc>
                <a:spcPct val="90000"/>
              </a:lnSpc>
              <a:spcBef>
                <a:spcPts val="750"/>
              </a:spcBef>
              <a:spcAft>
                <a:spcPts val="0"/>
              </a:spcAft>
              <a:buSzPts val="1200"/>
              <a:buChar char="•"/>
            </a:pPr>
            <a:r>
              <a:rPr lang="en-US" sz="1200"/>
              <a:t>myscript.sh can now be edited using a text editor.</a:t>
            </a:r>
            <a:endParaRPr sz="1200"/>
          </a:p>
        </p:txBody>
      </p:sp>
      <p:sp>
        <p:nvSpPr>
          <p:cNvPr id="396" name="Google Shape;396;p37"/>
          <p:cNvSpPr/>
          <p:nvPr/>
        </p:nvSpPr>
        <p:spPr>
          <a:xfrm>
            <a:off x="623850" y="2179875"/>
            <a:ext cx="5915100" cy="5835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First we want to check what our PATH currently is.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echo $PATH</a:t>
            </a:r>
            <a:endParaRPr/>
          </a:p>
        </p:txBody>
      </p:sp>
      <p:sp>
        <p:nvSpPr>
          <p:cNvPr id="397" name="Google Shape;397;p37"/>
          <p:cNvSpPr/>
          <p:nvPr/>
        </p:nvSpPr>
        <p:spPr>
          <a:xfrm>
            <a:off x="623850" y="3528900"/>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can modify the PATH environment variable in the current terminal</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export PATH=$PATH:~/scripts</a:t>
            </a:r>
            <a:endParaRPr/>
          </a:p>
        </p:txBody>
      </p:sp>
      <p:sp>
        <p:nvSpPr>
          <p:cNvPr id="398" name="Google Shape;398;p37"/>
          <p:cNvSpPr/>
          <p:nvPr/>
        </p:nvSpPr>
        <p:spPr>
          <a:xfrm>
            <a:off x="623850" y="5862275"/>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To check the change has worked, open a new terminal and run your script with no location set.</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hello.sh</a:t>
            </a:r>
            <a:endParaRPr/>
          </a:p>
        </p:txBody>
      </p:sp>
      <p:sp>
        <p:nvSpPr>
          <p:cNvPr id="399" name="Google Shape;399;p37"/>
          <p:cNvSpPr/>
          <p:nvPr/>
        </p:nvSpPr>
        <p:spPr>
          <a:xfrm>
            <a:off x="623850" y="7342275"/>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ourier"/>
                <a:ea typeface="Courier"/>
                <a:cs typeface="Courier"/>
                <a:sym typeface="Courier"/>
              </a:rPr>
              <a:t>$ cd ~/scripts</a:t>
            </a:r>
            <a:endParaRPr sz="1200">
              <a:solidFill>
                <a:schemeClr val="dk1"/>
              </a:solidFill>
              <a:latin typeface="Courier"/>
              <a:ea typeface="Courier"/>
              <a:cs typeface="Courier"/>
              <a:sym typeface="Courier"/>
            </a:endParaRPr>
          </a:p>
          <a:p>
            <a:pPr indent="0" lvl="0" marL="0" marR="0" rtl="0" algn="l">
              <a:spcBef>
                <a:spcPts val="0"/>
              </a:spcBef>
              <a:spcAft>
                <a:spcPts val="0"/>
              </a:spcAft>
              <a:buNone/>
            </a:pPr>
            <a:r>
              <a:rPr lang="en-US" sz="1200">
                <a:solidFill>
                  <a:schemeClr val="dk1"/>
                </a:solidFill>
                <a:latin typeface="Courier"/>
                <a:ea typeface="Courier"/>
                <a:cs typeface="Courier"/>
                <a:sym typeface="Courier"/>
              </a:rPr>
              <a:t>$ touch myscript.sh</a:t>
            </a:r>
            <a:endParaRPr sz="1200">
              <a:solidFill>
                <a:schemeClr val="dk1"/>
              </a:solidFill>
              <a:latin typeface="Courier"/>
              <a:ea typeface="Courier"/>
              <a:cs typeface="Courier"/>
              <a:sym typeface="Courier"/>
            </a:endParaRPr>
          </a:p>
          <a:p>
            <a:pPr indent="0" lvl="0" marL="0" marR="0" rtl="0" algn="l">
              <a:spcBef>
                <a:spcPts val="0"/>
              </a:spcBef>
              <a:spcAft>
                <a:spcPts val="0"/>
              </a:spcAft>
              <a:buNone/>
            </a:pPr>
            <a:r>
              <a:rPr lang="en-US" sz="1200">
                <a:solidFill>
                  <a:schemeClr val="dk1"/>
                </a:solidFill>
                <a:latin typeface="Courier"/>
                <a:ea typeface="Courier"/>
                <a:cs typeface="Courier"/>
                <a:sym typeface="Courier"/>
              </a:rPr>
              <a:t>$ chmod +x myscript.sh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38"/>
          <p:cNvSpPr txBox="1"/>
          <p:nvPr>
            <p:ph idx="1" type="body"/>
          </p:nvPr>
        </p:nvSpPr>
        <p:spPr>
          <a:xfrm>
            <a:off x="471438" y="527405"/>
            <a:ext cx="5915100" cy="8394900"/>
          </a:xfrm>
          <a:prstGeom prst="rect">
            <a:avLst/>
          </a:prstGeom>
          <a:noFill/>
          <a:ln>
            <a:noFill/>
          </a:ln>
        </p:spPr>
        <p:txBody>
          <a:bodyPr anchorCtr="0" anchor="t" bIns="45700" lIns="228600"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t>Getting command line options and adding output text</a:t>
            </a:r>
            <a:endParaRPr b="1" sz="1200"/>
          </a:p>
          <a:p>
            <a:pPr indent="-171450" lvl="0" marL="171450" marR="0" rtl="0" algn="l">
              <a:lnSpc>
                <a:spcPct val="90000"/>
              </a:lnSpc>
              <a:spcBef>
                <a:spcPts val="750"/>
              </a:spcBef>
              <a:spcAft>
                <a:spcPts val="0"/>
              </a:spcAft>
              <a:buClr>
                <a:schemeClr val="dk1"/>
              </a:buClr>
              <a:buSzPts val="1200"/>
              <a:buFont typeface="Arial"/>
              <a:buChar char="•"/>
            </a:pPr>
            <a:r>
              <a:rPr lang="en-US" sz="1200"/>
              <a:t>Usually we want a script to read in options from the user, for example the name of an input file.</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Inside the script, these parameters are given the names $1, $2, $3 etc.</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We have provided a simple example in which the user provides a file name and a number.</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The script simply prints the file name on screen together with the top few lines of the file (the number given as the second command line option).</a:t>
            </a:r>
            <a:endParaRPr sz="1200"/>
          </a:p>
          <a:p>
            <a:pPr indent="-171450" lvl="0" marL="171450" marR="0" rtl="0" algn="l">
              <a:lnSpc>
                <a:spcPct val="90000"/>
              </a:lnSpc>
              <a:spcBef>
                <a:spcPts val="750"/>
              </a:spcBef>
              <a:spcAft>
                <a:spcPts val="0"/>
              </a:spcAft>
              <a:buClr>
                <a:schemeClr val="dk1"/>
              </a:buClr>
              <a:buSzPts val="1200"/>
              <a:buFont typeface="Arial"/>
              <a:buChar char="•"/>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Having looked at the script, run it to observe the output</a:t>
            </a:r>
            <a:endParaRPr sz="1200"/>
          </a:p>
          <a:p>
            <a:pPr indent="-190500" lvl="0" marL="171450" marR="0" rtl="0" algn="l">
              <a:lnSpc>
                <a:spcPct val="90000"/>
              </a:lnSpc>
              <a:spcBef>
                <a:spcPts val="0"/>
              </a:spcBef>
              <a:spcAft>
                <a:spcPts val="0"/>
              </a:spcAft>
              <a:buSzPts val="1200"/>
              <a:buChar char="•"/>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You will notice that, whilst the script works, is not very readable. It is better to replace $1 and $2 with meaningful variable names.</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We have set the variable filename to be $1 and the variable number_of_lines to be $2.</a:t>
            </a:r>
            <a:endParaRPr sz="1200"/>
          </a:p>
          <a:p>
            <a:pPr indent="-190500" lvl="0" marL="171450" marR="0" rtl="0" algn="l">
              <a:lnSpc>
                <a:spcPct val="90000"/>
              </a:lnSpc>
              <a:spcBef>
                <a:spcPts val="0"/>
              </a:spcBef>
              <a:spcAft>
                <a:spcPts val="0"/>
              </a:spcAft>
              <a:buSzPts val="1200"/>
              <a:buChar char="•"/>
            </a:pPr>
            <a:r>
              <a:rPr lang="en-US" sz="1200"/>
              <a:t>This may seem unimportant with a simple script but, as you write more complex scripts or adapt them to particular datasets, you will realise that setting meaningful variable names saves a lot of time.</a:t>
            </a:r>
            <a:endParaRPr sz="1200"/>
          </a:p>
        </p:txBody>
      </p:sp>
      <p:sp>
        <p:nvSpPr>
          <p:cNvPr id="406" name="Google Shape;406;p38"/>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407" name="Google Shape;407;p38"/>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08" name="Google Shape;408;p38"/>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409" name="Google Shape;409;p38"/>
          <p:cNvSpPr/>
          <p:nvPr/>
        </p:nvSpPr>
        <p:spPr>
          <a:xfrm>
            <a:off x="454675" y="2529675"/>
            <a:ext cx="5915100" cy="8874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can view this example using the cat commend we’ve seen earlier</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cd ~/Module_3_Linux_Scripting/bash_scripts/scripts</a:t>
            </a:r>
            <a:endParaRPr sz="1200">
              <a:solidFill>
                <a:schemeClr val="dk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cat options_example.sh</a:t>
            </a:r>
            <a:endParaRPr/>
          </a:p>
        </p:txBody>
      </p:sp>
      <p:sp>
        <p:nvSpPr>
          <p:cNvPr id="410" name="Google Shape;410;p38"/>
          <p:cNvSpPr/>
          <p:nvPr/>
        </p:nvSpPr>
        <p:spPr>
          <a:xfrm>
            <a:off x="471500" y="4146450"/>
            <a:ext cx="5915100" cy="4266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ourier"/>
                <a:ea typeface="Courier"/>
                <a:cs typeface="Courier"/>
                <a:sym typeface="Courier"/>
              </a:rPr>
              <a:t>$ ./options_example.sh test_file 2</a:t>
            </a:r>
            <a:endParaRPr/>
          </a:p>
        </p:txBody>
      </p:sp>
      <p:sp>
        <p:nvSpPr>
          <p:cNvPr id="411" name="Google Shape;411;p38"/>
          <p:cNvSpPr/>
          <p:nvPr/>
        </p:nvSpPr>
        <p:spPr>
          <a:xfrm>
            <a:off x="454675" y="5430200"/>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have provided a second version of the script which is more readable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cat options_example2.sh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9"/>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418" name="Google Shape;418;p39"/>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19" name="Google Shape;419;p39"/>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420" name="Google Shape;420;p39"/>
          <p:cNvSpPr txBox="1"/>
          <p:nvPr>
            <p:ph idx="1" type="body"/>
          </p:nvPr>
        </p:nvSpPr>
        <p:spPr>
          <a:xfrm>
            <a:off x="471438" y="527405"/>
            <a:ext cx="5915100" cy="8394900"/>
          </a:xfrm>
          <a:prstGeom prst="rect">
            <a:avLst/>
          </a:prstGeom>
          <a:noFill/>
          <a:ln>
            <a:noFill/>
          </a:ln>
        </p:spPr>
        <p:txBody>
          <a:bodyPr anchorCtr="0" anchor="t" bIns="45700" lIns="228600"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t>Searching the content of files using grep</a:t>
            </a:r>
            <a:endParaRPr b="1" sz="1200"/>
          </a:p>
          <a:p>
            <a:pPr indent="-171450" lvl="0" marL="171450" marR="0" rtl="0" algn="l">
              <a:lnSpc>
                <a:spcPct val="90000"/>
              </a:lnSpc>
              <a:spcBef>
                <a:spcPts val="750"/>
              </a:spcBef>
              <a:spcAft>
                <a:spcPts val="0"/>
              </a:spcAft>
              <a:buClr>
                <a:schemeClr val="dk1"/>
              </a:buClr>
              <a:buSzPts val="1200"/>
              <a:buFont typeface="Arial"/>
              <a:buChar char="•"/>
            </a:pPr>
            <a:r>
              <a:rPr lang="en-US" sz="1200"/>
              <a:t>A common task is extraction of information from a large file or many large files.</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This is achieved using the Unix command </a:t>
            </a:r>
            <a:r>
              <a:rPr b="1" lang="en-US" sz="1200"/>
              <a:t>grep</a:t>
            </a:r>
            <a:r>
              <a:rPr lang="en-US" sz="1200"/>
              <a:t>. This stands for </a:t>
            </a:r>
            <a:r>
              <a:rPr b="1" lang="en-US" sz="1200"/>
              <a:t>“Globally </a:t>
            </a:r>
            <a:r>
              <a:rPr lang="en-US" sz="1200"/>
              <a:t>search for</a:t>
            </a:r>
            <a:r>
              <a:rPr b="1" lang="en-US" sz="1200"/>
              <a:t> a Regular Expression</a:t>
            </a:r>
            <a:r>
              <a:rPr lang="en-US" sz="1200"/>
              <a:t> and </a:t>
            </a:r>
            <a:r>
              <a:rPr b="1" lang="en-US" sz="1200"/>
              <a:t>Print</a:t>
            </a:r>
            <a:r>
              <a:rPr lang="en-US" sz="1200"/>
              <a:t>”.</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b="1" sz="1200"/>
          </a:p>
          <a:p>
            <a:pPr indent="0" lvl="0" marL="0" marR="0" rtl="0" algn="l">
              <a:lnSpc>
                <a:spcPct val="90000"/>
              </a:lnSpc>
              <a:spcBef>
                <a:spcPts val="750"/>
              </a:spcBef>
              <a:spcAft>
                <a:spcPts val="0"/>
              </a:spcAft>
              <a:buNone/>
            </a:pPr>
            <a:r>
              <a:rPr b="1" lang="en-US" sz="1200"/>
              <a:t>Simple pattern matching</a:t>
            </a:r>
            <a:endParaRPr b="1" sz="1200"/>
          </a:p>
          <a:p>
            <a:pPr indent="-190500" lvl="0" marL="171450" marR="0" rtl="0" algn="l">
              <a:lnSpc>
                <a:spcPct val="90000"/>
              </a:lnSpc>
              <a:spcBef>
                <a:spcPts val="750"/>
              </a:spcBef>
              <a:spcAft>
                <a:spcPts val="0"/>
              </a:spcAft>
              <a:buSzPts val="1200"/>
              <a:buChar char="•"/>
            </a:pPr>
            <a:r>
              <a:rPr lang="en-US" sz="1200"/>
              <a:t>We will search a small example file in “BED” format. </a:t>
            </a:r>
            <a:endParaRPr sz="1200"/>
          </a:p>
          <a:p>
            <a:pPr indent="-190500" lvl="0" marL="171450" marR="0" rtl="0" algn="l">
              <a:lnSpc>
                <a:spcPct val="90000"/>
              </a:lnSpc>
              <a:spcBef>
                <a:spcPts val="0"/>
              </a:spcBef>
              <a:spcAft>
                <a:spcPts val="0"/>
              </a:spcAft>
              <a:buSzPts val="1200"/>
              <a:buChar char="•"/>
            </a:pPr>
            <a:r>
              <a:rPr lang="en-US" sz="1200"/>
              <a:t>This is a tab delimited file format, which can contain 10 or more columns, although only the first three are required.</a:t>
            </a:r>
            <a:endParaRPr sz="1200"/>
          </a:p>
          <a:p>
            <a:pPr indent="-190500" lvl="0" marL="171450" marR="0" rtl="0" algn="l">
              <a:lnSpc>
                <a:spcPct val="90000"/>
              </a:lnSpc>
              <a:spcBef>
                <a:spcPts val="0"/>
              </a:spcBef>
              <a:spcAft>
                <a:spcPts val="0"/>
              </a:spcAft>
              <a:buSzPts val="1200"/>
              <a:buChar char="•"/>
            </a:pPr>
            <a:r>
              <a:rPr lang="en-US" sz="1200"/>
              <a:t>The file format is described in full at  </a:t>
            </a:r>
            <a:r>
              <a:rPr lang="en-US" sz="1200" u="sng">
                <a:solidFill>
                  <a:schemeClr val="hlink"/>
                </a:solidFill>
                <a:hlinkClick r:id="rId3"/>
              </a:rPr>
              <a:t>http://genome.ucsc.edu/FAQ/FAQformat#format1</a:t>
            </a:r>
            <a:endParaRPr sz="1200"/>
          </a:p>
          <a:p>
            <a:pPr indent="-190500" lvl="0" marL="171450" marR="0" rtl="0" algn="l">
              <a:lnSpc>
                <a:spcPct val="90000"/>
              </a:lnSpc>
              <a:spcBef>
                <a:spcPts val="0"/>
              </a:spcBef>
              <a:spcAft>
                <a:spcPts val="0"/>
              </a:spcAft>
              <a:buSzPts val="1200"/>
              <a:buChar char="•"/>
            </a:pPr>
            <a:r>
              <a:rPr lang="en-US" sz="1200"/>
              <a:t>We will use columns 1 to 5</a:t>
            </a:r>
            <a:endParaRPr sz="1200"/>
          </a:p>
          <a:p>
            <a:pPr indent="-304800" lvl="1" marL="914400" marR="0" rtl="0" algn="l">
              <a:lnSpc>
                <a:spcPct val="90000"/>
              </a:lnSpc>
              <a:spcBef>
                <a:spcPts val="0"/>
              </a:spcBef>
              <a:spcAft>
                <a:spcPts val="0"/>
              </a:spcAft>
              <a:buSzPts val="1200"/>
              <a:buChar char="•"/>
            </a:pPr>
            <a:r>
              <a:rPr lang="en-US" sz="1200"/>
              <a:t>Sequence name</a:t>
            </a:r>
            <a:endParaRPr sz="1200"/>
          </a:p>
          <a:p>
            <a:pPr indent="-304800" lvl="1" marL="914400" marR="0" rtl="0" algn="l">
              <a:lnSpc>
                <a:spcPct val="90000"/>
              </a:lnSpc>
              <a:spcBef>
                <a:spcPts val="0"/>
              </a:spcBef>
              <a:spcAft>
                <a:spcPts val="0"/>
              </a:spcAft>
              <a:buSzPts val="1200"/>
              <a:buChar char="•"/>
            </a:pPr>
            <a:r>
              <a:rPr lang="en-US" sz="1200"/>
              <a:t>Start position (starting from 0 not 1)</a:t>
            </a:r>
            <a:endParaRPr sz="1200"/>
          </a:p>
          <a:p>
            <a:pPr indent="-304800" lvl="1" marL="914400" marR="0" rtl="0" algn="l">
              <a:lnSpc>
                <a:spcPct val="90000"/>
              </a:lnSpc>
              <a:spcBef>
                <a:spcPts val="0"/>
              </a:spcBef>
              <a:spcAft>
                <a:spcPts val="0"/>
              </a:spcAft>
              <a:buSzPts val="1200"/>
              <a:buChar char="•"/>
            </a:pPr>
            <a:r>
              <a:rPr lang="en-US" sz="1200"/>
              <a:t>End position (starting from 0 not 1)</a:t>
            </a:r>
            <a:endParaRPr sz="1200"/>
          </a:p>
          <a:p>
            <a:pPr indent="-304800" lvl="1" marL="914400" marR="0" rtl="0" algn="l">
              <a:lnSpc>
                <a:spcPct val="90000"/>
              </a:lnSpc>
              <a:spcBef>
                <a:spcPts val="0"/>
              </a:spcBef>
              <a:spcAft>
                <a:spcPts val="0"/>
              </a:spcAft>
              <a:buSzPts val="1200"/>
              <a:buChar char="•"/>
            </a:pPr>
            <a:r>
              <a:rPr lang="en-US" sz="1200"/>
              <a:t>Feature name</a:t>
            </a:r>
            <a:endParaRPr sz="1200"/>
          </a:p>
          <a:p>
            <a:pPr indent="-304800" lvl="1" marL="914400" marR="0" rtl="0" algn="l">
              <a:lnSpc>
                <a:spcPct val="90000"/>
              </a:lnSpc>
              <a:spcBef>
                <a:spcPts val="0"/>
              </a:spcBef>
              <a:spcAft>
                <a:spcPts val="0"/>
              </a:spcAft>
              <a:buSzPts val="1200"/>
              <a:buChar char="•"/>
            </a:pPr>
            <a:r>
              <a:rPr lang="en-US" sz="1200"/>
              <a:t>Score (used to store gene expression level in our examples)</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This is a short example but files of this format may contain hundreds to thousands of lines, making it impractical to read them manually.</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This has shown us all lines containing the text “chr2”.</a:t>
            </a:r>
            <a:endParaRPr sz="1200"/>
          </a:p>
          <a:p>
            <a:pPr indent="-190500" lvl="0" marL="171450" marR="0" rtl="0" algn="l">
              <a:lnSpc>
                <a:spcPct val="90000"/>
              </a:lnSpc>
              <a:spcBef>
                <a:spcPts val="0"/>
              </a:spcBef>
              <a:spcAft>
                <a:spcPts val="0"/>
              </a:spcAft>
              <a:buSzPts val="1200"/>
              <a:buChar char="•"/>
            </a:pPr>
            <a:r>
              <a:rPr lang="en-US" sz="1200"/>
              <a:t>We may wish to refine our search further.</a:t>
            </a:r>
            <a:endParaRPr sz="1200"/>
          </a:p>
        </p:txBody>
      </p:sp>
      <p:sp>
        <p:nvSpPr>
          <p:cNvPr id="421" name="Google Shape;421;p39"/>
          <p:cNvSpPr/>
          <p:nvPr/>
        </p:nvSpPr>
        <p:spPr>
          <a:xfrm>
            <a:off x="471450" y="1613175"/>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First we need to go to the correct directory</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cd /home/manager/Linux_Scripting/grep</a:t>
            </a:r>
            <a:endParaRPr/>
          </a:p>
        </p:txBody>
      </p:sp>
      <p:sp>
        <p:nvSpPr>
          <p:cNvPr id="422" name="Google Shape;422;p39"/>
          <p:cNvSpPr/>
          <p:nvPr/>
        </p:nvSpPr>
        <p:spPr>
          <a:xfrm>
            <a:off x="471450" y="4953000"/>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Use cat to view the file contents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cat gene_expression.bed</a:t>
            </a:r>
            <a:endParaRPr/>
          </a:p>
        </p:txBody>
      </p:sp>
      <p:sp>
        <p:nvSpPr>
          <p:cNvPr id="423" name="Google Shape;423;p39"/>
          <p:cNvSpPr/>
          <p:nvPr/>
        </p:nvSpPr>
        <p:spPr>
          <a:xfrm>
            <a:off x="454675" y="6599150"/>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are interested in chromosome 2 so wish to find all lines involving it using grep.</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chr2 gene_expression.bed</a:t>
            </a:r>
            <a:endParaRPr/>
          </a:p>
        </p:txBody>
      </p:sp>
      <p:sp>
        <p:nvSpPr>
          <p:cNvPr id="424" name="Google Shape;424;p39"/>
          <p:cNvSpPr/>
          <p:nvPr/>
        </p:nvSpPr>
        <p:spPr>
          <a:xfrm>
            <a:off x="454675" y="8092900"/>
            <a:ext cx="5915100" cy="71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can search the output of the grep search using a pipe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chr2 gene_expression.bed | grep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40"/>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431" name="Google Shape;431;p40"/>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32" name="Google Shape;432;p40"/>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433" name="Google Shape;433;p40"/>
          <p:cNvSpPr txBox="1"/>
          <p:nvPr>
            <p:ph idx="1" type="body"/>
          </p:nvPr>
        </p:nvSpPr>
        <p:spPr>
          <a:xfrm>
            <a:off x="454663" y="490405"/>
            <a:ext cx="5915100" cy="8394900"/>
          </a:xfrm>
          <a:prstGeom prst="rect">
            <a:avLst/>
          </a:prstGeom>
          <a:noFill/>
          <a:ln>
            <a:noFill/>
          </a:ln>
        </p:spPr>
        <p:txBody>
          <a:bodyPr anchorCtr="0" anchor="t" bIns="45700" lIns="228600" spcFirstLastPara="1" rIns="91425" wrap="square" tIns="45700">
            <a:noAutofit/>
          </a:bodyPr>
          <a:lstStyle/>
          <a:p>
            <a:pPr indent="-171450" lvl="0" marL="171450" marR="0" rtl="0" algn="l">
              <a:lnSpc>
                <a:spcPct val="90000"/>
              </a:lnSpc>
              <a:spcBef>
                <a:spcPts val="750"/>
              </a:spcBef>
              <a:spcAft>
                <a:spcPts val="0"/>
              </a:spcAft>
              <a:buClr>
                <a:schemeClr val="dk1"/>
              </a:buClr>
              <a:buSzPts val="1200"/>
              <a:buFont typeface="Arial"/>
              <a:buChar char="•"/>
            </a:pPr>
            <a:r>
              <a:rPr lang="en-US" sz="1200"/>
              <a:t>As grep reports matches to a string anywhere on a line, such simple searches can have undesired consequences.</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You should notice that, in addition to lines from chromosome 1, grep reports lines from chromosome 10 also.</a:t>
            </a:r>
            <a:endParaRPr sz="1200"/>
          </a:p>
          <a:p>
            <a:pPr indent="-190500" lvl="0" marL="171450" marR="0" rtl="0" algn="l">
              <a:lnSpc>
                <a:spcPct val="90000"/>
              </a:lnSpc>
              <a:spcBef>
                <a:spcPts val="0"/>
              </a:spcBef>
              <a:spcAft>
                <a:spcPts val="0"/>
              </a:spcAft>
              <a:buSzPts val="1200"/>
              <a:buChar char="•"/>
            </a:pPr>
            <a:r>
              <a:rPr lang="en-US" sz="1200"/>
              <a:t>Similarly, annotations can be inconsistent, leading to further problems with simple searches.</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You will notice some inconsistency in column 4.</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You will notice that grep reports several lines form genes which aren’t on chromosome 1.  This is because each of them contains the text “chr1” and the text “-” somewhere.</a:t>
            </a:r>
            <a:endParaRPr sz="1200"/>
          </a:p>
          <a:p>
            <a:pPr indent="-190500" lvl="0" marL="171450" marR="0" rtl="0" algn="l">
              <a:lnSpc>
                <a:spcPct val="90000"/>
              </a:lnSpc>
              <a:spcBef>
                <a:spcPts val="0"/>
              </a:spcBef>
              <a:spcAft>
                <a:spcPts val="0"/>
              </a:spcAft>
              <a:buSzPts val="1200"/>
              <a:buChar char="•"/>
            </a:pPr>
            <a:r>
              <a:rPr lang="en-US" sz="1200"/>
              <a:t>We need a way to refine our searches further.</a:t>
            </a:r>
            <a:endParaRPr sz="1200"/>
          </a:p>
          <a:p>
            <a:pPr indent="0" lvl="0" marL="0" marR="0" rtl="0" algn="l">
              <a:lnSpc>
                <a:spcPct val="90000"/>
              </a:lnSpc>
              <a:spcBef>
                <a:spcPts val="750"/>
              </a:spcBef>
              <a:spcAft>
                <a:spcPts val="0"/>
              </a:spcAft>
              <a:buNone/>
            </a:pPr>
            <a:r>
              <a:t/>
            </a:r>
            <a:endParaRPr b="1" sz="1200"/>
          </a:p>
          <a:p>
            <a:pPr indent="0" lvl="0" marL="0" marR="0" rtl="0" algn="l">
              <a:lnSpc>
                <a:spcPct val="90000"/>
              </a:lnSpc>
              <a:spcBef>
                <a:spcPts val="750"/>
              </a:spcBef>
              <a:spcAft>
                <a:spcPts val="0"/>
              </a:spcAft>
              <a:buNone/>
            </a:pPr>
            <a:r>
              <a:t/>
            </a:r>
            <a:endParaRPr b="1" sz="1200"/>
          </a:p>
          <a:p>
            <a:pPr indent="0" lvl="0" marL="0" marR="0" rtl="0" algn="l">
              <a:lnSpc>
                <a:spcPct val="90000"/>
              </a:lnSpc>
              <a:spcBef>
                <a:spcPts val="750"/>
              </a:spcBef>
              <a:spcAft>
                <a:spcPts val="0"/>
              </a:spcAft>
              <a:buNone/>
            </a:pPr>
            <a:r>
              <a:rPr b="1" lang="en-US" sz="1200"/>
              <a:t>Regular expressions</a:t>
            </a:r>
            <a:endParaRPr sz="1200"/>
          </a:p>
          <a:p>
            <a:pPr indent="-190500" lvl="0" marL="171450" marR="0" rtl="0" algn="l">
              <a:lnSpc>
                <a:spcPct val="90000"/>
              </a:lnSpc>
              <a:spcBef>
                <a:spcPts val="750"/>
              </a:spcBef>
              <a:spcAft>
                <a:spcPts val="0"/>
              </a:spcAft>
              <a:buSzPts val="1200"/>
              <a:buChar char="•"/>
            </a:pPr>
            <a:r>
              <a:rPr lang="en-US" sz="1200"/>
              <a:t>Regular expressions provide a way of defining more specific patterns to match.</a:t>
            </a:r>
            <a:endParaRPr sz="1200"/>
          </a:p>
          <a:p>
            <a:pPr indent="-190500" lvl="0" marL="171450" marR="0" rtl="0" algn="l">
              <a:lnSpc>
                <a:spcPct val="90000"/>
              </a:lnSpc>
              <a:spcBef>
                <a:spcPts val="0"/>
              </a:spcBef>
              <a:spcAft>
                <a:spcPts val="0"/>
              </a:spcAft>
              <a:buSzPts val="1200"/>
              <a:buChar char="•"/>
            </a:pPr>
            <a:r>
              <a:rPr lang="en-US" sz="1200"/>
              <a:t>We will concentrate on some of the most useful and commonly used regular expressions.</a:t>
            </a:r>
            <a:endParaRPr sz="1200"/>
          </a:p>
          <a:p>
            <a:pPr indent="-190500" lvl="0" marL="171450" marR="0" rtl="0" algn="l">
              <a:lnSpc>
                <a:spcPct val="90000"/>
              </a:lnSpc>
              <a:spcBef>
                <a:spcPts val="0"/>
              </a:spcBef>
              <a:spcAft>
                <a:spcPts val="0"/>
              </a:spcAft>
              <a:buSzPts val="1200"/>
              <a:buChar char="•"/>
            </a:pPr>
            <a:r>
              <a:rPr lang="en-US" sz="1200"/>
              <a:t>Firstly, we can specify a match only to text at the start of a line using the ^ (carat) symbol.</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You will notice that we now no longer find the gene named ‘chr11.gene1’.</a:t>
            </a:r>
            <a:endParaRPr sz="1200"/>
          </a:p>
        </p:txBody>
      </p:sp>
      <p:sp>
        <p:nvSpPr>
          <p:cNvPr id="434" name="Google Shape;434;p40"/>
          <p:cNvSpPr/>
          <p:nvPr/>
        </p:nvSpPr>
        <p:spPr>
          <a:xfrm>
            <a:off x="454675" y="1097925"/>
            <a:ext cx="5915100" cy="7332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will modify our original search slightly to find all data on chromosome 1</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chr1 gene_expression.bed</a:t>
            </a:r>
            <a:endParaRPr/>
          </a:p>
        </p:txBody>
      </p:sp>
      <p:sp>
        <p:nvSpPr>
          <p:cNvPr id="435" name="Google Shape;435;p40"/>
          <p:cNvSpPr/>
          <p:nvPr/>
        </p:nvSpPr>
        <p:spPr>
          <a:xfrm>
            <a:off x="454675" y="3077425"/>
            <a:ext cx="5915100" cy="7332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Look at another bed file we have provides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cat gene_expression_sneaky.bed</a:t>
            </a:r>
            <a:endParaRPr/>
          </a:p>
        </p:txBody>
      </p:sp>
      <p:sp>
        <p:nvSpPr>
          <p:cNvPr id="436" name="Google Shape;436;p40"/>
          <p:cNvSpPr/>
          <p:nvPr/>
        </p:nvSpPr>
        <p:spPr>
          <a:xfrm>
            <a:off x="471450" y="4539650"/>
            <a:ext cx="5915100" cy="10770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See what happens when we grep for genes on chromosome 1, on the negative strand. (Note, we put the minus sign in quotes to stop Unix interpreting this as an option in grep</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chr1 gene_expression_sneaky.bed | grep “-”</a:t>
            </a:r>
            <a:endParaRPr/>
          </a:p>
        </p:txBody>
      </p:sp>
      <p:sp>
        <p:nvSpPr>
          <p:cNvPr id="437" name="Google Shape;437;p40"/>
          <p:cNvSpPr/>
          <p:nvPr/>
        </p:nvSpPr>
        <p:spPr>
          <a:xfrm>
            <a:off x="471450" y="8232575"/>
            <a:ext cx="5915100" cy="7332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Repeat the first part of our search but including ^. Note, to be safe, we will put the search term in quotes.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‘^chr1’ gene_expression_sneaky.bed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1"/>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44" name="Google Shape;444;p41"/>
          <p:cNvSpPr txBox="1"/>
          <p:nvPr>
            <p:ph idx="1" type="body"/>
          </p:nvPr>
        </p:nvSpPr>
        <p:spPr>
          <a:xfrm>
            <a:off x="471438" y="515080"/>
            <a:ext cx="5915100" cy="8394900"/>
          </a:xfrm>
          <a:prstGeom prst="rect">
            <a:avLst/>
          </a:prstGeom>
          <a:noFill/>
          <a:ln>
            <a:noFill/>
          </a:ln>
        </p:spPr>
        <p:txBody>
          <a:bodyPr anchorCtr="0" anchor="t" bIns="45700" lIns="228600" spcFirstLastPara="1" rIns="91425" wrap="square" tIns="45700">
            <a:noAutofit/>
          </a:bodyPr>
          <a:lstStyle/>
          <a:p>
            <a:pPr indent="-171450" lvl="0" marL="171450" marR="0" rtl="0" algn="l">
              <a:lnSpc>
                <a:spcPct val="90000"/>
              </a:lnSpc>
              <a:spcBef>
                <a:spcPts val="750"/>
              </a:spcBef>
              <a:spcAft>
                <a:spcPts val="0"/>
              </a:spcAft>
              <a:buClr>
                <a:schemeClr val="dk1"/>
              </a:buClr>
              <a:buSzPts val="1200"/>
              <a:buFont typeface="Arial"/>
              <a:buChar char="•"/>
            </a:pPr>
            <a:r>
              <a:rPr lang="en-US" sz="1200"/>
              <a:t>We can now refine our search further to avoid the remaining genes not on chromosome 1.</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As expected, there are now three genes left, all on chromosome 1.</a:t>
            </a:r>
            <a:endParaRPr sz="1200"/>
          </a:p>
          <a:p>
            <a:pPr indent="-190500" lvl="0" marL="171450" marR="0" rtl="0" algn="l">
              <a:lnSpc>
                <a:spcPct val="90000"/>
              </a:lnSpc>
              <a:spcBef>
                <a:spcPts val="0"/>
              </a:spcBef>
              <a:spcAft>
                <a:spcPts val="0"/>
              </a:spcAft>
              <a:buSzPts val="1200"/>
              <a:buChar char="•"/>
            </a:pPr>
            <a:r>
              <a:rPr lang="en-US" sz="1200"/>
              <a:t>We will now include the second part of our original grep to search for genes only on the negative strand. However, we will modify this with a regular expression to only find characters at the end of the line.</a:t>
            </a:r>
            <a:endParaRPr sz="1200"/>
          </a:p>
          <a:p>
            <a:pPr indent="0" lvl="0" marL="45720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We now have only one gene reported and it is on chromosome 1 and on the hegative strand.</a:t>
            </a:r>
            <a:endParaRPr sz="1200"/>
          </a:p>
          <a:p>
            <a:pPr indent="-190500" lvl="0" marL="171450" marR="0" rtl="0" algn="l">
              <a:lnSpc>
                <a:spcPct val="90000"/>
              </a:lnSpc>
              <a:spcBef>
                <a:spcPts val="0"/>
              </a:spcBef>
              <a:spcAft>
                <a:spcPts val="0"/>
              </a:spcAft>
              <a:buSzPts val="1200"/>
              <a:buChar char="•"/>
            </a:pPr>
            <a:r>
              <a:rPr lang="en-US" sz="1200"/>
              <a:t>Further, more complex examples of regular expressions and their use may be found in the reference guide at the end of this chapter.</a:t>
            </a:r>
            <a:endParaRPr sz="1200"/>
          </a:p>
          <a:p>
            <a:pPr indent="0" lvl="0" marL="0" marR="0" rtl="0" algn="l">
              <a:lnSpc>
                <a:spcPct val="90000"/>
              </a:lnSpc>
              <a:spcBef>
                <a:spcPts val="750"/>
              </a:spcBef>
              <a:spcAft>
                <a:spcPts val="0"/>
              </a:spcAft>
              <a:buNone/>
            </a:pPr>
            <a:r>
              <a:t/>
            </a:r>
            <a:endParaRPr b="1" sz="1200"/>
          </a:p>
          <a:p>
            <a:pPr indent="0" lvl="0" marL="0" marR="0" rtl="0" algn="l">
              <a:lnSpc>
                <a:spcPct val="90000"/>
              </a:lnSpc>
              <a:spcBef>
                <a:spcPts val="750"/>
              </a:spcBef>
              <a:spcAft>
                <a:spcPts val="0"/>
              </a:spcAft>
              <a:buNone/>
            </a:pPr>
            <a:r>
              <a:rPr b="1" lang="en-US" sz="1200"/>
              <a:t>Useful grep command line options</a:t>
            </a:r>
            <a:endParaRPr b="1" sz="1200"/>
          </a:p>
          <a:p>
            <a:pPr indent="-247650" lvl="0" marL="228600" marR="0" rtl="0" algn="l">
              <a:lnSpc>
                <a:spcPct val="90000"/>
              </a:lnSpc>
              <a:spcBef>
                <a:spcPts val="750"/>
              </a:spcBef>
              <a:spcAft>
                <a:spcPts val="0"/>
              </a:spcAft>
              <a:buSzPts val="1200"/>
              <a:buChar char="•"/>
            </a:pPr>
            <a:r>
              <a:rPr lang="en-US" sz="1200"/>
              <a:t>A common requirement is to count the number of matches to a search term. This could be done by piping the output of grep into </a:t>
            </a:r>
            <a:r>
              <a:rPr b="1" lang="en-US" sz="1200"/>
              <a:t>wc -l </a:t>
            </a:r>
            <a:r>
              <a:rPr lang="en-US" sz="1200"/>
              <a:t>but can be done more succinctly using grep’s -c option.</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247650" lvl="0" marL="228600" marR="0" rtl="0" algn="l">
              <a:lnSpc>
                <a:spcPct val="90000"/>
              </a:lnSpc>
              <a:spcBef>
                <a:spcPts val="750"/>
              </a:spcBef>
              <a:spcAft>
                <a:spcPts val="0"/>
              </a:spcAft>
              <a:buSzPts val="1200"/>
              <a:buChar char="•"/>
            </a:pPr>
            <a:r>
              <a:rPr lang="en-US" sz="1200"/>
              <a:t>Another common requirement is to make searches case insensitive. By default, grep is case sensitive so grepping for ‘acgt’ will not return hits to ‘ACGT’. </a:t>
            </a:r>
            <a:endParaRPr sz="1200"/>
          </a:p>
        </p:txBody>
      </p:sp>
      <p:sp>
        <p:nvSpPr>
          <p:cNvPr id="445" name="Google Shape;445;p41"/>
          <p:cNvSpPr/>
          <p:nvPr/>
        </p:nvSpPr>
        <p:spPr>
          <a:xfrm>
            <a:off x="471450" y="1151325"/>
            <a:ext cx="5915100" cy="11976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This can be done by searching for a tab character following the chromosome name. Tab is represented by ‘\t’. For reasons beyond the scope of this course,we must start the search term with a dollar symbol to recognise tab.</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$‘^chr1\t’ gene_expression_sneaky.bed</a:t>
            </a:r>
            <a:endParaRPr/>
          </a:p>
        </p:txBody>
      </p:sp>
      <p:sp>
        <p:nvSpPr>
          <p:cNvPr id="446" name="Google Shape;446;p41"/>
          <p:cNvSpPr/>
          <p:nvPr/>
        </p:nvSpPr>
        <p:spPr>
          <a:xfrm>
            <a:off x="454675" y="3393275"/>
            <a:ext cx="5915100" cy="10680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Searching for a string at the end of the line is done using a $ symbol at the end of the search term. In this case, we will backslash the - symbol for safety.</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$‘^chr1\t’ gene_expression_sneaky.bed | grep ‘\-$’</a:t>
            </a:r>
            <a:endParaRPr/>
          </a:p>
        </p:txBody>
      </p:sp>
      <p:sp>
        <p:nvSpPr>
          <p:cNvPr id="447" name="Google Shape;447;p41"/>
          <p:cNvSpPr/>
          <p:nvPr/>
        </p:nvSpPr>
        <p:spPr>
          <a:xfrm>
            <a:off x="454675" y="6731648"/>
            <a:ext cx="5915100" cy="77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will repeat a previous search but include the -c option to count matches rather than just returning them.</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-c  $‘^chr1\t’ gene_expression_sneaky.bed</a:t>
            </a:r>
            <a:endParaRPr/>
          </a:p>
        </p:txBody>
      </p:sp>
      <p:sp>
        <p:nvSpPr>
          <p:cNvPr id="448" name="Google Shape;448;p41"/>
          <p:cNvSpPr/>
          <p:nvPr/>
        </p:nvSpPr>
        <p:spPr>
          <a:xfrm>
            <a:off x="471450" y="8376400"/>
            <a:ext cx="5915100" cy="9765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Consider the fasta file sequences.fasta.</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cat sequences.fasta</a:t>
            </a:r>
            <a:endParaRPr sz="1200">
              <a:solidFill>
                <a:schemeClr val="dk1"/>
              </a:solidFill>
              <a:latin typeface="Courier"/>
              <a:ea typeface="Courier"/>
              <a:cs typeface="Courier"/>
              <a:sym typeface="Courier"/>
            </a:endParaRPr>
          </a:p>
          <a:p>
            <a:pPr indent="-39687" lvl="0" marL="92075" rtl="0" algn="l">
              <a:spcBef>
                <a:spcPts val="0"/>
              </a:spcBef>
              <a:spcAft>
                <a:spcPts val="0"/>
              </a:spcAft>
              <a:buNone/>
            </a:pPr>
            <a:r>
              <a:rPr lang="en-US" sz="1200">
                <a:solidFill>
                  <a:schemeClr val="accent1"/>
                </a:solidFill>
                <a:latin typeface="Courier"/>
                <a:ea typeface="Courier"/>
                <a:cs typeface="Courier"/>
                <a:sym typeface="Courier"/>
              </a:rPr>
              <a:t># A simple search for ACGT will not hit all relevant sequences.</a:t>
            </a:r>
            <a:endParaRPr sz="1200">
              <a:solidFill>
                <a:schemeClr val="accent1"/>
              </a:solidFill>
              <a:latin typeface="Courier"/>
              <a:ea typeface="Courier"/>
              <a:cs typeface="Courier"/>
              <a:sym typeface="Courier"/>
            </a:endParaRPr>
          </a:p>
          <a:p>
            <a:pPr indent="-39687" lvl="0" marL="92075" rtl="0" algn="l">
              <a:spcBef>
                <a:spcPts val="0"/>
              </a:spcBef>
              <a:spcAft>
                <a:spcPts val="0"/>
              </a:spcAft>
              <a:buClr>
                <a:schemeClr val="dk1"/>
              </a:buClr>
              <a:buFont typeface="Arial"/>
              <a:buNone/>
            </a:pPr>
            <a:r>
              <a:rPr lang="en-US" sz="1200">
                <a:solidFill>
                  <a:schemeClr val="dk1"/>
                </a:solidFill>
                <a:latin typeface="Courier"/>
                <a:ea typeface="Courier"/>
                <a:cs typeface="Courier"/>
                <a:sym typeface="Courier"/>
              </a:rPr>
              <a:t>$ grep ACGT sequences.fasta</a:t>
            </a:r>
            <a:endParaRPr/>
          </a:p>
        </p:txBody>
      </p:sp>
      <p:cxnSp>
        <p:nvCxnSpPr>
          <p:cNvPr id="449" name="Google Shape;449;p41"/>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50" name="Google Shape;450;p41"/>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sp>
        <p:nvSpPr>
          <p:cNvPr id="108" name="Google Shape;108;p15"/>
          <p:cNvSpPr txBox="1"/>
          <p:nvPr>
            <p:ph idx="1" type="body"/>
          </p:nvPr>
        </p:nvSpPr>
        <p:spPr>
          <a:xfrm>
            <a:off x="471488" y="527405"/>
            <a:ext cx="5915100" cy="83949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400"/>
              <a:buFont typeface="Arial"/>
              <a:buChar char="•"/>
            </a:pPr>
            <a:r>
              <a:rPr b="1" i="0" lang="en-US" sz="2400" u="none" cap="none" strike="noStrike">
                <a:solidFill>
                  <a:schemeClr val="dk1"/>
                </a:solidFill>
                <a:latin typeface="Times New Roman"/>
                <a:ea typeface="Times New Roman"/>
                <a:cs typeface="Times New Roman"/>
                <a:sym typeface="Times New Roman"/>
              </a:rPr>
              <a:t>Some useful Linux commands</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09" name="Google Shape;109;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graphicFrame>
        <p:nvGraphicFramePr>
          <p:cNvPr id="110" name="Google Shape;110;p15"/>
          <p:cNvGraphicFramePr/>
          <p:nvPr/>
        </p:nvGraphicFramePr>
        <p:xfrm>
          <a:off x="485775" y="1054100"/>
          <a:ext cx="3000000" cy="3000000"/>
        </p:xfrm>
        <a:graphic>
          <a:graphicData uri="http://schemas.openxmlformats.org/drawingml/2006/table">
            <a:tbl>
              <a:tblPr>
                <a:noFill/>
                <a:tableStyleId>{80E7A554-EB46-4F16-9FB3-6638676EA3E5}</a:tableStyleId>
              </a:tblPr>
              <a:tblGrid>
                <a:gridCol w="1560525"/>
                <a:gridCol w="4306875"/>
              </a:tblGrid>
              <a:tr h="363550">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Command</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What it does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ls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Lists the contents of the current directory</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3550">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mkdir</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Makes a new directory</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725">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mv</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Moves or renames a file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0375">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cp</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Copies a file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725">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rm</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Removes a file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3550">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cat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Concatenates files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125">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less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Displays the contents of a file one page at a time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3550">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head</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Displays the first ten lines of a file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725">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tail</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Displays the last ten lines of a file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1950">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cd</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Changes current working directory</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66825">
                <a:tc>
                  <a:txBody>
                    <a:bodyPr>
                      <a:noAutofit/>
                    </a:bodyPr>
                    <a:lstStyle/>
                    <a:p>
                      <a:pPr indent="0" lvl="0" marL="0" marR="0" rtl="0" algn="l">
                        <a:lnSpc>
                          <a:spcPct val="10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pwd</a:t>
                      </a:r>
                      <a:endParaRPr/>
                    </a:p>
                    <a:p>
                      <a:pPr indent="0" lvl="0" marL="0" marR="0" rtl="0" algn="l">
                        <a:lnSpc>
                          <a:spcPct val="180000"/>
                        </a:lnSpc>
                        <a:spcBef>
                          <a:spcPts val="24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find</a:t>
                      </a:r>
                      <a:endParaRPr/>
                    </a:p>
                    <a:p>
                      <a:pPr indent="0" lvl="0" marL="0" marR="0" rtl="0" algn="l">
                        <a:lnSpc>
                          <a:spcPct val="150000"/>
                        </a:lnSpc>
                        <a:spcBef>
                          <a:spcPts val="24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grep</a:t>
                      </a:r>
                      <a:endParaRPr/>
                    </a:p>
                    <a:p>
                      <a:pPr indent="0" lvl="0" marL="0" marR="0" rtl="0" algn="l">
                        <a:lnSpc>
                          <a:spcPct val="150000"/>
                        </a:lnSpc>
                        <a:spcBef>
                          <a:spcPts val="24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wc</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Prints working directory</a:t>
                      </a:r>
                      <a:endParaRPr/>
                    </a:p>
                    <a:p>
                      <a:pPr indent="0" lvl="0" marL="0" marR="0" rtl="0" algn="l">
                        <a:lnSpc>
                          <a:spcPct val="160000"/>
                        </a:lnSpc>
                        <a:spcBef>
                          <a:spcPts val="24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Finds files matching an expression</a:t>
                      </a:r>
                      <a:endParaRPr/>
                    </a:p>
                    <a:p>
                      <a:pPr indent="0" lvl="0" marL="0" marR="0" rtl="0" algn="l">
                        <a:lnSpc>
                          <a:spcPct val="140000"/>
                        </a:lnSpc>
                        <a:spcBef>
                          <a:spcPts val="24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Searches a file for patterns</a:t>
                      </a:r>
                      <a:endParaRPr/>
                    </a:p>
                    <a:p>
                      <a:pPr indent="0" lvl="0" marL="0" marR="0" rtl="0" algn="l">
                        <a:lnSpc>
                          <a:spcPct val="160000"/>
                        </a:lnSpc>
                        <a:spcBef>
                          <a:spcPts val="24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Counts the lines, words, characters, and bytes in a file</a:t>
                      </a:r>
                      <a:endParaRPr b="0" i="0" sz="1200" u="none" cap="none" strike="noStrike">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125">
                <a:tc>
                  <a:txBody>
                    <a:bodyPr>
                      <a:noAutofit/>
                    </a:bodyPr>
                    <a:lstStyle/>
                    <a:p>
                      <a:pPr indent="0" lvl="0" marL="0" marR="0" rtl="0" algn="l">
                        <a:lnSpc>
                          <a:spcPct val="12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kill</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1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Stops a process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3550">
                <a:tc>
                  <a:txBody>
                    <a:bodyPr>
                      <a:noAutofit/>
                    </a:bodyPr>
                    <a:lstStyle/>
                    <a:p>
                      <a:pPr indent="0" lvl="0" marL="0" marR="0" rtl="0" algn="l">
                        <a:lnSpc>
                          <a:spcPct val="110000"/>
                        </a:lnSpc>
                        <a:spcBef>
                          <a:spcPts val="0"/>
                        </a:spcBef>
                        <a:spcAft>
                          <a:spcPts val="0"/>
                        </a:spcAft>
                        <a:buClr>
                          <a:schemeClr val="dk1"/>
                        </a:buClr>
                        <a:buSzPts val="1200"/>
                        <a:buFont typeface="Courier"/>
                        <a:buNone/>
                      </a:pPr>
                      <a:r>
                        <a:rPr b="1" i="0" lang="en-US" sz="1200" u="none" cap="none" strike="noStrike">
                          <a:solidFill>
                            <a:schemeClr val="dk1"/>
                          </a:solidFill>
                          <a:latin typeface="Courier"/>
                          <a:ea typeface="Courier"/>
                          <a:cs typeface="Courier"/>
                          <a:sym typeface="Courier"/>
                        </a:rPr>
                        <a:t>jobs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Lists the processes that are running</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111" name="Google Shape;111;p15"/>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112" name="Google Shape;112;p15"/>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42"/>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7" name="Google Shape;457;p42"/>
          <p:cNvSpPr txBox="1"/>
          <p:nvPr>
            <p:ph idx="1" type="body"/>
          </p:nvPr>
        </p:nvSpPr>
        <p:spPr>
          <a:xfrm>
            <a:off x="471438" y="552080"/>
            <a:ext cx="5915100" cy="8394900"/>
          </a:xfrm>
          <a:prstGeom prst="rect">
            <a:avLst/>
          </a:prstGeom>
          <a:noFill/>
          <a:ln>
            <a:noFill/>
          </a:ln>
        </p:spPr>
        <p:txBody>
          <a:bodyPr anchorCtr="0" anchor="t" bIns="45700" lIns="228600" spcFirstLastPara="1" rIns="91425" wrap="square" tIns="45700">
            <a:noAutofit/>
          </a:bodyPr>
          <a:lstStyle/>
          <a:p>
            <a:pPr indent="-171450" lvl="0" marL="171450" marR="0" rtl="0" algn="l">
              <a:lnSpc>
                <a:spcPct val="90000"/>
              </a:lnSpc>
              <a:spcBef>
                <a:spcPts val="750"/>
              </a:spcBef>
              <a:spcAft>
                <a:spcPts val="0"/>
              </a:spcAft>
              <a:buClr>
                <a:schemeClr val="dk1"/>
              </a:buClr>
              <a:buSzPts val="1200"/>
              <a:buFont typeface="Arial"/>
              <a:buChar char="•"/>
            </a:pPr>
            <a:r>
              <a:rPr lang="en-US" sz="1200"/>
              <a:t>Therefore, we need to make the search case insensitive.</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Another commonly used requirement from grep is to find the reverse of a match. i.e. return all lines which do not match the search term.</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b="1" sz="1200"/>
          </a:p>
          <a:p>
            <a:pPr indent="0" lvl="0" marL="0" marR="0" rtl="0" algn="l">
              <a:lnSpc>
                <a:spcPct val="90000"/>
              </a:lnSpc>
              <a:spcBef>
                <a:spcPts val="750"/>
              </a:spcBef>
              <a:spcAft>
                <a:spcPts val="0"/>
              </a:spcAft>
              <a:buNone/>
            </a:pPr>
            <a:r>
              <a:rPr b="1" lang="en-US" sz="1200"/>
              <a:t>Replacing matches to regular expressions</a:t>
            </a:r>
            <a:endParaRPr b="1" sz="1200"/>
          </a:p>
          <a:p>
            <a:pPr indent="-190500" lvl="0" marL="171450" marR="0" rtl="0" algn="l">
              <a:lnSpc>
                <a:spcPct val="90000"/>
              </a:lnSpc>
              <a:spcBef>
                <a:spcPts val="750"/>
              </a:spcBef>
              <a:spcAft>
                <a:spcPts val="0"/>
              </a:spcAft>
              <a:buSzPts val="1200"/>
              <a:buChar char="•"/>
            </a:pPr>
            <a:r>
              <a:rPr lang="en-US" sz="1200"/>
              <a:t>In Unix, it is possible to replace every match to a character string or regular expression with something else using the command </a:t>
            </a:r>
            <a:r>
              <a:rPr b="1" lang="en-US" sz="1200"/>
              <a:t>sed</a:t>
            </a:r>
            <a:r>
              <a:rPr lang="en-US" sz="1200"/>
              <a:t>. This stands for “stream editor”.</a:t>
            </a:r>
            <a:endParaRPr sz="1200"/>
          </a:p>
          <a:p>
            <a:pPr indent="0" lvl="0" marL="45720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Note: this will output to the terminal window. The output can be redirected to a new file using the &gt; character.</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39687" lvl="0" marL="92075" rtl="0" algn="l">
              <a:lnSpc>
                <a:spcPct val="100000"/>
              </a:lnSpc>
              <a:spcBef>
                <a:spcPts val="0"/>
              </a:spcBef>
              <a:spcAft>
                <a:spcPts val="0"/>
              </a:spcAft>
              <a:buNone/>
            </a:pPr>
            <a:r>
              <a:t/>
            </a:r>
            <a:endParaRPr sz="1200">
              <a:latin typeface="Courier"/>
              <a:ea typeface="Courier"/>
              <a:cs typeface="Courier"/>
              <a:sym typeface="Courier"/>
            </a:endParaRPr>
          </a:p>
          <a:p>
            <a:pPr indent="-39687" lvl="0" marL="92075"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45720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p:txBody>
      </p:sp>
      <p:sp>
        <p:nvSpPr>
          <p:cNvPr id="458" name="Google Shape;458;p42"/>
          <p:cNvSpPr/>
          <p:nvPr/>
        </p:nvSpPr>
        <p:spPr>
          <a:xfrm>
            <a:off x="471450" y="986275"/>
            <a:ext cx="5915100" cy="59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The -i option does this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-i ACGT sequences.fasta</a:t>
            </a:r>
            <a:endParaRPr/>
          </a:p>
        </p:txBody>
      </p:sp>
      <p:sp>
        <p:nvSpPr>
          <p:cNvPr id="459" name="Google Shape;459;p42"/>
          <p:cNvSpPr/>
          <p:nvPr/>
        </p:nvSpPr>
        <p:spPr>
          <a:xfrm>
            <a:off x="471450" y="2298275"/>
            <a:ext cx="5915100" cy="59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The -v option does this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grep -v </a:t>
            </a:r>
            <a:r>
              <a:rPr lang="en-US" sz="1200">
                <a:solidFill>
                  <a:schemeClr val="dk1"/>
                </a:solidFill>
                <a:latin typeface="Courier"/>
                <a:ea typeface="Courier"/>
                <a:cs typeface="Courier"/>
                <a:sym typeface="Courier"/>
              </a:rPr>
              <a:t>$‘^chr1\t’ gene_expression_sneaky.bed</a:t>
            </a:r>
            <a:endParaRPr/>
          </a:p>
        </p:txBody>
      </p:sp>
      <p:sp>
        <p:nvSpPr>
          <p:cNvPr id="460" name="Google Shape;460;p42"/>
          <p:cNvSpPr/>
          <p:nvPr/>
        </p:nvSpPr>
        <p:spPr>
          <a:xfrm>
            <a:off x="471450" y="4122625"/>
            <a:ext cx="5915100" cy="11907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As an example, we wish to replace each incidence of the characters ‘chr’ at the beginning of the line in gene_expression.bed with ‘chromosome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sed ‘s/^chr/chromosome/’ gene_expression.bed</a:t>
            </a:r>
            <a:endParaRPr/>
          </a:p>
        </p:txBody>
      </p:sp>
      <p:sp>
        <p:nvSpPr>
          <p:cNvPr id="461" name="Google Shape;461;p42"/>
          <p:cNvSpPr/>
          <p:nvPr/>
        </p:nvSpPr>
        <p:spPr>
          <a:xfrm>
            <a:off x="471450" y="6314050"/>
            <a:ext cx="5915100" cy="7905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For example: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sed ‘s/^chr/chromosome/’ gene_expression.bed &gt; gene_expression_new.bed</a:t>
            </a:r>
            <a:endParaRPr/>
          </a:p>
        </p:txBody>
      </p:sp>
      <p:cxnSp>
        <p:nvCxnSpPr>
          <p:cNvPr id="462" name="Google Shape;462;p42"/>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63" name="Google Shape;463;p42"/>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43"/>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0" name="Google Shape;470;p43"/>
          <p:cNvSpPr txBox="1"/>
          <p:nvPr>
            <p:ph idx="1" type="body"/>
          </p:nvPr>
        </p:nvSpPr>
        <p:spPr>
          <a:xfrm>
            <a:off x="471438" y="527405"/>
            <a:ext cx="5915100" cy="8394900"/>
          </a:xfrm>
          <a:prstGeom prst="rect">
            <a:avLst/>
          </a:prstGeom>
          <a:noFill/>
          <a:ln>
            <a:noFill/>
          </a:ln>
        </p:spPr>
        <p:txBody>
          <a:bodyPr anchorCtr="0" anchor="t" bIns="45700" lIns="228600"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t>File processing with awk</a:t>
            </a:r>
            <a:endParaRPr b="1" sz="1200"/>
          </a:p>
          <a:p>
            <a:pPr indent="-171450" lvl="0" marL="171450" marR="0" rtl="0" algn="l">
              <a:lnSpc>
                <a:spcPct val="90000"/>
              </a:lnSpc>
              <a:spcBef>
                <a:spcPts val="750"/>
              </a:spcBef>
              <a:spcAft>
                <a:spcPts val="0"/>
              </a:spcAft>
              <a:buClr>
                <a:schemeClr val="dk1"/>
              </a:buClr>
              <a:buSzPts val="1200"/>
              <a:buFont typeface="Arial"/>
              <a:buChar char="•"/>
            </a:pPr>
            <a:r>
              <a:rPr b="1" lang="en-US" sz="1200"/>
              <a:t>awk</a:t>
            </a:r>
            <a:r>
              <a:rPr lang="en-US" sz="1200"/>
              <a:t> is a programming language named after its three inventors: Alfred Aho, Peter Weinberger and Brian Kernighan.</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awk is powerful at processing files, particularly column based files, which are commonplace in bioinformatics e.g. BED, GFF and SAM files.</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Although complex programs can be written in awk, we will use it directly on the command line.</a:t>
            </a:r>
            <a:endParaRPr sz="1200"/>
          </a:p>
          <a:p>
            <a:pPr indent="-171450" lvl="0" marL="171450" marR="0" rtl="0" algn="l">
              <a:lnSpc>
                <a:spcPct val="90000"/>
              </a:lnSpc>
              <a:spcBef>
                <a:spcPts val="750"/>
              </a:spcBef>
              <a:spcAft>
                <a:spcPts val="0"/>
              </a:spcAft>
              <a:buClr>
                <a:schemeClr val="dk1"/>
              </a:buClr>
              <a:buSzPts val="1200"/>
              <a:buFont typeface="Arial"/>
              <a:buChar char="•"/>
            </a:pPr>
            <a:r>
              <a:rPr lang="en-US" sz="1200"/>
              <a:t>Before we begin we need to change directory to the correct location.</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awk  reads a file line by line, splitting each line into columns. This make it easy to extract a column or columns.</a:t>
            </a:r>
            <a:endParaRPr sz="1200"/>
          </a:p>
          <a:p>
            <a:pPr indent="-190500" lvl="0" marL="171450" marR="0" rtl="0" algn="l">
              <a:lnSpc>
                <a:spcPct val="90000"/>
              </a:lnSpc>
              <a:spcBef>
                <a:spcPts val="0"/>
              </a:spcBef>
              <a:spcAft>
                <a:spcPts val="0"/>
              </a:spcAft>
              <a:buSzPts val="1200"/>
              <a:buChar char="•"/>
            </a:pPr>
            <a:r>
              <a:rPr lang="en-US" sz="1200"/>
              <a:t>We will use a GFF file for all of our examples.</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The columns in a GFF file are separated by tabs and having the following meanings</a:t>
            </a:r>
            <a:endParaRPr sz="1200"/>
          </a:p>
          <a:p>
            <a:pPr indent="-304800" lvl="0" marL="457200" marR="0" rtl="0" algn="l">
              <a:lnSpc>
                <a:spcPct val="90000"/>
              </a:lnSpc>
              <a:spcBef>
                <a:spcPts val="0"/>
              </a:spcBef>
              <a:spcAft>
                <a:spcPts val="0"/>
              </a:spcAft>
              <a:buSzPts val="1200"/>
              <a:buAutoNum type="arabicPeriod"/>
            </a:pPr>
            <a:r>
              <a:rPr lang="en-US" sz="1200"/>
              <a:t>Sequence name</a:t>
            </a:r>
            <a:endParaRPr sz="1200"/>
          </a:p>
          <a:p>
            <a:pPr indent="-304800" lvl="0" marL="457200" marR="0" rtl="0" algn="l">
              <a:lnSpc>
                <a:spcPct val="90000"/>
              </a:lnSpc>
              <a:spcBef>
                <a:spcPts val="0"/>
              </a:spcBef>
              <a:spcAft>
                <a:spcPts val="0"/>
              </a:spcAft>
              <a:buSzPts val="1200"/>
              <a:buAutoNum type="arabicPeriod"/>
            </a:pPr>
            <a:r>
              <a:rPr lang="en-US" sz="1200"/>
              <a:t>Source (the name of the program that made the feature)</a:t>
            </a:r>
            <a:endParaRPr sz="1200"/>
          </a:p>
          <a:p>
            <a:pPr indent="-304800" lvl="0" marL="457200" marR="0" rtl="0" algn="l">
              <a:lnSpc>
                <a:spcPct val="90000"/>
              </a:lnSpc>
              <a:spcBef>
                <a:spcPts val="0"/>
              </a:spcBef>
              <a:spcAft>
                <a:spcPts val="0"/>
              </a:spcAft>
              <a:buSzPts val="1200"/>
              <a:buAutoNum type="arabicPeriod"/>
            </a:pPr>
            <a:r>
              <a:rPr lang="en-US" sz="1200"/>
              <a:t>Feature - the type of feature e.g. gene or CDS</a:t>
            </a:r>
            <a:endParaRPr sz="1200"/>
          </a:p>
          <a:p>
            <a:pPr indent="-304800" lvl="0" marL="457200" marR="0" rtl="0" algn="l">
              <a:lnSpc>
                <a:spcPct val="90000"/>
              </a:lnSpc>
              <a:spcBef>
                <a:spcPts val="0"/>
              </a:spcBef>
              <a:spcAft>
                <a:spcPts val="0"/>
              </a:spcAft>
              <a:buSzPts val="1200"/>
              <a:buAutoNum type="arabicPeriod"/>
            </a:pPr>
            <a:r>
              <a:rPr lang="en-US" sz="1200"/>
              <a:t>Start position</a:t>
            </a:r>
            <a:endParaRPr sz="1200"/>
          </a:p>
          <a:p>
            <a:pPr indent="-304800" lvl="0" marL="457200" marR="0" rtl="0" algn="l">
              <a:lnSpc>
                <a:spcPct val="90000"/>
              </a:lnSpc>
              <a:spcBef>
                <a:spcPts val="0"/>
              </a:spcBef>
              <a:spcAft>
                <a:spcPts val="0"/>
              </a:spcAft>
              <a:buSzPts val="1200"/>
              <a:buAutoNum type="arabicPeriod"/>
            </a:pPr>
            <a:r>
              <a:rPr lang="en-US" sz="1200"/>
              <a:t>Stop position</a:t>
            </a:r>
            <a:endParaRPr sz="1200"/>
          </a:p>
          <a:p>
            <a:pPr indent="-304800" lvl="0" marL="457200" marR="0" rtl="0" algn="l">
              <a:lnSpc>
                <a:spcPct val="90000"/>
              </a:lnSpc>
              <a:spcBef>
                <a:spcPts val="0"/>
              </a:spcBef>
              <a:spcAft>
                <a:spcPts val="0"/>
              </a:spcAft>
              <a:buSzPts val="1200"/>
              <a:buAutoNum type="arabicPeriod"/>
            </a:pPr>
            <a:r>
              <a:rPr lang="en-US" sz="1200"/>
              <a:t>Score</a:t>
            </a:r>
            <a:endParaRPr sz="1200"/>
          </a:p>
          <a:p>
            <a:pPr indent="-304800" lvl="0" marL="457200" marR="0" rtl="0" algn="l">
              <a:lnSpc>
                <a:spcPct val="90000"/>
              </a:lnSpc>
              <a:spcBef>
                <a:spcPts val="0"/>
              </a:spcBef>
              <a:spcAft>
                <a:spcPts val="0"/>
              </a:spcAft>
              <a:buSzPts val="1200"/>
              <a:buAutoNum type="arabicPeriod"/>
            </a:pPr>
            <a:r>
              <a:rPr lang="en-US" sz="1200"/>
              <a:t>Strand (+ or -)</a:t>
            </a:r>
            <a:endParaRPr sz="1200"/>
          </a:p>
          <a:p>
            <a:pPr indent="-304800" lvl="0" marL="457200" marR="0" rtl="0" algn="l">
              <a:lnSpc>
                <a:spcPct val="90000"/>
              </a:lnSpc>
              <a:spcBef>
                <a:spcPts val="0"/>
              </a:spcBef>
              <a:spcAft>
                <a:spcPts val="0"/>
              </a:spcAft>
              <a:buSzPts val="1200"/>
              <a:buAutoNum type="arabicPeriod"/>
            </a:pPr>
            <a:r>
              <a:rPr lang="en-US" sz="1200"/>
              <a:t>Frame (0, 1 or 2)</a:t>
            </a:r>
            <a:endParaRPr sz="1200"/>
          </a:p>
          <a:p>
            <a:pPr indent="-304800" lvl="0" marL="457200" marR="0" rtl="0" algn="l">
              <a:lnSpc>
                <a:spcPct val="90000"/>
              </a:lnSpc>
              <a:spcBef>
                <a:spcPts val="0"/>
              </a:spcBef>
              <a:spcAft>
                <a:spcPts val="0"/>
              </a:spcAft>
              <a:buSzPts val="1200"/>
              <a:buAutoNum type="arabicPeriod"/>
            </a:pPr>
            <a:r>
              <a:rPr lang="en-US" sz="1200"/>
              <a:t>Optional extra information in the form key1=value1; key2= value2; etc.</a:t>
            </a:r>
            <a:endParaRPr sz="1200"/>
          </a:p>
          <a:p>
            <a:pPr indent="0" lvl="0" marL="45720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The score, strand and frame may set to “.” if they are not relevant to the feature.</a:t>
            </a:r>
            <a:endParaRPr sz="1200"/>
          </a:p>
          <a:p>
            <a:pPr indent="-190500" lvl="0" marL="171450" marR="0" rtl="0" algn="l">
              <a:lnSpc>
                <a:spcPct val="90000"/>
              </a:lnSpc>
              <a:spcBef>
                <a:spcPts val="0"/>
              </a:spcBef>
              <a:spcAft>
                <a:spcPts val="0"/>
              </a:spcAft>
              <a:buSzPts val="1200"/>
              <a:buChar char="•"/>
            </a:pPr>
            <a:r>
              <a:rPr lang="en-US" sz="1200"/>
              <a:t>The final column may or may not be present and can contain any number of key:value pairs. </a:t>
            </a:r>
            <a:endParaRPr sz="1200"/>
          </a:p>
        </p:txBody>
      </p:sp>
      <p:sp>
        <p:nvSpPr>
          <p:cNvPr id="471" name="Google Shape;471;p43"/>
          <p:cNvSpPr/>
          <p:nvPr/>
        </p:nvSpPr>
        <p:spPr>
          <a:xfrm>
            <a:off x="471450" y="2544275"/>
            <a:ext cx="5915100" cy="5274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cd ~/Module_3_Linux_Scripting/awk/</a:t>
            </a:r>
            <a:endParaRPr/>
          </a:p>
        </p:txBody>
      </p:sp>
      <p:sp>
        <p:nvSpPr>
          <p:cNvPr id="472" name="Google Shape;472;p43"/>
          <p:cNvSpPr/>
          <p:nvPr/>
        </p:nvSpPr>
        <p:spPr>
          <a:xfrm>
            <a:off x="471450" y="4099375"/>
            <a:ext cx="5915100" cy="594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First we will view the GFF file to look at its structure.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cat genes.gff</a:t>
            </a:r>
            <a:endParaRPr/>
          </a:p>
        </p:txBody>
      </p:sp>
      <p:sp>
        <p:nvSpPr>
          <p:cNvPr id="473" name="Google Shape;473;p43"/>
          <p:cNvSpPr/>
          <p:nvPr/>
        </p:nvSpPr>
        <p:spPr>
          <a:xfrm>
            <a:off x="471450" y="8074275"/>
            <a:ext cx="5915100" cy="9078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can ask awk just to give us the first column of a file. awk calls the columns $1, $2 etc. with $0 representing the full line.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‘{print $1}’ genes.gff</a:t>
            </a:r>
            <a:endParaRPr/>
          </a:p>
        </p:txBody>
      </p:sp>
      <p:cxnSp>
        <p:nvCxnSpPr>
          <p:cNvPr id="474" name="Google Shape;474;p43"/>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75" name="Google Shape;475;p43"/>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44"/>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482" name="Google Shape;482;p44"/>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83" name="Google Shape;483;p44"/>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484" name="Google Shape;484;p44"/>
          <p:cNvSpPr txBox="1"/>
          <p:nvPr>
            <p:ph idx="1" type="body"/>
          </p:nvPr>
        </p:nvSpPr>
        <p:spPr>
          <a:xfrm>
            <a:off x="471438" y="552080"/>
            <a:ext cx="5915100" cy="8394900"/>
          </a:xfrm>
          <a:prstGeom prst="rect">
            <a:avLst/>
          </a:prstGeom>
          <a:noFill/>
          <a:ln>
            <a:noFill/>
          </a:ln>
        </p:spPr>
        <p:txBody>
          <a:bodyPr anchorCtr="0" anchor="t" bIns="45700" lIns="285750" spcFirstLastPara="1" rIns="91425" wrap="square" tIns="45700">
            <a:noAutofit/>
          </a:bodyPr>
          <a:lstStyle/>
          <a:p>
            <a:pPr indent="-171450" lvl="0" marL="171450" marR="0" rtl="0" algn="l">
              <a:lnSpc>
                <a:spcPct val="90000"/>
              </a:lnSpc>
              <a:spcBef>
                <a:spcPts val="750"/>
              </a:spcBef>
              <a:spcAft>
                <a:spcPts val="0"/>
              </a:spcAft>
              <a:buClr>
                <a:schemeClr val="dk1"/>
              </a:buClr>
              <a:buSzPts val="1200"/>
              <a:buFont typeface="Arial"/>
              <a:buChar char="•"/>
            </a:pPr>
            <a:r>
              <a:rPr lang="en-US" sz="1200"/>
              <a:t>A little explanation is required</a:t>
            </a:r>
            <a:endParaRPr sz="1200"/>
          </a:p>
          <a:p>
            <a:pPr indent="-133350" lvl="1" marL="514350" marR="0" rtl="0" algn="l">
              <a:lnSpc>
                <a:spcPct val="90000"/>
              </a:lnSpc>
              <a:spcBef>
                <a:spcPts val="0"/>
              </a:spcBef>
              <a:spcAft>
                <a:spcPts val="0"/>
              </a:spcAft>
              <a:buSzPts val="1200"/>
              <a:buChar char="•"/>
            </a:pPr>
            <a:r>
              <a:rPr lang="en-US" sz="1200"/>
              <a:t>The option -F”\t” is needed to tell awk that the columns are tab separated.</a:t>
            </a:r>
            <a:endParaRPr sz="1200"/>
          </a:p>
          <a:p>
            <a:pPr indent="-133350" lvl="1" marL="514350" marR="0" rtl="0" algn="l">
              <a:lnSpc>
                <a:spcPct val="90000"/>
              </a:lnSpc>
              <a:spcBef>
                <a:spcPts val="0"/>
              </a:spcBef>
              <a:spcAft>
                <a:spcPts val="0"/>
              </a:spcAft>
              <a:buSzPts val="1200"/>
              <a:buChar char="•"/>
            </a:pPr>
            <a:r>
              <a:rPr lang="en-US" sz="1200"/>
              <a:t>For each line of the file, awk simply does what is inside the curly brackets, in this case, simply print the first column.</a:t>
            </a:r>
            <a:endParaRPr sz="1200"/>
          </a:p>
          <a:p>
            <a:pPr indent="-171450" lvl="0" marL="171450" marR="0" rtl="0" algn="l">
              <a:lnSpc>
                <a:spcPct val="90000"/>
              </a:lnSpc>
              <a:spcBef>
                <a:spcPts val="0"/>
              </a:spcBef>
              <a:spcAft>
                <a:spcPts val="0"/>
              </a:spcAft>
              <a:buClr>
                <a:schemeClr val="dk1"/>
              </a:buClr>
              <a:buSzPts val="1200"/>
              <a:buFont typeface="Arial"/>
              <a:buChar char="•"/>
            </a:pPr>
            <a:r>
              <a:rPr lang="en-US" sz="1200"/>
              <a:t>Try to modify the command to list each chromosome once only. (Hint: you’ll need to pipe your output into a Unix command we saw earlier.)</a:t>
            </a:r>
            <a:endParaRPr sz="1200"/>
          </a:p>
          <a:p>
            <a:pPr indent="0" lvl="0" marL="171450" marR="0" rtl="0" algn="l">
              <a:lnSpc>
                <a:spcPct val="90000"/>
              </a:lnSpc>
              <a:spcBef>
                <a:spcPts val="750"/>
              </a:spcBef>
              <a:spcAft>
                <a:spcPts val="0"/>
              </a:spcAft>
              <a:buNone/>
            </a:pPr>
            <a:r>
              <a:t/>
            </a:r>
            <a:endParaRPr b="1" sz="1200"/>
          </a:p>
          <a:p>
            <a:pPr indent="0" lvl="0" marL="171450" marR="0" rtl="0" algn="l">
              <a:lnSpc>
                <a:spcPct val="90000"/>
              </a:lnSpc>
              <a:spcBef>
                <a:spcPts val="750"/>
              </a:spcBef>
              <a:spcAft>
                <a:spcPts val="0"/>
              </a:spcAft>
              <a:buNone/>
            </a:pPr>
            <a:r>
              <a:rPr b="1" lang="en-US" sz="1200"/>
              <a:t>Filtering input files</a:t>
            </a:r>
            <a:endParaRPr b="1" sz="1200"/>
          </a:p>
          <a:p>
            <a:pPr indent="-247650" lvl="0" marL="228600" marR="0" rtl="0" algn="l">
              <a:lnSpc>
                <a:spcPct val="90000"/>
              </a:lnSpc>
              <a:spcBef>
                <a:spcPts val="750"/>
              </a:spcBef>
              <a:spcAft>
                <a:spcPts val="0"/>
              </a:spcAft>
              <a:buSzPts val="1200"/>
              <a:buChar char="•"/>
            </a:pPr>
            <a:r>
              <a:rPr lang="en-US" sz="1200"/>
              <a:t>Like grep, awk can be used to filter lines from a file.</a:t>
            </a:r>
            <a:endParaRPr sz="1200"/>
          </a:p>
          <a:p>
            <a:pPr indent="-247650" lvl="0" marL="228600" marR="0" rtl="0" algn="l">
              <a:lnSpc>
                <a:spcPct val="90000"/>
              </a:lnSpc>
              <a:spcBef>
                <a:spcPts val="0"/>
              </a:spcBef>
              <a:spcAft>
                <a:spcPts val="0"/>
              </a:spcAft>
              <a:buSzPts val="1200"/>
              <a:buChar char="•"/>
            </a:pPr>
            <a:r>
              <a:rPr lang="en-US" sz="1200"/>
              <a:t>However, as awk is column based, it makes it easier to filter on the properties of the column of interest.</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247650" lvl="0" marL="228600" marR="0" rtl="0" algn="l">
              <a:lnSpc>
                <a:spcPct val="90000"/>
              </a:lnSpc>
              <a:spcBef>
                <a:spcPts val="750"/>
              </a:spcBef>
              <a:spcAft>
                <a:spcPts val="0"/>
              </a:spcAft>
              <a:buSzPts val="1200"/>
              <a:buChar char="•"/>
            </a:pPr>
            <a:r>
              <a:rPr lang="en-US" sz="1200"/>
              <a:t>There are two important things to note here:</a:t>
            </a:r>
            <a:endParaRPr sz="1200"/>
          </a:p>
          <a:p>
            <a:pPr indent="-304800" lvl="1" marL="914400" marR="0" rtl="0" algn="l">
              <a:lnSpc>
                <a:spcPct val="90000"/>
              </a:lnSpc>
              <a:spcBef>
                <a:spcPts val="0"/>
              </a:spcBef>
              <a:spcAft>
                <a:spcPts val="0"/>
              </a:spcAft>
              <a:buSzPts val="1200"/>
              <a:buChar char="•"/>
            </a:pPr>
            <a:r>
              <a:rPr lang="en-US" sz="1200"/>
              <a:t>$1==”chr1” means that column 1 must exactly match “chr1”.</a:t>
            </a:r>
            <a:endParaRPr sz="1200"/>
          </a:p>
          <a:p>
            <a:pPr indent="-304800" lvl="1" marL="914400" marR="0" rtl="0" algn="l">
              <a:lnSpc>
                <a:spcPct val="90000"/>
              </a:lnSpc>
              <a:spcBef>
                <a:spcPts val="0"/>
              </a:spcBef>
              <a:spcAft>
                <a:spcPts val="0"/>
              </a:spcAft>
              <a:buSzPts val="1200"/>
              <a:buChar char="•"/>
            </a:pPr>
            <a:r>
              <a:rPr lang="en-US" sz="1200"/>
              <a:t>The “(print $0}” part only happens when the first column is equal to “chr1”</a:t>
            </a:r>
            <a:endParaRPr sz="1200"/>
          </a:p>
          <a:p>
            <a:pPr indent="-247650" lvl="0" marL="228600" marR="0" rtl="0" algn="l">
              <a:lnSpc>
                <a:spcPct val="90000"/>
              </a:lnSpc>
              <a:spcBef>
                <a:spcPts val="0"/>
              </a:spcBef>
              <a:spcAft>
                <a:spcPts val="0"/>
              </a:spcAft>
              <a:buSzPts val="1200"/>
              <a:buChar char="•"/>
            </a:pPr>
            <a:r>
              <a:rPr lang="en-US" sz="1200"/>
              <a:t>In general, awk commands a made up of two parts:</a:t>
            </a:r>
            <a:endParaRPr sz="1200"/>
          </a:p>
          <a:p>
            <a:pPr indent="-304800" lvl="1" marL="914400" marR="0" rtl="0" algn="l">
              <a:lnSpc>
                <a:spcPct val="90000"/>
              </a:lnSpc>
              <a:spcBef>
                <a:spcPts val="0"/>
              </a:spcBef>
              <a:spcAft>
                <a:spcPts val="0"/>
              </a:spcAft>
              <a:buSzPts val="1200"/>
              <a:buChar char="•"/>
            </a:pPr>
            <a:r>
              <a:rPr lang="en-US" sz="1200"/>
              <a:t>a </a:t>
            </a:r>
            <a:r>
              <a:rPr i="1" lang="en-US" sz="1200"/>
              <a:t>pattern</a:t>
            </a:r>
            <a:r>
              <a:rPr lang="en-US" sz="1200"/>
              <a:t> (e.g. $1==”chr1”)</a:t>
            </a:r>
            <a:endParaRPr sz="1200"/>
          </a:p>
          <a:p>
            <a:pPr indent="-304800" lvl="1" marL="914400" marR="0" rtl="0" algn="l">
              <a:lnSpc>
                <a:spcPct val="90000"/>
              </a:lnSpc>
              <a:spcBef>
                <a:spcPts val="0"/>
              </a:spcBef>
              <a:spcAft>
                <a:spcPts val="0"/>
              </a:spcAft>
              <a:buSzPts val="1200"/>
              <a:buChar char="•"/>
            </a:pPr>
            <a:r>
              <a:rPr lang="en-US" sz="1200"/>
              <a:t>an </a:t>
            </a:r>
            <a:r>
              <a:rPr i="1" lang="en-US" sz="1200"/>
              <a:t>action</a:t>
            </a:r>
            <a:r>
              <a:rPr lang="en-US" sz="1200"/>
              <a:t> (e.g. “print $0”)</a:t>
            </a:r>
            <a:endParaRPr sz="1200"/>
          </a:p>
          <a:p>
            <a:pPr indent="-247650" lvl="0" marL="228600" marR="0" rtl="0" algn="l">
              <a:lnSpc>
                <a:spcPct val="90000"/>
              </a:lnSpc>
              <a:spcBef>
                <a:spcPts val="0"/>
              </a:spcBef>
              <a:spcAft>
                <a:spcPts val="0"/>
              </a:spcAft>
              <a:buSzPts val="1200"/>
              <a:buChar char="•"/>
            </a:pPr>
            <a:r>
              <a:rPr lang="en-US" sz="1200"/>
              <a:t>The </a:t>
            </a:r>
            <a:r>
              <a:rPr i="1" lang="en-US" sz="1200"/>
              <a:t>pattern</a:t>
            </a:r>
            <a:r>
              <a:rPr lang="en-US" sz="1200"/>
              <a:t> defines which line the </a:t>
            </a:r>
            <a:r>
              <a:rPr i="1" lang="en-US" sz="1200"/>
              <a:t>action</a:t>
            </a:r>
            <a:r>
              <a:rPr lang="en-US" sz="1200"/>
              <a:t> is applied to.</a:t>
            </a:r>
            <a:endParaRPr sz="1200"/>
          </a:p>
          <a:p>
            <a:pPr indent="-247650" lvl="0" marL="228600" marR="0" rtl="0" algn="l">
              <a:lnSpc>
                <a:spcPct val="90000"/>
              </a:lnSpc>
              <a:spcBef>
                <a:spcPts val="0"/>
              </a:spcBef>
              <a:spcAft>
                <a:spcPts val="0"/>
              </a:spcAft>
              <a:buSzPts val="1200"/>
              <a:buChar char="•"/>
            </a:pPr>
            <a:r>
              <a:rPr lang="en-US" sz="1200"/>
              <a:t>Actually, in this example, the action could be omitted as awk assumes you want to print the whole line unless told otherwise.</a:t>
            </a:r>
            <a:endParaRPr sz="1200"/>
          </a:p>
          <a:p>
            <a:pPr indent="-247650" lvl="0" marL="228600" marR="0" rtl="0" algn="l">
              <a:lnSpc>
                <a:spcPct val="90000"/>
              </a:lnSpc>
              <a:spcBef>
                <a:spcPts val="0"/>
              </a:spcBef>
              <a:spcAft>
                <a:spcPts val="0"/>
              </a:spcAft>
              <a:buSzPts val="1200"/>
              <a:buChar char="•"/>
            </a:pPr>
            <a:r>
              <a:rPr lang="en-US" sz="1200"/>
              <a:t>Similarly, if the pattern is omitted, awk assumes that the action should be applied to every line, as in the first awk command we used.</a:t>
            </a:r>
            <a:endParaRPr sz="1200"/>
          </a:p>
          <a:p>
            <a:pPr indent="-247650" lvl="0" marL="228600" marR="0" rtl="0" algn="l">
              <a:lnSpc>
                <a:spcPct val="90000"/>
              </a:lnSpc>
              <a:spcBef>
                <a:spcPts val="0"/>
              </a:spcBef>
              <a:spcAft>
                <a:spcPts val="0"/>
              </a:spcAft>
              <a:buSzPts val="1200"/>
              <a:buChar char="•"/>
            </a:pPr>
            <a:r>
              <a:rPr lang="en-US" sz="1200"/>
              <a:t>Multiple patterns can be combined using “&amp;&amp;” to mean “and”.</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247650" lvl="0" marL="228600" marR="0" rtl="0" algn="l">
              <a:lnSpc>
                <a:spcPct val="90000"/>
              </a:lnSpc>
              <a:spcBef>
                <a:spcPts val="750"/>
              </a:spcBef>
              <a:spcAft>
                <a:spcPts val="0"/>
              </a:spcAft>
              <a:buSzPts val="1200"/>
              <a:buChar char="•"/>
            </a:pPr>
            <a:r>
              <a:rPr lang="en-US" sz="1200"/>
              <a:t>Similarly, “||” is used in awk to mean “or”.</a:t>
            </a:r>
            <a:endParaRPr sz="1200"/>
          </a:p>
          <a:p>
            <a:pPr indent="-39687" lvl="0" marL="92075" rtl="0" algn="l">
              <a:lnSpc>
                <a:spcPct val="100000"/>
              </a:lnSpc>
              <a:spcBef>
                <a:spcPts val="0"/>
              </a:spcBef>
              <a:spcAft>
                <a:spcPts val="0"/>
              </a:spcAft>
              <a:buNone/>
            </a:pPr>
            <a:r>
              <a:t/>
            </a:r>
            <a:endParaRPr sz="1200">
              <a:latin typeface="Courier"/>
              <a:ea typeface="Courier"/>
              <a:cs typeface="Courier"/>
              <a:sym typeface="Courier"/>
            </a:endParaRPr>
          </a:p>
          <a:p>
            <a:pPr indent="-39687" lvl="0" marL="92075"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45720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p:txBody>
      </p:sp>
      <p:sp>
        <p:nvSpPr>
          <p:cNvPr id="485" name="Google Shape;485;p44"/>
          <p:cNvSpPr/>
          <p:nvPr/>
        </p:nvSpPr>
        <p:spPr>
          <a:xfrm>
            <a:off x="454675" y="3064775"/>
            <a:ext cx="5915100" cy="9387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The filtering criteria can be added before the braces. For example, this will extract just chromosome 1 data from the file.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‘$1==”chr1” { print $0 }’ genes.gff</a:t>
            </a:r>
            <a:endParaRPr/>
          </a:p>
        </p:txBody>
      </p:sp>
      <p:sp>
        <p:nvSpPr>
          <p:cNvPr id="486" name="Google Shape;486;p44"/>
          <p:cNvSpPr/>
          <p:nvPr/>
        </p:nvSpPr>
        <p:spPr>
          <a:xfrm>
            <a:off x="454675" y="6545125"/>
            <a:ext cx="5915100" cy="897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In this example we will search for just the genes from chromosome 1.</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‘$1==”chr1” &amp;&amp; $3==”gene”’ genes.gff</a:t>
            </a:r>
            <a:endParaRPr/>
          </a:p>
        </p:txBody>
      </p:sp>
      <p:sp>
        <p:nvSpPr>
          <p:cNvPr id="487" name="Google Shape;487;p44"/>
          <p:cNvSpPr/>
          <p:nvPr/>
        </p:nvSpPr>
        <p:spPr>
          <a:xfrm>
            <a:off x="454675" y="8198373"/>
            <a:ext cx="5915100" cy="8979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In this example we will search for features which are on chromosome 1 or are repeats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‘$1==”chr1” || $3==”repeat”’ genes.gff</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45"/>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94" name="Google Shape;494;p45"/>
          <p:cNvSpPr txBox="1"/>
          <p:nvPr>
            <p:ph idx="1" type="body"/>
          </p:nvPr>
        </p:nvSpPr>
        <p:spPr>
          <a:xfrm>
            <a:off x="454663" y="560967"/>
            <a:ext cx="5915100" cy="8394900"/>
          </a:xfrm>
          <a:prstGeom prst="rect">
            <a:avLst/>
          </a:prstGeom>
          <a:noFill/>
          <a:ln>
            <a:noFill/>
          </a:ln>
        </p:spPr>
        <p:txBody>
          <a:bodyPr anchorCtr="0" anchor="t" bIns="45700" lIns="285750" spcFirstLastPara="1" rIns="91425" wrap="square" tIns="45700">
            <a:noAutofit/>
          </a:bodyPr>
          <a:lstStyle/>
          <a:p>
            <a:pPr indent="-171450" lvl="0" marL="171450" marR="0" rtl="0" algn="l">
              <a:lnSpc>
                <a:spcPct val="90000"/>
              </a:lnSpc>
              <a:spcBef>
                <a:spcPts val="750"/>
              </a:spcBef>
              <a:spcAft>
                <a:spcPts val="0"/>
              </a:spcAft>
              <a:buClr>
                <a:schemeClr val="dk1"/>
              </a:buClr>
              <a:buSzPts val="1200"/>
              <a:buFont typeface="Arial"/>
              <a:buChar char="•"/>
            </a:pPr>
            <a:r>
              <a:rPr lang="en-US" sz="1200"/>
              <a:t>So far, we have only filtered using strings. Numbers can also be used.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If we do not specify a column, awk will match the entire line as it assumes it is searching $0.</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190500" lvl="0" marL="171450" marR="0" rtl="0" algn="l">
              <a:lnSpc>
                <a:spcPct val="90000"/>
              </a:lnSpc>
              <a:spcBef>
                <a:spcPts val="750"/>
              </a:spcBef>
              <a:spcAft>
                <a:spcPts val="0"/>
              </a:spcAft>
              <a:buSzPts val="1200"/>
              <a:buChar char="•"/>
            </a:pPr>
            <a:r>
              <a:rPr lang="en-US" sz="1200"/>
              <a:t>Similarly to grep, via its -v option, awk can invert its match. In this case, we use the !~ operator to represent “does not match”.</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rPr b="1" lang="en-US" sz="1200"/>
              <a:t>Sanity checking files</a:t>
            </a:r>
            <a:endParaRPr b="1" sz="1200"/>
          </a:p>
          <a:p>
            <a:pPr indent="-190500" lvl="0" marL="171450" marR="0" rtl="0" algn="l">
              <a:lnSpc>
                <a:spcPct val="90000"/>
              </a:lnSpc>
              <a:spcBef>
                <a:spcPts val="750"/>
              </a:spcBef>
              <a:spcAft>
                <a:spcPts val="0"/>
              </a:spcAft>
              <a:buSzPts val="1200"/>
              <a:buChar char="•"/>
            </a:pPr>
            <a:r>
              <a:rPr lang="en-US" sz="1200"/>
              <a:t>Never ever trust the content of a bioinformatics file, even if you generated it.</a:t>
            </a:r>
            <a:endParaRPr sz="1200"/>
          </a:p>
          <a:p>
            <a:pPr indent="-190500" lvl="0" marL="171450" marR="0" rtl="0" algn="l">
              <a:lnSpc>
                <a:spcPct val="90000"/>
              </a:lnSpc>
              <a:spcBef>
                <a:spcPts val="0"/>
              </a:spcBef>
              <a:spcAft>
                <a:spcPts val="0"/>
              </a:spcAft>
              <a:buSzPts val="1200"/>
              <a:buChar char="•"/>
            </a:pPr>
            <a:r>
              <a:rPr lang="en-US" sz="1200"/>
              <a:t>With the awk we have learnt so far, we can do some basic sanity checks on a GFF file.</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457200" marR="0" rtl="0" algn="l">
              <a:lnSpc>
                <a:spcPct val="90000"/>
              </a:lnSpc>
              <a:spcBef>
                <a:spcPts val="750"/>
              </a:spcBef>
              <a:spcAft>
                <a:spcPts val="0"/>
              </a:spcAft>
              <a:buNone/>
            </a:pPr>
            <a:r>
              <a:t/>
            </a:r>
            <a:endParaRPr sz="1200"/>
          </a:p>
          <a:p>
            <a:pPr indent="-247650" lvl="0" marL="228600" marR="0" rtl="0" algn="l">
              <a:lnSpc>
                <a:spcPct val="90000"/>
              </a:lnSpc>
              <a:spcBef>
                <a:spcPts val="750"/>
              </a:spcBef>
              <a:spcAft>
                <a:spcPts val="0"/>
              </a:spcAft>
              <a:buSzPts val="1200"/>
              <a:buChar char="•"/>
            </a:pPr>
            <a:r>
              <a:t/>
            </a:r>
            <a:endParaRPr sz="1200"/>
          </a:p>
          <a:p>
            <a:pPr indent="-247650" lvl="0" marL="228600" marR="0" rtl="0" algn="l">
              <a:lnSpc>
                <a:spcPct val="90000"/>
              </a:lnSpc>
              <a:spcBef>
                <a:spcPts val="0"/>
              </a:spcBef>
              <a:spcAft>
                <a:spcPts val="0"/>
              </a:spcAft>
              <a:buSzPts val="1200"/>
              <a:buChar char="•"/>
            </a:pPr>
            <a:r>
              <a:rPr lang="en-US" sz="1200"/>
              <a:t>Likewise, we may want to check whether the coordinates of all features make sense.</a:t>
            </a:r>
            <a:endParaRPr sz="1200"/>
          </a:p>
          <a:p>
            <a:pPr indent="0" lvl="0" marL="45720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247650" lvl="0" marL="228600" marR="0" rtl="0" algn="l">
              <a:lnSpc>
                <a:spcPct val="90000"/>
              </a:lnSpc>
              <a:spcBef>
                <a:spcPts val="750"/>
              </a:spcBef>
              <a:spcAft>
                <a:spcPts val="0"/>
              </a:spcAft>
              <a:buSzPts val="1200"/>
              <a:buChar char="•"/>
            </a:pPr>
            <a:r>
              <a:rPr lang="en-US" sz="1200"/>
              <a:t>A final simple sanity check is that each feature has either 8 or 9 columns.</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p:txBody>
      </p:sp>
      <p:sp>
        <p:nvSpPr>
          <p:cNvPr id="495" name="Google Shape;495;p45"/>
          <p:cNvSpPr/>
          <p:nvPr/>
        </p:nvSpPr>
        <p:spPr>
          <a:xfrm>
            <a:off x="454675" y="1097650"/>
            <a:ext cx="5915100" cy="8100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In this example we will search for genes on chromosome 1 which start before base position 1100</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‘$1==”chr1” &amp;&amp; $3==”gene” &amp;&amp; $4 &lt; 1100’ genes.gff</a:t>
            </a:r>
            <a:endParaRPr/>
          </a:p>
        </p:txBody>
      </p:sp>
      <p:cxnSp>
        <p:nvCxnSpPr>
          <p:cNvPr id="496" name="Google Shape;496;p45"/>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497" name="Google Shape;497;p45"/>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498" name="Google Shape;498;p45"/>
          <p:cNvSpPr/>
          <p:nvPr/>
        </p:nvSpPr>
        <p:spPr>
          <a:xfrm>
            <a:off x="471450" y="2524450"/>
            <a:ext cx="5915100" cy="7386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Note that -F”\t” can be omitted here. As we’re searching the whole line, the column delimiter is not relevant.</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‘/repeat/’ genes.gff</a:t>
            </a:r>
            <a:endParaRPr/>
          </a:p>
        </p:txBody>
      </p:sp>
      <p:sp>
        <p:nvSpPr>
          <p:cNvPr id="499" name="Google Shape;499;p45"/>
          <p:cNvSpPr/>
          <p:nvPr/>
        </p:nvSpPr>
        <p:spPr>
          <a:xfrm>
            <a:off x="454675" y="3920100"/>
            <a:ext cx="5915100" cy="5274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Here we simply look for the inverse of the previous search.</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‘!/repeat/’ genes.gff</a:t>
            </a:r>
            <a:endParaRPr/>
          </a:p>
        </p:txBody>
      </p:sp>
      <p:sp>
        <p:nvSpPr>
          <p:cNvPr id="500" name="Google Shape;500;p45"/>
          <p:cNvSpPr/>
          <p:nvPr/>
        </p:nvSpPr>
        <p:spPr>
          <a:xfrm>
            <a:off x="471450" y="5593900"/>
            <a:ext cx="5915100" cy="10107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One thing we may want to do is check that each gene has been assigned a strand. To do this, we need to check whether column 7 contains either a + or - symbol.</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a:t>
            </a:r>
            <a:r>
              <a:rPr lang="en-US" sz="1200">
                <a:solidFill>
                  <a:schemeClr val="dk1"/>
                </a:solidFill>
                <a:latin typeface="Courier"/>
                <a:ea typeface="Courier"/>
                <a:cs typeface="Courier"/>
                <a:sym typeface="Courier"/>
              </a:rPr>
              <a:t>'$3=="gene" &amp;&amp; !($7 == "+" || $7 == "-")' genes.gff</a:t>
            </a:r>
            <a:endParaRPr/>
          </a:p>
        </p:txBody>
      </p:sp>
      <p:sp>
        <p:nvSpPr>
          <p:cNvPr id="501" name="Google Shape;501;p45"/>
          <p:cNvSpPr/>
          <p:nvPr/>
        </p:nvSpPr>
        <p:spPr>
          <a:xfrm>
            <a:off x="471450" y="7029288"/>
            <a:ext cx="5915100" cy="7386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To do this, we simply need to check that the end coordinate of the feature is not less than the start coordinate.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t>
            </a:r>
            <a:r>
              <a:rPr lang="en-US" sz="1200">
                <a:solidFill>
                  <a:schemeClr val="dk1"/>
                </a:solidFill>
                <a:latin typeface="Courier"/>
                <a:ea typeface="Courier"/>
                <a:cs typeface="Courier"/>
                <a:sym typeface="Courier"/>
              </a:rPr>
              <a:t>awk -F"\t" '$5 &lt; $4' genes.gff</a:t>
            </a:r>
            <a:endParaRPr/>
          </a:p>
        </p:txBody>
      </p:sp>
      <p:sp>
        <p:nvSpPr>
          <p:cNvPr id="502" name="Google Shape;502;p45"/>
          <p:cNvSpPr/>
          <p:nvPr/>
        </p:nvSpPr>
        <p:spPr>
          <a:xfrm>
            <a:off x="471450" y="8322775"/>
            <a:ext cx="5915100" cy="10107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We do this using a special variable in awk, “NF”, which is the number of columns ina line. Remember to distinguish this from “$NF”, which referes specifically to the final column. This search will give no output if all features pass.</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a:t>
            </a:r>
            <a:r>
              <a:rPr lang="en-US" sz="1200">
                <a:solidFill>
                  <a:schemeClr val="dk1"/>
                </a:solidFill>
                <a:latin typeface="Courier"/>
                <a:ea typeface="Courier"/>
                <a:cs typeface="Courier"/>
                <a:sym typeface="Courier"/>
              </a:rPr>
              <a:t>'NF&lt;8 || NF&gt;9' genes.gff</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46"/>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09" name="Google Shape;509;p46"/>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510" name="Google Shape;510;p46"/>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511" name="Google Shape;511;p46"/>
          <p:cNvSpPr txBox="1"/>
          <p:nvPr>
            <p:ph idx="1" type="body"/>
          </p:nvPr>
        </p:nvSpPr>
        <p:spPr>
          <a:xfrm>
            <a:off x="454663" y="560967"/>
            <a:ext cx="5915100" cy="8394900"/>
          </a:xfrm>
          <a:prstGeom prst="rect">
            <a:avLst/>
          </a:prstGeom>
          <a:noFill/>
          <a:ln>
            <a:noFill/>
          </a:ln>
        </p:spPr>
        <p:txBody>
          <a:bodyPr anchorCtr="0" anchor="t" bIns="45700" lIns="342900" spcFirstLastPara="1" rIns="91425" wrap="square" tIns="45700">
            <a:noAutofit/>
          </a:bodyPr>
          <a:lstStyle/>
          <a:p>
            <a:pPr indent="0" lvl="0" marL="171450" marR="0" rtl="0" algn="l">
              <a:lnSpc>
                <a:spcPct val="90000"/>
              </a:lnSpc>
              <a:spcBef>
                <a:spcPts val="750"/>
              </a:spcBef>
              <a:spcAft>
                <a:spcPts val="0"/>
              </a:spcAft>
              <a:buNone/>
            </a:pPr>
            <a:r>
              <a:rPr b="1" lang="en-US" sz="1200"/>
              <a:t>Changing the output</a:t>
            </a:r>
            <a:endParaRPr b="1" sz="1200"/>
          </a:p>
          <a:p>
            <a:pPr indent="-304800" lvl="0" marL="285750" marR="0" rtl="0" algn="l">
              <a:lnSpc>
                <a:spcPct val="90000"/>
              </a:lnSpc>
              <a:spcBef>
                <a:spcPts val="750"/>
              </a:spcBef>
              <a:spcAft>
                <a:spcPts val="0"/>
              </a:spcAft>
              <a:buSzPts val="1200"/>
              <a:buChar char="•"/>
            </a:pPr>
            <a:r>
              <a:rPr lang="en-US" sz="1200"/>
              <a:t>In addition to filtering files, awk can be used to change the output.</a:t>
            </a:r>
            <a:endParaRPr sz="1200"/>
          </a:p>
          <a:p>
            <a:pPr indent="-304800" lvl="0" marL="285750" marR="0" rtl="0" algn="l">
              <a:lnSpc>
                <a:spcPct val="90000"/>
              </a:lnSpc>
              <a:spcBef>
                <a:spcPts val="0"/>
              </a:spcBef>
              <a:spcAft>
                <a:spcPts val="0"/>
              </a:spcAft>
              <a:buSzPts val="1200"/>
              <a:buChar char="•"/>
            </a:pPr>
            <a:r>
              <a:rPr lang="en-US" sz="1200"/>
              <a:t>Potentially, every value in a column can be changed to something else.</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304800" lvl="0" marL="285750" marR="0" rtl="0" algn="l">
              <a:lnSpc>
                <a:spcPct val="90000"/>
              </a:lnSpc>
              <a:spcBef>
                <a:spcPts val="750"/>
              </a:spcBef>
              <a:spcAft>
                <a:spcPts val="0"/>
              </a:spcAft>
              <a:buSzPts val="1200"/>
              <a:buChar char="•"/>
            </a:pPr>
            <a:r>
              <a:rPr lang="en-US" sz="1200"/>
              <a:t>This is close to what is required but, if you look closely at the output, you will notice that it is no longer tab separated.</a:t>
            </a:r>
            <a:endParaRPr sz="1200"/>
          </a:p>
          <a:p>
            <a:pPr indent="-304800" lvl="0" marL="285750" marR="0" rtl="0" algn="l">
              <a:lnSpc>
                <a:spcPct val="90000"/>
              </a:lnSpc>
              <a:spcBef>
                <a:spcPts val="0"/>
              </a:spcBef>
              <a:spcAft>
                <a:spcPts val="0"/>
              </a:spcAft>
              <a:buSzPts val="1200"/>
              <a:buChar char="•"/>
            </a:pPr>
            <a:r>
              <a:rPr lang="en-US" sz="1200"/>
              <a:t>To fix this, we need to use another special variable called “OFS” (output field separator).</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171450" marR="0" rtl="0" algn="l">
              <a:lnSpc>
                <a:spcPct val="90000"/>
              </a:lnSpc>
              <a:spcBef>
                <a:spcPts val="750"/>
              </a:spcBef>
              <a:spcAft>
                <a:spcPts val="0"/>
              </a:spcAft>
              <a:buNone/>
            </a:pPr>
            <a:r>
              <a:t/>
            </a:r>
            <a:endParaRPr b="1" sz="1200"/>
          </a:p>
          <a:p>
            <a:pPr indent="0" lvl="0" marL="171450" marR="0" rtl="0" algn="l">
              <a:lnSpc>
                <a:spcPct val="90000"/>
              </a:lnSpc>
              <a:spcBef>
                <a:spcPts val="750"/>
              </a:spcBef>
              <a:spcAft>
                <a:spcPts val="0"/>
              </a:spcAft>
              <a:buNone/>
            </a:pPr>
            <a:r>
              <a:rPr b="1" lang="en-US" sz="1200"/>
              <a:t>Exercises</a:t>
            </a:r>
            <a:endParaRPr sz="1200"/>
          </a:p>
          <a:p>
            <a:pPr indent="-190500" lvl="0" marL="285750" marR="0" rtl="0" algn="l">
              <a:lnSpc>
                <a:spcPct val="90000"/>
              </a:lnSpc>
              <a:spcBef>
                <a:spcPts val="750"/>
              </a:spcBef>
              <a:spcAft>
                <a:spcPts val="0"/>
              </a:spcAft>
              <a:buSzPts val="1200"/>
              <a:buAutoNum type="arabicPeriod"/>
            </a:pPr>
            <a:r>
              <a:rPr lang="en-US" sz="1200"/>
              <a:t>Write a script which takes a file name from the user, if the file exists, print a human readable message telling the user how many lines the file has.</a:t>
            </a:r>
            <a:endParaRPr sz="1200"/>
          </a:p>
          <a:p>
            <a:pPr indent="-190500" lvl="0" marL="285750" marR="0" rtl="0" algn="l">
              <a:lnSpc>
                <a:spcPct val="90000"/>
              </a:lnSpc>
              <a:spcBef>
                <a:spcPts val="0"/>
              </a:spcBef>
              <a:spcAft>
                <a:spcPts val="0"/>
              </a:spcAft>
              <a:buSzPts val="1200"/>
              <a:buAutoNum type="arabicPeriod"/>
            </a:pPr>
            <a:r>
              <a:rPr lang="en-US" sz="1200"/>
              <a:t>Navigate to the base Module_3_Linux_Scripting directory. Use a loop to run the script written in exercise 1 on the files in the loop_files subdirectory.</a:t>
            </a:r>
            <a:endParaRPr sz="1200"/>
          </a:p>
          <a:p>
            <a:pPr indent="-190500" lvl="0" marL="285750" marR="0" rtl="0" algn="l">
              <a:lnSpc>
                <a:spcPct val="90000"/>
              </a:lnSpc>
              <a:spcBef>
                <a:spcPts val="0"/>
              </a:spcBef>
              <a:spcAft>
                <a:spcPts val="0"/>
              </a:spcAft>
              <a:buSzPts val="1200"/>
              <a:buAutoNum type="arabicPeriod"/>
            </a:pPr>
            <a:r>
              <a:rPr lang="en-US" sz="1200"/>
              <a:t>Write a script that takes a GFF filename as input. Make the script produce a summary of various properties of the file. An example input file is provided called bash_scripts/exercise_3.gff. Use your imagination as to what you want to summarise. You may want to look back at the awk section of the manual for inspiration.</a:t>
            </a:r>
            <a:endParaRPr sz="1200"/>
          </a:p>
          <a:p>
            <a:pPr indent="-190500" lvl="0" marL="285750" marR="0" rtl="0" algn="l">
              <a:lnSpc>
                <a:spcPct val="90000"/>
              </a:lnSpc>
              <a:spcBef>
                <a:spcPts val="0"/>
              </a:spcBef>
              <a:spcAft>
                <a:spcPts val="0"/>
              </a:spcAft>
              <a:buSzPts val="1200"/>
              <a:buAutoNum type="arabicPeriod"/>
            </a:pPr>
            <a:r>
              <a:rPr lang="en-US" sz="1200"/>
              <a:t>Looking at the file grep/exercises.fasta, write a grep command to only output the sequence names.</a:t>
            </a:r>
            <a:endParaRPr sz="1200"/>
          </a:p>
          <a:p>
            <a:pPr indent="-190500" lvl="0" marL="285750" marR="0" rtl="0" algn="l">
              <a:lnSpc>
                <a:spcPct val="90000"/>
              </a:lnSpc>
              <a:spcBef>
                <a:spcPts val="0"/>
              </a:spcBef>
              <a:spcAft>
                <a:spcPts val="0"/>
              </a:spcAft>
              <a:buSzPts val="1200"/>
              <a:buAutoNum type="arabicPeriod"/>
            </a:pPr>
            <a:r>
              <a:rPr lang="en-US" sz="1200"/>
              <a:t>How many sequences does this file contain?</a:t>
            </a:r>
            <a:endParaRPr sz="1200"/>
          </a:p>
          <a:p>
            <a:pPr indent="-190500" lvl="0" marL="285750" marR="0" rtl="0" algn="l">
              <a:lnSpc>
                <a:spcPct val="90000"/>
              </a:lnSpc>
              <a:spcBef>
                <a:spcPts val="0"/>
              </a:spcBef>
              <a:spcAft>
                <a:spcPts val="0"/>
              </a:spcAft>
              <a:buSzPts val="1200"/>
              <a:buAutoNum type="arabicPeriod"/>
            </a:pPr>
            <a:r>
              <a:rPr lang="en-US" sz="1200"/>
              <a:t>How many sequences contain unknown bases (denoted by “n” or “N”)?</a:t>
            </a:r>
            <a:endParaRPr sz="1200"/>
          </a:p>
          <a:p>
            <a:pPr indent="-190500" lvl="0" marL="285750" marR="0" rtl="0" algn="l">
              <a:lnSpc>
                <a:spcPct val="90000"/>
              </a:lnSpc>
              <a:spcBef>
                <a:spcPts val="0"/>
              </a:spcBef>
              <a:spcAft>
                <a:spcPts val="0"/>
              </a:spcAft>
              <a:buSzPts val="1200"/>
              <a:buAutoNum type="arabicPeriod"/>
            </a:pPr>
            <a:r>
              <a:rPr lang="en-US" sz="1200"/>
              <a:t>Do any sequences have the same name? You don’t need to find the repeated names, just how many names are repeated. Hint: You may need to look back at some earlier Unix commands.</a:t>
            </a:r>
            <a:endParaRPr sz="1200"/>
          </a:p>
          <a:p>
            <a:pPr indent="-190500" lvl="0" marL="285750" marR="0" rtl="0" algn="l">
              <a:lnSpc>
                <a:spcPct val="90000"/>
              </a:lnSpc>
              <a:spcBef>
                <a:spcPts val="0"/>
              </a:spcBef>
              <a:spcAft>
                <a:spcPts val="0"/>
              </a:spcAft>
              <a:buSzPts val="1200"/>
              <a:buAutoNum type="arabicPeriod"/>
            </a:pPr>
            <a:r>
              <a:rPr lang="en-US" sz="1200"/>
              <a:t>Looking at the files awk/exercises.bed, find the names of the contigs in the file.</a:t>
            </a:r>
            <a:endParaRPr sz="1200"/>
          </a:p>
          <a:p>
            <a:pPr indent="-190500" lvl="0" marL="285750" marR="0" rtl="0" algn="l">
              <a:lnSpc>
                <a:spcPct val="90000"/>
              </a:lnSpc>
              <a:spcBef>
                <a:spcPts val="0"/>
              </a:spcBef>
              <a:spcAft>
                <a:spcPts val="0"/>
              </a:spcAft>
              <a:buSzPts val="1200"/>
              <a:buAutoNum type="arabicPeriod"/>
            </a:pPr>
            <a:r>
              <a:rPr lang="en-US" sz="1200"/>
              <a:t>How many contigs are there?</a:t>
            </a:r>
            <a:endParaRPr sz="1200"/>
          </a:p>
          <a:p>
            <a:pPr indent="-190500" lvl="0" marL="285750" marR="0" rtl="0" algn="l">
              <a:lnSpc>
                <a:spcPct val="90000"/>
              </a:lnSpc>
              <a:spcBef>
                <a:spcPts val="0"/>
              </a:spcBef>
              <a:spcAft>
                <a:spcPts val="0"/>
              </a:spcAft>
              <a:buSzPts val="1200"/>
              <a:buAutoNum type="arabicPeriod"/>
            </a:pPr>
            <a:r>
              <a:rPr lang="en-US" sz="1200"/>
              <a:t>How many features are on the positive strand?</a:t>
            </a:r>
            <a:endParaRPr sz="1200"/>
          </a:p>
          <a:p>
            <a:pPr indent="-190500" lvl="0" marL="285750" marR="0" rtl="0" algn="l">
              <a:lnSpc>
                <a:spcPct val="90000"/>
              </a:lnSpc>
              <a:spcBef>
                <a:spcPts val="0"/>
              </a:spcBef>
              <a:spcAft>
                <a:spcPts val="0"/>
              </a:spcAft>
              <a:buSzPts val="1200"/>
              <a:buAutoNum type="arabicPeriod"/>
            </a:pPr>
            <a:r>
              <a:rPr lang="en-US" sz="1200"/>
              <a:t>And, how many on the negative strand?</a:t>
            </a:r>
            <a:endParaRPr sz="1200"/>
          </a:p>
          <a:p>
            <a:pPr indent="-190500" lvl="0" marL="285750" marR="0" rtl="0" algn="l">
              <a:lnSpc>
                <a:spcPct val="90000"/>
              </a:lnSpc>
              <a:spcBef>
                <a:spcPts val="0"/>
              </a:spcBef>
              <a:spcAft>
                <a:spcPts val="0"/>
              </a:spcAft>
              <a:buSzPts val="1200"/>
              <a:buAutoNum type="arabicPeriod"/>
            </a:pPr>
            <a:r>
              <a:rPr lang="en-US" sz="1200"/>
              <a:t>How many genes are there?</a:t>
            </a:r>
            <a:endParaRPr sz="1200"/>
          </a:p>
          <a:p>
            <a:pPr indent="-190500" lvl="0" marL="285750" marR="0" rtl="0" algn="l">
              <a:lnSpc>
                <a:spcPct val="90000"/>
              </a:lnSpc>
              <a:spcBef>
                <a:spcPts val="0"/>
              </a:spcBef>
              <a:spcAft>
                <a:spcPts val="0"/>
              </a:spcAft>
              <a:buSzPts val="1200"/>
              <a:buAutoNum type="arabicPeriod"/>
            </a:pPr>
            <a:r>
              <a:rPr lang="en-US" sz="1200"/>
              <a:t>How many genes have no strand assigned to them? (i.e. no final column)</a:t>
            </a:r>
            <a:endParaRPr sz="1200"/>
          </a:p>
          <a:p>
            <a:pPr indent="-190500" lvl="0" marL="285750" marR="0" rtl="0" algn="l">
              <a:lnSpc>
                <a:spcPct val="90000"/>
              </a:lnSpc>
              <a:spcBef>
                <a:spcPts val="0"/>
              </a:spcBef>
              <a:spcAft>
                <a:spcPts val="0"/>
              </a:spcAft>
              <a:buSzPts val="1200"/>
              <a:buAutoNum type="arabicPeriod"/>
            </a:pPr>
            <a:r>
              <a:rPr lang="en-US" sz="1200"/>
              <a:t>How many genes have repeated names? You don’t need to find the names.</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p:txBody>
      </p:sp>
      <p:sp>
        <p:nvSpPr>
          <p:cNvPr id="512" name="Google Shape;512;p46"/>
          <p:cNvSpPr/>
          <p:nvPr/>
        </p:nvSpPr>
        <p:spPr>
          <a:xfrm>
            <a:off x="471450" y="1418025"/>
            <a:ext cx="5915100" cy="7386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As a simple example, we will change the value in the source column (column 2) to a new value for each line.</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a:t>
            </a:r>
            <a:r>
              <a:rPr lang="en-US" sz="1200">
                <a:solidFill>
                  <a:schemeClr val="dk1"/>
                </a:solidFill>
                <a:latin typeface="Courier"/>
                <a:ea typeface="Courier"/>
                <a:cs typeface="Courier"/>
                <a:sym typeface="Courier"/>
              </a:rPr>
              <a:t>-F"\t" '{$2="new_source"; print $0}' genes.gff</a:t>
            </a:r>
            <a:endParaRPr/>
          </a:p>
        </p:txBody>
      </p:sp>
      <p:sp>
        <p:nvSpPr>
          <p:cNvPr id="513" name="Google Shape;513;p46"/>
          <p:cNvSpPr/>
          <p:nvPr/>
        </p:nvSpPr>
        <p:spPr>
          <a:xfrm>
            <a:off x="471450" y="3190850"/>
            <a:ext cx="5915100" cy="12192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39687" lvl="0" marL="92075" marR="0" rtl="0" algn="l">
              <a:spcBef>
                <a:spcPts val="0"/>
              </a:spcBef>
              <a:spcAft>
                <a:spcPts val="0"/>
              </a:spcAft>
              <a:buNone/>
            </a:pPr>
            <a:r>
              <a:rPr lang="en-US" sz="1200">
                <a:solidFill>
                  <a:schemeClr val="accent1"/>
                </a:solidFill>
                <a:latin typeface="Courier"/>
                <a:ea typeface="Courier"/>
                <a:cs typeface="Courier"/>
                <a:sym typeface="Courier"/>
              </a:rPr>
              <a:t># This is achieved by adding “BEGIN{OFS="\t"}” to the code, as below. Before awk reads any lines of the file, it reads the BEGIN block of code, in this case, changing OFS to a tab character.</a:t>
            </a:r>
            <a:endParaRPr sz="1200">
              <a:solidFill>
                <a:schemeClr val="accent1"/>
              </a:solidFill>
              <a:latin typeface="Courier"/>
              <a:ea typeface="Courier"/>
              <a:cs typeface="Courier"/>
              <a:sym typeface="Courier"/>
            </a:endParaRPr>
          </a:p>
          <a:p>
            <a:pPr indent="-39687" lvl="0" marL="92075" marR="0" rtl="0" algn="l">
              <a:spcBef>
                <a:spcPts val="0"/>
              </a:spcBef>
              <a:spcAft>
                <a:spcPts val="0"/>
              </a:spcAft>
              <a:buNone/>
            </a:pPr>
            <a:r>
              <a:rPr lang="en-US" sz="1200">
                <a:solidFill>
                  <a:schemeClr val="dk1"/>
                </a:solidFill>
                <a:latin typeface="Courier"/>
                <a:ea typeface="Courier"/>
                <a:cs typeface="Courier"/>
                <a:sym typeface="Courier"/>
              </a:rPr>
              <a:t>$ awk -F"\t" ''BEGIN{OFS="\t"} {$2="new_source"; print $0}' genes.gff</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47"/>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20" name="Google Shape;520;p47"/>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521" name="Google Shape;521;p47"/>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522" name="Google Shape;522;p47"/>
          <p:cNvSpPr txBox="1"/>
          <p:nvPr>
            <p:ph idx="1" type="body"/>
          </p:nvPr>
        </p:nvSpPr>
        <p:spPr>
          <a:xfrm>
            <a:off x="454663" y="560967"/>
            <a:ext cx="5915100" cy="8394900"/>
          </a:xfrm>
          <a:prstGeom prst="rect">
            <a:avLst/>
          </a:prstGeom>
          <a:noFill/>
          <a:ln>
            <a:noFill/>
          </a:ln>
        </p:spPr>
        <p:txBody>
          <a:bodyPr anchorCtr="0" anchor="t" bIns="45700" lIns="342900" spcFirstLastPara="1" rIns="91425" wrap="square" tIns="45700">
            <a:noAutofit/>
          </a:bodyPr>
          <a:lstStyle/>
          <a:p>
            <a:pPr indent="0" lvl="0" marL="0" marR="0" rtl="0" algn="l">
              <a:lnSpc>
                <a:spcPct val="90000"/>
              </a:lnSpc>
              <a:spcBef>
                <a:spcPts val="750"/>
              </a:spcBef>
              <a:spcAft>
                <a:spcPts val="0"/>
              </a:spcAft>
              <a:buNone/>
            </a:pPr>
            <a:r>
              <a:rPr b="1" lang="en-US" sz="1200"/>
              <a:t>UNIX quick reference guide</a:t>
            </a:r>
            <a:endParaRPr b="1" sz="1200"/>
          </a:p>
          <a:p>
            <a:pPr indent="0" lvl="0" marL="0" marR="0" rtl="0" algn="l">
              <a:lnSpc>
                <a:spcPct val="90000"/>
              </a:lnSpc>
              <a:spcBef>
                <a:spcPts val="750"/>
              </a:spcBef>
              <a:spcAft>
                <a:spcPts val="0"/>
              </a:spcAft>
              <a:buNone/>
            </a:pPr>
            <a:r>
              <a:t/>
            </a:r>
            <a:endParaRPr b="1" sz="1200"/>
          </a:p>
          <a:p>
            <a:pPr indent="-304800" lvl="0" marL="457200" marR="0" rtl="0" algn="l">
              <a:lnSpc>
                <a:spcPct val="90000"/>
              </a:lnSpc>
              <a:spcBef>
                <a:spcPts val="750"/>
              </a:spcBef>
              <a:spcAft>
                <a:spcPts val="0"/>
              </a:spcAft>
              <a:buSzPts val="1200"/>
              <a:buAutoNum type="arabicPeriod"/>
            </a:pPr>
            <a:r>
              <a:rPr b="1" lang="en-US" sz="1200"/>
              <a:t>Looking at files and moving them around</a:t>
            </a:r>
            <a:endParaRPr b="1" sz="1200"/>
          </a:p>
          <a:p>
            <a:pPr indent="0" lvl="0" marL="228600" marR="0" rtl="0" algn="l">
              <a:lnSpc>
                <a:spcPct val="90000"/>
              </a:lnSpc>
              <a:spcBef>
                <a:spcPts val="750"/>
              </a:spcBef>
              <a:spcAft>
                <a:spcPts val="0"/>
              </a:spcAft>
              <a:buNone/>
            </a:pPr>
            <a:r>
              <a:rPr b="1" lang="en-US" sz="1200"/>
              <a:t>pwd</a:t>
            </a:r>
            <a:r>
              <a:rPr lang="en-US" sz="1200"/>
              <a:t> # Tell me which directory I'm in</a:t>
            </a:r>
            <a:endParaRPr sz="1200"/>
          </a:p>
          <a:p>
            <a:pPr indent="0" lvl="0" marL="228600" marR="0" rtl="0" algn="l">
              <a:lnSpc>
                <a:spcPct val="90000"/>
              </a:lnSpc>
              <a:spcBef>
                <a:spcPts val="750"/>
              </a:spcBef>
              <a:spcAft>
                <a:spcPts val="0"/>
              </a:spcAft>
              <a:buNone/>
            </a:pPr>
            <a:r>
              <a:rPr b="1" lang="en-US" sz="1200"/>
              <a:t>ls</a:t>
            </a:r>
            <a:r>
              <a:rPr lang="en-US" sz="1200"/>
              <a:t> # What else is in this directory</a:t>
            </a:r>
            <a:endParaRPr sz="1200"/>
          </a:p>
          <a:p>
            <a:pPr indent="0" lvl="0" marL="228600" marR="0" rtl="0" algn="l">
              <a:lnSpc>
                <a:spcPct val="90000"/>
              </a:lnSpc>
              <a:spcBef>
                <a:spcPts val="750"/>
              </a:spcBef>
              <a:spcAft>
                <a:spcPts val="0"/>
              </a:spcAft>
              <a:buNone/>
            </a:pPr>
            <a:r>
              <a:rPr b="1" lang="en-US" sz="1200"/>
              <a:t>ls .. </a:t>
            </a:r>
            <a:r>
              <a:rPr lang="en-US" sz="1200"/>
              <a:t># What is in the directory above me</a:t>
            </a:r>
            <a:endParaRPr sz="1200"/>
          </a:p>
          <a:p>
            <a:pPr indent="0" lvl="0" marL="228600" marR="0" rtl="0" algn="l">
              <a:lnSpc>
                <a:spcPct val="90000"/>
              </a:lnSpc>
              <a:spcBef>
                <a:spcPts val="750"/>
              </a:spcBef>
              <a:spcAft>
                <a:spcPts val="0"/>
              </a:spcAft>
              <a:buNone/>
            </a:pPr>
            <a:r>
              <a:rPr b="1" lang="en-US" sz="1200"/>
              <a:t>ls foo/bar/</a:t>
            </a:r>
            <a:r>
              <a:rPr lang="en-US" sz="1200"/>
              <a:t> # What is inside the bar directory which is inside the foo/ directory</a:t>
            </a:r>
            <a:endParaRPr sz="1200"/>
          </a:p>
          <a:p>
            <a:pPr indent="0" lvl="0" marL="228600" marR="0" rtl="0" algn="l">
              <a:lnSpc>
                <a:spcPct val="90000"/>
              </a:lnSpc>
              <a:spcBef>
                <a:spcPts val="750"/>
              </a:spcBef>
              <a:spcAft>
                <a:spcPts val="0"/>
              </a:spcAft>
              <a:buNone/>
            </a:pPr>
            <a:r>
              <a:rPr b="1" lang="en-US" sz="1200"/>
              <a:t>ls -lah foo/</a:t>
            </a:r>
            <a:r>
              <a:rPr lang="en-US" sz="1200"/>
              <a:t> # Give the the details (-l) of all files and folders (-a) using human readable file sizes (-h)</a:t>
            </a:r>
            <a:endParaRPr sz="1200"/>
          </a:p>
          <a:p>
            <a:pPr indent="0" lvl="0" marL="228600" marR="0" rtl="0" algn="l">
              <a:lnSpc>
                <a:spcPct val="90000"/>
              </a:lnSpc>
              <a:spcBef>
                <a:spcPts val="750"/>
              </a:spcBef>
              <a:spcAft>
                <a:spcPts val="0"/>
              </a:spcAft>
              <a:buNone/>
            </a:pPr>
            <a:r>
              <a:rPr b="1" lang="en-US" sz="1200"/>
              <a:t>cd ../..</a:t>
            </a:r>
            <a:r>
              <a:rPr lang="en-US" sz="1200"/>
              <a:t> # Move up two directories</a:t>
            </a:r>
            <a:endParaRPr sz="1200"/>
          </a:p>
          <a:p>
            <a:pPr indent="0" lvl="0" marL="228600" marR="0" rtl="0" algn="l">
              <a:lnSpc>
                <a:spcPct val="90000"/>
              </a:lnSpc>
              <a:spcBef>
                <a:spcPts val="750"/>
              </a:spcBef>
              <a:spcAft>
                <a:spcPts val="0"/>
              </a:spcAft>
              <a:buNone/>
            </a:pPr>
            <a:r>
              <a:rPr lang="en-US" sz="1200"/>
              <a:t>c</a:t>
            </a:r>
            <a:r>
              <a:rPr b="1" lang="en-US" sz="1200"/>
              <a:t>d ../foo/bar</a:t>
            </a:r>
            <a:r>
              <a:rPr lang="en-US" sz="1200"/>
              <a:t> # Move up one directory and down into the foo/bar/ subdirectories</a:t>
            </a:r>
            <a:endParaRPr sz="1200"/>
          </a:p>
          <a:p>
            <a:pPr indent="0" lvl="0" marL="228600" marR="0" rtl="0" algn="l">
              <a:lnSpc>
                <a:spcPct val="90000"/>
              </a:lnSpc>
              <a:spcBef>
                <a:spcPts val="750"/>
              </a:spcBef>
              <a:spcAft>
                <a:spcPts val="0"/>
              </a:spcAft>
              <a:buNone/>
            </a:pPr>
            <a:r>
              <a:rPr b="1" lang="en-US" sz="1200"/>
              <a:t>cp -r foo/ baz/</a:t>
            </a:r>
            <a:r>
              <a:rPr lang="en-US" sz="1200"/>
              <a:t> # Copy the foo/ directory into the baz/ directory</a:t>
            </a:r>
            <a:endParaRPr sz="1200"/>
          </a:p>
          <a:p>
            <a:pPr indent="0" lvl="0" marL="228600" marR="0" rtl="0" algn="l">
              <a:lnSpc>
                <a:spcPct val="90000"/>
              </a:lnSpc>
              <a:spcBef>
                <a:spcPts val="750"/>
              </a:spcBef>
              <a:spcAft>
                <a:spcPts val="0"/>
              </a:spcAft>
              <a:buNone/>
            </a:pPr>
            <a:r>
              <a:rPr b="1" lang="en-US" sz="1200"/>
              <a:t>mv baz/foo .. </a:t>
            </a:r>
            <a:r>
              <a:rPr lang="en-US" sz="1200"/>
              <a:t># Move the foo directory into the parent directory</a:t>
            </a:r>
            <a:endParaRPr sz="1200"/>
          </a:p>
          <a:p>
            <a:pPr indent="0" lvl="0" marL="228600" marR="0" rtl="0" algn="l">
              <a:lnSpc>
                <a:spcPct val="90000"/>
              </a:lnSpc>
              <a:spcBef>
                <a:spcPts val="750"/>
              </a:spcBef>
              <a:spcAft>
                <a:spcPts val="0"/>
              </a:spcAft>
              <a:buNone/>
            </a:pPr>
            <a:r>
              <a:rPr b="1" lang="en-US" sz="1200"/>
              <a:t>rm -r ../foo </a:t>
            </a:r>
            <a:r>
              <a:rPr lang="en-US" sz="1200"/>
              <a:t># remove the directory called foo/ from the parent directory</a:t>
            </a:r>
            <a:endParaRPr sz="1200"/>
          </a:p>
          <a:p>
            <a:pPr indent="0" lvl="0" marL="228600" marR="0" rtl="0" algn="l">
              <a:lnSpc>
                <a:spcPct val="90000"/>
              </a:lnSpc>
              <a:spcBef>
                <a:spcPts val="750"/>
              </a:spcBef>
              <a:spcAft>
                <a:spcPts val="0"/>
              </a:spcAft>
              <a:buNone/>
            </a:pPr>
            <a:r>
              <a:rPr b="1" lang="en-US" sz="1200"/>
              <a:t>find foo/ -name "*.gff"</a:t>
            </a:r>
            <a:r>
              <a:rPr lang="en-US" sz="1200"/>
              <a:t> # find all the files with a gff extension in the directory foo/</a:t>
            </a:r>
            <a:endParaRPr sz="1200"/>
          </a:p>
          <a:p>
            <a:pPr indent="0" lvl="0" marL="228600" marR="0" rtl="0" algn="l">
              <a:lnSpc>
                <a:spcPct val="90000"/>
              </a:lnSpc>
              <a:spcBef>
                <a:spcPts val="750"/>
              </a:spcBef>
              <a:spcAft>
                <a:spcPts val="0"/>
              </a:spcAft>
              <a:buNone/>
            </a:pPr>
            <a:r>
              <a:t/>
            </a:r>
            <a:endParaRPr sz="1200"/>
          </a:p>
          <a:p>
            <a:pPr indent="0" lvl="0" marL="171450" marR="0" rtl="0" algn="l">
              <a:lnSpc>
                <a:spcPct val="90000"/>
              </a:lnSpc>
              <a:spcBef>
                <a:spcPts val="750"/>
              </a:spcBef>
              <a:spcAft>
                <a:spcPts val="0"/>
              </a:spcAft>
              <a:buNone/>
            </a:pPr>
            <a:r>
              <a:rPr b="1" lang="en-US" sz="1200"/>
              <a:t>2. 	  Looking in files</a:t>
            </a:r>
            <a:endParaRPr b="1" sz="1200"/>
          </a:p>
          <a:p>
            <a:pPr indent="0" lvl="0" marL="171450" marR="0" rtl="0" algn="l">
              <a:lnSpc>
                <a:spcPct val="90000"/>
              </a:lnSpc>
              <a:spcBef>
                <a:spcPts val="750"/>
              </a:spcBef>
              <a:spcAft>
                <a:spcPts val="0"/>
              </a:spcAft>
              <a:buClr>
                <a:schemeClr val="dk1"/>
              </a:buClr>
              <a:buSzPts val="1100"/>
              <a:buFont typeface="Arial"/>
              <a:buNone/>
            </a:pPr>
            <a:r>
              <a:rPr b="1" lang="en-US" sz="1200"/>
              <a:t>less bar.bed </a:t>
            </a:r>
            <a:r>
              <a:rPr lang="en-US" sz="1200"/>
              <a:t># scroll through bar.bed</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grep chrom bar.bed | less -S</a:t>
            </a:r>
            <a:r>
              <a:rPr lang="en-US" sz="1200"/>
              <a:t> # Only look at lines in bar.bed which have 'chrom' and don't wrap lines (-S)</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head -20 bar.bed</a:t>
            </a:r>
            <a:r>
              <a:rPr lang="en-US" sz="1200"/>
              <a:t> # show me the first 20 lines of bar.bed</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tail -20 bar.bed</a:t>
            </a:r>
            <a:r>
              <a:rPr lang="en-US" sz="1200"/>
              <a:t> # show me the last 20 lines</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cat bar.bed </a:t>
            </a:r>
            <a:r>
              <a:rPr lang="en-US" sz="1200"/>
              <a:t># show me all of the lines (bad for big files)</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wc -l bar.bed</a:t>
            </a:r>
            <a:r>
              <a:rPr lang="en-US" sz="1200"/>
              <a:t> # how many lines are there</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sort -k 2 -n bar.bed</a:t>
            </a:r>
            <a:r>
              <a:rPr lang="en-US" sz="1200"/>
              <a:t> # sort by the second column in numerical order</a:t>
            </a:r>
            <a:endParaRPr sz="1200"/>
          </a:p>
          <a:p>
            <a:pPr indent="0" lvl="0" marL="171450" marR="0" rtl="0" algn="l">
              <a:lnSpc>
                <a:spcPct val="90000"/>
              </a:lnSpc>
              <a:spcBef>
                <a:spcPts val="750"/>
              </a:spcBef>
              <a:spcAft>
                <a:spcPts val="0"/>
              </a:spcAft>
              <a:buNone/>
            </a:pPr>
            <a:r>
              <a:rPr b="1" lang="en-US" sz="1200"/>
              <a:t>awk '{print $1}' bar.bed | sort | uniq</a:t>
            </a:r>
            <a:r>
              <a:rPr lang="en-US" sz="1200"/>
              <a:t> # show the unique entries in the first column</a:t>
            </a:r>
            <a:endParaRPr sz="1200"/>
          </a:p>
          <a:p>
            <a:pPr indent="0" lvl="0" marL="171450" marR="0" rtl="0" algn="l">
              <a:lnSpc>
                <a:spcPct val="90000"/>
              </a:lnSpc>
              <a:spcBef>
                <a:spcPts val="750"/>
              </a:spcBef>
              <a:spcAft>
                <a:spcPts val="0"/>
              </a:spcAft>
              <a:buNone/>
            </a:pPr>
            <a:r>
              <a:rPr b="1" lang="en-US" sz="1200"/>
              <a:t>3.        grep</a:t>
            </a:r>
            <a:endParaRPr b="1" sz="1200"/>
          </a:p>
          <a:p>
            <a:pPr indent="0" lvl="0" marL="171450" marR="0" rtl="0" algn="l">
              <a:lnSpc>
                <a:spcPct val="90000"/>
              </a:lnSpc>
              <a:spcBef>
                <a:spcPts val="750"/>
              </a:spcBef>
              <a:spcAft>
                <a:spcPts val="0"/>
              </a:spcAft>
              <a:buClr>
                <a:schemeClr val="dk1"/>
              </a:buClr>
              <a:buSzPts val="1100"/>
              <a:buFont typeface="Arial"/>
              <a:buNone/>
            </a:pPr>
            <a:r>
              <a:rPr b="1" lang="en-US" sz="1200"/>
              <a:t>grep foo bar.bed</a:t>
            </a:r>
            <a:r>
              <a:rPr lang="en-US" sz="1200"/>
              <a:t> # show me the lines in bar.bed with 'foo' in them</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grep foo baz/*</a:t>
            </a:r>
            <a:r>
              <a:rPr lang="en-US" sz="1200"/>
              <a:t> # show me all examples of foo in the files immediately within baz/</a:t>
            </a:r>
            <a:endParaRPr sz="1200"/>
          </a:p>
          <a:p>
            <a:pPr indent="0" lvl="0" marL="171450" marR="0" rtl="0" algn="l">
              <a:lnSpc>
                <a:spcPct val="90000"/>
              </a:lnSpc>
              <a:spcBef>
                <a:spcPts val="750"/>
              </a:spcBef>
              <a:spcAft>
                <a:spcPts val="0"/>
              </a:spcAft>
              <a:buClr>
                <a:schemeClr val="dk1"/>
              </a:buClr>
              <a:buSzPts val="1100"/>
              <a:buFont typeface="Arial"/>
              <a:buNone/>
            </a:pPr>
            <a:r>
              <a:rPr b="1" lang="en-US" sz="1200"/>
              <a:t>grep -r foo baz/ </a:t>
            </a:r>
            <a:r>
              <a:rPr lang="en-US" sz="1200"/>
              <a:t># show me all examples of foo in baz/ and every subdirectory within it</a:t>
            </a:r>
            <a:endParaRPr sz="1200"/>
          </a:p>
          <a:p>
            <a:pPr indent="0" lvl="0" marL="171450" marR="0" rtl="0" algn="l">
              <a:lnSpc>
                <a:spcPct val="90000"/>
              </a:lnSpc>
              <a:spcBef>
                <a:spcPts val="750"/>
              </a:spcBef>
              <a:spcAft>
                <a:spcPts val="0"/>
              </a:spcAft>
              <a:buNone/>
            </a:pPr>
            <a:r>
              <a:t/>
            </a:r>
            <a:endParaRPr b="1"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a:p>
            <a:pPr indent="0" lvl="0" marL="0" marR="0" rtl="0" algn="l">
              <a:lnSpc>
                <a:spcPct val="90000"/>
              </a:lnSpc>
              <a:spcBef>
                <a:spcPts val="750"/>
              </a:spcBef>
              <a:spcAft>
                <a:spcPts val="0"/>
              </a:spcAft>
              <a:buNone/>
            </a:pPr>
            <a:r>
              <a:t/>
            </a: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8"/>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29" name="Google Shape;529;p48"/>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530" name="Google Shape;530;p48"/>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531" name="Google Shape;531;p48"/>
          <p:cNvSpPr txBox="1"/>
          <p:nvPr>
            <p:ph idx="1" type="body"/>
          </p:nvPr>
        </p:nvSpPr>
        <p:spPr>
          <a:xfrm>
            <a:off x="454663" y="560955"/>
            <a:ext cx="5915100" cy="8394900"/>
          </a:xfrm>
          <a:prstGeom prst="rect">
            <a:avLst/>
          </a:prstGeom>
          <a:noFill/>
          <a:ln>
            <a:noFill/>
          </a:ln>
        </p:spPr>
        <p:txBody>
          <a:bodyPr anchorCtr="0" anchor="t" bIns="45700" lIns="342900" spcFirstLastPara="1" rIns="91425" wrap="square" tIns="45700">
            <a:noAutofit/>
          </a:bodyPr>
          <a:lstStyle/>
          <a:p>
            <a:pPr indent="0" lvl="0" marL="0" rtl="0" algn="l">
              <a:spcBef>
                <a:spcPts val="750"/>
              </a:spcBef>
              <a:spcAft>
                <a:spcPts val="0"/>
              </a:spcAft>
              <a:buClr>
                <a:schemeClr val="dk1"/>
              </a:buClr>
              <a:buSzPts val="1100"/>
              <a:buFont typeface="Arial"/>
              <a:buNone/>
            </a:pPr>
            <a:r>
              <a:rPr b="1" lang="en-US" sz="1200"/>
              <a:t>grep '^foo' bar.bed</a:t>
            </a:r>
            <a:r>
              <a:rPr lang="en-US" sz="1200"/>
              <a:t> # show me all of the lines begining with foo</a:t>
            </a:r>
            <a:endParaRPr sz="1200"/>
          </a:p>
          <a:p>
            <a:pPr indent="0" lvl="0" marL="0" rtl="0" algn="l">
              <a:spcBef>
                <a:spcPts val="750"/>
              </a:spcBef>
              <a:spcAft>
                <a:spcPts val="0"/>
              </a:spcAft>
              <a:buClr>
                <a:schemeClr val="dk1"/>
              </a:buClr>
              <a:buSzPts val="1100"/>
              <a:buFont typeface="Arial"/>
              <a:buNone/>
            </a:pPr>
            <a:r>
              <a:rPr b="1" lang="en-US" sz="1200"/>
              <a:t>grep 'foo$' bar.bed </a:t>
            </a:r>
            <a:r>
              <a:rPr lang="en-US" sz="1200"/>
              <a:t># show me all of the lines ending in foo</a:t>
            </a:r>
            <a:endParaRPr sz="1200"/>
          </a:p>
          <a:p>
            <a:pPr indent="0" lvl="0" marL="0" rtl="0" algn="l">
              <a:spcBef>
                <a:spcPts val="750"/>
              </a:spcBef>
              <a:spcAft>
                <a:spcPts val="0"/>
              </a:spcAft>
              <a:buClr>
                <a:schemeClr val="dk1"/>
              </a:buClr>
              <a:buSzPts val="1100"/>
              <a:buFont typeface="Arial"/>
              <a:buNone/>
            </a:pPr>
            <a:r>
              <a:rPr b="1" lang="en-US" sz="1200"/>
              <a:t>grep -i '^[acgt]$' bar.bed</a:t>
            </a:r>
            <a:r>
              <a:rPr lang="en-US" sz="1200"/>
              <a:t> # show me all of the lines which only have the characters a,c,g and t (ignoring their case)</a:t>
            </a:r>
            <a:endParaRPr sz="1200"/>
          </a:p>
          <a:p>
            <a:pPr indent="0" lvl="0" marL="0" rtl="0" algn="l">
              <a:spcBef>
                <a:spcPts val="750"/>
              </a:spcBef>
              <a:spcAft>
                <a:spcPts val="0"/>
              </a:spcAft>
              <a:buNone/>
            </a:pPr>
            <a:r>
              <a:rPr b="1" lang="en-US" sz="1200"/>
              <a:t>grep -v foo bar.bed</a:t>
            </a:r>
            <a:r>
              <a:rPr lang="en-US" sz="1200"/>
              <a:t> # don't show me any files with foo in them</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b="1" lang="en-US" sz="1200"/>
              <a:t>4</a:t>
            </a:r>
            <a:r>
              <a:rPr b="1" lang="en-US" sz="1200"/>
              <a:t>.        awk</a:t>
            </a:r>
            <a:endParaRPr b="1" sz="1200"/>
          </a:p>
          <a:p>
            <a:pPr indent="0" lvl="0" marL="0" rtl="0" algn="l">
              <a:spcBef>
                <a:spcPts val="750"/>
              </a:spcBef>
              <a:spcAft>
                <a:spcPts val="0"/>
              </a:spcAft>
              <a:buNone/>
            </a:pPr>
            <a:r>
              <a:rPr b="1" lang="en-US" sz="1200"/>
              <a:t>awk '{print $1}' bar.bed </a:t>
            </a:r>
            <a:r>
              <a:rPr lang="en-US" sz="1200"/>
              <a:t># just the first column</a:t>
            </a:r>
            <a:endParaRPr sz="1200"/>
          </a:p>
          <a:p>
            <a:pPr indent="0" lvl="0" marL="0" rtl="0" algn="l">
              <a:spcBef>
                <a:spcPts val="750"/>
              </a:spcBef>
              <a:spcAft>
                <a:spcPts val="0"/>
              </a:spcAft>
              <a:buNone/>
            </a:pPr>
            <a:r>
              <a:rPr b="1" lang="en-US" sz="1200"/>
              <a:t>awk '$4 ~ /^foo/' bar.bed </a:t>
            </a:r>
            <a:r>
              <a:rPr lang="en-US" sz="1200"/>
              <a:t># just rows where the 4th column starts with foo</a:t>
            </a:r>
            <a:endParaRPr sz="1200"/>
          </a:p>
          <a:p>
            <a:pPr indent="0" lvl="0" marL="0" rtl="0" algn="l">
              <a:spcBef>
                <a:spcPts val="750"/>
              </a:spcBef>
              <a:spcAft>
                <a:spcPts val="0"/>
              </a:spcAft>
              <a:buNone/>
            </a:pPr>
            <a:r>
              <a:rPr b="1" lang="en-US" sz="1200"/>
              <a:t>awk '$4 == "foo" {print $1}' bar.bed </a:t>
            </a:r>
            <a:r>
              <a:rPr lang="en-US" sz="1200"/>
              <a:t># the first column of rows where the 4th column is foo</a:t>
            </a:r>
            <a:endParaRPr sz="1200"/>
          </a:p>
          <a:p>
            <a:pPr indent="0" lvl="0" marL="0" rtl="0" algn="l">
              <a:spcBef>
                <a:spcPts val="750"/>
              </a:spcBef>
              <a:spcAft>
                <a:spcPts val="0"/>
              </a:spcAft>
              <a:buNone/>
            </a:pPr>
            <a:r>
              <a:rPr b="1" lang="en-US" sz="1200"/>
              <a:t>awk -F"\t" '{print $NF}' bar.bed </a:t>
            </a:r>
            <a:r>
              <a:rPr lang="en-US" sz="1200"/>
              <a:t># ignore spaces and print the last column</a:t>
            </a:r>
            <a:endParaRPr sz="1200"/>
          </a:p>
          <a:p>
            <a:pPr indent="0" lvl="0" marL="0" rtl="0" algn="l">
              <a:spcBef>
                <a:spcPts val="750"/>
              </a:spcBef>
              <a:spcAft>
                <a:spcPts val="0"/>
              </a:spcAft>
              <a:buNone/>
            </a:pPr>
            <a:r>
              <a:rPr b="1" lang="en-US" sz="1200"/>
              <a:t>awk -F"\t" '{print $(NF-1)}' bar.bed</a:t>
            </a:r>
            <a:r>
              <a:rPr lang="en-US" sz="1200"/>
              <a:t> # print the penultimate column</a:t>
            </a:r>
            <a:endParaRPr sz="1200"/>
          </a:p>
          <a:p>
            <a:pPr indent="0" lvl="0" marL="0" rtl="0" algn="l">
              <a:spcBef>
                <a:spcPts val="750"/>
              </a:spcBef>
              <a:spcAft>
                <a:spcPts val="0"/>
              </a:spcAft>
              <a:buNone/>
            </a:pPr>
            <a:r>
              <a:rPr b="1" lang="en-US" sz="1200"/>
              <a:t>awk '{sum+=$2} END {print sum}' bar.bed </a:t>
            </a:r>
            <a:r>
              <a:rPr lang="en-US" sz="1200"/>
              <a:t># print the sum of the second column</a:t>
            </a:r>
            <a:endParaRPr sz="1200"/>
          </a:p>
          <a:p>
            <a:pPr indent="0" lvl="0" marL="0" rtl="0" algn="l">
              <a:spcBef>
                <a:spcPts val="750"/>
              </a:spcBef>
              <a:spcAft>
                <a:spcPts val="0"/>
              </a:spcAft>
              <a:buNone/>
            </a:pPr>
            <a:r>
              <a:rPr b="1" lang="en-US" sz="1200"/>
              <a:t>awk '/^foo/ {sum+=$2; count+=1} END {print sum/count}' bar.bed </a:t>
            </a:r>
            <a:r>
              <a:rPr lang="en-US" sz="1200"/>
              <a:t># print the average of the second value of lines starting with foo</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b="1" lang="en-US" sz="1200"/>
              <a:t>5.        piping, redirection and more advanced queries</a:t>
            </a:r>
            <a:endParaRPr b="1" sz="1200"/>
          </a:p>
          <a:p>
            <a:pPr indent="0" lvl="0" marL="0" rtl="0" algn="l">
              <a:spcBef>
                <a:spcPts val="750"/>
              </a:spcBef>
              <a:spcAft>
                <a:spcPts val="0"/>
              </a:spcAft>
              <a:buNone/>
            </a:pPr>
            <a:r>
              <a:rPr b="1" lang="en-US" sz="1200"/>
              <a:t>grep -hv '^#' bar/*.gff | awk -F"\t" '{print $1}' | sort -u</a:t>
            </a:r>
            <a:endParaRPr b="1" sz="1200"/>
          </a:p>
          <a:p>
            <a:pPr indent="0" lvl="0" marL="0" rtl="0" algn="l">
              <a:spcBef>
                <a:spcPts val="750"/>
              </a:spcBef>
              <a:spcAft>
                <a:spcPts val="0"/>
              </a:spcAft>
              <a:buNone/>
            </a:pPr>
            <a:r>
              <a:rPr lang="en-US" sz="1200"/>
              <a:t># grep =&gt; -h: don't print file names</a:t>
            </a:r>
            <a:endParaRPr sz="1200"/>
          </a:p>
          <a:p>
            <a:pPr indent="0" lvl="0" marL="0" rtl="0" algn="l">
              <a:spcBef>
                <a:spcPts val="750"/>
              </a:spcBef>
              <a:spcAft>
                <a:spcPts val="0"/>
              </a:spcAft>
              <a:buNone/>
            </a:pPr>
            <a:r>
              <a:rPr lang="en-US" sz="1200"/>
              <a:t># -v: don't give me matching files</a:t>
            </a:r>
            <a:endParaRPr sz="1200"/>
          </a:p>
          <a:p>
            <a:pPr indent="0" lvl="0" marL="0" rtl="0" algn="l">
              <a:spcBef>
                <a:spcPts val="750"/>
              </a:spcBef>
              <a:spcAft>
                <a:spcPts val="0"/>
              </a:spcAft>
              <a:buNone/>
            </a:pPr>
            <a:r>
              <a:rPr lang="en-US" sz="1200"/>
              <a:t># '^#': get rid of the header rows</a:t>
            </a:r>
            <a:endParaRPr sz="1200"/>
          </a:p>
          <a:p>
            <a:pPr indent="0" lvl="0" marL="0" rtl="0" algn="l">
              <a:spcBef>
                <a:spcPts val="750"/>
              </a:spcBef>
              <a:spcAft>
                <a:spcPts val="0"/>
              </a:spcAft>
              <a:buNone/>
            </a:pPr>
            <a:r>
              <a:rPr lang="en-US" sz="1200"/>
              <a:t># 'bar/*.gff': only look in the gff files in bar/</a:t>
            </a:r>
            <a:endParaRPr sz="1200"/>
          </a:p>
          <a:p>
            <a:pPr indent="0" lvl="0" marL="0" rtl="0" algn="l">
              <a:spcBef>
                <a:spcPts val="750"/>
              </a:spcBef>
              <a:spcAft>
                <a:spcPts val="0"/>
              </a:spcAft>
              <a:buNone/>
            </a:pPr>
            <a:r>
              <a:rPr lang="en-US" sz="1200"/>
              <a:t># awk =&gt; print the first column</a:t>
            </a:r>
            <a:endParaRPr sz="1200"/>
          </a:p>
          <a:p>
            <a:pPr indent="0" lvl="0" marL="0" rtl="0" algn="l">
              <a:spcBef>
                <a:spcPts val="750"/>
              </a:spcBef>
              <a:spcAft>
                <a:spcPts val="0"/>
              </a:spcAft>
              <a:buNone/>
            </a:pPr>
            <a:r>
              <a:rPr lang="en-US" sz="1200"/>
              <a:t># sort =&gt; -u: give me unique values</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b="1" lang="en-US" sz="1200"/>
              <a:t>awk 'NR%10 == 0' bar.bed | head -20</a:t>
            </a:r>
            <a:endParaRPr b="1" sz="1200"/>
          </a:p>
          <a:p>
            <a:pPr indent="0" lvl="0" marL="0" rtl="0" algn="l">
              <a:spcBef>
                <a:spcPts val="750"/>
              </a:spcBef>
              <a:spcAft>
                <a:spcPts val="0"/>
              </a:spcAft>
              <a:buNone/>
            </a:pPr>
            <a:r>
              <a:rPr lang="en-US" sz="1200"/>
              <a:t># awk =&gt; NR: is the row number</a:t>
            </a:r>
            <a:endParaRPr sz="1200"/>
          </a:p>
          <a:p>
            <a:pPr indent="0" lvl="0" marL="0" rtl="0" algn="l">
              <a:spcBef>
                <a:spcPts val="750"/>
              </a:spcBef>
              <a:spcAft>
                <a:spcPts val="0"/>
              </a:spcAft>
              <a:buNone/>
            </a:pPr>
            <a:r>
              <a:rPr lang="en-US" sz="1200"/>
              <a:t># NR%10: is the modulo (remander) of dividing by 10</a:t>
            </a:r>
            <a:endParaRPr sz="1200"/>
          </a:p>
          <a:p>
            <a:pPr indent="0" lvl="0" marL="0" rtl="0" algn="l">
              <a:spcBef>
                <a:spcPts val="750"/>
              </a:spcBef>
              <a:spcAft>
                <a:spcPts val="0"/>
              </a:spcAft>
              <a:buNone/>
            </a:pPr>
            <a:r>
              <a:rPr lang="en-US" sz="1200"/>
              <a:t># awk is therefore giving you every 10th line</a:t>
            </a:r>
            <a:endParaRPr sz="1200"/>
          </a:p>
          <a:p>
            <a:pPr indent="0" lvl="0" marL="0" rtl="0" algn="l">
              <a:spcBef>
                <a:spcPts val="750"/>
              </a:spcBef>
              <a:spcAft>
                <a:spcPts val="0"/>
              </a:spcAft>
              <a:buClr>
                <a:schemeClr val="dk1"/>
              </a:buClr>
              <a:buSzPts val="1100"/>
              <a:buFont typeface="Arial"/>
              <a:buNone/>
            </a:pPr>
            <a:r>
              <a:rPr lang="en-US" sz="1200"/>
              <a:t># head =&gt; only show the first 20</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49"/>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38" name="Google Shape;538;p49"/>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539" name="Google Shape;539;p49"/>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540" name="Google Shape;540;p49"/>
          <p:cNvSpPr txBox="1"/>
          <p:nvPr>
            <p:ph idx="1" type="body"/>
          </p:nvPr>
        </p:nvSpPr>
        <p:spPr>
          <a:xfrm>
            <a:off x="454663" y="560955"/>
            <a:ext cx="5915100" cy="8394900"/>
          </a:xfrm>
          <a:prstGeom prst="rect">
            <a:avLst/>
          </a:prstGeom>
          <a:noFill/>
          <a:ln>
            <a:noFill/>
          </a:ln>
        </p:spPr>
        <p:txBody>
          <a:bodyPr anchorCtr="0" anchor="t" bIns="45700" lIns="342900" spcFirstLastPara="1" rIns="91425" wrap="square" tIns="45700">
            <a:noAutofit/>
          </a:bodyPr>
          <a:lstStyle/>
          <a:p>
            <a:pPr indent="0" lvl="0" marL="0" rtl="0" algn="l">
              <a:spcBef>
                <a:spcPts val="750"/>
              </a:spcBef>
              <a:spcAft>
                <a:spcPts val="0"/>
              </a:spcAft>
              <a:buNone/>
            </a:pPr>
            <a:r>
              <a:rPr b="1" lang="en-US" sz="1200"/>
              <a:t>awk '{l=($3-$2+1)}; (l&lt;300 &amp;&amp; $2&gt;200000 &amp;&amp; $3&lt;250000)' exercises.bed</a:t>
            </a:r>
            <a:endParaRPr b="1" sz="1200"/>
          </a:p>
          <a:p>
            <a:pPr indent="0" lvl="0" marL="0" rtl="0" algn="l">
              <a:spcBef>
                <a:spcPts val="750"/>
              </a:spcBef>
              <a:spcAft>
                <a:spcPts val="0"/>
              </a:spcAft>
              <a:buNone/>
            </a:pPr>
            <a:r>
              <a:rPr lang="en-US" sz="1200"/>
              <a:t># Gives:</a:t>
            </a:r>
            <a:endParaRPr sz="1200"/>
          </a:p>
          <a:p>
            <a:pPr indent="0" lvl="0" marL="0" rtl="0" algn="l">
              <a:spcBef>
                <a:spcPts val="750"/>
              </a:spcBef>
              <a:spcAft>
                <a:spcPts val="0"/>
              </a:spcAft>
              <a:buNone/>
            </a:pPr>
            <a:r>
              <a:rPr lang="en-US" sz="1200"/>
              <a:t># contig-2 201156 201359 gene-67 24.7 -</a:t>
            </a:r>
            <a:endParaRPr sz="1200"/>
          </a:p>
          <a:p>
            <a:pPr indent="0" lvl="0" marL="0" rtl="0" algn="l">
              <a:spcBef>
                <a:spcPts val="750"/>
              </a:spcBef>
              <a:spcAft>
                <a:spcPts val="0"/>
              </a:spcAft>
              <a:buNone/>
            </a:pPr>
            <a:r>
              <a:rPr lang="en-US" sz="1200"/>
              <a:t># contig-4 245705 245932 gene-163 24.8 +</a:t>
            </a:r>
            <a:endParaRPr sz="1200"/>
          </a:p>
          <a:p>
            <a:pPr indent="0" lvl="0" marL="0" rtl="0" algn="l">
              <a:spcBef>
                <a:spcPts val="750"/>
              </a:spcBef>
              <a:spcAft>
                <a:spcPts val="0"/>
              </a:spcAft>
              <a:buNone/>
            </a:pPr>
            <a:r>
              <a:rPr lang="en-US" sz="1200"/>
              <a:t># Finds all of the lines with features less than 300 bases long which start</a:t>
            </a:r>
            <a:endParaRPr sz="1200"/>
          </a:p>
          <a:p>
            <a:pPr indent="0" lvl="0" marL="0" rtl="0" algn="l">
              <a:spcBef>
                <a:spcPts val="750"/>
              </a:spcBef>
              <a:spcAft>
                <a:spcPts val="0"/>
              </a:spcAft>
              <a:buNone/>
            </a:pPr>
            <a:r>
              <a:rPr lang="en-US" sz="1200"/>
              <a:t># after base 200,000 and end before base 250,000</a:t>
            </a:r>
            <a:endParaRPr sz="1200"/>
          </a:p>
          <a:p>
            <a:pPr indent="0" lvl="0" marL="0" rtl="0" algn="l">
              <a:spcBef>
                <a:spcPts val="750"/>
              </a:spcBef>
              <a:spcAft>
                <a:spcPts val="0"/>
              </a:spcAft>
              <a:buNone/>
            </a:pPr>
            <a:r>
              <a:rPr lang="en-US" sz="1200"/>
              <a:t># Note that this appears to have the action before the pattern. This is</a:t>
            </a:r>
            <a:endParaRPr sz="1200"/>
          </a:p>
          <a:p>
            <a:pPr indent="0" lvl="0" marL="0" rtl="0" algn="l">
              <a:spcBef>
                <a:spcPts val="750"/>
              </a:spcBef>
              <a:spcAft>
                <a:spcPts val="0"/>
              </a:spcAft>
              <a:buNone/>
            </a:pPr>
            <a:r>
              <a:rPr lang="en-US" sz="1200"/>
              <a:t># because we need to calculate the length of each feature before we use it</a:t>
            </a:r>
            <a:endParaRPr sz="1200"/>
          </a:p>
          <a:p>
            <a:pPr indent="0" lvl="0" marL="0" rtl="0" algn="l">
              <a:spcBef>
                <a:spcPts val="750"/>
              </a:spcBef>
              <a:spcAft>
                <a:spcPts val="0"/>
              </a:spcAft>
              <a:buNone/>
            </a:pPr>
            <a:r>
              <a:rPr lang="en-US" sz="1200"/>
              <a:t># for filtering. If they were the other way around, you'd get the line</a:t>
            </a:r>
            <a:endParaRPr sz="1200"/>
          </a:p>
          <a:p>
            <a:pPr indent="0" lvl="0" marL="0" rtl="0" algn="l">
              <a:spcBef>
                <a:spcPts val="750"/>
              </a:spcBef>
              <a:spcAft>
                <a:spcPts val="0"/>
              </a:spcAft>
              <a:buNone/>
            </a:pPr>
            <a:r>
              <a:rPr lang="en-US" sz="1200"/>
              <a:t># immediatly after the one you want:</a:t>
            </a:r>
            <a:endParaRPr sz="1200"/>
          </a:p>
          <a:p>
            <a:pPr indent="0" lvl="0" marL="0" rtl="0" algn="l">
              <a:spcBef>
                <a:spcPts val="750"/>
              </a:spcBef>
              <a:spcAft>
                <a:spcPts val="0"/>
              </a:spcAft>
              <a:buNone/>
            </a:pPr>
            <a:r>
              <a:rPr b="1" lang="en-US" sz="1200"/>
              <a:t>awk '(l&lt;300 &amp;&amp; $2&gt;200000 &amp;&amp; $3&lt;250000) {l=($3-$2+1); print $0}' exercises.bed</a:t>
            </a:r>
            <a:endParaRPr b="1" sz="1200"/>
          </a:p>
          <a:p>
            <a:pPr indent="0" lvl="0" marL="0" rtl="0" algn="l">
              <a:spcBef>
                <a:spcPts val="750"/>
              </a:spcBef>
              <a:spcAft>
                <a:spcPts val="0"/>
              </a:spcAft>
              <a:buNone/>
            </a:pPr>
            <a:r>
              <a:rPr lang="en-US" sz="1200"/>
              <a:t># Gives:</a:t>
            </a:r>
            <a:endParaRPr sz="1200"/>
          </a:p>
          <a:p>
            <a:pPr indent="0" lvl="0" marL="0" rtl="0" algn="l">
              <a:spcBef>
                <a:spcPts val="750"/>
              </a:spcBef>
              <a:spcAft>
                <a:spcPts val="0"/>
              </a:spcAft>
              <a:buNone/>
            </a:pPr>
            <a:r>
              <a:rPr lang="en-US" sz="1200"/>
              <a:t># contig-2 201156 201359 gene-67 24.7 -</a:t>
            </a:r>
            <a:endParaRPr sz="1200"/>
          </a:p>
          <a:p>
            <a:pPr indent="0" lvl="0" marL="0" rtl="0" algn="l">
              <a:spcBef>
                <a:spcPts val="750"/>
              </a:spcBef>
              <a:spcAft>
                <a:spcPts val="0"/>
              </a:spcAft>
              <a:buNone/>
            </a:pPr>
            <a:r>
              <a:rPr lang="en-US" sz="1200"/>
              <a:t># contig-2 242625 243449 gene-68 46.5 +</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b="1" lang="en-US" sz="1200"/>
              <a:t>6</a:t>
            </a:r>
            <a:r>
              <a:rPr b="1" lang="en-US" sz="1200"/>
              <a:t>.        a script</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lang="en-US" sz="1200"/>
              <a:t>#!/usr/bin/env bash</a:t>
            </a:r>
            <a:endParaRPr sz="1200"/>
          </a:p>
          <a:p>
            <a:pPr indent="0" lvl="0" marL="0" rtl="0" algn="l">
              <a:spcBef>
                <a:spcPts val="750"/>
              </a:spcBef>
              <a:spcAft>
                <a:spcPts val="0"/>
              </a:spcAft>
              <a:buNone/>
            </a:pPr>
            <a:r>
              <a:rPr lang="en-US" sz="1200"/>
              <a:t>set -e # stop running the script if there are errors</a:t>
            </a:r>
            <a:endParaRPr sz="1200"/>
          </a:p>
          <a:p>
            <a:pPr indent="0" lvl="0" marL="0" rtl="0" algn="l">
              <a:spcBef>
                <a:spcPts val="750"/>
              </a:spcBef>
              <a:spcAft>
                <a:spcPts val="0"/>
              </a:spcAft>
              <a:buNone/>
            </a:pPr>
            <a:r>
              <a:rPr lang="en-US" sz="1200"/>
              <a:t>set -u # stop running the script if it uses an unknown variable</a:t>
            </a:r>
            <a:endParaRPr sz="1200"/>
          </a:p>
          <a:p>
            <a:pPr indent="0" lvl="0" marL="0" rtl="0" algn="l">
              <a:spcBef>
                <a:spcPts val="750"/>
              </a:spcBef>
              <a:spcAft>
                <a:spcPts val="0"/>
              </a:spcAft>
              <a:buNone/>
            </a:pPr>
            <a:r>
              <a:rPr lang="en-US" sz="1200"/>
              <a:t>set -x # print every line before you run it (useful for debugging but annoying)</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lang="en-US" sz="1200"/>
              <a:t>if [ $# -ne 2 ]</a:t>
            </a:r>
            <a:endParaRPr sz="1200"/>
          </a:p>
          <a:p>
            <a:pPr indent="0" lvl="0" marL="0" rtl="0" algn="l">
              <a:spcBef>
                <a:spcPts val="750"/>
              </a:spcBef>
              <a:spcAft>
                <a:spcPts val="0"/>
              </a:spcAft>
              <a:buNone/>
            </a:pPr>
            <a:r>
              <a:rPr lang="en-US" sz="1200"/>
              <a:t>then</a:t>
            </a:r>
            <a:endParaRPr sz="1200"/>
          </a:p>
          <a:p>
            <a:pPr indent="0" lvl="0" marL="0" rtl="0" algn="l">
              <a:spcBef>
                <a:spcPts val="750"/>
              </a:spcBef>
              <a:spcAft>
                <a:spcPts val="0"/>
              </a:spcAft>
              <a:buNone/>
            </a:pPr>
            <a:r>
              <a:rPr lang="en-US" sz="1200"/>
              <a:t>echo "You must provide two files"</a:t>
            </a:r>
            <a:endParaRPr sz="1200"/>
          </a:p>
          <a:p>
            <a:pPr indent="0" lvl="0" marL="0" rtl="0" algn="l">
              <a:spcBef>
                <a:spcPts val="750"/>
              </a:spcBef>
              <a:spcAft>
                <a:spcPts val="0"/>
              </a:spcAft>
              <a:buNone/>
            </a:pPr>
            <a:r>
              <a:rPr lang="en-US" sz="1200"/>
              <a:t>exit 1 # exit the programme (and number &gt; 0 reports that this is a failure)</a:t>
            </a:r>
            <a:endParaRPr sz="1200"/>
          </a:p>
          <a:p>
            <a:pPr indent="0" lvl="0" marL="0" rtl="0" algn="l">
              <a:spcBef>
                <a:spcPts val="750"/>
              </a:spcBef>
              <a:spcAft>
                <a:spcPts val="0"/>
              </a:spcAft>
              <a:buNone/>
            </a:pPr>
            <a:r>
              <a:rPr lang="en-US" sz="1200"/>
              <a:t>fi</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lang="en-US" sz="1200"/>
              <a:t>file_one=$1</a:t>
            </a:r>
            <a:endParaRPr sz="1200"/>
          </a:p>
          <a:p>
            <a:pPr indent="0" lvl="0" marL="0" rtl="0" algn="l">
              <a:spcBef>
                <a:spcPts val="750"/>
              </a:spcBef>
              <a:spcAft>
                <a:spcPts val="0"/>
              </a:spcAft>
              <a:buNone/>
            </a:pPr>
            <a:r>
              <a:rPr lang="en-US" sz="1200"/>
              <a:t>file_two=$2</a:t>
            </a:r>
            <a:endParaRPr sz="1200"/>
          </a:p>
          <a:p>
            <a:pPr indent="0" lvl="0" marL="0" rtl="0" algn="l">
              <a:spcBef>
                <a:spcPts val="750"/>
              </a:spcBef>
              <a:spcAft>
                <a:spcPts val="0"/>
              </a:spcAft>
              <a:buNone/>
            </a:pPr>
            <a:r>
              <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50"/>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47" name="Google Shape;547;p50"/>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548" name="Google Shape;548;p50"/>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549" name="Google Shape;549;p50"/>
          <p:cNvSpPr txBox="1"/>
          <p:nvPr>
            <p:ph idx="1" type="body"/>
          </p:nvPr>
        </p:nvSpPr>
        <p:spPr>
          <a:xfrm>
            <a:off x="454663" y="560955"/>
            <a:ext cx="5915100" cy="8394900"/>
          </a:xfrm>
          <a:prstGeom prst="rect">
            <a:avLst/>
          </a:prstGeom>
          <a:noFill/>
          <a:ln>
            <a:noFill/>
          </a:ln>
        </p:spPr>
        <p:txBody>
          <a:bodyPr anchorCtr="0" anchor="t" bIns="45700" lIns="342900" spcFirstLastPara="1" rIns="91425" wrap="square" tIns="45700">
            <a:noAutofit/>
          </a:bodyPr>
          <a:lstStyle/>
          <a:p>
            <a:pPr indent="0" lvl="0" marL="0" rtl="0" algn="l">
              <a:spcBef>
                <a:spcPts val="750"/>
              </a:spcBef>
              <a:spcAft>
                <a:spcPts val="0"/>
              </a:spcAft>
              <a:buNone/>
            </a:pPr>
            <a:r>
              <a:rPr lang="en-US" sz="1200"/>
              <a:t>if [ ! -f $file_one ]</a:t>
            </a:r>
            <a:endParaRPr sz="1200"/>
          </a:p>
          <a:p>
            <a:pPr indent="0" lvl="0" marL="0" rtl="0" algn="l">
              <a:spcBef>
                <a:spcPts val="750"/>
              </a:spcBef>
              <a:spcAft>
                <a:spcPts val="0"/>
              </a:spcAft>
              <a:buNone/>
            </a:pPr>
            <a:r>
              <a:rPr lang="en-US" sz="1200"/>
              <a:t>then</a:t>
            </a:r>
            <a:endParaRPr sz="1200"/>
          </a:p>
          <a:p>
            <a:pPr indent="0" lvl="0" marL="0" rtl="0" algn="l">
              <a:spcBef>
                <a:spcPts val="750"/>
              </a:spcBef>
              <a:spcAft>
                <a:spcPts val="0"/>
              </a:spcAft>
              <a:buNone/>
            </a:pPr>
            <a:r>
              <a:rPr lang="en-US" sz="1200"/>
              <a:t>echo "The first file couldn't be found"</a:t>
            </a:r>
            <a:endParaRPr sz="1200"/>
          </a:p>
          <a:p>
            <a:pPr indent="0" lvl="0" marL="0" rtl="0" algn="l">
              <a:spcBef>
                <a:spcPts val="750"/>
              </a:spcBef>
              <a:spcAft>
                <a:spcPts val="0"/>
              </a:spcAft>
              <a:buNone/>
            </a:pPr>
            <a:r>
              <a:rPr lang="en-US" sz="1200"/>
              <a:t>exit 2</a:t>
            </a:r>
            <a:endParaRPr sz="1200"/>
          </a:p>
          <a:p>
            <a:pPr indent="0" lvl="0" marL="0" rtl="0" algn="l">
              <a:spcBef>
                <a:spcPts val="750"/>
              </a:spcBef>
              <a:spcAft>
                <a:spcPts val="0"/>
              </a:spcAft>
              <a:buNone/>
            </a:pPr>
            <a:r>
              <a:rPr lang="en-US" sz="1200"/>
              <a:t>fi</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lang="en-US" sz="1200"/>
              <a:t>if [ ! -f $file_two ]</a:t>
            </a:r>
            <a:endParaRPr sz="1200"/>
          </a:p>
          <a:p>
            <a:pPr indent="0" lvl="0" marL="0" rtl="0" algn="l">
              <a:spcBef>
                <a:spcPts val="750"/>
              </a:spcBef>
              <a:spcAft>
                <a:spcPts val="0"/>
              </a:spcAft>
              <a:buNone/>
            </a:pPr>
            <a:r>
              <a:rPr lang="en-US" sz="1200"/>
              <a:t>then</a:t>
            </a:r>
            <a:endParaRPr sz="1200"/>
          </a:p>
          <a:p>
            <a:pPr indent="0" lvl="0" marL="0" rtl="0" algn="l">
              <a:spcBef>
                <a:spcPts val="750"/>
              </a:spcBef>
              <a:spcAft>
                <a:spcPts val="0"/>
              </a:spcAft>
              <a:buNone/>
            </a:pPr>
            <a:r>
              <a:rPr lang="en-US" sz="1200"/>
              <a:t>echo "The second file couldn't be found"</a:t>
            </a:r>
            <a:endParaRPr sz="1200"/>
          </a:p>
          <a:p>
            <a:pPr indent="0" lvl="0" marL="0" rtl="0" algn="l">
              <a:spcBef>
                <a:spcPts val="750"/>
              </a:spcBef>
              <a:spcAft>
                <a:spcPts val="0"/>
              </a:spcAft>
              <a:buNone/>
            </a:pPr>
            <a:r>
              <a:rPr lang="en-US" sz="1200"/>
              <a:t>exit 2</a:t>
            </a:r>
            <a:endParaRPr sz="1200"/>
          </a:p>
          <a:p>
            <a:pPr indent="0" lvl="0" marL="0" rtl="0" algn="l">
              <a:spcBef>
                <a:spcPts val="750"/>
              </a:spcBef>
              <a:spcAft>
                <a:spcPts val="0"/>
              </a:spcAft>
              <a:buNone/>
            </a:pPr>
            <a:r>
              <a:rPr lang="en-US" sz="1200"/>
              <a:t>fi</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lang="en-US" sz="1200"/>
              <a:t># Get the lines which aren't headers,</a:t>
            </a:r>
            <a:endParaRPr sz="1200"/>
          </a:p>
          <a:p>
            <a:pPr indent="0" lvl="0" marL="0" rtl="0" algn="l">
              <a:spcBef>
                <a:spcPts val="750"/>
              </a:spcBef>
              <a:spcAft>
                <a:spcPts val="0"/>
              </a:spcAft>
              <a:buNone/>
            </a:pPr>
            <a:r>
              <a:rPr lang="en-US" sz="1200"/>
              <a:t># take the first column and return the unique values</a:t>
            </a:r>
            <a:endParaRPr sz="1200"/>
          </a:p>
          <a:p>
            <a:pPr indent="0" lvl="0" marL="0" rtl="0" algn="l">
              <a:spcBef>
                <a:spcPts val="750"/>
              </a:spcBef>
              <a:spcAft>
                <a:spcPts val="0"/>
              </a:spcAft>
              <a:buNone/>
            </a:pPr>
            <a:r>
              <a:rPr lang="en-US" sz="1200"/>
              <a:t>number_of_contigs_in_one=$(awk '$1 !~ /^#/ {print $1}' $file_one | sort -u | wc -l)</a:t>
            </a:r>
            <a:endParaRPr sz="1200"/>
          </a:p>
          <a:p>
            <a:pPr indent="0" lvl="0" marL="0" rtl="0" algn="l">
              <a:spcBef>
                <a:spcPts val="750"/>
              </a:spcBef>
              <a:spcAft>
                <a:spcPts val="0"/>
              </a:spcAft>
              <a:buNone/>
            </a:pPr>
            <a:r>
              <a:rPr lang="en-US" sz="1200"/>
              <a:t>number_of_contigs_in_two=$(awk '/^[^#]/ {print $1}' $file_two | sort -u | wc -l)</a:t>
            </a:r>
            <a:endParaRPr sz="1200"/>
          </a:p>
          <a:p>
            <a:pPr indent="0" lvl="0" marL="0" rtl="0" algn="l">
              <a:spcBef>
                <a:spcPts val="750"/>
              </a:spcBef>
              <a:spcAft>
                <a:spcPts val="0"/>
              </a:spcAft>
              <a:buNone/>
            </a:pPr>
            <a:r>
              <a:t/>
            </a:r>
            <a:endParaRPr sz="1200"/>
          </a:p>
          <a:p>
            <a:pPr indent="0" lvl="0" marL="0" rtl="0" algn="l">
              <a:spcBef>
                <a:spcPts val="750"/>
              </a:spcBef>
              <a:spcAft>
                <a:spcPts val="0"/>
              </a:spcAft>
              <a:buNone/>
            </a:pPr>
            <a:r>
              <a:rPr lang="en-US" sz="1200"/>
              <a:t>if [ $number_of_contigs_in_one -gt $number_of_contigs_in_two ]</a:t>
            </a:r>
            <a:endParaRPr sz="1200"/>
          </a:p>
          <a:p>
            <a:pPr indent="0" lvl="0" marL="0" rtl="0" algn="l">
              <a:spcBef>
                <a:spcPts val="750"/>
              </a:spcBef>
              <a:spcAft>
                <a:spcPts val="0"/>
              </a:spcAft>
              <a:buNone/>
            </a:pPr>
            <a:r>
              <a:rPr lang="en-US" sz="1200"/>
              <a:t>then</a:t>
            </a:r>
            <a:endParaRPr sz="1200"/>
          </a:p>
          <a:p>
            <a:pPr indent="0" lvl="0" marL="0" rtl="0" algn="l">
              <a:spcBef>
                <a:spcPts val="750"/>
              </a:spcBef>
              <a:spcAft>
                <a:spcPts val="0"/>
              </a:spcAft>
              <a:buNone/>
            </a:pPr>
            <a:r>
              <a:rPr lang="en-US" sz="1200"/>
              <a:t>echo "The first file had more unique contigs than the second"</a:t>
            </a:r>
            <a:endParaRPr sz="1200"/>
          </a:p>
          <a:p>
            <a:pPr indent="0" lvl="0" marL="0" rtl="0" algn="l">
              <a:spcBef>
                <a:spcPts val="750"/>
              </a:spcBef>
              <a:spcAft>
                <a:spcPts val="0"/>
              </a:spcAft>
              <a:buNone/>
            </a:pPr>
            <a:r>
              <a:rPr lang="en-US" sz="1200"/>
              <a:t>exit</a:t>
            </a:r>
            <a:endParaRPr sz="1200"/>
          </a:p>
          <a:p>
            <a:pPr indent="0" lvl="0" marL="0" rtl="0" algn="l">
              <a:spcBef>
                <a:spcPts val="750"/>
              </a:spcBef>
              <a:spcAft>
                <a:spcPts val="0"/>
              </a:spcAft>
              <a:buNone/>
            </a:pPr>
            <a:r>
              <a:rPr lang="en-US" sz="1200"/>
              <a:t>elif [ $number_of_contigs_in_one -lt $number_of_contigs_in_two ]</a:t>
            </a:r>
            <a:endParaRPr sz="1200"/>
          </a:p>
          <a:p>
            <a:pPr indent="0" lvl="0" marL="0" rtl="0" algn="l">
              <a:spcBef>
                <a:spcPts val="750"/>
              </a:spcBef>
              <a:spcAft>
                <a:spcPts val="0"/>
              </a:spcAft>
              <a:buNone/>
            </a:pPr>
            <a:r>
              <a:rPr lang="en-US" sz="1200"/>
              <a:t>then</a:t>
            </a:r>
            <a:endParaRPr sz="1200"/>
          </a:p>
          <a:p>
            <a:pPr indent="0" lvl="0" marL="0" rtl="0" algn="l">
              <a:spcBef>
                <a:spcPts val="750"/>
              </a:spcBef>
              <a:spcAft>
                <a:spcPts val="0"/>
              </a:spcAft>
              <a:buNone/>
            </a:pPr>
            <a:r>
              <a:rPr lang="en-US" sz="1200"/>
              <a:t>echo "The second file had more unique contigs"</a:t>
            </a:r>
            <a:endParaRPr sz="1200"/>
          </a:p>
          <a:p>
            <a:pPr indent="0" lvl="0" marL="0" rtl="0" algn="l">
              <a:spcBef>
                <a:spcPts val="750"/>
              </a:spcBef>
              <a:spcAft>
                <a:spcPts val="0"/>
              </a:spcAft>
              <a:buNone/>
            </a:pPr>
            <a:r>
              <a:rPr lang="en-US" sz="1200"/>
              <a:t>exit</a:t>
            </a:r>
            <a:endParaRPr sz="1200"/>
          </a:p>
          <a:p>
            <a:pPr indent="0" lvl="0" marL="0" rtl="0" algn="l">
              <a:spcBef>
                <a:spcPts val="750"/>
              </a:spcBef>
              <a:spcAft>
                <a:spcPts val="0"/>
              </a:spcAft>
              <a:buNone/>
            </a:pPr>
            <a:r>
              <a:rPr lang="en-US" sz="1200"/>
              <a:t>else</a:t>
            </a:r>
            <a:endParaRPr sz="1200"/>
          </a:p>
          <a:p>
            <a:pPr indent="0" lvl="0" marL="0" rtl="0" algn="l">
              <a:spcBef>
                <a:spcPts val="750"/>
              </a:spcBef>
              <a:spcAft>
                <a:spcPts val="0"/>
              </a:spcAft>
              <a:buNone/>
            </a:pPr>
            <a:r>
              <a:rPr lang="en-US" sz="1200"/>
              <a:t>echo "The two files had the same number of contigs"</a:t>
            </a:r>
            <a:endParaRPr sz="1200"/>
          </a:p>
          <a:p>
            <a:pPr indent="0" lvl="0" marL="0" rtl="0" algn="l">
              <a:spcBef>
                <a:spcPts val="750"/>
              </a:spcBef>
              <a:spcAft>
                <a:spcPts val="0"/>
              </a:spcAft>
              <a:buNone/>
            </a:pPr>
            <a:r>
              <a:rPr lang="en-US" sz="1200"/>
              <a:t>exit</a:t>
            </a:r>
            <a:endParaRPr sz="1200"/>
          </a:p>
          <a:p>
            <a:pPr indent="0" lvl="0" marL="0" rtl="0" algn="l">
              <a:spcBef>
                <a:spcPts val="750"/>
              </a:spcBef>
              <a:spcAft>
                <a:spcPts val="0"/>
              </a:spcAft>
              <a:buNone/>
            </a:pPr>
            <a:r>
              <a:rPr lang="en-US" sz="1200"/>
              <a:t>fi</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51"/>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56" name="Google Shape;556;p51"/>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557" name="Google Shape;557;p51"/>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558" name="Google Shape;558;p51"/>
          <p:cNvSpPr txBox="1"/>
          <p:nvPr>
            <p:ph idx="1" type="body"/>
          </p:nvPr>
        </p:nvSpPr>
        <p:spPr>
          <a:xfrm>
            <a:off x="454663" y="560955"/>
            <a:ext cx="5915100" cy="8394900"/>
          </a:xfrm>
          <a:prstGeom prst="rect">
            <a:avLst/>
          </a:prstGeom>
          <a:noFill/>
          <a:ln>
            <a:noFill/>
          </a:ln>
        </p:spPr>
        <p:txBody>
          <a:bodyPr anchorCtr="0" anchor="t" bIns="45700" lIns="342900" spcFirstLastPara="1" rIns="91425" wrap="square" tIns="45700">
            <a:noAutofit/>
          </a:bodyPr>
          <a:lstStyle/>
          <a:p>
            <a:pPr indent="0" lvl="0" marL="0" rtl="0" algn="l">
              <a:spcBef>
                <a:spcPts val="750"/>
              </a:spcBef>
              <a:spcAft>
                <a:spcPts val="0"/>
              </a:spcAft>
              <a:buNone/>
            </a:pPr>
            <a:r>
              <a:rPr b="1" lang="en-US" sz="1200"/>
              <a:t>7</a:t>
            </a:r>
            <a:r>
              <a:rPr b="1" lang="en-US" sz="1200"/>
              <a:t>.        pro tips</a:t>
            </a:r>
            <a:endParaRPr sz="1200"/>
          </a:p>
          <a:p>
            <a:pPr indent="-361950" lvl="0" marL="400050" rtl="0" algn="l">
              <a:spcBef>
                <a:spcPts val="750"/>
              </a:spcBef>
              <a:spcAft>
                <a:spcPts val="0"/>
              </a:spcAft>
              <a:buSzPts val="1200"/>
              <a:buChar char="•"/>
            </a:pPr>
            <a:r>
              <a:rPr lang="en-US" sz="1200"/>
              <a:t>Always have a quick look at files with </a:t>
            </a:r>
            <a:r>
              <a:rPr b="1" lang="en-US" sz="1200"/>
              <a:t>less</a:t>
            </a:r>
            <a:r>
              <a:rPr lang="en-US" sz="1200"/>
              <a:t> or </a:t>
            </a:r>
            <a:r>
              <a:rPr b="1" lang="en-US" sz="1200"/>
              <a:t>head</a:t>
            </a:r>
            <a:r>
              <a:rPr lang="en-US" sz="1200"/>
              <a:t> to double check their format.</a:t>
            </a:r>
            <a:endParaRPr sz="1200"/>
          </a:p>
          <a:p>
            <a:pPr indent="-361950" lvl="0" marL="400050" rtl="0" algn="l">
              <a:spcBef>
                <a:spcPts val="0"/>
              </a:spcBef>
              <a:spcAft>
                <a:spcPts val="0"/>
              </a:spcAft>
              <a:buSzPts val="1200"/>
              <a:buChar char="•"/>
            </a:pPr>
            <a:r>
              <a:rPr lang="en-US" sz="1200"/>
              <a:t>Watch out for data in headers and make sure you don't accidentally include it in your output.</a:t>
            </a:r>
            <a:endParaRPr sz="1200"/>
          </a:p>
          <a:p>
            <a:pPr indent="-361950" lvl="0" marL="400050" rtl="0" algn="l">
              <a:spcBef>
                <a:spcPts val="0"/>
              </a:spcBef>
              <a:spcAft>
                <a:spcPts val="0"/>
              </a:spcAft>
              <a:buSzPts val="1200"/>
              <a:buChar char="•"/>
            </a:pPr>
            <a:r>
              <a:rPr lang="en-US" sz="1200"/>
              <a:t>Watch out for spaces, especially if you're using </a:t>
            </a:r>
            <a:r>
              <a:rPr b="1" lang="en-US" sz="1200"/>
              <a:t>awk</a:t>
            </a:r>
            <a:r>
              <a:rPr lang="en-US" sz="1200"/>
              <a:t>; if in doubt, use -</a:t>
            </a:r>
            <a:r>
              <a:rPr b="1" lang="en-US" sz="1200"/>
              <a:t>F"\t"</a:t>
            </a:r>
            <a:r>
              <a:rPr lang="en-US" sz="1200"/>
              <a:t>.</a:t>
            </a:r>
            <a:endParaRPr sz="1200"/>
          </a:p>
          <a:p>
            <a:pPr indent="-361950" lvl="0" marL="400050" rtl="0" algn="l">
              <a:spcBef>
                <a:spcPts val="0"/>
              </a:spcBef>
              <a:spcAft>
                <a:spcPts val="0"/>
              </a:spcAft>
              <a:buSzPts val="1200"/>
              <a:buChar char="•"/>
            </a:pPr>
            <a:r>
              <a:rPr lang="en-US" sz="1200"/>
              <a:t>Build regular expressions slowly, bit by bit.</a:t>
            </a:r>
            <a:endParaRPr sz="1200"/>
          </a:p>
          <a:p>
            <a:pPr indent="-361950" lvl="0" marL="400050" rtl="0" algn="l">
              <a:spcBef>
                <a:spcPts val="0"/>
              </a:spcBef>
              <a:spcAft>
                <a:spcPts val="0"/>
              </a:spcAft>
              <a:buSzPts val="1200"/>
              <a:buChar char="•"/>
            </a:pPr>
            <a:r>
              <a:rPr lang="en-US" sz="1200"/>
              <a:t>If you did something smart but can't remember what it was, try typing </a:t>
            </a:r>
            <a:r>
              <a:rPr b="1" lang="en-US" sz="1200"/>
              <a:t>history</a:t>
            </a:r>
            <a:r>
              <a:rPr lang="en-US" sz="1200"/>
              <a:t>.</a:t>
            </a:r>
            <a:endParaRPr sz="1200"/>
          </a:p>
          <a:p>
            <a:pPr indent="-361950" lvl="0" marL="400050" rtl="0" algn="l">
              <a:spcBef>
                <a:spcPts val="0"/>
              </a:spcBef>
              <a:spcAft>
                <a:spcPts val="0"/>
              </a:spcAft>
              <a:buSzPts val="1200"/>
              <a:buChar char="•"/>
            </a:pPr>
            <a:r>
              <a:rPr b="1" lang="en-US" sz="1200"/>
              <a:t>man the_name_of_a_command </a:t>
            </a:r>
            <a:r>
              <a:rPr lang="en-US" sz="1200"/>
              <a:t>often gives you help.</a:t>
            </a:r>
            <a:endParaRPr sz="1200"/>
          </a:p>
          <a:p>
            <a:pPr indent="-361950" lvl="0" marL="400050" rtl="0" algn="l">
              <a:spcBef>
                <a:spcPts val="0"/>
              </a:spcBef>
              <a:spcAft>
                <a:spcPts val="0"/>
              </a:spcAft>
              <a:buSzPts val="1200"/>
              <a:buChar char="•"/>
            </a:pPr>
            <a:r>
              <a:rPr lang="en-US" sz="1200"/>
              <a:t>Google is an excellent resource. Particularly prioritise results from </a:t>
            </a:r>
            <a:r>
              <a:rPr b="1" lang="en-US" sz="1200"/>
              <a:t>stackoverflow.com</a:t>
            </a:r>
            <a:r>
              <a:rPr lang="en-US" sz="1200"/>
              <a:t>, </a:t>
            </a:r>
            <a:r>
              <a:rPr b="1" lang="en-US" sz="1200"/>
              <a:t>seqanswers.com</a:t>
            </a:r>
            <a:r>
              <a:rPr lang="en-US" sz="1200"/>
              <a:t> and </a:t>
            </a:r>
            <a:r>
              <a:rPr b="1" lang="en-US" sz="1200"/>
              <a:t>biostars.org</a:t>
            </a:r>
            <a:r>
              <a:rPr lang="en-US" sz="1200"/>
              <a:t>.</a:t>
            </a:r>
            <a:endParaRPr sz="1200"/>
          </a:p>
          <a:p>
            <a:pPr indent="0" lvl="0" marL="57150" rtl="0" algn="l">
              <a:spcBef>
                <a:spcPts val="750"/>
              </a:spcBef>
              <a:spcAft>
                <a:spcPts val="0"/>
              </a:spcAft>
              <a:buNone/>
            </a:pPr>
            <a:r>
              <a:rPr b="1" lang="en-US" sz="1200"/>
              <a:t>8.       build your commands slowly</a:t>
            </a:r>
            <a:endParaRPr b="1" sz="1200"/>
          </a:p>
          <a:p>
            <a:pPr indent="0" lvl="0" marL="57150" rtl="0" algn="l">
              <a:spcBef>
                <a:spcPts val="750"/>
              </a:spcBef>
              <a:spcAft>
                <a:spcPts val="0"/>
              </a:spcAft>
              <a:buNone/>
            </a:pPr>
            <a:r>
              <a:rPr lang="en-US" sz="1200"/>
              <a:t>If you wanted me to calculate the sum of all of the scores for genes on contig-1 in a bed file, it’s best to run each of the following commands before moving onto the next:</a:t>
            </a:r>
            <a:endParaRPr sz="1200"/>
          </a:p>
          <a:p>
            <a:pPr indent="0" lvl="0" marL="57150" rtl="0" algn="l">
              <a:spcBef>
                <a:spcPts val="750"/>
              </a:spcBef>
              <a:spcAft>
                <a:spcPts val="0"/>
              </a:spcAft>
              <a:buNone/>
            </a:pPr>
            <a:r>
              <a:t/>
            </a:r>
            <a:endParaRPr sz="1200"/>
          </a:p>
          <a:p>
            <a:pPr indent="0" lvl="0" marL="57150" rtl="0" algn="l">
              <a:spcBef>
                <a:spcPts val="750"/>
              </a:spcBef>
              <a:spcAft>
                <a:spcPts val="0"/>
              </a:spcAft>
              <a:buNone/>
            </a:pPr>
            <a:r>
              <a:rPr b="1" lang="en-US" sz="1200"/>
              <a:t>head -20 bar.bed</a:t>
            </a:r>
            <a:r>
              <a:rPr lang="en-US" sz="1200"/>
              <a:t> # check which column is which and if there are any headers</a:t>
            </a:r>
            <a:endParaRPr sz="1200"/>
          </a:p>
          <a:p>
            <a:pPr indent="0" lvl="0" marL="57150" rtl="0" algn="l">
              <a:spcBef>
                <a:spcPts val="750"/>
              </a:spcBef>
              <a:spcAft>
                <a:spcPts val="0"/>
              </a:spcAft>
              <a:buNone/>
            </a:pPr>
            <a:r>
              <a:rPr b="1" lang="en-US" sz="1200"/>
              <a:t>head -20 bar.bed | awk '{print $5}' </a:t>
            </a:r>
            <a:r>
              <a:rPr lang="en-US" sz="1200"/>
              <a:t># have a look at the scores</a:t>
            </a:r>
            <a:endParaRPr sz="1200"/>
          </a:p>
          <a:p>
            <a:pPr indent="0" lvl="0" marL="57150" rtl="0" algn="l">
              <a:spcBef>
                <a:spcPts val="750"/>
              </a:spcBef>
              <a:spcAft>
                <a:spcPts val="0"/>
              </a:spcAft>
              <a:buNone/>
            </a:pPr>
            <a:r>
              <a:rPr b="1" lang="en-US" sz="1200"/>
              <a:t>awk '{print $1}' bar.bed | sort -u | less </a:t>
            </a:r>
            <a:r>
              <a:rPr lang="en-US" sz="1200"/>
              <a:t># check the contigs don't look wierd</a:t>
            </a:r>
            <a:endParaRPr sz="1200"/>
          </a:p>
          <a:p>
            <a:pPr indent="0" lvl="0" marL="57150" rtl="0" algn="l">
              <a:spcBef>
                <a:spcPts val="750"/>
              </a:spcBef>
              <a:spcAft>
                <a:spcPts val="0"/>
              </a:spcAft>
              <a:buNone/>
            </a:pPr>
            <a:r>
              <a:rPr b="1" lang="en-US" sz="1200"/>
              <a:t>awk '{print $4}' bar.bed | sort -u | less </a:t>
            </a:r>
            <a:r>
              <a:rPr lang="en-US" sz="1200"/>
              <a:t># check the genes don't look wierd</a:t>
            </a:r>
            <a:endParaRPr sz="1200"/>
          </a:p>
          <a:p>
            <a:pPr indent="0" lvl="0" marL="57150" rtl="0" algn="l">
              <a:spcBef>
                <a:spcPts val="750"/>
              </a:spcBef>
              <a:spcAft>
                <a:spcPts val="0"/>
              </a:spcAft>
              <a:buNone/>
            </a:pPr>
            <a:r>
              <a:rPr b="1" lang="en-US" sz="1200"/>
              <a:t>awk '$4 ~ /gene-/' bar.bed | head -20</a:t>
            </a:r>
            <a:r>
              <a:rPr lang="en-US" sz="1200"/>
              <a:t> # check that I can spot genes</a:t>
            </a:r>
            <a:endParaRPr sz="1200"/>
          </a:p>
          <a:p>
            <a:pPr indent="0" lvl="0" marL="57150" rtl="0" algn="l">
              <a:spcBef>
                <a:spcPts val="750"/>
              </a:spcBef>
              <a:spcAft>
                <a:spcPts val="0"/>
              </a:spcAft>
              <a:buNone/>
            </a:pPr>
            <a:r>
              <a:rPr b="1" lang="en-US" sz="1200"/>
              <a:t>awk '($1 == "contig-1" &amp;&amp; $4 ~ /gene-/)' bar.bed | head -20</a:t>
            </a:r>
            <a:r>
              <a:rPr lang="en-US" sz="1200"/>
              <a:t> # check I can find</a:t>
            </a:r>
            <a:endParaRPr sz="1200"/>
          </a:p>
          <a:p>
            <a:pPr indent="0" lvl="0" marL="57150" rtl="0" algn="l">
              <a:spcBef>
                <a:spcPts val="750"/>
              </a:spcBef>
              <a:spcAft>
                <a:spcPts val="0"/>
              </a:spcAft>
              <a:buNone/>
            </a:pPr>
            <a:r>
              <a:rPr lang="en-US" sz="1200"/>
              <a:t># genes on contig-1</a:t>
            </a:r>
            <a:endParaRPr sz="1200"/>
          </a:p>
          <a:p>
            <a:pPr indent="0" lvl="0" marL="0" rtl="0" algn="l">
              <a:spcBef>
                <a:spcPts val="750"/>
              </a:spcBef>
              <a:spcAft>
                <a:spcPts val="0"/>
              </a:spcAft>
              <a:buNone/>
            </a:pPr>
            <a:r>
              <a:rPr lang="en-US" sz="1200"/>
              <a:t>  # check my algorithm works on a subset of the data</a:t>
            </a:r>
            <a:endParaRPr sz="1200"/>
          </a:p>
          <a:p>
            <a:pPr indent="0" lvl="0" marL="57150" rtl="0" algn="l">
              <a:spcBef>
                <a:spcPts val="750"/>
              </a:spcBef>
              <a:spcAft>
                <a:spcPts val="0"/>
              </a:spcAft>
              <a:buNone/>
            </a:pPr>
            <a:r>
              <a:rPr b="1" lang="en-US" sz="1200"/>
              <a:t>head -20 bar.bed | awk '($1 == "contig-1" &amp;&amp; $4 ~ /gene-/) {sum+=$5}; END {print sum}'</a:t>
            </a:r>
            <a:endParaRPr b="1" sz="1200"/>
          </a:p>
          <a:p>
            <a:pPr indent="0" lvl="0" marL="57150" rtl="0" algn="l">
              <a:spcBef>
                <a:spcPts val="750"/>
              </a:spcBef>
              <a:spcAft>
                <a:spcPts val="0"/>
              </a:spcAft>
              <a:buNone/>
            </a:pPr>
            <a:r>
              <a:rPr lang="en-US" sz="1200"/>
              <a:t># apply the algorithm to all of the data</a:t>
            </a:r>
            <a:endParaRPr sz="1200"/>
          </a:p>
          <a:p>
            <a:pPr indent="0" lvl="0" marL="57150" rtl="0" algn="l">
              <a:spcBef>
                <a:spcPts val="750"/>
              </a:spcBef>
              <a:spcAft>
                <a:spcPts val="0"/>
              </a:spcAft>
              <a:buNone/>
            </a:pPr>
            <a:r>
              <a:rPr b="1" lang="en-US" sz="1200"/>
              <a:t>awk '($1 == "contig-1" &amp;&amp; $4 ~ /gene-/) {sum+=$5}; END {print sum}' bar.bed</a:t>
            </a:r>
            <a:endParaRPr sz="1200"/>
          </a:p>
          <a:p>
            <a:pPr indent="0" lvl="0" marL="0" rtl="0" algn="l">
              <a:spcBef>
                <a:spcPts val="750"/>
              </a:spcBef>
              <a:spcAft>
                <a:spcPts val="0"/>
              </a:spcAft>
              <a:buNone/>
            </a:pPr>
            <a:r>
              <a:rPr lang="en-US" sz="1200"/>
              <a:t>  </a:t>
            </a:r>
            <a:r>
              <a:rPr b="1" lang="en-US" sz="1200"/>
              <a:t>9.        which tool should I use?</a:t>
            </a:r>
            <a:endParaRPr b="1" sz="1200"/>
          </a:p>
          <a:p>
            <a:pPr indent="0" lvl="0" marL="57150" rtl="0" algn="l">
              <a:spcBef>
                <a:spcPts val="750"/>
              </a:spcBef>
              <a:spcAft>
                <a:spcPts val="0"/>
              </a:spcAft>
              <a:buNone/>
            </a:pPr>
            <a:r>
              <a:rPr lang="en-US" sz="1200"/>
              <a:t>You should probably use </a:t>
            </a:r>
            <a:r>
              <a:rPr b="1" lang="en-US" sz="1200"/>
              <a:t>awk</a:t>
            </a:r>
            <a:r>
              <a:rPr lang="en-US" sz="1200"/>
              <a:t> if:</a:t>
            </a:r>
            <a:endParaRPr sz="1200"/>
          </a:p>
          <a:p>
            <a:pPr indent="-304800" lvl="0" marL="457200" rtl="0" algn="l">
              <a:spcBef>
                <a:spcPts val="750"/>
              </a:spcBef>
              <a:spcAft>
                <a:spcPts val="0"/>
              </a:spcAft>
              <a:buSzPts val="1200"/>
              <a:buChar char="•"/>
            </a:pPr>
            <a:r>
              <a:rPr lang="en-US" sz="1200"/>
              <a:t>your data has columns.</a:t>
            </a:r>
            <a:endParaRPr sz="1200"/>
          </a:p>
          <a:p>
            <a:pPr indent="-304800" lvl="0" marL="457200" rtl="0" algn="l">
              <a:spcBef>
                <a:spcPts val="0"/>
              </a:spcBef>
              <a:spcAft>
                <a:spcPts val="0"/>
              </a:spcAft>
              <a:buSzPts val="1200"/>
              <a:buChar char="•"/>
            </a:pPr>
            <a:r>
              <a:rPr lang="en-US" sz="1200"/>
              <a:t>you need to do simple maths.</a:t>
            </a:r>
            <a:endParaRPr sz="1200"/>
          </a:p>
          <a:p>
            <a:pPr indent="0" lvl="0" marL="57150" rtl="0" algn="l">
              <a:spcBef>
                <a:spcPts val="750"/>
              </a:spcBef>
              <a:spcAft>
                <a:spcPts val="0"/>
              </a:spcAft>
              <a:buNone/>
            </a:pPr>
            <a:r>
              <a:rPr lang="en-US" sz="1200"/>
              <a:t>You should probably use </a:t>
            </a:r>
            <a:r>
              <a:rPr b="1" lang="en-US" sz="1200"/>
              <a:t>grep </a:t>
            </a:r>
            <a:r>
              <a:rPr lang="en-US" sz="1200"/>
              <a:t>if:</a:t>
            </a:r>
            <a:endParaRPr sz="1200"/>
          </a:p>
          <a:p>
            <a:pPr indent="-304800" lvl="0" marL="457200" rtl="0" algn="l">
              <a:spcBef>
                <a:spcPts val="750"/>
              </a:spcBef>
              <a:spcAft>
                <a:spcPts val="0"/>
              </a:spcAft>
              <a:buSzPts val="1200"/>
              <a:buChar char="•"/>
            </a:pPr>
            <a:r>
              <a:rPr lang="en-US" sz="1200"/>
              <a:t>you're looking for files which contain some specific text (e.g. </a:t>
            </a:r>
            <a:r>
              <a:rPr b="1" lang="en-US" sz="1200"/>
              <a:t>grep -r foo bar/</a:t>
            </a:r>
            <a:r>
              <a:rPr lang="en-US" sz="1200"/>
              <a:t>: look in all the files in bar/ for any with the word 'foo').</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118" name="Google Shape;118;p16"/>
          <p:cNvSpPr/>
          <p:nvPr/>
        </p:nvSpPr>
        <p:spPr>
          <a:xfrm>
            <a:off x="471488" y="1742898"/>
            <a:ext cx="5915025" cy="953197"/>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70C0"/>
                </a:solidFill>
                <a:latin typeface="Courier"/>
                <a:ea typeface="Courier"/>
                <a:cs typeface="Courier"/>
                <a:sym typeface="Courier"/>
              </a:rPr>
              <a:t># run FastQC for read 1 and read 2</a:t>
            </a:r>
            <a:endParaRPr/>
          </a:p>
          <a:p>
            <a:pPr indent="0" lvl="0" marL="0" marR="0" rtl="0" algn="l">
              <a:spcBef>
                <a:spcPts val="0"/>
              </a:spcBef>
              <a:spcAft>
                <a:spcPts val="0"/>
              </a:spcAft>
              <a:buNone/>
            </a:pPr>
            <a:r>
              <a:rPr lang="en-US" sz="1200">
                <a:solidFill>
                  <a:srgbClr val="000000"/>
                </a:solidFill>
                <a:latin typeface="Courier"/>
                <a:ea typeface="Courier"/>
                <a:cs typeface="Courier"/>
                <a:sym typeface="Courier"/>
              </a:rPr>
              <a:t>$ fastqc SM_V7_chr4_illumina_R1.fq</a:t>
            </a:r>
            <a:endParaRPr/>
          </a:p>
          <a:p>
            <a:pPr indent="0" lvl="0" marL="0" marR="0" rtl="0" algn="l">
              <a:spcBef>
                <a:spcPts val="0"/>
              </a:spcBef>
              <a:spcAft>
                <a:spcPts val="0"/>
              </a:spcAft>
              <a:buNone/>
            </a:pPr>
            <a:r>
              <a:rPr lang="en-US" sz="1200">
                <a:solidFill>
                  <a:srgbClr val="FF0000"/>
                </a:solidFill>
                <a:latin typeface="Courier"/>
                <a:ea typeface="Courier"/>
                <a:cs typeface="Courier"/>
                <a:sym typeface="Courier"/>
              </a:rPr>
              <a:t>$ fastqc SM_V7_chr4_illumina_R2.fq</a:t>
            </a:r>
            <a:endParaRPr/>
          </a:p>
          <a:p>
            <a:pPr indent="0" lvl="0" marL="0" marR="0" rtl="0" algn="l">
              <a:spcBef>
                <a:spcPts val="0"/>
              </a:spcBef>
              <a:spcAft>
                <a:spcPts val="0"/>
              </a:spcAft>
              <a:buNone/>
            </a:pPr>
            <a:r>
              <a:t/>
            </a:r>
            <a:endParaRPr sz="1200">
              <a:solidFill>
                <a:srgbClr val="000000"/>
              </a:solidFill>
              <a:latin typeface="Courier"/>
              <a:ea typeface="Courier"/>
              <a:cs typeface="Courier"/>
              <a:sym typeface="Courier"/>
            </a:endParaRPr>
          </a:p>
        </p:txBody>
      </p:sp>
      <p:sp>
        <p:nvSpPr>
          <p:cNvPr id="119" name="Google Shape;119;p16"/>
          <p:cNvSpPr/>
          <p:nvPr/>
        </p:nvSpPr>
        <p:spPr>
          <a:xfrm>
            <a:off x="4267201" y="1899699"/>
            <a:ext cx="2000043" cy="388144"/>
          </a:xfrm>
          <a:prstGeom prst="rect">
            <a:avLst/>
          </a:prstGeom>
          <a:solidFill>
            <a:schemeClr val="accent1">
              <a:alpha val="24705"/>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A line stating with a “</a:t>
            </a:r>
            <a:r>
              <a:rPr b="1" lang="en-US" sz="800">
                <a:solidFill>
                  <a:schemeClr val="dk1"/>
                </a:solidFill>
                <a:latin typeface="Calibri"/>
                <a:ea typeface="Calibri"/>
                <a:cs typeface="Calibri"/>
                <a:sym typeface="Calibri"/>
              </a:rPr>
              <a:t>#</a:t>
            </a:r>
            <a:r>
              <a:rPr lang="en-US" sz="800">
                <a:solidFill>
                  <a:schemeClr val="dk1"/>
                </a:solidFill>
                <a:latin typeface="Calibri"/>
                <a:ea typeface="Calibri"/>
                <a:cs typeface="Calibri"/>
                <a:sym typeface="Calibri"/>
              </a:rPr>
              <a:t>” and is blue is an instruction – it does not need to be typed</a:t>
            </a:r>
            <a:endParaRPr/>
          </a:p>
        </p:txBody>
      </p:sp>
      <p:cxnSp>
        <p:nvCxnSpPr>
          <p:cNvPr id="120" name="Google Shape;120;p16"/>
          <p:cNvCxnSpPr>
            <a:stCxn id="121" idx="1"/>
          </p:cNvCxnSpPr>
          <p:nvPr/>
        </p:nvCxnSpPr>
        <p:spPr>
          <a:xfrm rot="10800000">
            <a:off x="3803401" y="1899671"/>
            <a:ext cx="463800" cy="194100"/>
          </a:xfrm>
          <a:prstGeom prst="straightConnector1">
            <a:avLst/>
          </a:prstGeom>
          <a:noFill/>
          <a:ln cap="flat" cmpd="sng" w="9525">
            <a:solidFill>
              <a:schemeClr val="accent1"/>
            </a:solidFill>
            <a:prstDash val="solid"/>
            <a:miter lim="800000"/>
            <a:headEnd len="sm" w="sm" type="none"/>
            <a:tailEnd len="med" w="med" type="triangle"/>
          </a:ln>
        </p:spPr>
      </p:cxnSp>
      <p:sp>
        <p:nvSpPr>
          <p:cNvPr id="122" name="Google Shape;122;p16"/>
          <p:cNvSpPr/>
          <p:nvPr/>
        </p:nvSpPr>
        <p:spPr>
          <a:xfrm>
            <a:off x="1373218" y="2748147"/>
            <a:ext cx="2430156" cy="456562"/>
          </a:xfrm>
          <a:prstGeom prst="rect">
            <a:avLst/>
          </a:prstGeom>
          <a:solidFill>
            <a:schemeClr val="accent1">
              <a:alpha val="24705"/>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A line stating with a “</a:t>
            </a:r>
            <a:r>
              <a:rPr b="1" lang="en-US" sz="800">
                <a:solidFill>
                  <a:schemeClr val="dk1"/>
                </a:solidFill>
                <a:latin typeface="Calibri"/>
                <a:ea typeface="Calibri"/>
                <a:cs typeface="Calibri"/>
                <a:sym typeface="Calibri"/>
              </a:rPr>
              <a:t>$</a:t>
            </a:r>
            <a:r>
              <a:rPr lang="en-US" sz="800">
                <a:solidFill>
                  <a:schemeClr val="dk1"/>
                </a:solidFill>
                <a:latin typeface="Calibri"/>
                <a:ea typeface="Calibri"/>
                <a:cs typeface="Calibri"/>
                <a:sym typeface="Calibri"/>
              </a:rPr>
              <a:t>” is a command and needs to be typed into the command line to run. Each line that begins with a </a:t>
            </a:r>
            <a:r>
              <a:rPr b="1" lang="en-US" sz="800">
                <a:solidFill>
                  <a:schemeClr val="dk1"/>
                </a:solidFill>
                <a:latin typeface="Calibri"/>
                <a:ea typeface="Calibri"/>
                <a:cs typeface="Calibri"/>
                <a:sym typeface="Calibri"/>
              </a:rPr>
              <a:t>$</a:t>
            </a:r>
            <a:r>
              <a:rPr lang="en-US" sz="800">
                <a:solidFill>
                  <a:schemeClr val="dk1"/>
                </a:solidFill>
                <a:latin typeface="Calibri"/>
                <a:ea typeface="Calibri"/>
                <a:cs typeface="Calibri"/>
                <a:sym typeface="Calibri"/>
              </a:rPr>
              <a:t> represents a new command</a:t>
            </a:r>
            <a:endParaRPr/>
          </a:p>
        </p:txBody>
      </p:sp>
      <p:cxnSp>
        <p:nvCxnSpPr>
          <p:cNvPr id="121" name="Google Shape;121;p16"/>
          <p:cNvCxnSpPr/>
          <p:nvPr/>
        </p:nvCxnSpPr>
        <p:spPr>
          <a:xfrm rot="10800000">
            <a:off x="649357" y="2409578"/>
            <a:ext cx="723862" cy="490468"/>
          </a:xfrm>
          <a:prstGeom prst="straightConnector1">
            <a:avLst/>
          </a:prstGeom>
          <a:noFill/>
          <a:ln cap="flat" cmpd="sng" w="9525">
            <a:solidFill>
              <a:schemeClr val="accent1"/>
            </a:solidFill>
            <a:prstDash val="solid"/>
            <a:miter lim="800000"/>
            <a:headEnd len="sm" w="sm" type="none"/>
            <a:tailEnd len="med" w="med" type="triangle"/>
          </a:ln>
        </p:spPr>
      </p:cxnSp>
      <p:sp>
        <p:nvSpPr>
          <p:cNvPr id="123" name="Google Shape;123;p16"/>
          <p:cNvSpPr txBox="1"/>
          <p:nvPr/>
        </p:nvSpPr>
        <p:spPr>
          <a:xfrm>
            <a:off x="471488" y="682521"/>
            <a:ext cx="5915025"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Tips to get you started</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read the text! They contain lots of hints that should help you to answer some of the questions</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grey boxes contain instructions for running commands</a:t>
            </a:r>
            <a:endParaRPr/>
          </a:p>
        </p:txBody>
      </p:sp>
      <p:sp>
        <p:nvSpPr>
          <p:cNvPr id="124" name="Google Shape;124;p16"/>
          <p:cNvSpPr/>
          <p:nvPr/>
        </p:nvSpPr>
        <p:spPr>
          <a:xfrm>
            <a:off x="4267201" y="2728809"/>
            <a:ext cx="2119312" cy="475899"/>
          </a:xfrm>
          <a:prstGeom prst="rect">
            <a:avLst/>
          </a:prstGeom>
          <a:solidFill>
            <a:schemeClr val="accent1">
              <a:alpha val="24705"/>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Commands in </a:t>
            </a:r>
            <a:r>
              <a:rPr b="1" lang="en-US" sz="800">
                <a:solidFill>
                  <a:schemeClr val="dk1"/>
                </a:solidFill>
                <a:latin typeface="Calibri"/>
                <a:ea typeface="Calibri"/>
                <a:cs typeface="Calibri"/>
                <a:sym typeface="Calibri"/>
              </a:rPr>
              <a:t>BLACK</a:t>
            </a:r>
            <a:r>
              <a:rPr lang="en-US" sz="800">
                <a:solidFill>
                  <a:schemeClr val="dk1"/>
                </a:solidFill>
                <a:latin typeface="Calibri"/>
                <a:ea typeface="Calibri"/>
                <a:cs typeface="Calibri"/>
                <a:sym typeface="Calibri"/>
              </a:rPr>
              <a:t> need to be run. Commands in </a:t>
            </a:r>
            <a:r>
              <a:rPr b="1" lang="en-US" sz="800">
                <a:solidFill>
                  <a:srgbClr val="FF0000"/>
                </a:solidFill>
                <a:latin typeface="Calibri"/>
                <a:ea typeface="Calibri"/>
                <a:cs typeface="Calibri"/>
                <a:sym typeface="Calibri"/>
              </a:rPr>
              <a:t>RED</a:t>
            </a:r>
            <a:r>
              <a:rPr lang="en-US" sz="800">
                <a:solidFill>
                  <a:srgbClr val="FF0000"/>
                </a:solidFill>
                <a:latin typeface="Calibri"/>
                <a:ea typeface="Calibri"/>
                <a:cs typeface="Calibri"/>
                <a:sym typeface="Calibri"/>
              </a:rPr>
              <a:t> </a:t>
            </a:r>
            <a:r>
              <a:rPr lang="en-US" sz="800">
                <a:solidFill>
                  <a:schemeClr val="dk1"/>
                </a:solidFill>
                <a:latin typeface="Calibri"/>
                <a:ea typeface="Calibri"/>
                <a:cs typeface="Calibri"/>
                <a:sym typeface="Calibri"/>
              </a:rPr>
              <a:t>do not need to be run – they have been run for you to save time.</a:t>
            </a:r>
            <a:endParaRPr/>
          </a:p>
        </p:txBody>
      </p:sp>
      <p:cxnSp>
        <p:nvCxnSpPr>
          <p:cNvPr id="125" name="Google Shape;125;p16"/>
          <p:cNvCxnSpPr/>
          <p:nvPr/>
        </p:nvCxnSpPr>
        <p:spPr>
          <a:xfrm rot="10800000">
            <a:off x="3803375" y="2321823"/>
            <a:ext cx="463826" cy="723985"/>
          </a:xfrm>
          <a:prstGeom prst="straightConnector1">
            <a:avLst/>
          </a:prstGeom>
          <a:noFill/>
          <a:ln cap="flat" cmpd="sng" w="9525">
            <a:solidFill>
              <a:schemeClr val="accent1"/>
            </a:solidFill>
            <a:prstDash val="solid"/>
            <a:miter lim="800000"/>
            <a:headEnd len="sm" w="sm" type="none"/>
            <a:tailEnd len="med" w="med" type="triangle"/>
          </a:ln>
        </p:spPr>
      </p:cxnSp>
      <p:cxnSp>
        <p:nvCxnSpPr>
          <p:cNvPr id="126" name="Google Shape;126;p16"/>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127" name="Google Shape;127;p16"/>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128" name="Google Shape;128;p16"/>
          <p:cNvSpPr/>
          <p:nvPr/>
        </p:nvSpPr>
        <p:spPr>
          <a:xfrm>
            <a:off x="471500" y="4804250"/>
            <a:ext cx="5915100" cy="885300"/>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70C0"/>
                </a:solidFill>
                <a:latin typeface="Courier"/>
                <a:ea typeface="Courier"/>
                <a:cs typeface="Courier"/>
                <a:sym typeface="Courier"/>
              </a:rPr>
              <a:t> # your first command – move to the working directory to get   </a:t>
            </a:r>
            <a:endParaRPr/>
          </a:p>
          <a:p>
            <a:pPr indent="0" lvl="0" marL="0" marR="0" rtl="0" algn="l">
              <a:spcBef>
                <a:spcPts val="0"/>
              </a:spcBef>
              <a:spcAft>
                <a:spcPts val="0"/>
              </a:spcAft>
              <a:buNone/>
            </a:pPr>
            <a:r>
              <a:rPr lang="en-US" sz="1200">
                <a:solidFill>
                  <a:srgbClr val="0070C0"/>
                </a:solidFill>
                <a:latin typeface="Courier"/>
                <a:ea typeface="Courier"/>
                <a:cs typeface="Courier"/>
                <a:sym typeface="Courier"/>
              </a:rPr>
              <a:t> started!</a:t>
            </a:r>
            <a:endParaRPr/>
          </a:p>
          <a:p>
            <a:pPr indent="0" lvl="0" marL="0" marR="0" rtl="0" algn="l">
              <a:spcBef>
                <a:spcPts val="0"/>
              </a:spcBef>
              <a:spcAft>
                <a:spcPts val="0"/>
              </a:spcAft>
              <a:buNone/>
            </a:pPr>
            <a:r>
              <a:t/>
            </a:r>
            <a:endParaRPr sz="1200">
              <a:solidFill>
                <a:srgbClr val="0070C0"/>
              </a:solidFill>
              <a:latin typeface="Courier"/>
              <a:ea typeface="Courier"/>
              <a:cs typeface="Courier"/>
              <a:sym typeface="Courier"/>
            </a:endParaRPr>
          </a:p>
          <a:p>
            <a:pPr indent="0" lvl="0" marL="0" marR="0" rtl="0" algn="l">
              <a:spcBef>
                <a:spcPts val="0"/>
              </a:spcBef>
              <a:spcAft>
                <a:spcPts val="0"/>
              </a:spcAft>
              <a:buNone/>
            </a:pPr>
            <a:r>
              <a:rPr lang="en-US" sz="1200">
                <a:solidFill>
                  <a:srgbClr val="000000"/>
                </a:solidFill>
                <a:latin typeface="Courier"/>
                <a:ea typeface="Courier"/>
                <a:cs typeface="Courier"/>
                <a:sym typeface="Courier"/>
              </a:rPr>
              <a:t> cd /home/manager/Module_3_Linux_Scripting</a:t>
            </a:r>
            <a:endParaRPr/>
          </a:p>
        </p:txBody>
      </p:sp>
      <p:sp>
        <p:nvSpPr>
          <p:cNvPr id="129" name="Google Shape;129;p16"/>
          <p:cNvSpPr txBox="1"/>
          <p:nvPr/>
        </p:nvSpPr>
        <p:spPr>
          <a:xfrm>
            <a:off x="454713" y="4296708"/>
            <a:ext cx="5915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Lets get s</a:t>
            </a:r>
            <a:r>
              <a:rPr lang="en-US" sz="1800">
                <a:solidFill>
                  <a:schemeClr val="dk1"/>
                </a:solidFill>
                <a:latin typeface="Calibri"/>
                <a:ea typeface="Calibri"/>
                <a:cs typeface="Calibri"/>
                <a:sym typeface="Calibri"/>
              </a:rPr>
              <a:t>tarted!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52"/>
          <p:cNvSpPr txBox="1"/>
          <p:nvPr>
            <p:ph idx="12" type="sldNum"/>
          </p:nvPr>
        </p:nvSpPr>
        <p:spPr>
          <a:xfrm>
            <a:off x="4843463" y="9181397"/>
            <a:ext cx="1542900" cy="527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65" name="Google Shape;565;p52"/>
          <p:cNvCxnSpPr/>
          <p:nvPr/>
        </p:nvCxnSpPr>
        <p:spPr>
          <a:xfrm>
            <a:off x="234177" y="335432"/>
            <a:ext cx="6356100" cy="0"/>
          </a:xfrm>
          <a:prstGeom prst="straightConnector1">
            <a:avLst/>
          </a:prstGeom>
          <a:noFill/>
          <a:ln cap="flat" cmpd="sng" w="9525">
            <a:solidFill>
              <a:schemeClr val="dk1"/>
            </a:solidFill>
            <a:prstDash val="solid"/>
            <a:miter lim="800000"/>
            <a:headEnd len="sm" w="sm" type="none"/>
            <a:tailEnd len="sm" w="sm" type="none"/>
          </a:ln>
        </p:spPr>
      </p:cxnSp>
      <p:sp>
        <p:nvSpPr>
          <p:cNvPr id="566" name="Google Shape;566;p52"/>
          <p:cNvSpPr txBox="1"/>
          <p:nvPr/>
        </p:nvSpPr>
        <p:spPr>
          <a:xfrm>
            <a:off x="4059044" y="89211"/>
            <a:ext cx="2670900" cy="24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
        <p:nvSpPr>
          <p:cNvPr id="567" name="Google Shape;567;p52"/>
          <p:cNvSpPr txBox="1"/>
          <p:nvPr>
            <p:ph idx="1" type="body"/>
          </p:nvPr>
        </p:nvSpPr>
        <p:spPr>
          <a:xfrm>
            <a:off x="454663" y="560955"/>
            <a:ext cx="5915100" cy="8394900"/>
          </a:xfrm>
          <a:prstGeom prst="rect">
            <a:avLst/>
          </a:prstGeom>
          <a:noFill/>
          <a:ln>
            <a:noFill/>
          </a:ln>
        </p:spPr>
        <p:txBody>
          <a:bodyPr anchorCtr="0" anchor="t" bIns="45700" lIns="342900" spcFirstLastPara="1" rIns="91425" wrap="square" tIns="45700">
            <a:noAutofit/>
          </a:bodyPr>
          <a:lstStyle/>
          <a:p>
            <a:pPr indent="0" lvl="0" marL="0" rtl="0" algn="l">
              <a:spcBef>
                <a:spcPts val="750"/>
              </a:spcBef>
              <a:spcAft>
                <a:spcPts val="0"/>
              </a:spcAft>
              <a:buNone/>
            </a:pPr>
            <a:r>
              <a:rPr lang="en-US" sz="1200"/>
              <a:t>You should probably use </a:t>
            </a:r>
            <a:r>
              <a:rPr b="1" lang="en-US" sz="1200"/>
              <a:t>find </a:t>
            </a:r>
            <a:r>
              <a:rPr lang="en-US" sz="1200"/>
              <a:t>if:</a:t>
            </a:r>
            <a:endParaRPr sz="1200"/>
          </a:p>
          <a:p>
            <a:pPr indent="-304800" lvl="0" marL="457200" rtl="0" algn="l">
              <a:spcBef>
                <a:spcPts val="750"/>
              </a:spcBef>
              <a:spcAft>
                <a:spcPts val="0"/>
              </a:spcAft>
              <a:buSzPts val="1200"/>
              <a:buChar char="•"/>
            </a:pPr>
            <a:r>
              <a:rPr lang="en-US" sz="1200"/>
              <a:t>you know something about a file (like it's name or creation date) but not where it is.</a:t>
            </a:r>
            <a:endParaRPr sz="1200"/>
          </a:p>
          <a:p>
            <a:pPr indent="-304800" lvl="0" marL="457200" rtl="0" algn="l">
              <a:spcBef>
                <a:spcPts val="0"/>
              </a:spcBef>
              <a:spcAft>
                <a:spcPts val="0"/>
              </a:spcAft>
              <a:buSzPts val="1200"/>
              <a:buChar char="•"/>
            </a:pPr>
            <a:r>
              <a:rPr lang="en-US" sz="1200"/>
              <a:t>you want a list of all the files in a subdirectory and its subdirectories etc.</a:t>
            </a:r>
            <a:endParaRPr sz="1200"/>
          </a:p>
          <a:p>
            <a:pPr indent="0" lvl="0" marL="0" rtl="0" algn="l">
              <a:spcBef>
                <a:spcPts val="750"/>
              </a:spcBef>
              <a:spcAft>
                <a:spcPts val="0"/>
              </a:spcAft>
              <a:buNone/>
            </a:pPr>
            <a:r>
              <a:rPr lang="en-US" sz="1200"/>
              <a:t>You should write a script if:</a:t>
            </a:r>
            <a:endParaRPr sz="1200"/>
          </a:p>
          <a:p>
            <a:pPr indent="-304800" lvl="0" marL="457200" rtl="0" algn="l">
              <a:spcBef>
                <a:spcPts val="750"/>
              </a:spcBef>
              <a:spcAft>
                <a:spcPts val="0"/>
              </a:spcAft>
              <a:buSzPts val="1200"/>
              <a:buChar char="•"/>
            </a:pPr>
            <a:r>
              <a:rPr lang="en-US" sz="1200"/>
              <a:t>your code doesn’t fit easily on a single line.</a:t>
            </a:r>
            <a:endParaRPr sz="1200"/>
          </a:p>
          <a:p>
            <a:pPr indent="-304800" lvl="0" marL="457200" rtl="0" algn="l">
              <a:spcBef>
                <a:spcPts val="0"/>
              </a:spcBef>
              <a:spcAft>
                <a:spcPts val="0"/>
              </a:spcAft>
              <a:buSzPts val="1200"/>
              <a:buChar char="•"/>
            </a:pPr>
            <a:r>
              <a:rPr lang="en-US" sz="1200"/>
              <a:t>you are doing something you will want to repeat at a later date.</a:t>
            </a:r>
            <a:endParaRPr sz="1200"/>
          </a:p>
          <a:p>
            <a:pPr indent="-304800" lvl="0" marL="457200" rtl="0" algn="l">
              <a:spcBef>
                <a:spcPts val="0"/>
              </a:spcBef>
              <a:spcAft>
                <a:spcPts val="0"/>
              </a:spcAft>
              <a:buSzPts val="1200"/>
              <a:buChar char="•"/>
            </a:pPr>
            <a:r>
              <a:rPr lang="en-US" sz="1200"/>
              <a:t>you are doing something another person may wish to do.</a:t>
            </a:r>
            <a:endParaRPr sz="1200"/>
          </a:p>
          <a:p>
            <a:pPr indent="-304800" lvl="0" marL="457200" rtl="0" algn="l">
              <a:spcBef>
                <a:spcPts val="0"/>
              </a:spcBef>
              <a:spcAft>
                <a:spcPts val="0"/>
              </a:spcAft>
              <a:buSzPts val="1200"/>
              <a:buChar char="•"/>
            </a:pPr>
            <a:r>
              <a:rPr lang="en-US" sz="1200"/>
              <a:t>you are doing something sensitive (e.g. deleting a lot of files).</a:t>
            </a:r>
            <a:endParaRPr sz="1200"/>
          </a:p>
          <a:p>
            <a:pPr indent="-304800" lvl="0" marL="457200" rtl="0" algn="l">
              <a:spcBef>
                <a:spcPts val="0"/>
              </a:spcBef>
              <a:spcAft>
                <a:spcPts val="0"/>
              </a:spcAft>
              <a:buSzPts val="1200"/>
              <a:buChar char="•"/>
            </a:pPr>
            <a:r>
              <a:rPr lang="en-US" sz="1200"/>
              <a:t>you are doing some repeatedly.</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7"/>
          <p:cNvSpPr txBox="1"/>
          <p:nvPr>
            <p:ph idx="1" type="body"/>
          </p:nvPr>
        </p:nvSpPr>
        <p:spPr>
          <a:xfrm>
            <a:off x="471488" y="876300"/>
            <a:ext cx="5915025" cy="804598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In this workshop, we will be using Ubuntu, a version of Linux which was specially designed for PCs.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We will use a terminal window to type in our Linux command line. This is similar to the "Command Prompt" window on MS Windows systems, which allows the user to type DOS commands to manage files.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You should see a window labelled "Terminal" which will be empty except for a ’$' character at the top left. The '$' character is the Linux prompt, similar to "C:\" in DOS. Note: the prompt will often be different on different Linux computers, for example it may be displayed as a ‘%’ character.</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You can type commands directly into the terminal at the ‘$' prompt.</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A list of useful commands can be found on </a:t>
            </a:r>
            <a:r>
              <a:rPr lang="en-US" sz="1200">
                <a:solidFill>
                  <a:srgbClr val="000000"/>
                </a:solidFill>
              </a:rPr>
              <a:t>a</a:t>
            </a:r>
            <a:r>
              <a:rPr b="0" i="0" lang="en-US" sz="1200" u="none" cap="none" strike="noStrike">
                <a:solidFill>
                  <a:srgbClr val="000000"/>
                </a:solidFill>
                <a:latin typeface="Calibri"/>
                <a:ea typeface="Calibri"/>
                <a:cs typeface="Calibri"/>
                <a:sym typeface="Calibri"/>
              </a:rPr>
              <a:t> </a:t>
            </a:r>
            <a:r>
              <a:rPr lang="en-US" sz="1200">
                <a:solidFill>
                  <a:srgbClr val="000000"/>
                </a:solidFill>
              </a:rPr>
              <a:t>previous</a:t>
            </a:r>
            <a:r>
              <a:rPr b="0" i="0" lang="en-US" sz="1200" u="none" cap="none" strike="noStrike">
                <a:solidFill>
                  <a:srgbClr val="000000"/>
                </a:solidFill>
                <a:latin typeface="Calibri"/>
                <a:ea typeface="Calibri"/>
                <a:cs typeface="Calibri"/>
                <a:sym typeface="Calibri"/>
              </a:rPr>
              <a:t> page.</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Many of them are two- or three-letter abbreviations. The earliest Linux systems (</a:t>
            </a:r>
            <a:r>
              <a:rPr b="0" i="1" lang="en-US" sz="1200" u="none" cap="none" strike="noStrike">
                <a:solidFill>
                  <a:srgbClr val="000000"/>
                </a:solidFill>
                <a:latin typeface="Calibri"/>
                <a:ea typeface="Calibri"/>
                <a:cs typeface="Calibri"/>
                <a:sym typeface="Calibri"/>
              </a:rPr>
              <a:t>circa</a:t>
            </a:r>
            <a:r>
              <a:rPr b="0" i="0" lang="en-US" sz="1200" u="none" cap="none" strike="noStrike">
                <a:solidFill>
                  <a:srgbClr val="000000"/>
                </a:solidFill>
                <a:latin typeface="Calibri"/>
                <a:ea typeface="Calibri"/>
                <a:cs typeface="Calibri"/>
                <a:sym typeface="Calibri"/>
              </a:rPr>
              <a:t> 1970) only had slow Teletype terminals, so it was faster to type 'rm' to remove a file than 'delete' or 'erase'. This terseness is a feature of Linux which still survives.</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35" name="Google Shape;135;p1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136" name="Google Shape;136;p17"/>
          <p:cNvSpPr/>
          <p:nvPr/>
        </p:nvSpPr>
        <p:spPr>
          <a:xfrm>
            <a:off x="5080000" y="4130675"/>
            <a:ext cx="1128713" cy="423863"/>
          </a:xfrm>
          <a:prstGeom prst="roundRect">
            <a:avLst>
              <a:gd fmla="val 16667" name="adj"/>
            </a:avLst>
          </a:prstGeom>
          <a:solidFill>
            <a:srgbClr val="FFFF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137" name="Google Shape;137;p17"/>
          <p:cNvSpPr txBox="1"/>
          <p:nvPr/>
        </p:nvSpPr>
        <p:spPr>
          <a:xfrm>
            <a:off x="5156200" y="4197350"/>
            <a:ext cx="1042988"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Linux prompt</a:t>
            </a:r>
            <a:endParaRPr/>
          </a:p>
        </p:txBody>
      </p:sp>
      <p:pic>
        <p:nvPicPr>
          <p:cNvPr descr="Screen Shot 2013-10-11 at 09.04.58.png" id="138" name="Google Shape;138;p17"/>
          <p:cNvPicPr preferRelativeResize="0"/>
          <p:nvPr/>
        </p:nvPicPr>
        <p:blipFill rotWithShape="1">
          <a:blip r:embed="rId3">
            <a:alphaModFix/>
          </a:blip>
          <a:srcRect b="0" l="0" r="0" t="0"/>
          <a:stretch/>
        </p:blipFill>
        <p:spPr>
          <a:xfrm>
            <a:off x="1236663" y="3052763"/>
            <a:ext cx="3646487" cy="2493962"/>
          </a:xfrm>
          <a:prstGeom prst="rect">
            <a:avLst/>
          </a:prstGeom>
          <a:noFill/>
          <a:ln>
            <a:noFill/>
          </a:ln>
        </p:spPr>
      </p:pic>
      <p:cxnSp>
        <p:nvCxnSpPr>
          <p:cNvPr id="139" name="Google Shape;139;p17"/>
          <p:cNvCxnSpPr/>
          <p:nvPr/>
        </p:nvCxnSpPr>
        <p:spPr>
          <a:xfrm rot="10800000">
            <a:off x="2090738" y="3349625"/>
            <a:ext cx="3243262" cy="787400"/>
          </a:xfrm>
          <a:prstGeom prst="straightConnector1">
            <a:avLst/>
          </a:prstGeom>
          <a:noFill/>
          <a:ln cap="flat" cmpd="sng" w="9525">
            <a:solidFill>
              <a:srgbClr val="00FF00"/>
            </a:solidFill>
            <a:prstDash val="solid"/>
            <a:round/>
            <a:headEnd len="med" w="med" type="none"/>
            <a:tailEnd len="med" w="med" type="triangle"/>
          </a:ln>
        </p:spPr>
      </p:cxnSp>
      <p:sp>
        <p:nvSpPr>
          <p:cNvPr id="140" name="Google Shape;140;p17"/>
          <p:cNvSpPr/>
          <p:nvPr/>
        </p:nvSpPr>
        <p:spPr>
          <a:xfrm>
            <a:off x="4962525" y="7354095"/>
            <a:ext cx="1528762" cy="744537"/>
          </a:xfrm>
          <a:prstGeom prst="roundRect">
            <a:avLst>
              <a:gd fmla="val 16667" name="adj"/>
            </a:avLst>
          </a:prstGeom>
          <a:solidFill>
            <a:srgbClr val="FFFF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141" name="Google Shape;141;p17"/>
          <p:cNvSpPr txBox="1"/>
          <p:nvPr/>
        </p:nvSpPr>
        <p:spPr>
          <a:xfrm>
            <a:off x="5062537" y="7390607"/>
            <a:ext cx="1444625" cy="639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To get a terminal window click on the</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terminal icon</a:t>
            </a:r>
            <a:endParaRPr/>
          </a:p>
        </p:txBody>
      </p:sp>
      <p:pic>
        <p:nvPicPr>
          <p:cNvPr descr="Screen Shot 2013-10-11 at 09.10.09.png" id="142" name="Google Shape;142;p17"/>
          <p:cNvPicPr preferRelativeResize="0"/>
          <p:nvPr/>
        </p:nvPicPr>
        <p:blipFill rotWithShape="1">
          <a:blip r:embed="rId4">
            <a:alphaModFix/>
          </a:blip>
          <a:srcRect b="0" l="0" r="0" t="0"/>
          <a:stretch/>
        </p:blipFill>
        <p:spPr>
          <a:xfrm>
            <a:off x="1162050" y="6790532"/>
            <a:ext cx="3721100" cy="2546350"/>
          </a:xfrm>
          <a:prstGeom prst="rect">
            <a:avLst/>
          </a:prstGeom>
          <a:noFill/>
          <a:ln>
            <a:noFill/>
          </a:ln>
        </p:spPr>
      </p:pic>
      <p:cxnSp>
        <p:nvCxnSpPr>
          <p:cNvPr id="143" name="Google Shape;143;p17"/>
          <p:cNvCxnSpPr/>
          <p:nvPr/>
        </p:nvCxnSpPr>
        <p:spPr>
          <a:xfrm flipH="1">
            <a:off x="1489075" y="7646195"/>
            <a:ext cx="3460750" cy="822325"/>
          </a:xfrm>
          <a:prstGeom prst="straightConnector1">
            <a:avLst/>
          </a:prstGeom>
          <a:noFill/>
          <a:ln cap="flat" cmpd="sng" w="9525">
            <a:solidFill>
              <a:srgbClr val="00FF00"/>
            </a:solidFill>
            <a:prstDash val="solid"/>
            <a:round/>
            <a:headEnd len="med" w="med" type="none"/>
            <a:tailEnd len="med" w="med" type="triangle"/>
          </a:ln>
        </p:spPr>
      </p:cxnSp>
      <p:cxnSp>
        <p:nvCxnSpPr>
          <p:cNvPr id="144" name="Google Shape;144;p17"/>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145" name="Google Shape;145;p17"/>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8"/>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Calibri"/>
                <a:ea typeface="Calibri"/>
                <a:cs typeface="Calibri"/>
                <a:sym typeface="Calibri"/>
              </a:rPr>
              <a:t>The command line</a:t>
            </a:r>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All Linux programs may be run by typing commands at the Linux prompt </a:t>
            </a:r>
            <a:r>
              <a:rPr b="1" i="0" lang="en-US" sz="1200" u="none" cap="none" strike="noStrike">
                <a:solidFill>
                  <a:srgbClr val="000000"/>
                </a:solidFill>
                <a:latin typeface="Calibri"/>
                <a:ea typeface="Calibri"/>
                <a:cs typeface="Calibri"/>
                <a:sym typeface="Calibri"/>
              </a:rPr>
              <a:t>$</a:t>
            </a:r>
            <a:r>
              <a:rPr b="0" i="0" lang="en-US" sz="1200" u="none" cap="none" strike="noStrike">
                <a:solidFill>
                  <a:srgbClr val="000000"/>
                </a:solidFill>
                <a:latin typeface="Calibri"/>
                <a:ea typeface="Calibri"/>
                <a:cs typeface="Calibri"/>
                <a:sym typeface="Calibri"/>
              </a:rPr>
              <a:t>. The command line tells the computer what to do.</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You may subtly alter these commands by specifying certain options when typing in the command line.</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Calibri"/>
                <a:ea typeface="Calibri"/>
                <a:cs typeface="Calibri"/>
                <a:sym typeface="Calibri"/>
              </a:rPr>
              <a:t>Command line Arguments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Typing any Linux command for example </a:t>
            </a:r>
            <a:r>
              <a:rPr b="1" i="0" lang="en-US" sz="1200" u="none" cap="none" strike="noStrike">
                <a:solidFill>
                  <a:srgbClr val="000000"/>
                </a:solidFill>
                <a:latin typeface="Calibri"/>
                <a:ea typeface="Calibri"/>
                <a:cs typeface="Calibri"/>
                <a:sym typeface="Calibri"/>
              </a:rPr>
              <a:t>ls</a:t>
            </a:r>
            <a:r>
              <a:rPr b="0" i="0" lang="en-US" sz="1200" u="none" cap="none" strike="noStrike">
                <a:solidFill>
                  <a:srgbClr val="000000"/>
                </a:solidFill>
                <a:latin typeface="Calibri"/>
                <a:ea typeface="Calibri"/>
                <a:cs typeface="Calibri"/>
                <a:sym typeface="Calibri"/>
              </a:rPr>
              <a:t>, </a:t>
            </a:r>
            <a:r>
              <a:rPr b="1" i="0" lang="en-US" sz="1200" u="none" cap="none" strike="noStrike">
                <a:solidFill>
                  <a:srgbClr val="000000"/>
                </a:solidFill>
                <a:latin typeface="Calibri"/>
                <a:ea typeface="Calibri"/>
                <a:cs typeface="Calibri"/>
                <a:sym typeface="Calibri"/>
              </a:rPr>
              <a:t>mv</a:t>
            </a:r>
            <a:r>
              <a:rPr b="0" i="0" lang="en-US" sz="1200" u="none" cap="none" strike="noStrike">
                <a:solidFill>
                  <a:srgbClr val="000000"/>
                </a:solidFill>
                <a:latin typeface="Calibri"/>
                <a:ea typeface="Calibri"/>
                <a:cs typeface="Calibri"/>
                <a:sym typeface="Calibri"/>
              </a:rPr>
              <a:t> or </a:t>
            </a:r>
            <a:r>
              <a:rPr b="1" i="0" lang="en-US" sz="1200" u="none" cap="none" strike="noStrike">
                <a:solidFill>
                  <a:srgbClr val="000000"/>
                </a:solidFill>
                <a:latin typeface="Calibri"/>
                <a:ea typeface="Calibri"/>
                <a:cs typeface="Calibri"/>
                <a:sym typeface="Calibri"/>
              </a:rPr>
              <a:t>cd</a:t>
            </a:r>
            <a:r>
              <a:rPr b="0" i="0" lang="en-US" sz="1200" u="none" cap="none" strike="noStrike">
                <a:solidFill>
                  <a:srgbClr val="000000"/>
                </a:solidFill>
                <a:latin typeface="Calibri"/>
                <a:ea typeface="Calibri"/>
                <a:cs typeface="Calibri"/>
                <a:sym typeface="Calibri"/>
              </a:rPr>
              <a:t> at the Linux prompt with the appropriate variables such as files names or directories will result in the tasks being performed on pressing the enter key.</a:t>
            </a:r>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Calibri"/>
                <a:ea typeface="Calibri"/>
                <a:cs typeface="Calibri"/>
                <a:sym typeface="Calibri"/>
              </a:rPr>
              <a:t>		command   options   arguments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The ‘command’ is separated from the options and arguments by a space.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Additional options and/or arguments can be added to the commands to affect the way the command works.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Options usually have one dash and a letter (e.g. -h) or two dashes and a word (--help) with no space between the dash and the letter/word.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 Arguments are usually filenames or directories.</a:t>
            </a:r>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For example, the list (ls) command</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51" name="Google Shape;151;p1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152" name="Google Shape;152;p18"/>
          <p:cNvSpPr/>
          <p:nvPr/>
        </p:nvSpPr>
        <p:spPr>
          <a:xfrm>
            <a:off x="454761" y="4724842"/>
            <a:ext cx="5915025" cy="4819208"/>
          </a:xfrm>
          <a:prstGeom prst="roundRect">
            <a:avLst>
              <a:gd fmla="val 0"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150813" marR="0" rtl="0" algn="l">
              <a:spcBef>
                <a:spcPts val="0"/>
              </a:spcBef>
              <a:spcAft>
                <a:spcPts val="0"/>
              </a:spcAft>
              <a:buNone/>
            </a:pPr>
            <a:r>
              <a:rPr lang="en-US" sz="1200">
                <a:solidFill>
                  <a:srgbClr val="0070C0"/>
                </a:solidFill>
                <a:latin typeface="Courier"/>
                <a:ea typeface="Courier"/>
                <a:cs typeface="Courier"/>
                <a:sym typeface="Courier"/>
              </a:rPr>
              <a:t># List the contents of a directory</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chemeClr val="dk1"/>
                </a:solidFill>
                <a:latin typeface="Courier"/>
                <a:ea typeface="Courier"/>
                <a:cs typeface="Courier"/>
                <a:sym typeface="Courier"/>
              </a:rPr>
              <a:t>$ ls</a:t>
            </a:r>
            <a:endParaRPr/>
          </a:p>
          <a:p>
            <a:pPr indent="0" lvl="0" marL="150813" marR="0" rtl="0" algn="l">
              <a:spcBef>
                <a:spcPts val="0"/>
              </a:spcBef>
              <a:spcAft>
                <a:spcPts val="0"/>
              </a:spcAft>
              <a:buNone/>
            </a:pPr>
            <a:r>
              <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#List the contents of a directory with extra information about the files</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chemeClr val="dk1"/>
                </a:solidFill>
                <a:latin typeface="Courier"/>
                <a:ea typeface="Courier"/>
                <a:cs typeface="Courier"/>
                <a:sym typeface="Courier"/>
              </a:rPr>
              <a:t>$ ls –l	</a:t>
            </a:r>
            <a:endParaRPr/>
          </a:p>
          <a:p>
            <a:pPr indent="0" lvl="0" marL="150813" marR="0" rtl="0" algn="l">
              <a:spcBef>
                <a:spcPts val="0"/>
              </a:spcBef>
              <a:spcAft>
                <a:spcPts val="0"/>
              </a:spcAft>
              <a:buNone/>
            </a:pPr>
            <a:r>
              <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#List all contents including hidden files &amp; directories</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chemeClr val="dk1"/>
                </a:solidFill>
                <a:latin typeface="Courier"/>
                <a:ea typeface="Courier"/>
                <a:cs typeface="Courier"/>
                <a:sym typeface="Courier"/>
              </a:rPr>
              <a:t>$ ls –al 	</a:t>
            </a:r>
            <a:endParaRPr/>
          </a:p>
          <a:p>
            <a:pPr indent="0" lvl="0" marL="150813" marR="0" rtl="0" algn="l">
              <a:spcBef>
                <a:spcPts val="0"/>
              </a:spcBef>
              <a:spcAft>
                <a:spcPts val="0"/>
              </a:spcAft>
              <a:buNone/>
            </a:pPr>
            <a:r>
              <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#List the contents of the directory called </a:t>
            </a:r>
            <a:r>
              <a:rPr lang="en-US" sz="1200">
                <a:solidFill>
                  <a:srgbClr val="4A86E8"/>
                </a:solidFill>
                <a:latin typeface="Courier"/>
                <a:ea typeface="Courier"/>
                <a:cs typeface="Courier"/>
                <a:sym typeface="Courier"/>
              </a:rPr>
              <a:t>Module_3_Linux_Scripting</a:t>
            </a:r>
            <a:r>
              <a:rPr lang="en-US" sz="1200">
                <a:solidFill>
                  <a:srgbClr val="0070C0"/>
                </a:solidFill>
                <a:latin typeface="Courier"/>
                <a:ea typeface="Courier"/>
                <a:cs typeface="Courier"/>
                <a:sym typeface="Courier"/>
              </a:rPr>
              <a:t> with extra information</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chemeClr val="dk1"/>
                </a:solidFill>
                <a:latin typeface="Courier"/>
                <a:ea typeface="Courier"/>
                <a:cs typeface="Courier"/>
                <a:sym typeface="Courier"/>
              </a:rPr>
              <a:t>$ ls –l Module_3_</a:t>
            </a:r>
            <a:r>
              <a:rPr lang="en-US" sz="1200">
                <a:solidFill>
                  <a:schemeClr val="dk1"/>
                </a:solidFill>
                <a:latin typeface="Courier"/>
                <a:ea typeface="Courier"/>
                <a:cs typeface="Courier"/>
                <a:sym typeface="Courier"/>
              </a:rPr>
              <a:t>Linux_Scripting</a:t>
            </a:r>
            <a:endParaRPr/>
          </a:p>
          <a:p>
            <a:pPr indent="0" lvl="0" marL="150813" marR="0" rtl="0" algn="l">
              <a:spcBef>
                <a:spcPts val="0"/>
              </a:spcBef>
              <a:spcAft>
                <a:spcPts val="0"/>
              </a:spcAft>
              <a:buNone/>
            </a:pPr>
            <a:r>
              <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Suggested usage – this will be the most frequent command used as a bioinformatician!</a:t>
            </a:r>
            <a:endParaRPr/>
          </a:p>
          <a:p>
            <a:pPr indent="0" lvl="0" marL="150813" marR="0" rtl="0" algn="l">
              <a:spcBef>
                <a:spcPts val="0"/>
              </a:spcBef>
              <a:spcAft>
                <a:spcPts val="0"/>
              </a:spcAft>
              <a:buNone/>
            </a:pPr>
            <a:r>
              <a:rPr lang="en-US" sz="1200">
                <a:solidFill>
                  <a:schemeClr val="dk1"/>
                </a:solidFill>
                <a:latin typeface="Courier"/>
                <a:ea typeface="Courier"/>
                <a:cs typeface="Courier"/>
                <a:sym typeface="Courier"/>
              </a:rPr>
              <a:t>$ ls –ltr</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t/>
            </a:r>
            <a:endParaRPr sz="1200">
              <a:solidFill>
                <a:schemeClr val="dk1"/>
              </a:solidFill>
              <a:latin typeface="Courier"/>
              <a:ea typeface="Courier"/>
              <a:cs typeface="Courier"/>
              <a:sym typeface="Courie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where: </a:t>
            </a: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–l gives the long format, </a:t>
            </a: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-t sort the output by time, </a:t>
            </a: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–r reverse sorts the output. </a:t>
            </a:r>
            <a:endParaRPr/>
          </a:p>
          <a:p>
            <a:pPr indent="0" lvl="0" marL="150813" marR="0" rtl="0" algn="l">
              <a:spcBef>
                <a:spcPts val="0"/>
              </a:spcBef>
              <a:spcAft>
                <a:spcPts val="0"/>
              </a:spcAft>
              <a:buNone/>
            </a:pPr>
            <a:r>
              <a:rPr lang="en-US" sz="1200">
                <a:solidFill>
                  <a:srgbClr val="0070C0"/>
                </a:solidFill>
                <a:latin typeface="Courier"/>
                <a:ea typeface="Courier"/>
                <a:cs typeface="Courier"/>
                <a:sym typeface="Courier"/>
              </a:rPr>
              <a:t># this will therefore provide a detailed list, with the most recent files at the bottom. This is really useful if you have a lot of files in the same directory</a:t>
            </a:r>
            <a:endParaRPr/>
          </a:p>
        </p:txBody>
      </p:sp>
      <p:cxnSp>
        <p:nvCxnSpPr>
          <p:cNvPr id="153" name="Google Shape;153;p18"/>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154" name="Google Shape;154;p18"/>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9"/>
          <p:cNvSpPr txBox="1"/>
          <p:nvPr>
            <p:ph idx="1" type="body"/>
          </p:nvPr>
        </p:nvSpPr>
        <p:spPr>
          <a:xfrm>
            <a:off x="471488" y="762000"/>
            <a:ext cx="5915025" cy="81602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To get a list of files in the terminal you can use the </a:t>
            </a:r>
            <a:r>
              <a:rPr b="1" i="0" lang="en-US" sz="1200" u="none" cap="none" strike="noStrike">
                <a:solidFill>
                  <a:schemeClr val="dk1"/>
                </a:solidFill>
                <a:latin typeface="Calibri"/>
                <a:ea typeface="Calibri"/>
                <a:cs typeface="Calibri"/>
                <a:sym typeface="Calibri"/>
              </a:rPr>
              <a:t>ls</a:t>
            </a:r>
            <a:r>
              <a:rPr b="0" i="0" lang="en-US" sz="1200" u="none" cap="none" strike="noStrike">
                <a:solidFill>
                  <a:schemeClr val="dk1"/>
                </a:solidFill>
                <a:latin typeface="Calibri"/>
                <a:ea typeface="Calibri"/>
                <a:cs typeface="Calibri"/>
                <a:sym typeface="Calibri"/>
              </a:rPr>
              <a:t> command with no other options. This tells the computer you want a list of all the files in the current directory.  The same information is also displayed in the file browser but with nice looking pictures.</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60" name="Google Shape;160;p1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pic>
        <p:nvPicPr>
          <p:cNvPr descr="Screen Shot 2013-10-11 at 09.05.36.png" id="161" name="Google Shape;161;p19"/>
          <p:cNvPicPr preferRelativeResize="0"/>
          <p:nvPr/>
        </p:nvPicPr>
        <p:blipFill rotWithShape="1">
          <a:blip r:embed="rId3">
            <a:alphaModFix/>
          </a:blip>
          <a:srcRect b="0" l="0" r="0" t="0"/>
          <a:stretch/>
        </p:blipFill>
        <p:spPr>
          <a:xfrm>
            <a:off x="414338" y="1428750"/>
            <a:ext cx="5972175" cy="4087813"/>
          </a:xfrm>
          <a:prstGeom prst="rect">
            <a:avLst/>
          </a:prstGeom>
          <a:noFill/>
          <a:ln>
            <a:noFill/>
          </a:ln>
        </p:spPr>
      </p:pic>
      <p:cxnSp>
        <p:nvCxnSpPr>
          <p:cNvPr id="162" name="Google Shape;162;p19"/>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163" name="Google Shape;163;p19"/>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0"/>
          <p:cNvSpPr txBox="1"/>
          <p:nvPr>
            <p:ph idx="1" type="body"/>
          </p:nvPr>
        </p:nvSpPr>
        <p:spPr>
          <a:xfrm>
            <a:off x="512700" y="5375633"/>
            <a:ext cx="5915100" cy="4333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By using the –l option we can change the behaviour of the ls command.  Instead of printing out a simple list, it will print out additional information about each file. There is a space between the command ls and the –l option. There is no space between the dash and the letter l.</a:t>
            </a:r>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69" name="Google Shape;169;p2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170" name="Google Shape;170;p20"/>
          <p:cNvSpPr/>
          <p:nvPr/>
        </p:nvSpPr>
        <p:spPr>
          <a:xfrm>
            <a:off x="396813" y="6390400"/>
            <a:ext cx="6030900" cy="2668500"/>
          </a:xfrm>
          <a:prstGeom prst="roundRect">
            <a:avLst>
              <a:gd fmla="val 12764" name="adj"/>
            </a:avLst>
          </a:prstGeom>
          <a:solidFill>
            <a:srgbClr val="FFFF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Permissions</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Every file has permissions which restrict what can be done with a file or directory. </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Read (r): 	permission to read from a file/directory</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Write (w): 	permission to modify a file/directory</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Execute (x): 	Tells the operating system that the file contains code for the computer to 	</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run, as opposed to a file of text which you open in a text editor.</a:t>
            </a:r>
            <a:endParaRPr/>
          </a:p>
          <a:p>
            <a:pPr indent="0" lvl="0" marL="0" marR="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The first set of permissions (characters 2,3,4) refer to what the owner of the file can do,</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 the second set of permissions (5,6,7) refers to what members of the Linux group can do </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and the third set of permissions (8,9,10) refers to what everyone else can do.</a:t>
            </a:r>
            <a:endParaRPr/>
          </a:p>
          <a:p>
            <a:pPr indent="0" lvl="0" marL="0" marR="0" rtl="0" algn="ctr">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cxnSp>
        <p:nvCxnSpPr>
          <p:cNvPr id="171" name="Google Shape;171;p20"/>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172" name="Google Shape;172;p20"/>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pic>
        <p:nvPicPr>
          <p:cNvPr id="173" name="Google Shape;173;p20"/>
          <p:cNvPicPr preferRelativeResize="0"/>
          <p:nvPr/>
        </p:nvPicPr>
        <p:blipFill>
          <a:blip r:embed="rId3">
            <a:alphaModFix/>
          </a:blip>
          <a:stretch>
            <a:fillRect/>
          </a:stretch>
        </p:blipFill>
        <p:spPr>
          <a:xfrm>
            <a:off x="554175" y="494275"/>
            <a:ext cx="5748676" cy="4333176"/>
          </a:xfrm>
          <a:prstGeom prst="rect">
            <a:avLst/>
          </a:prstGeom>
          <a:noFill/>
          <a:ln>
            <a:noFill/>
          </a:ln>
        </p:spPr>
      </p:pic>
      <p:cxnSp>
        <p:nvCxnSpPr>
          <p:cNvPr id="174" name="Google Shape;174;p20"/>
          <p:cNvCxnSpPr/>
          <p:nvPr/>
        </p:nvCxnSpPr>
        <p:spPr>
          <a:xfrm rot="10800000">
            <a:off x="4612950" y="1341588"/>
            <a:ext cx="830100" cy="404700"/>
          </a:xfrm>
          <a:prstGeom prst="straightConnector1">
            <a:avLst/>
          </a:prstGeom>
          <a:noFill/>
          <a:ln cap="flat" cmpd="sng" w="57150">
            <a:solidFill>
              <a:srgbClr val="FFFF00"/>
            </a:solidFill>
            <a:prstDash val="solid"/>
            <a:round/>
            <a:headEnd len="med" w="med" type="none"/>
            <a:tailEnd len="med" w="med" type="stealth"/>
          </a:ln>
          <a:effectLst>
            <a:outerShdw blurRad="40000" rotWithShape="0" dir="5400000" dist="20000">
              <a:srgbClr val="808080">
                <a:alpha val="37650"/>
              </a:srgbClr>
            </a:outerShdw>
          </a:effectLst>
        </p:spPr>
      </p:cxnSp>
      <p:cxnSp>
        <p:nvCxnSpPr>
          <p:cNvPr id="175" name="Google Shape;175;p20"/>
          <p:cNvCxnSpPr>
            <a:stCxn id="176" idx="1"/>
          </p:cNvCxnSpPr>
          <p:nvPr/>
        </p:nvCxnSpPr>
        <p:spPr>
          <a:xfrm rot="10800000">
            <a:off x="3675750" y="1488725"/>
            <a:ext cx="274500" cy="890700"/>
          </a:xfrm>
          <a:prstGeom prst="straightConnector1">
            <a:avLst/>
          </a:prstGeom>
          <a:noFill/>
          <a:ln cap="flat" cmpd="sng" w="57150">
            <a:solidFill>
              <a:srgbClr val="FFFF00"/>
            </a:solidFill>
            <a:prstDash val="solid"/>
            <a:round/>
            <a:headEnd len="med" w="med" type="none"/>
            <a:tailEnd len="med" w="med" type="stealth"/>
          </a:ln>
          <a:effectLst>
            <a:outerShdw blurRad="40000" rotWithShape="0" dir="5400000" dist="20000">
              <a:srgbClr val="808080">
                <a:alpha val="37650"/>
              </a:srgbClr>
            </a:outerShdw>
          </a:effectLst>
        </p:spPr>
      </p:cxnSp>
      <p:cxnSp>
        <p:nvCxnSpPr>
          <p:cNvPr id="177" name="Google Shape;177;p20"/>
          <p:cNvCxnSpPr/>
          <p:nvPr/>
        </p:nvCxnSpPr>
        <p:spPr>
          <a:xfrm rot="10800000">
            <a:off x="2186875" y="1488700"/>
            <a:ext cx="649500" cy="1767300"/>
          </a:xfrm>
          <a:prstGeom prst="straightConnector1">
            <a:avLst/>
          </a:prstGeom>
          <a:noFill/>
          <a:ln cap="flat" cmpd="sng" w="57150">
            <a:solidFill>
              <a:srgbClr val="FFFF00"/>
            </a:solidFill>
            <a:prstDash val="solid"/>
            <a:round/>
            <a:headEnd len="med" w="med" type="none"/>
            <a:tailEnd len="med" w="med" type="stealth"/>
          </a:ln>
          <a:effectLst>
            <a:outerShdw blurRad="40000" rotWithShape="0" dir="5400000" dist="20000">
              <a:srgbClr val="808080">
                <a:alpha val="37650"/>
              </a:srgbClr>
            </a:outerShdw>
          </a:effectLst>
        </p:spPr>
      </p:cxnSp>
      <p:cxnSp>
        <p:nvCxnSpPr>
          <p:cNvPr id="178" name="Google Shape;178;p20"/>
          <p:cNvCxnSpPr>
            <a:stCxn id="179" idx="1"/>
          </p:cNvCxnSpPr>
          <p:nvPr/>
        </p:nvCxnSpPr>
        <p:spPr>
          <a:xfrm rot="10800000">
            <a:off x="3142650" y="1525475"/>
            <a:ext cx="831300" cy="1482300"/>
          </a:xfrm>
          <a:prstGeom prst="straightConnector1">
            <a:avLst/>
          </a:prstGeom>
          <a:noFill/>
          <a:ln cap="flat" cmpd="sng" w="57150">
            <a:solidFill>
              <a:srgbClr val="FFFF00"/>
            </a:solidFill>
            <a:prstDash val="solid"/>
            <a:round/>
            <a:headEnd len="med" w="med" type="none"/>
            <a:tailEnd len="med" w="med" type="stealth"/>
          </a:ln>
          <a:effectLst>
            <a:outerShdw blurRad="40000" rotWithShape="0" dir="5400000" dist="20000">
              <a:srgbClr val="808080">
                <a:alpha val="37650"/>
              </a:srgbClr>
            </a:outerShdw>
          </a:effectLst>
        </p:spPr>
      </p:cxnSp>
      <p:cxnSp>
        <p:nvCxnSpPr>
          <p:cNvPr id="180" name="Google Shape;180;p20"/>
          <p:cNvCxnSpPr>
            <a:endCxn id="181" idx="1"/>
          </p:cNvCxnSpPr>
          <p:nvPr/>
        </p:nvCxnSpPr>
        <p:spPr>
          <a:xfrm rot="10800000">
            <a:off x="1425088" y="1708580"/>
            <a:ext cx="317400" cy="2063400"/>
          </a:xfrm>
          <a:prstGeom prst="straightConnector1">
            <a:avLst/>
          </a:prstGeom>
          <a:noFill/>
          <a:ln cap="flat" cmpd="sng" w="57150">
            <a:solidFill>
              <a:srgbClr val="FFFF00"/>
            </a:solidFill>
            <a:prstDash val="solid"/>
            <a:round/>
            <a:headEnd len="med" w="med" type="none"/>
            <a:tailEnd len="med" w="med" type="stealth"/>
          </a:ln>
          <a:effectLst>
            <a:outerShdw blurRad="40000" rotWithShape="0" dir="5400000" dist="20000">
              <a:srgbClr val="808080">
                <a:alpha val="37650"/>
              </a:srgbClr>
            </a:outerShdw>
          </a:effectLst>
        </p:spPr>
      </p:cxnSp>
      <p:sp>
        <p:nvSpPr>
          <p:cNvPr id="182" name="Google Shape;182;p20"/>
          <p:cNvSpPr txBox="1"/>
          <p:nvPr/>
        </p:nvSpPr>
        <p:spPr>
          <a:xfrm>
            <a:off x="4999350" y="1746288"/>
            <a:ext cx="1198500" cy="36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File name</a:t>
            </a:r>
            <a:endParaRPr/>
          </a:p>
        </p:txBody>
      </p:sp>
      <p:sp>
        <p:nvSpPr>
          <p:cNvPr id="176" name="Google Shape;176;p20"/>
          <p:cNvSpPr txBox="1"/>
          <p:nvPr/>
        </p:nvSpPr>
        <p:spPr>
          <a:xfrm>
            <a:off x="3950250" y="2194475"/>
            <a:ext cx="23526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Date file last updated</a:t>
            </a:r>
            <a:endParaRPr/>
          </a:p>
        </p:txBody>
      </p:sp>
      <p:sp>
        <p:nvSpPr>
          <p:cNvPr id="179" name="Google Shape;179;p20"/>
          <p:cNvSpPr txBox="1"/>
          <p:nvPr/>
        </p:nvSpPr>
        <p:spPr>
          <a:xfrm>
            <a:off x="3973950" y="2822825"/>
            <a:ext cx="21081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Size of file in bytes</a:t>
            </a:r>
            <a:endParaRPr/>
          </a:p>
        </p:txBody>
      </p:sp>
      <p:sp>
        <p:nvSpPr>
          <p:cNvPr id="183" name="Google Shape;183;p20"/>
          <p:cNvSpPr txBox="1"/>
          <p:nvPr/>
        </p:nvSpPr>
        <p:spPr>
          <a:xfrm>
            <a:off x="2266463" y="3349663"/>
            <a:ext cx="20067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Who owns the file</a:t>
            </a:r>
            <a:endParaRPr/>
          </a:p>
        </p:txBody>
      </p:sp>
      <p:sp>
        <p:nvSpPr>
          <p:cNvPr id="184" name="Google Shape;184;p20"/>
          <p:cNvSpPr txBox="1"/>
          <p:nvPr/>
        </p:nvSpPr>
        <p:spPr>
          <a:xfrm>
            <a:off x="1452075" y="3892588"/>
            <a:ext cx="18525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Arial"/>
                <a:ea typeface="Arial"/>
                <a:cs typeface="Arial"/>
                <a:sym typeface="Arial"/>
              </a:rPr>
              <a:t>File permissions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sp>
        <p:nvSpPr>
          <p:cNvPr id="190" name="Google Shape;190;p21"/>
          <p:cNvSpPr txBox="1"/>
          <p:nvPr>
            <p:ph idx="1" type="body"/>
          </p:nvPr>
        </p:nvSpPr>
        <p:spPr>
          <a:xfrm>
            <a:off x="471488" y="527405"/>
            <a:ext cx="5915025" cy="8394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Files and Directories</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Directories are the Linux equivalent of folders on a PC or Mac.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They are organised in a hierarchy, so directories can have sub-directories and so on. Directories are very useful for organising your work and keeping your account tidy - for example, if you have more than one project, you can organise the files for each project into different directories to keep them separate. You can think of directories as rooms in a house. You can only be in one room (directory) at a time. When you are in a room you can see everything in that room easily. To see things in other rooms, you have to go to the appropriate door and crane your head around. Linux works in a similar manner, moving from directory to directory to access files. </a:t>
            </a:r>
            <a:endParaRPr/>
          </a:p>
          <a:p>
            <a:pPr indent="-171450" lvl="0" marL="171450" marR="0" rtl="0" algn="l">
              <a:lnSpc>
                <a:spcPct val="90000"/>
              </a:lnSpc>
              <a:spcBef>
                <a:spcPts val="75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location or directory that you are in is referred to as the current working directory.</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Directory structure example</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Therefore if there is a file called genome.seq in the </a:t>
            </a:r>
            <a:r>
              <a:rPr b="1" i="0" lang="en-US" sz="1200" u="none" cap="none" strike="noStrike">
                <a:solidFill>
                  <a:schemeClr val="dk1"/>
                </a:solidFill>
                <a:latin typeface="Calibri"/>
                <a:ea typeface="Calibri"/>
                <a:cs typeface="Calibri"/>
                <a:sym typeface="Calibri"/>
              </a:rPr>
              <a:t>dna</a:t>
            </a:r>
            <a:r>
              <a:rPr b="0" i="0" lang="en-US" sz="1200" u="none" cap="none" strike="noStrike">
                <a:solidFill>
                  <a:schemeClr val="dk1"/>
                </a:solidFill>
                <a:latin typeface="Calibri"/>
                <a:ea typeface="Calibri"/>
                <a:cs typeface="Calibri"/>
                <a:sym typeface="Calibri"/>
              </a:rPr>
              <a:t> directory its location or full pathname can be expressed as /nfs/dna/genome.seq. </a:t>
            </a:r>
            <a:endParaRPr/>
          </a:p>
          <a:p>
            <a:pPr indent="-95250" lvl="0" marL="171450" marR="0" rtl="0" algn="l">
              <a:lnSpc>
                <a:spcPct val="90000"/>
              </a:lnSpc>
              <a:spcBef>
                <a:spcPts val="7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91" name="Google Shape;191;p2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grpSp>
        <p:nvGrpSpPr>
          <p:cNvPr id="192" name="Google Shape;192;p21"/>
          <p:cNvGrpSpPr/>
          <p:nvPr/>
        </p:nvGrpSpPr>
        <p:grpSpPr>
          <a:xfrm>
            <a:off x="614363" y="3507724"/>
            <a:ext cx="5634037" cy="2941637"/>
            <a:chOff x="614363" y="4005263"/>
            <a:chExt cx="5634037" cy="2941637"/>
          </a:xfrm>
        </p:grpSpPr>
        <p:sp>
          <p:nvSpPr>
            <p:cNvPr id="193" name="Google Shape;193;p21"/>
            <p:cNvSpPr txBox="1"/>
            <p:nvPr/>
          </p:nvSpPr>
          <p:spPr>
            <a:xfrm>
              <a:off x="3317875" y="4005263"/>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t>
              </a:r>
              <a:endParaRPr/>
            </a:p>
          </p:txBody>
        </p:sp>
        <p:sp>
          <p:nvSpPr>
            <p:cNvPr id="194" name="Google Shape;194;p21"/>
            <p:cNvSpPr txBox="1"/>
            <p:nvPr/>
          </p:nvSpPr>
          <p:spPr>
            <a:xfrm>
              <a:off x="1214438" y="4625975"/>
              <a:ext cx="82867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/usr</a:t>
              </a:r>
              <a:endParaRPr/>
            </a:p>
          </p:txBody>
        </p:sp>
        <p:sp>
          <p:nvSpPr>
            <p:cNvPr id="195" name="Google Shape;195;p21"/>
            <p:cNvSpPr txBox="1"/>
            <p:nvPr/>
          </p:nvSpPr>
          <p:spPr>
            <a:xfrm>
              <a:off x="2219325" y="4625975"/>
              <a:ext cx="82867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/bin</a:t>
              </a:r>
              <a:endParaRPr/>
            </a:p>
          </p:txBody>
        </p:sp>
        <p:sp>
          <p:nvSpPr>
            <p:cNvPr id="196" name="Google Shape;196;p21"/>
            <p:cNvSpPr txBox="1"/>
            <p:nvPr/>
          </p:nvSpPr>
          <p:spPr>
            <a:xfrm>
              <a:off x="3209925" y="4625975"/>
              <a:ext cx="82867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/nfs</a:t>
              </a:r>
              <a:endParaRPr/>
            </a:p>
          </p:txBody>
        </p:sp>
        <p:sp>
          <p:nvSpPr>
            <p:cNvPr id="197" name="Google Shape;197;p21"/>
            <p:cNvSpPr txBox="1"/>
            <p:nvPr/>
          </p:nvSpPr>
          <p:spPr>
            <a:xfrm>
              <a:off x="4210050" y="4625975"/>
              <a:ext cx="82867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/var</a:t>
              </a:r>
              <a:endParaRPr/>
            </a:p>
          </p:txBody>
        </p:sp>
        <p:sp>
          <p:nvSpPr>
            <p:cNvPr id="198" name="Google Shape;198;p21"/>
            <p:cNvSpPr txBox="1"/>
            <p:nvPr/>
          </p:nvSpPr>
          <p:spPr>
            <a:xfrm>
              <a:off x="5172075" y="4627563"/>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/home</a:t>
              </a:r>
              <a:endParaRPr/>
            </a:p>
          </p:txBody>
        </p:sp>
        <p:sp>
          <p:nvSpPr>
            <p:cNvPr id="199" name="Google Shape;199;p21"/>
            <p:cNvSpPr txBox="1"/>
            <p:nvPr/>
          </p:nvSpPr>
          <p:spPr>
            <a:xfrm>
              <a:off x="614363" y="6053138"/>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/bin</a:t>
              </a:r>
              <a:endParaRPr/>
            </a:p>
          </p:txBody>
        </p:sp>
        <p:sp>
          <p:nvSpPr>
            <p:cNvPr id="200" name="Google Shape;200;p21"/>
            <p:cNvSpPr txBox="1"/>
            <p:nvPr/>
          </p:nvSpPr>
          <p:spPr>
            <a:xfrm>
              <a:off x="1595438" y="6053138"/>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/lib</a:t>
              </a:r>
              <a:endParaRPr/>
            </a:p>
          </p:txBody>
        </p:sp>
        <p:sp>
          <p:nvSpPr>
            <p:cNvPr id="201" name="Google Shape;201;p21"/>
            <p:cNvSpPr txBox="1"/>
            <p:nvPr/>
          </p:nvSpPr>
          <p:spPr>
            <a:xfrm>
              <a:off x="1498600" y="5316538"/>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/local</a:t>
              </a:r>
              <a:endParaRPr/>
            </a:p>
          </p:txBody>
        </p:sp>
        <p:sp>
          <p:nvSpPr>
            <p:cNvPr id="202" name="Google Shape;202;p21"/>
            <p:cNvSpPr txBox="1"/>
            <p:nvPr/>
          </p:nvSpPr>
          <p:spPr>
            <a:xfrm>
              <a:off x="2516188" y="6048375"/>
              <a:ext cx="82867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/man</a:t>
              </a:r>
              <a:endParaRPr/>
            </a:p>
          </p:txBody>
        </p:sp>
        <p:sp>
          <p:nvSpPr>
            <p:cNvPr id="203" name="Google Shape;203;p21"/>
            <p:cNvSpPr txBox="1"/>
            <p:nvPr/>
          </p:nvSpPr>
          <p:spPr>
            <a:xfrm>
              <a:off x="1238250" y="6672263"/>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/rna</a:t>
              </a:r>
              <a:endParaRPr/>
            </a:p>
          </p:txBody>
        </p:sp>
        <p:sp>
          <p:nvSpPr>
            <p:cNvPr id="204" name="Google Shape;204;p21"/>
            <p:cNvSpPr txBox="1"/>
            <p:nvPr/>
          </p:nvSpPr>
          <p:spPr>
            <a:xfrm>
              <a:off x="2205038" y="6672263"/>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/pfam</a:t>
              </a:r>
              <a:endParaRPr/>
            </a:p>
          </p:txBody>
        </p:sp>
        <p:sp>
          <p:nvSpPr>
            <p:cNvPr id="205" name="Google Shape;205;p21"/>
            <p:cNvSpPr txBox="1"/>
            <p:nvPr/>
          </p:nvSpPr>
          <p:spPr>
            <a:xfrm>
              <a:off x="3186113" y="6672263"/>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/dna</a:t>
              </a:r>
              <a:endParaRPr/>
            </a:p>
          </p:txBody>
        </p:sp>
        <p:sp>
          <p:nvSpPr>
            <p:cNvPr id="206" name="Google Shape;206;p21"/>
            <p:cNvSpPr txBox="1"/>
            <p:nvPr/>
          </p:nvSpPr>
          <p:spPr>
            <a:xfrm>
              <a:off x="4162425" y="6672263"/>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/protein</a:t>
              </a:r>
              <a:endParaRPr/>
            </a:p>
          </p:txBody>
        </p:sp>
        <p:sp>
          <p:nvSpPr>
            <p:cNvPr id="207" name="Google Shape;207;p21"/>
            <p:cNvSpPr txBox="1"/>
            <p:nvPr/>
          </p:nvSpPr>
          <p:spPr>
            <a:xfrm>
              <a:off x="5143500" y="6672263"/>
              <a:ext cx="1104900"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/cosmids</a:t>
              </a:r>
              <a:endParaRPr/>
            </a:p>
          </p:txBody>
        </p:sp>
        <p:cxnSp>
          <p:nvCxnSpPr>
            <p:cNvPr id="208" name="Google Shape;208;p21"/>
            <p:cNvCxnSpPr/>
            <p:nvPr/>
          </p:nvCxnSpPr>
          <p:spPr>
            <a:xfrm>
              <a:off x="3429000" y="4262438"/>
              <a:ext cx="0" cy="381000"/>
            </a:xfrm>
            <a:prstGeom prst="straightConnector1">
              <a:avLst/>
            </a:prstGeom>
            <a:noFill/>
            <a:ln cap="flat" cmpd="sng" w="9525">
              <a:solidFill>
                <a:schemeClr val="dk1"/>
              </a:solidFill>
              <a:prstDash val="solid"/>
              <a:round/>
              <a:headEnd len="med" w="med" type="none"/>
              <a:tailEnd len="med" w="med" type="none"/>
            </a:ln>
          </p:spPr>
        </p:cxnSp>
        <p:cxnSp>
          <p:nvCxnSpPr>
            <p:cNvPr id="209" name="Google Shape;209;p21"/>
            <p:cNvCxnSpPr/>
            <p:nvPr/>
          </p:nvCxnSpPr>
          <p:spPr>
            <a:xfrm>
              <a:off x="1409700" y="4416425"/>
              <a:ext cx="4038600" cy="0"/>
            </a:xfrm>
            <a:prstGeom prst="straightConnector1">
              <a:avLst/>
            </a:prstGeom>
            <a:noFill/>
            <a:ln cap="flat" cmpd="sng" w="9525">
              <a:solidFill>
                <a:schemeClr val="dk1"/>
              </a:solidFill>
              <a:prstDash val="solid"/>
              <a:round/>
              <a:headEnd len="med" w="med" type="none"/>
              <a:tailEnd len="med" w="med" type="none"/>
            </a:ln>
          </p:spPr>
        </p:cxnSp>
        <p:cxnSp>
          <p:nvCxnSpPr>
            <p:cNvPr id="210" name="Google Shape;210;p21"/>
            <p:cNvCxnSpPr/>
            <p:nvPr/>
          </p:nvCxnSpPr>
          <p:spPr>
            <a:xfrm>
              <a:off x="1403350" y="4416425"/>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11" name="Google Shape;211;p21"/>
            <p:cNvCxnSpPr/>
            <p:nvPr/>
          </p:nvCxnSpPr>
          <p:spPr>
            <a:xfrm>
              <a:off x="2457450" y="4416425"/>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12" name="Google Shape;212;p21"/>
            <p:cNvCxnSpPr/>
            <p:nvPr/>
          </p:nvCxnSpPr>
          <p:spPr>
            <a:xfrm>
              <a:off x="4438650" y="4416425"/>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13" name="Google Shape;213;p21"/>
            <p:cNvCxnSpPr/>
            <p:nvPr/>
          </p:nvCxnSpPr>
          <p:spPr>
            <a:xfrm>
              <a:off x="5448300" y="4416425"/>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14" name="Google Shape;214;p21"/>
            <p:cNvCxnSpPr/>
            <p:nvPr/>
          </p:nvCxnSpPr>
          <p:spPr>
            <a:xfrm>
              <a:off x="1403350" y="4886325"/>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15" name="Google Shape;215;p21"/>
            <p:cNvCxnSpPr/>
            <p:nvPr/>
          </p:nvCxnSpPr>
          <p:spPr>
            <a:xfrm>
              <a:off x="1098550" y="5129213"/>
              <a:ext cx="685800" cy="0"/>
            </a:xfrm>
            <a:prstGeom prst="straightConnector1">
              <a:avLst/>
            </a:prstGeom>
            <a:noFill/>
            <a:ln cap="flat" cmpd="sng" w="9525">
              <a:solidFill>
                <a:schemeClr val="dk1"/>
              </a:solidFill>
              <a:prstDash val="solid"/>
              <a:round/>
              <a:headEnd len="med" w="med" type="none"/>
              <a:tailEnd len="med" w="med" type="none"/>
            </a:ln>
          </p:spPr>
        </p:cxnSp>
        <p:cxnSp>
          <p:nvCxnSpPr>
            <p:cNvPr id="216" name="Google Shape;216;p21"/>
            <p:cNvCxnSpPr/>
            <p:nvPr/>
          </p:nvCxnSpPr>
          <p:spPr>
            <a:xfrm>
              <a:off x="1790700" y="5129213"/>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17" name="Google Shape;217;p21"/>
            <p:cNvCxnSpPr/>
            <p:nvPr/>
          </p:nvCxnSpPr>
          <p:spPr>
            <a:xfrm>
              <a:off x="1790700" y="5559425"/>
              <a:ext cx="0" cy="501650"/>
            </a:xfrm>
            <a:prstGeom prst="straightConnector1">
              <a:avLst/>
            </a:prstGeom>
            <a:noFill/>
            <a:ln cap="flat" cmpd="sng" w="9525">
              <a:solidFill>
                <a:schemeClr val="dk1"/>
              </a:solidFill>
              <a:prstDash val="solid"/>
              <a:round/>
              <a:headEnd len="med" w="med" type="none"/>
              <a:tailEnd len="med" w="med" type="none"/>
            </a:ln>
          </p:spPr>
        </p:cxnSp>
        <p:cxnSp>
          <p:nvCxnSpPr>
            <p:cNvPr id="218" name="Google Shape;218;p21"/>
            <p:cNvCxnSpPr/>
            <p:nvPr/>
          </p:nvCxnSpPr>
          <p:spPr>
            <a:xfrm>
              <a:off x="838200" y="5818188"/>
              <a:ext cx="1968500" cy="0"/>
            </a:xfrm>
            <a:prstGeom prst="straightConnector1">
              <a:avLst/>
            </a:prstGeom>
            <a:noFill/>
            <a:ln cap="flat" cmpd="sng" w="9525">
              <a:solidFill>
                <a:schemeClr val="dk1"/>
              </a:solidFill>
              <a:prstDash val="solid"/>
              <a:round/>
              <a:headEnd len="med" w="med" type="none"/>
              <a:tailEnd len="med" w="med" type="none"/>
            </a:ln>
          </p:spPr>
        </p:cxnSp>
        <p:cxnSp>
          <p:nvCxnSpPr>
            <p:cNvPr id="219" name="Google Shape;219;p21"/>
            <p:cNvCxnSpPr/>
            <p:nvPr/>
          </p:nvCxnSpPr>
          <p:spPr>
            <a:xfrm>
              <a:off x="841375" y="5821363"/>
              <a:ext cx="0" cy="239712"/>
            </a:xfrm>
            <a:prstGeom prst="straightConnector1">
              <a:avLst/>
            </a:prstGeom>
            <a:noFill/>
            <a:ln cap="flat" cmpd="sng" w="9525">
              <a:solidFill>
                <a:schemeClr val="dk1"/>
              </a:solidFill>
              <a:prstDash val="solid"/>
              <a:round/>
              <a:headEnd len="med" w="med" type="none"/>
              <a:tailEnd len="med" w="med" type="none"/>
            </a:ln>
          </p:spPr>
        </p:cxnSp>
        <p:cxnSp>
          <p:nvCxnSpPr>
            <p:cNvPr id="220" name="Google Shape;220;p21"/>
            <p:cNvCxnSpPr/>
            <p:nvPr/>
          </p:nvCxnSpPr>
          <p:spPr>
            <a:xfrm>
              <a:off x="2806700" y="5821363"/>
              <a:ext cx="0" cy="239712"/>
            </a:xfrm>
            <a:prstGeom prst="straightConnector1">
              <a:avLst/>
            </a:prstGeom>
            <a:noFill/>
            <a:ln cap="flat" cmpd="sng" w="9525">
              <a:solidFill>
                <a:schemeClr val="dk1"/>
              </a:solidFill>
              <a:prstDash val="solid"/>
              <a:round/>
              <a:headEnd len="med" w="med" type="none"/>
              <a:tailEnd len="med" w="med" type="none"/>
            </a:ln>
          </p:spPr>
        </p:cxnSp>
        <p:cxnSp>
          <p:nvCxnSpPr>
            <p:cNvPr id="221" name="Google Shape;221;p21"/>
            <p:cNvCxnSpPr/>
            <p:nvPr/>
          </p:nvCxnSpPr>
          <p:spPr>
            <a:xfrm>
              <a:off x="3429000" y="4905375"/>
              <a:ext cx="0" cy="1766888"/>
            </a:xfrm>
            <a:prstGeom prst="straightConnector1">
              <a:avLst/>
            </a:prstGeom>
            <a:noFill/>
            <a:ln cap="flat" cmpd="sng" w="9525">
              <a:solidFill>
                <a:schemeClr val="dk1"/>
              </a:solidFill>
              <a:prstDash val="solid"/>
              <a:round/>
              <a:headEnd len="med" w="med" type="none"/>
              <a:tailEnd len="med" w="med" type="none"/>
            </a:ln>
          </p:spPr>
        </p:cxnSp>
        <p:cxnSp>
          <p:nvCxnSpPr>
            <p:cNvPr id="222" name="Google Shape;222;p21"/>
            <p:cNvCxnSpPr/>
            <p:nvPr/>
          </p:nvCxnSpPr>
          <p:spPr>
            <a:xfrm>
              <a:off x="2508250" y="6434138"/>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23" name="Google Shape;223;p21"/>
            <p:cNvCxnSpPr/>
            <p:nvPr/>
          </p:nvCxnSpPr>
          <p:spPr>
            <a:xfrm>
              <a:off x="1471613" y="6434138"/>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24" name="Google Shape;224;p21"/>
            <p:cNvCxnSpPr/>
            <p:nvPr/>
          </p:nvCxnSpPr>
          <p:spPr>
            <a:xfrm>
              <a:off x="4533900" y="6434138"/>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25" name="Google Shape;225;p21"/>
            <p:cNvCxnSpPr/>
            <p:nvPr/>
          </p:nvCxnSpPr>
          <p:spPr>
            <a:xfrm>
              <a:off x="5511800" y="6434138"/>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26" name="Google Shape;226;p21"/>
            <p:cNvCxnSpPr/>
            <p:nvPr/>
          </p:nvCxnSpPr>
          <p:spPr>
            <a:xfrm>
              <a:off x="1470025" y="6434138"/>
              <a:ext cx="4038600" cy="0"/>
            </a:xfrm>
            <a:prstGeom prst="straightConnector1">
              <a:avLst/>
            </a:prstGeom>
            <a:noFill/>
            <a:ln cap="flat" cmpd="sng" w="9525">
              <a:solidFill>
                <a:schemeClr val="dk1"/>
              </a:solidFill>
              <a:prstDash val="solid"/>
              <a:round/>
              <a:headEnd len="med" w="med" type="none"/>
              <a:tailEnd len="med" w="med" type="none"/>
            </a:ln>
          </p:spPr>
        </p:cxnSp>
        <p:sp>
          <p:nvSpPr>
            <p:cNvPr id="227" name="Google Shape;227;p21"/>
            <p:cNvSpPr txBox="1"/>
            <p:nvPr/>
          </p:nvSpPr>
          <p:spPr>
            <a:xfrm>
              <a:off x="4410075" y="5983288"/>
              <a:ext cx="1830388" cy="276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/Module_1_Artemis</a:t>
              </a:r>
              <a:endParaRPr/>
            </a:p>
          </p:txBody>
        </p:sp>
        <p:sp>
          <p:nvSpPr>
            <p:cNvPr id="228" name="Google Shape;228;p21"/>
            <p:cNvSpPr txBox="1"/>
            <p:nvPr/>
          </p:nvSpPr>
          <p:spPr>
            <a:xfrm>
              <a:off x="4872038" y="5316538"/>
              <a:ext cx="828675"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/wt</a:t>
              </a:r>
              <a:endParaRPr/>
            </a:p>
          </p:txBody>
        </p:sp>
        <p:cxnSp>
          <p:nvCxnSpPr>
            <p:cNvPr id="229" name="Google Shape;229;p21"/>
            <p:cNvCxnSpPr/>
            <p:nvPr/>
          </p:nvCxnSpPr>
          <p:spPr>
            <a:xfrm>
              <a:off x="5446713" y="4897438"/>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30" name="Google Shape;230;p21"/>
            <p:cNvCxnSpPr/>
            <p:nvPr/>
          </p:nvCxnSpPr>
          <p:spPr>
            <a:xfrm>
              <a:off x="5141913" y="5138738"/>
              <a:ext cx="685800" cy="0"/>
            </a:xfrm>
            <a:prstGeom prst="straightConnector1">
              <a:avLst/>
            </a:prstGeom>
            <a:noFill/>
            <a:ln cap="flat" cmpd="sng" w="9525">
              <a:solidFill>
                <a:schemeClr val="dk1"/>
              </a:solidFill>
              <a:prstDash val="solid"/>
              <a:round/>
              <a:headEnd len="med" w="med" type="none"/>
              <a:tailEnd len="med" w="med" type="none"/>
            </a:ln>
          </p:spPr>
        </p:cxnSp>
        <p:cxnSp>
          <p:nvCxnSpPr>
            <p:cNvPr id="231" name="Google Shape;231;p21"/>
            <p:cNvCxnSpPr/>
            <p:nvPr/>
          </p:nvCxnSpPr>
          <p:spPr>
            <a:xfrm>
              <a:off x="5135563" y="5138738"/>
              <a:ext cx="0" cy="239712"/>
            </a:xfrm>
            <a:prstGeom prst="straightConnector1">
              <a:avLst/>
            </a:prstGeom>
            <a:noFill/>
            <a:ln cap="flat" cmpd="sng" w="9525">
              <a:solidFill>
                <a:schemeClr val="dk1"/>
              </a:solidFill>
              <a:prstDash val="solid"/>
              <a:round/>
              <a:headEnd len="med" w="med" type="none"/>
              <a:tailEnd len="med" w="med" type="none"/>
            </a:ln>
          </p:spPr>
        </p:cxnSp>
        <p:cxnSp>
          <p:nvCxnSpPr>
            <p:cNvPr id="232" name="Google Shape;232;p21"/>
            <p:cNvCxnSpPr/>
            <p:nvPr/>
          </p:nvCxnSpPr>
          <p:spPr>
            <a:xfrm>
              <a:off x="4664075" y="5800725"/>
              <a:ext cx="0" cy="238125"/>
            </a:xfrm>
            <a:prstGeom prst="straightConnector1">
              <a:avLst/>
            </a:prstGeom>
            <a:noFill/>
            <a:ln cap="flat" cmpd="sng" w="9525">
              <a:solidFill>
                <a:schemeClr val="dk1"/>
              </a:solidFill>
              <a:prstDash val="solid"/>
              <a:round/>
              <a:headEnd len="med" w="med" type="none"/>
              <a:tailEnd len="med" w="med" type="none"/>
            </a:ln>
          </p:spPr>
        </p:cxnSp>
        <p:cxnSp>
          <p:nvCxnSpPr>
            <p:cNvPr id="233" name="Google Shape;233;p21"/>
            <p:cNvCxnSpPr/>
            <p:nvPr/>
          </p:nvCxnSpPr>
          <p:spPr>
            <a:xfrm>
              <a:off x="4660900" y="5795963"/>
              <a:ext cx="838200" cy="0"/>
            </a:xfrm>
            <a:prstGeom prst="straightConnector1">
              <a:avLst/>
            </a:prstGeom>
            <a:noFill/>
            <a:ln cap="flat" cmpd="sng" w="9525">
              <a:solidFill>
                <a:schemeClr val="dk1"/>
              </a:solidFill>
              <a:prstDash val="solid"/>
              <a:round/>
              <a:headEnd len="med" w="med" type="none"/>
              <a:tailEnd len="med" w="med" type="none"/>
            </a:ln>
          </p:spPr>
        </p:cxnSp>
        <p:cxnSp>
          <p:nvCxnSpPr>
            <p:cNvPr id="234" name="Google Shape;234;p21"/>
            <p:cNvCxnSpPr/>
            <p:nvPr/>
          </p:nvCxnSpPr>
          <p:spPr>
            <a:xfrm>
              <a:off x="5141913" y="5554663"/>
              <a:ext cx="0" cy="238125"/>
            </a:xfrm>
            <a:prstGeom prst="straightConnector1">
              <a:avLst/>
            </a:prstGeom>
            <a:noFill/>
            <a:ln cap="flat" cmpd="sng" w="9525">
              <a:solidFill>
                <a:schemeClr val="dk1"/>
              </a:solidFill>
              <a:prstDash val="solid"/>
              <a:round/>
              <a:headEnd len="med" w="med" type="none"/>
              <a:tailEnd len="med" w="med" type="none"/>
            </a:ln>
          </p:spPr>
        </p:cxnSp>
      </p:grpSp>
      <p:cxnSp>
        <p:nvCxnSpPr>
          <p:cNvPr id="235" name="Google Shape;235;p21"/>
          <p:cNvCxnSpPr/>
          <p:nvPr/>
        </p:nvCxnSpPr>
        <p:spPr>
          <a:xfrm>
            <a:off x="234177" y="335432"/>
            <a:ext cx="6356195" cy="0"/>
          </a:xfrm>
          <a:prstGeom prst="straightConnector1">
            <a:avLst/>
          </a:prstGeom>
          <a:noFill/>
          <a:ln cap="flat" cmpd="sng" w="9525">
            <a:solidFill>
              <a:schemeClr val="dk1"/>
            </a:solidFill>
            <a:prstDash val="solid"/>
            <a:miter lim="800000"/>
            <a:headEnd len="sm" w="sm" type="none"/>
            <a:tailEnd len="sm" w="sm" type="none"/>
          </a:ln>
        </p:spPr>
      </p:cxnSp>
      <p:sp>
        <p:nvSpPr>
          <p:cNvPr id="236" name="Google Shape;236;p21"/>
          <p:cNvSpPr txBox="1"/>
          <p:nvPr/>
        </p:nvSpPr>
        <p:spPr>
          <a:xfrm>
            <a:off x="4059044" y="89211"/>
            <a:ext cx="2670924"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chemeClr val="dk1"/>
                </a:solidFill>
                <a:latin typeface="Calibri"/>
                <a:ea typeface="Calibri"/>
                <a:cs typeface="Calibri"/>
                <a:sym typeface="Calibri"/>
              </a:rPr>
              <a:t>Module 3: Linux Scripting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