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4" r:id="rId4"/>
    <p:sldId id="285" r:id="rId5"/>
    <p:sldId id="289" r:id="rId6"/>
    <p:sldId id="286" r:id="rId7"/>
    <p:sldId id="287" r:id="rId8"/>
    <p:sldId id="288" r:id="rId9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21E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2946" autoAdjust="0"/>
  </p:normalViewPr>
  <p:slideViewPr>
    <p:cSldViewPr>
      <p:cViewPr>
        <p:scale>
          <a:sx n="66" d="100"/>
          <a:sy n="66" d="100"/>
        </p:scale>
        <p:origin x="133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552-2BEA-4A95-9BE1-7CB5E71F306F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93D-3762-402C-B863-B70243CB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4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552-2BEA-4A95-9BE1-7CB5E71F306F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93D-3762-402C-B863-B70243CB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552-2BEA-4A95-9BE1-7CB5E71F306F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93D-3762-402C-B863-B70243CB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08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552-2BEA-4A95-9BE1-7CB5E71F306F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93D-3762-402C-B863-B70243CB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0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552-2BEA-4A95-9BE1-7CB5E71F306F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93D-3762-402C-B863-B70243CB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9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552-2BEA-4A95-9BE1-7CB5E71F306F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93D-3762-402C-B863-B70243CB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79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552-2BEA-4A95-9BE1-7CB5E71F306F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93D-3762-402C-B863-B70243CB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8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552-2BEA-4A95-9BE1-7CB5E71F306F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93D-3762-402C-B863-B70243CB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51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552-2BEA-4A95-9BE1-7CB5E71F306F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93D-3762-402C-B863-B70243CB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64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552-2BEA-4A95-9BE1-7CB5E71F306F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93D-3762-402C-B863-B70243CB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3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A552-2BEA-4A95-9BE1-7CB5E71F306F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593D-3762-402C-B863-B70243CB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17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FA552-2BEA-4A95-9BE1-7CB5E71F306F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0593D-3762-402C-B863-B70243CB3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7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ellcome 33_sky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576263" y="404664"/>
            <a:ext cx="7991475" cy="1440160"/>
          </a:xfrm>
          <a:prstGeom prst="rect">
            <a:avLst/>
          </a:prstGeom>
          <a:solidFill>
            <a:srgbClr val="FFFFFF"/>
          </a:solidFill>
          <a:ln w="38100">
            <a:solidFill>
              <a:srgbClr val="00FF66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GB" sz="28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Scaff10x – A Relational Matrix Based Algorithm for Genome Scaffolding using 10x Data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635000" y="3109913"/>
            <a:ext cx="7550150" cy="963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>
            <a:lvl1pPr marL="342900" indent="-34290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GB" altLang="en-US" sz="28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Zemin </a:t>
            </a:r>
            <a:r>
              <a:rPr lang="en-GB" altLang="en-US" sz="2800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Ning</a:t>
            </a:r>
            <a:endParaRPr lang="en-GB" altLang="en-US" sz="2800" i="1" u="sng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altLang="en-US" sz="28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The </a:t>
            </a:r>
            <a:r>
              <a:rPr lang="en-GB" altLang="en-US" sz="2800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Wellcome</a:t>
            </a:r>
            <a:r>
              <a:rPr lang="en-GB" altLang="en-US" sz="28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Trust Sanger Institute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altLang="en-US" sz="28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UK</a:t>
            </a:r>
          </a:p>
          <a:p>
            <a:pPr algn="ctr">
              <a:spcBef>
                <a:spcPct val="20000"/>
              </a:spcBef>
              <a:defRPr/>
            </a:pPr>
            <a:endParaRPr lang="en-GB" altLang="en-US" sz="3200" i="1" dirty="0">
              <a:solidFill>
                <a:srgbClr val="FFFF00"/>
              </a:solidFill>
              <a:latin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GB" altLang="en-US" sz="3200" i="1" u="sng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7744" y="5013176"/>
            <a:ext cx="3923928" cy="135114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58" y="5030181"/>
            <a:ext cx="3804100" cy="135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2"/>
          <p:cNvGrpSpPr>
            <a:grpSpLocks/>
          </p:cNvGrpSpPr>
          <p:nvPr/>
        </p:nvGrpSpPr>
        <p:grpSpPr bwMode="auto">
          <a:xfrm>
            <a:off x="548683" y="3988613"/>
            <a:ext cx="1503037" cy="1498754"/>
            <a:chOff x="333375" y="3571875"/>
            <a:chExt cx="1917700" cy="1704975"/>
          </a:xfrm>
        </p:grpSpPr>
        <p:pic>
          <p:nvPicPr>
            <p:cNvPr id="3" name="Picture 335" descr="links-network-graph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" y="3852863"/>
              <a:ext cx="1917700" cy="142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Down Arrow 373"/>
            <p:cNvSpPr>
              <a:spLocks noChangeArrowheads="1"/>
            </p:cNvSpPr>
            <p:nvPr/>
          </p:nvSpPr>
          <p:spPr bwMode="auto">
            <a:xfrm>
              <a:off x="914400" y="3571875"/>
              <a:ext cx="790575" cy="1524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charset="0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3000"/>
                <a:buFont typeface="Monotype Sorts" charset="0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imes New Roman" pitchFamily="18" charset="0"/>
              </a:endParaRPr>
            </a:p>
          </p:txBody>
        </p:sp>
      </p:grp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515727" y="332656"/>
            <a:ext cx="4434573" cy="432048"/>
          </a:xfrm>
          <a:prstGeom prst="rect">
            <a:avLst/>
          </a:prstGeom>
          <a:solidFill>
            <a:srgbClr val="FFFFCC"/>
          </a:solidFill>
          <a:ln w="25400">
            <a:solidFill>
              <a:srgbClr val="00FF00"/>
            </a:solidFill>
          </a:ln>
        </p:spPr>
        <p:txBody>
          <a:bodyPr anchor="b"/>
          <a:lstStyle/>
          <a:p>
            <a:pPr algn="ctr">
              <a:defRPr/>
            </a:pPr>
            <a:r>
              <a:rPr lang="en-US" sz="2400" b="1" i="1" kern="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Strategy of Genome Scaffolding</a:t>
            </a:r>
            <a:endParaRPr lang="en-US" sz="2400" b="1" kern="0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6" name="Group 348"/>
          <p:cNvGrpSpPr>
            <a:grpSpLocks/>
          </p:cNvGrpSpPr>
          <p:nvPr/>
        </p:nvGrpSpPr>
        <p:grpSpPr bwMode="auto">
          <a:xfrm>
            <a:off x="3534091" y="4107057"/>
            <a:ext cx="1757989" cy="1236294"/>
            <a:chOff x="5257799" y="3109912"/>
            <a:chExt cx="2314575" cy="1709738"/>
          </a:xfrm>
        </p:grpSpPr>
        <p:pic>
          <p:nvPicPr>
            <p:cNvPr id="7" name="Picture 336" descr="links-network-graph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799" y="3109912"/>
              <a:ext cx="2314575" cy="170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337"/>
            <p:cNvSpPr>
              <a:spLocks/>
            </p:cNvSpPr>
            <p:nvPr/>
          </p:nvSpPr>
          <p:spPr bwMode="auto">
            <a:xfrm>
              <a:off x="5591175" y="3390900"/>
              <a:ext cx="1905000" cy="1019175"/>
            </a:xfrm>
            <a:custGeom>
              <a:avLst/>
              <a:gdLst>
                <a:gd name="T0" fmla="*/ 2147483647 w 463699"/>
                <a:gd name="T1" fmla="*/ 421638920 h 365720"/>
                <a:gd name="T2" fmla="*/ 2147483647 w 463699"/>
                <a:gd name="T3" fmla="*/ 421638920 h 365720"/>
                <a:gd name="T4" fmla="*/ 2147483647 w 463699"/>
                <a:gd name="T5" fmla="*/ 2147483647 h 365720"/>
                <a:gd name="T6" fmla="*/ 2147483647 w 463699"/>
                <a:gd name="T7" fmla="*/ 2147483647 h 365720"/>
                <a:gd name="T8" fmla="*/ 2147483647 w 463699"/>
                <a:gd name="T9" fmla="*/ 2147483647 h 365720"/>
                <a:gd name="T10" fmla="*/ 2147483647 w 463699"/>
                <a:gd name="T11" fmla="*/ 2147483647 h 365720"/>
                <a:gd name="T12" fmla="*/ 2147483647 w 463699"/>
                <a:gd name="T13" fmla="*/ 2147483647 h 365720"/>
                <a:gd name="T14" fmla="*/ 2147483647 w 463699"/>
                <a:gd name="T15" fmla="*/ 2147483647 h 365720"/>
                <a:gd name="T16" fmla="*/ 2147483647 w 463699"/>
                <a:gd name="T17" fmla="*/ 2147483647 h 365720"/>
                <a:gd name="T18" fmla="*/ 2147483647 w 463699"/>
                <a:gd name="T19" fmla="*/ 2147483647 h 365720"/>
                <a:gd name="T20" fmla="*/ 2147483647 w 463699"/>
                <a:gd name="T21" fmla="*/ 2147483647 h 365720"/>
                <a:gd name="T22" fmla="*/ 2147483647 w 463699"/>
                <a:gd name="T23" fmla="*/ 2147483647 h 365720"/>
                <a:gd name="T24" fmla="*/ 2147483647 w 463699"/>
                <a:gd name="T25" fmla="*/ 2147483647 h 365720"/>
                <a:gd name="T26" fmla="*/ 0 w 463699"/>
                <a:gd name="T27" fmla="*/ 2147483647 h 365720"/>
                <a:gd name="T28" fmla="*/ 2147483647 w 463699"/>
                <a:gd name="T29" fmla="*/ 421638920 h 365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3699"/>
                <a:gd name="T46" fmla="*/ 0 h 365720"/>
                <a:gd name="T47" fmla="*/ 463699 w 463699"/>
                <a:gd name="T48" fmla="*/ 365720 h 365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3699" h="365720">
                  <a:moveTo>
                    <a:pt x="19050" y="1922"/>
                  </a:moveTo>
                  <a:lnTo>
                    <a:pt x="19050" y="1922"/>
                  </a:lnTo>
                  <a:cubicBezTo>
                    <a:pt x="111125" y="8272"/>
                    <a:pt x="205396" y="0"/>
                    <a:pt x="295275" y="20972"/>
                  </a:cubicBezTo>
                  <a:cubicBezTo>
                    <a:pt x="311041" y="24651"/>
                    <a:pt x="296108" y="54939"/>
                    <a:pt x="304800" y="68597"/>
                  </a:cubicBezTo>
                  <a:cubicBezTo>
                    <a:pt x="319264" y="91326"/>
                    <a:pt x="347006" y="103331"/>
                    <a:pt x="361950" y="125747"/>
                  </a:cubicBezTo>
                  <a:lnTo>
                    <a:pt x="381000" y="154322"/>
                  </a:lnTo>
                  <a:cubicBezTo>
                    <a:pt x="384175" y="186072"/>
                    <a:pt x="381759" y="218891"/>
                    <a:pt x="390525" y="249572"/>
                  </a:cubicBezTo>
                  <a:cubicBezTo>
                    <a:pt x="394886" y="264836"/>
                    <a:pt x="411224" y="273889"/>
                    <a:pt x="419100" y="287672"/>
                  </a:cubicBezTo>
                  <a:cubicBezTo>
                    <a:pt x="463699" y="365720"/>
                    <a:pt x="342435" y="310860"/>
                    <a:pt x="276225" y="306722"/>
                  </a:cubicBezTo>
                  <a:cubicBezTo>
                    <a:pt x="234868" y="299829"/>
                    <a:pt x="211388" y="296547"/>
                    <a:pt x="171450" y="287672"/>
                  </a:cubicBezTo>
                  <a:cubicBezTo>
                    <a:pt x="158671" y="284832"/>
                    <a:pt x="146050" y="281322"/>
                    <a:pt x="133350" y="278147"/>
                  </a:cubicBezTo>
                  <a:cubicBezTo>
                    <a:pt x="51458" y="223552"/>
                    <a:pt x="155070" y="289007"/>
                    <a:pt x="76200" y="249572"/>
                  </a:cubicBezTo>
                  <a:cubicBezTo>
                    <a:pt x="65961" y="244452"/>
                    <a:pt x="57150" y="236872"/>
                    <a:pt x="47625" y="230522"/>
                  </a:cubicBezTo>
                  <a:cubicBezTo>
                    <a:pt x="3956" y="165018"/>
                    <a:pt x="16765" y="195092"/>
                    <a:pt x="0" y="144797"/>
                  </a:cubicBezTo>
                  <a:cubicBezTo>
                    <a:pt x="9751" y="8280"/>
                    <a:pt x="15875" y="25735"/>
                    <a:pt x="19050" y="19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Rounded Rectangle 338"/>
            <p:cNvSpPr>
              <a:spLocks noChangeArrowheads="1"/>
            </p:cNvSpPr>
            <p:nvPr/>
          </p:nvSpPr>
          <p:spPr bwMode="auto">
            <a:xfrm>
              <a:off x="6391275" y="3314700"/>
              <a:ext cx="704850" cy="342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charset="0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3000"/>
                <a:buFont typeface="Monotype Sorts" charset="0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0" name="Rounded Rectangle 339"/>
            <p:cNvSpPr>
              <a:spLocks noChangeArrowheads="1"/>
            </p:cNvSpPr>
            <p:nvPr/>
          </p:nvSpPr>
          <p:spPr bwMode="auto">
            <a:xfrm>
              <a:off x="5629274" y="3924300"/>
              <a:ext cx="1495425" cy="342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charset="0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3000"/>
                <a:buFont typeface="Monotype Sorts" charset="0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11" name="Freeform 340"/>
            <p:cNvSpPr>
              <a:spLocks/>
            </p:cNvSpPr>
            <p:nvPr/>
          </p:nvSpPr>
          <p:spPr bwMode="auto">
            <a:xfrm>
              <a:off x="5675702" y="3924300"/>
              <a:ext cx="1744273" cy="691944"/>
            </a:xfrm>
            <a:custGeom>
              <a:avLst/>
              <a:gdLst>
                <a:gd name="T0" fmla="*/ 134548 w 1744273"/>
                <a:gd name="T1" fmla="*/ 76200 h 691944"/>
                <a:gd name="T2" fmla="*/ 134548 w 1744273"/>
                <a:gd name="T3" fmla="*/ 76200 h 691944"/>
                <a:gd name="T4" fmla="*/ 182173 w 1744273"/>
                <a:gd name="T5" fmla="*/ 247650 h 691944"/>
                <a:gd name="T6" fmla="*/ 248848 w 1744273"/>
                <a:gd name="T7" fmla="*/ 342900 h 691944"/>
                <a:gd name="T8" fmla="*/ 315523 w 1744273"/>
                <a:gd name="T9" fmla="*/ 419100 h 691944"/>
                <a:gd name="T10" fmla="*/ 363148 w 1744273"/>
                <a:gd name="T11" fmla="*/ 457200 h 691944"/>
                <a:gd name="T12" fmla="*/ 448873 w 1744273"/>
                <a:gd name="T13" fmla="*/ 523875 h 691944"/>
                <a:gd name="T14" fmla="*/ 515548 w 1744273"/>
                <a:gd name="T15" fmla="*/ 561975 h 691944"/>
                <a:gd name="T16" fmla="*/ 544123 w 1744273"/>
                <a:gd name="T17" fmla="*/ 581025 h 691944"/>
                <a:gd name="T18" fmla="*/ 601273 w 1744273"/>
                <a:gd name="T19" fmla="*/ 590550 h 691944"/>
                <a:gd name="T20" fmla="*/ 629848 w 1744273"/>
                <a:gd name="T21" fmla="*/ 600075 h 691944"/>
                <a:gd name="T22" fmla="*/ 734623 w 1744273"/>
                <a:gd name="T23" fmla="*/ 619125 h 691944"/>
                <a:gd name="T24" fmla="*/ 763198 w 1744273"/>
                <a:gd name="T25" fmla="*/ 628650 h 691944"/>
                <a:gd name="T26" fmla="*/ 820348 w 1744273"/>
                <a:gd name="T27" fmla="*/ 638175 h 691944"/>
                <a:gd name="T28" fmla="*/ 839398 w 1744273"/>
                <a:gd name="T29" fmla="*/ 609600 h 691944"/>
                <a:gd name="T30" fmla="*/ 858448 w 1744273"/>
                <a:gd name="T31" fmla="*/ 552450 h 691944"/>
                <a:gd name="T32" fmla="*/ 1010848 w 1744273"/>
                <a:gd name="T33" fmla="*/ 561975 h 691944"/>
                <a:gd name="T34" fmla="*/ 1067998 w 1744273"/>
                <a:gd name="T35" fmla="*/ 571500 h 691944"/>
                <a:gd name="T36" fmla="*/ 1134673 w 1744273"/>
                <a:gd name="T37" fmla="*/ 552450 h 691944"/>
                <a:gd name="T38" fmla="*/ 1163248 w 1744273"/>
                <a:gd name="T39" fmla="*/ 533400 h 691944"/>
                <a:gd name="T40" fmla="*/ 1258498 w 1744273"/>
                <a:gd name="T41" fmla="*/ 523875 h 691944"/>
                <a:gd name="T42" fmla="*/ 1287073 w 1744273"/>
                <a:gd name="T43" fmla="*/ 504825 h 691944"/>
                <a:gd name="T44" fmla="*/ 1315648 w 1744273"/>
                <a:gd name="T45" fmla="*/ 476250 h 691944"/>
                <a:gd name="T46" fmla="*/ 1353748 w 1744273"/>
                <a:gd name="T47" fmla="*/ 457200 h 691944"/>
                <a:gd name="T48" fmla="*/ 1420423 w 1744273"/>
                <a:gd name="T49" fmla="*/ 438150 h 691944"/>
                <a:gd name="T50" fmla="*/ 1572823 w 1744273"/>
                <a:gd name="T51" fmla="*/ 447675 h 691944"/>
                <a:gd name="T52" fmla="*/ 1744273 w 1744273"/>
                <a:gd name="T53" fmla="*/ 447675 h 691944"/>
                <a:gd name="T54" fmla="*/ 1610923 w 1744273"/>
                <a:gd name="T55" fmla="*/ 419100 h 691944"/>
                <a:gd name="T56" fmla="*/ 1487098 w 1744273"/>
                <a:gd name="T57" fmla="*/ 400050 h 691944"/>
                <a:gd name="T58" fmla="*/ 1458523 w 1744273"/>
                <a:gd name="T59" fmla="*/ 390525 h 691944"/>
                <a:gd name="T60" fmla="*/ 1420423 w 1744273"/>
                <a:gd name="T61" fmla="*/ 333375 h 691944"/>
                <a:gd name="T62" fmla="*/ 1401373 w 1744273"/>
                <a:gd name="T63" fmla="*/ 304800 h 691944"/>
                <a:gd name="T64" fmla="*/ 1372798 w 1744273"/>
                <a:gd name="T65" fmla="*/ 266700 h 691944"/>
                <a:gd name="T66" fmla="*/ 1296598 w 1744273"/>
                <a:gd name="T67" fmla="*/ 247650 h 691944"/>
                <a:gd name="T68" fmla="*/ 1229923 w 1744273"/>
                <a:gd name="T69" fmla="*/ 209550 h 691944"/>
                <a:gd name="T70" fmla="*/ 1115623 w 1744273"/>
                <a:gd name="T71" fmla="*/ 161925 h 691944"/>
                <a:gd name="T72" fmla="*/ 972748 w 1744273"/>
                <a:gd name="T73" fmla="*/ 133350 h 691944"/>
                <a:gd name="T74" fmla="*/ 858448 w 1744273"/>
                <a:gd name="T75" fmla="*/ 104775 h 691944"/>
                <a:gd name="T76" fmla="*/ 829873 w 1744273"/>
                <a:gd name="T77" fmla="*/ 95250 h 691944"/>
                <a:gd name="T78" fmla="*/ 744148 w 1744273"/>
                <a:gd name="T79" fmla="*/ 85725 h 691944"/>
                <a:gd name="T80" fmla="*/ 582223 w 1744273"/>
                <a:gd name="T81" fmla="*/ 57150 h 691944"/>
                <a:gd name="T82" fmla="*/ 486973 w 1744273"/>
                <a:gd name="T83" fmla="*/ 38100 h 691944"/>
                <a:gd name="T84" fmla="*/ 401248 w 1744273"/>
                <a:gd name="T85" fmla="*/ 28575 h 691944"/>
                <a:gd name="T86" fmla="*/ 277423 w 1744273"/>
                <a:gd name="T87" fmla="*/ 0 h 691944"/>
                <a:gd name="T88" fmla="*/ 96448 w 1744273"/>
                <a:gd name="T89" fmla="*/ 9525 h 691944"/>
                <a:gd name="T90" fmla="*/ 67873 w 1744273"/>
                <a:gd name="T91" fmla="*/ 19050 h 691944"/>
                <a:gd name="T92" fmla="*/ 39298 w 1744273"/>
                <a:gd name="T93" fmla="*/ 38100 h 691944"/>
                <a:gd name="T94" fmla="*/ 29773 w 1744273"/>
                <a:gd name="T95" fmla="*/ 180975 h 691944"/>
                <a:gd name="T96" fmla="*/ 58348 w 1744273"/>
                <a:gd name="T97" fmla="*/ 190500 h 691944"/>
                <a:gd name="T98" fmla="*/ 172648 w 1744273"/>
                <a:gd name="T99" fmla="*/ 352425 h 691944"/>
                <a:gd name="T100" fmla="*/ 182173 w 1744273"/>
                <a:gd name="T101" fmla="*/ 419100 h 691944"/>
                <a:gd name="T102" fmla="*/ 201223 w 1744273"/>
                <a:gd name="T103" fmla="*/ 495300 h 691944"/>
                <a:gd name="T104" fmla="*/ 210748 w 1744273"/>
                <a:gd name="T105" fmla="*/ 590550 h 691944"/>
                <a:gd name="T106" fmla="*/ 248848 w 1744273"/>
                <a:gd name="T107" fmla="*/ 628650 h 691944"/>
                <a:gd name="T108" fmla="*/ 305998 w 1744273"/>
                <a:gd name="T109" fmla="*/ 657225 h 691944"/>
                <a:gd name="T110" fmla="*/ 486973 w 1744273"/>
                <a:gd name="T111" fmla="*/ 619125 h 691944"/>
                <a:gd name="T112" fmla="*/ 496498 w 1744273"/>
                <a:gd name="T113" fmla="*/ 590550 h 691944"/>
                <a:gd name="T114" fmla="*/ 486973 w 1744273"/>
                <a:gd name="T115" fmla="*/ 533400 h 691944"/>
                <a:gd name="T116" fmla="*/ 515548 w 1744273"/>
                <a:gd name="T117" fmla="*/ 561975 h 691944"/>
                <a:gd name="T118" fmla="*/ 686998 w 1744273"/>
                <a:gd name="T119" fmla="*/ 314325 h 6919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44273"/>
                <a:gd name="T181" fmla="*/ 0 h 691944"/>
                <a:gd name="T182" fmla="*/ 1744273 w 1744273"/>
                <a:gd name="T183" fmla="*/ 691944 h 6919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44273" h="691944">
                  <a:moveTo>
                    <a:pt x="134548" y="76200"/>
                  </a:moveTo>
                  <a:lnTo>
                    <a:pt x="134548" y="76200"/>
                  </a:lnTo>
                  <a:cubicBezTo>
                    <a:pt x="150423" y="133350"/>
                    <a:pt x="161347" y="192113"/>
                    <a:pt x="182173" y="247650"/>
                  </a:cubicBezTo>
                  <a:cubicBezTo>
                    <a:pt x="189573" y="267384"/>
                    <a:pt x="233928" y="321586"/>
                    <a:pt x="248848" y="342900"/>
                  </a:cubicBezTo>
                  <a:cubicBezTo>
                    <a:pt x="297465" y="412353"/>
                    <a:pt x="265814" y="385961"/>
                    <a:pt x="315523" y="419100"/>
                  </a:cubicBezTo>
                  <a:cubicBezTo>
                    <a:pt x="358128" y="483007"/>
                    <a:pt x="307939" y="420394"/>
                    <a:pt x="363148" y="457200"/>
                  </a:cubicBezTo>
                  <a:cubicBezTo>
                    <a:pt x="393269" y="477280"/>
                    <a:pt x="418752" y="503795"/>
                    <a:pt x="448873" y="523875"/>
                  </a:cubicBezTo>
                  <a:cubicBezTo>
                    <a:pt x="518491" y="570287"/>
                    <a:pt x="430955" y="513636"/>
                    <a:pt x="515548" y="561975"/>
                  </a:cubicBezTo>
                  <a:cubicBezTo>
                    <a:pt x="525487" y="567655"/>
                    <a:pt x="533263" y="577405"/>
                    <a:pt x="544123" y="581025"/>
                  </a:cubicBezTo>
                  <a:cubicBezTo>
                    <a:pt x="562445" y="587132"/>
                    <a:pt x="582420" y="586360"/>
                    <a:pt x="601273" y="590550"/>
                  </a:cubicBezTo>
                  <a:cubicBezTo>
                    <a:pt x="611074" y="592728"/>
                    <a:pt x="620108" y="597640"/>
                    <a:pt x="629848" y="600075"/>
                  </a:cubicBezTo>
                  <a:cubicBezTo>
                    <a:pt x="699185" y="617409"/>
                    <a:pt x="658194" y="602141"/>
                    <a:pt x="734623" y="619125"/>
                  </a:cubicBezTo>
                  <a:cubicBezTo>
                    <a:pt x="744424" y="621303"/>
                    <a:pt x="753397" y="626472"/>
                    <a:pt x="763198" y="628650"/>
                  </a:cubicBezTo>
                  <a:cubicBezTo>
                    <a:pt x="782051" y="632840"/>
                    <a:pt x="801298" y="635000"/>
                    <a:pt x="820348" y="638175"/>
                  </a:cubicBezTo>
                  <a:cubicBezTo>
                    <a:pt x="826698" y="628650"/>
                    <a:pt x="834749" y="620061"/>
                    <a:pt x="839398" y="609600"/>
                  </a:cubicBezTo>
                  <a:cubicBezTo>
                    <a:pt x="847553" y="591250"/>
                    <a:pt x="858448" y="552450"/>
                    <a:pt x="858448" y="552450"/>
                  </a:cubicBezTo>
                  <a:cubicBezTo>
                    <a:pt x="909248" y="555625"/>
                    <a:pt x="960158" y="557367"/>
                    <a:pt x="1010848" y="561975"/>
                  </a:cubicBezTo>
                  <a:cubicBezTo>
                    <a:pt x="1030081" y="563723"/>
                    <a:pt x="1048685" y="571500"/>
                    <a:pt x="1067998" y="571500"/>
                  </a:cubicBezTo>
                  <a:cubicBezTo>
                    <a:pt x="1074102" y="571500"/>
                    <a:pt x="1125690" y="556942"/>
                    <a:pt x="1134673" y="552450"/>
                  </a:cubicBezTo>
                  <a:cubicBezTo>
                    <a:pt x="1144912" y="547330"/>
                    <a:pt x="1152094" y="535974"/>
                    <a:pt x="1163248" y="533400"/>
                  </a:cubicBezTo>
                  <a:cubicBezTo>
                    <a:pt x="1194339" y="526225"/>
                    <a:pt x="1226748" y="527050"/>
                    <a:pt x="1258498" y="523875"/>
                  </a:cubicBezTo>
                  <a:cubicBezTo>
                    <a:pt x="1268023" y="517525"/>
                    <a:pt x="1278279" y="512154"/>
                    <a:pt x="1287073" y="504825"/>
                  </a:cubicBezTo>
                  <a:cubicBezTo>
                    <a:pt x="1297421" y="496201"/>
                    <a:pt x="1304687" y="484080"/>
                    <a:pt x="1315648" y="476250"/>
                  </a:cubicBezTo>
                  <a:cubicBezTo>
                    <a:pt x="1327202" y="467997"/>
                    <a:pt x="1340697" y="462793"/>
                    <a:pt x="1353748" y="457200"/>
                  </a:cubicBezTo>
                  <a:cubicBezTo>
                    <a:pt x="1372879" y="449001"/>
                    <a:pt x="1401089" y="442983"/>
                    <a:pt x="1420423" y="438150"/>
                  </a:cubicBezTo>
                  <a:lnTo>
                    <a:pt x="1572823" y="447675"/>
                  </a:lnTo>
                  <a:cubicBezTo>
                    <a:pt x="1713046" y="457691"/>
                    <a:pt x="1646038" y="464047"/>
                    <a:pt x="1744273" y="447675"/>
                  </a:cubicBezTo>
                  <a:cubicBezTo>
                    <a:pt x="1676243" y="413660"/>
                    <a:pt x="1723427" y="431600"/>
                    <a:pt x="1610923" y="419100"/>
                  </a:cubicBezTo>
                  <a:cubicBezTo>
                    <a:pt x="1569281" y="414473"/>
                    <a:pt x="1527807" y="410227"/>
                    <a:pt x="1487098" y="400050"/>
                  </a:cubicBezTo>
                  <a:cubicBezTo>
                    <a:pt x="1477358" y="397615"/>
                    <a:pt x="1468048" y="393700"/>
                    <a:pt x="1458523" y="390525"/>
                  </a:cubicBezTo>
                  <a:lnTo>
                    <a:pt x="1420423" y="333375"/>
                  </a:lnTo>
                  <a:cubicBezTo>
                    <a:pt x="1414073" y="323850"/>
                    <a:pt x="1408242" y="313958"/>
                    <a:pt x="1401373" y="304800"/>
                  </a:cubicBezTo>
                  <a:cubicBezTo>
                    <a:pt x="1391848" y="292100"/>
                    <a:pt x="1386735" y="274302"/>
                    <a:pt x="1372798" y="266700"/>
                  </a:cubicBezTo>
                  <a:cubicBezTo>
                    <a:pt x="1349813" y="254163"/>
                    <a:pt x="1296598" y="247650"/>
                    <a:pt x="1296598" y="247650"/>
                  </a:cubicBezTo>
                  <a:cubicBezTo>
                    <a:pt x="1266837" y="227810"/>
                    <a:pt x="1265079" y="224931"/>
                    <a:pt x="1229923" y="209550"/>
                  </a:cubicBezTo>
                  <a:cubicBezTo>
                    <a:pt x="1192109" y="193006"/>
                    <a:pt x="1156336" y="168711"/>
                    <a:pt x="1115623" y="161925"/>
                  </a:cubicBezTo>
                  <a:cubicBezTo>
                    <a:pt x="1044932" y="150143"/>
                    <a:pt x="1054086" y="152716"/>
                    <a:pt x="972748" y="133350"/>
                  </a:cubicBezTo>
                  <a:cubicBezTo>
                    <a:pt x="934543" y="124254"/>
                    <a:pt x="895705" y="117194"/>
                    <a:pt x="858448" y="104775"/>
                  </a:cubicBezTo>
                  <a:cubicBezTo>
                    <a:pt x="848923" y="101600"/>
                    <a:pt x="839777" y="96901"/>
                    <a:pt x="829873" y="95250"/>
                  </a:cubicBezTo>
                  <a:cubicBezTo>
                    <a:pt x="801513" y="90523"/>
                    <a:pt x="772565" y="90097"/>
                    <a:pt x="744148" y="85725"/>
                  </a:cubicBezTo>
                  <a:cubicBezTo>
                    <a:pt x="689976" y="77391"/>
                    <a:pt x="635968" y="67899"/>
                    <a:pt x="582223" y="57150"/>
                  </a:cubicBezTo>
                  <a:cubicBezTo>
                    <a:pt x="550473" y="50800"/>
                    <a:pt x="519154" y="41676"/>
                    <a:pt x="486973" y="38100"/>
                  </a:cubicBezTo>
                  <a:lnTo>
                    <a:pt x="401248" y="28575"/>
                  </a:lnTo>
                  <a:cubicBezTo>
                    <a:pt x="322799" y="2425"/>
                    <a:pt x="363977" y="12365"/>
                    <a:pt x="277423" y="0"/>
                  </a:cubicBezTo>
                  <a:cubicBezTo>
                    <a:pt x="217098" y="3175"/>
                    <a:pt x="156608" y="4056"/>
                    <a:pt x="96448" y="9525"/>
                  </a:cubicBezTo>
                  <a:cubicBezTo>
                    <a:pt x="86449" y="10434"/>
                    <a:pt x="76853" y="14560"/>
                    <a:pt x="67873" y="19050"/>
                  </a:cubicBezTo>
                  <a:cubicBezTo>
                    <a:pt x="57634" y="24170"/>
                    <a:pt x="48823" y="31750"/>
                    <a:pt x="39298" y="38100"/>
                  </a:cubicBezTo>
                  <a:cubicBezTo>
                    <a:pt x="4819" y="89819"/>
                    <a:pt x="0" y="84213"/>
                    <a:pt x="29773" y="180975"/>
                  </a:cubicBezTo>
                  <a:cubicBezTo>
                    <a:pt x="32726" y="190571"/>
                    <a:pt x="48823" y="187325"/>
                    <a:pt x="58348" y="190500"/>
                  </a:cubicBezTo>
                  <a:cubicBezTo>
                    <a:pt x="93275" y="295281"/>
                    <a:pt x="19296" y="84060"/>
                    <a:pt x="172648" y="352425"/>
                  </a:cubicBezTo>
                  <a:cubicBezTo>
                    <a:pt x="183787" y="371918"/>
                    <a:pt x="178482" y="396955"/>
                    <a:pt x="182173" y="419100"/>
                  </a:cubicBezTo>
                  <a:cubicBezTo>
                    <a:pt x="189836" y="465076"/>
                    <a:pt x="188955" y="458495"/>
                    <a:pt x="201223" y="495300"/>
                  </a:cubicBezTo>
                  <a:cubicBezTo>
                    <a:pt x="204398" y="527050"/>
                    <a:pt x="200016" y="560501"/>
                    <a:pt x="210748" y="590550"/>
                  </a:cubicBezTo>
                  <a:cubicBezTo>
                    <a:pt x="216789" y="607464"/>
                    <a:pt x="235211" y="616961"/>
                    <a:pt x="248848" y="628650"/>
                  </a:cubicBezTo>
                  <a:cubicBezTo>
                    <a:pt x="272348" y="648793"/>
                    <a:pt x="278341" y="648006"/>
                    <a:pt x="305998" y="657225"/>
                  </a:cubicBezTo>
                  <a:cubicBezTo>
                    <a:pt x="419689" y="650537"/>
                    <a:pt x="450563" y="691944"/>
                    <a:pt x="486973" y="619125"/>
                  </a:cubicBezTo>
                  <a:cubicBezTo>
                    <a:pt x="491463" y="610145"/>
                    <a:pt x="493323" y="600075"/>
                    <a:pt x="496498" y="590550"/>
                  </a:cubicBezTo>
                  <a:lnTo>
                    <a:pt x="486973" y="533400"/>
                  </a:lnTo>
                  <a:lnTo>
                    <a:pt x="515548" y="561975"/>
                  </a:lnTo>
                  <a:lnTo>
                    <a:pt x="686998" y="314325"/>
                  </a:lnTo>
                </a:path>
              </a:pathLst>
            </a:custGeom>
            <a:solidFill>
              <a:srgbClr val="FFFFFF"/>
            </a:soli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Rounded Rectangle 341"/>
            <p:cNvSpPr>
              <a:spLocks noChangeArrowheads="1"/>
            </p:cNvSpPr>
            <p:nvPr/>
          </p:nvSpPr>
          <p:spPr bwMode="auto">
            <a:xfrm>
              <a:off x="5915025" y="4010025"/>
              <a:ext cx="790575" cy="5048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charset="0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3000"/>
                <a:buFont typeface="Monotype Sorts" charset="0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imes New Roman" pitchFamily="18" charset="0"/>
              </a:endParaRPr>
            </a:p>
          </p:txBody>
        </p:sp>
        <p:pic>
          <p:nvPicPr>
            <p:cNvPr id="13" name="Picture 342" descr="links-network-graph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70" b="77451"/>
            <a:stretch>
              <a:fillRect/>
            </a:stretch>
          </p:blipFill>
          <p:spPr bwMode="auto">
            <a:xfrm>
              <a:off x="6562725" y="3500438"/>
              <a:ext cx="427751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43" descr="links-network-graph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70" b="77451"/>
            <a:stretch>
              <a:fillRect/>
            </a:stretch>
          </p:blipFill>
          <p:spPr bwMode="auto">
            <a:xfrm>
              <a:off x="5457826" y="3509963"/>
              <a:ext cx="345293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44" descr="links-network-graph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70" b="77451"/>
            <a:stretch>
              <a:fillRect/>
            </a:stretch>
          </p:blipFill>
          <p:spPr bwMode="auto">
            <a:xfrm>
              <a:off x="6629401" y="4024970"/>
              <a:ext cx="438058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45" descr="links-network-graph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70" b="77451"/>
            <a:stretch>
              <a:fillRect/>
            </a:stretch>
          </p:blipFill>
          <p:spPr bwMode="auto">
            <a:xfrm>
              <a:off x="5924550" y="3929062"/>
              <a:ext cx="396829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46" descr="links-network-graph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70" b="77451"/>
            <a:stretch>
              <a:fillRect/>
            </a:stretch>
          </p:blipFill>
          <p:spPr bwMode="auto">
            <a:xfrm>
              <a:off x="6019800" y="3509962"/>
              <a:ext cx="371475" cy="34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ight Arrow 347"/>
          <p:cNvSpPr>
            <a:spLocks noChangeArrowheads="1"/>
          </p:cNvSpPr>
          <p:nvPr/>
        </p:nvSpPr>
        <p:spPr bwMode="auto">
          <a:xfrm>
            <a:off x="2655097" y="4787019"/>
            <a:ext cx="341357" cy="3267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66"/>
          </a:solidFill>
          <a:ln w="12700" algn="ctr">
            <a:solidFill>
              <a:srgbClr val="FF33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0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3000"/>
              <a:buFont typeface="Monotype Sorts" charset="0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770346" y="4140594"/>
            <a:ext cx="1847376" cy="4400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altLang="en-US" sz="1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Mincho" pitchFamily="49" charset="-128"/>
              </a:rPr>
              <a:t>Contigs</a:t>
            </a:r>
            <a:r>
              <a:rPr lang="en-GB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Mincho" pitchFamily="49" charset="-128"/>
              </a:rPr>
              <a:t> connected by shared barcodes</a:t>
            </a:r>
          </a:p>
        </p:txBody>
      </p:sp>
      <p:sp>
        <p:nvSpPr>
          <p:cNvPr id="20" name="Right Arrow 361"/>
          <p:cNvSpPr>
            <a:spLocks noChangeArrowheads="1"/>
          </p:cNvSpPr>
          <p:nvPr/>
        </p:nvSpPr>
        <p:spPr bwMode="auto">
          <a:xfrm>
            <a:off x="5937250" y="4818484"/>
            <a:ext cx="333375" cy="266700"/>
          </a:xfrm>
          <a:prstGeom prst="rightArrow">
            <a:avLst>
              <a:gd name="adj1" fmla="val 67648"/>
              <a:gd name="adj2" fmla="val 50035"/>
            </a:avLst>
          </a:prstGeom>
          <a:solidFill>
            <a:srgbClr val="00FF66"/>
          </a:solidFill>
          <a:ln w="12700" algn="ctr">
            <a:solidFill>
              <a:srgbClr val="FF33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0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3000"/>
              <a:buFont typeface="Monotype Sorts" charset="0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pitchFamily="18" charset="0"/>
            </a:endParaRPr>
          </a:p>
        </p:txBody>
      </p:sp>
      <p:grpSp>
        <p:nvGrpSpPr>
          <p:cNvPr id="21" name="Group 216"/>
          <p:cNvGrpSpPr>
            <a:grpSpLocks/>
          </p:cNvGrpSpPr>
          <p:nvPr/>
        </p:nvGrpSpPr>
        <p:grpSpPr bwMode="auto">
          <a:xfrm>
            <a:off x="4933950" y="5792784"/>
            <a:ext cx="2638425" cy="646331"/>
            <a:chOff x="3438525" y="5782581"/>
            <a:chExt cx="2638425" cy="647530"/>
          </a:xfrm>
        </p:grpSpPr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3438525" y="5782581"/>
              <a:ext cx="1891846" cy="6475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GB" b="1" i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Contig</a:t>
              </a:r>
              <a:r>
                <a:rPr lang="en-GB" b="1" i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Order &amp; Orientation</a:t>
              </a:r>
            </a:p>
          </p:txBody>
        </p:sp>
        <p:sp>
          <p:nvSpPr>
            <p:cNvPr id="23" name="Left Arrow 371"/>
            <p:cNvSpPr>
              <a:spLocks noChangeArrowheads="1"/>
            </p:cNvSpPr>
            <p:nvPr/>
          </p:nvSpPr>
          <p:spPr bwMode="auto">
            <a:xfrm>
              <a:off x="5715000" y="5876925"/>
              <a:ext cx="361950" cy="40005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33FF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charset="0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3000"/>
                <a:buFont typeface="Monotype Sorts" charset="0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imes New Roman" pitchFamily="18" charset="0"/>
              </a:endParaRPr>
            </a:p>
          </p:txBody>
        </p:sp>
      </p:grpSp>
      <p:grpSp>
        <p:nvGrpSpPr>
          <p:cNvPr id="24" name="Group 217"/>
          <p:cNvGrpSpPr>
            <a:grpSpLocks/>
          </p:cNvGrpSpPr>
          <p:nvPr/>
        </p:nvGrpSpPr>
        <p:grpSpPr bwMode="auto">
          <a:xfrm>
            <a:off x="1925638" y="5800722"/>
            <a:ext cx="2457450" cy="646331"/>
            <a:chOff x="609600" y="5792106"/>
            <a:chExt cx="2457450" cy="647529"/>
          </a:xfrm>
        </p:grpSpPr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609600" y="5792106"/>
              <a:ext cx="1891846" cy="6475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GB" b="1" i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Assembly Scaffolds</a:t>
              </a:r>
            </a:p>
          </p:txBody>
        </p:sp>
        <p:sp>
          <p:nvSpPr>
            <p:cNvPr id="26" name="Left Arrow 372"/>
            <p:cNvSpPr>
              <a:spLocks noChangeArrowheads="1"/>
            </p:cNvSpPr>
            <p:nvPr/>
          </p:nvSpPr>
          <p:spPr bwMode="auto">
            <a:xfrm>
              <a:off x="2743200" y="5895975"/>
              <a:ext cx="323850" cy="4572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33FF"/>
            </a:solidFill>
            <a:ln w="12700" algn="ctr">
              <a:solidFill>
                <a:srgbClr val="00FF66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Monotype Sorts" charset="0"/>
                <a:buChar char="n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3000"/>
                <a:buFont typeface="Monotype Sorts" charset="0"/>
                <a:buChar char="n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imes New Roman" pitchFamily="18" charset="0"/>
              </a:endParaRPr>
            </a:p>
          </p:txBody>
        </p:sp>
      </p:grp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7181478" y="3789040"/>
            <a:ext cx="1638994" cy="1470026"/>
            <a:chOff x="6507733" y="3796935"/>
            <a:chExt cx="2283514" cy="1470350"/>
          </a:xfrm>
        </p:grpSpPr>
        <p:grpSp>
          <p:nvGrpSpPr>
            <p:cNvPr id="28" name="Group 349"/>
            <p:cNvGrpSpPr>
              <a:grpSpLocks/>
            </p:cNvGrpSpPr>
            <p:nvPr/>
          </p:nvGrpSpPr>
          <p:grpSpPr bwMode="auto">
            <a:xfrm rot="10800000">
              <a:off x="6619360" y="3796935"/>
              <a:ext cx="1533650" cy="970826"/>
              <a:chOff x="5257799" y="3109912"/>
              <a:chExt cx="2314575" cy="1709738"/>
            </a:xfrm>
          </p:grpSpPr>
          <p:pic>
            <p:nvPicPr>
              <p:cNvPr id="53" name="Picture 350" descr="links-network-graph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799" y="3109912"/>
                <a:ext cx="2314575" cy="170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Freeform 351"/>
              <p:cNvSpPr>
                <a:spLocks/>
              </p:cNvSpPr>
              <p:nvPr/>
            </p:nvSpPr>
            <p:spPr bwMode="auto">
              <a:xfrm>
                <a:off x="5591175" y="3390900"/>
                <a:ext cx="1905000" cy="1019175"/>
              </a:xfrm>
              <a:custGeom>
                <a:avLst/>
                <a:gdLst>
                  <a:gd name="T0" fmla="*/ 2147483647 w 463699"/>
                  <a:gd name="T1" fmla="*/ 421638920 h 365720"/>
                  <a:gd name="T2" fmla="*/ 2147483647 w 463699"/>
                  <a:gd name="T3" fmla="*/ 421638920 h 365720"/>
                  <a:gd name="T4" fmla="*/ 2147483647 w 463699"/>
                  <a:gd name="T5" fmla="*/ 2147483647 h 365720"/>
                  <a:gd name="T6" fmla="*/ 2147483647 w 463699"/>
                  <a:gd name="T7" fmla="*/ 2147483647 h 365720"/>
                  <a:gd name="T8" fmla="*/ 2147483647 w 463699"/>
                  <a:gd name="T9" fmla="*/ 2147483647 h 365720"/>
                  <a:gd name="T10" fmla="*/ 2147483647 w 463699"/>
                  <a:gd name="T11" fmla="*/ 2147483647 h 365720"/>
                  <a:gd name="T12" fmla="*/ 2147483647 w 463699"/>
                  <a:gd name="T13" fmla="*/ 2147483647 h 365720"/>
                  <a:gd name="T14" fmla="*/ 2147483647 w 463699"/>
                  <a:gd name="T15" fmla="*/ 2147483647 h 365720"/>
                  <a:gd name="T16" fmla="*/ 2147483647 w 463699"/>
                  <a:gd name="T17" fmla="*/ 2147483647 h 365720"/>
                  <a:gd name="T18" fmla="*/ 2147483647 w 463699"/>
                  <a:gd name="T19" fmla="*/ 2147483647 h 365720"/>
                  <a:gd name="T20" fmla="*/ 2147483647 w 463699"/>
                  <a:gd name="T21" fmla="*/ 2147483647 h 365720"/>
                  <a:gd name="T22" fmla="*/ 2147483647 w 463699"/>
                  <a:gd name="T23" fmla="*/ 2147483647 h 365720"/>
                  <a:gd name="T24" fmla="*/ 2147483647 w 463699"/>
                  <a:gd name="T25" fmla="*/ 2147483647 h 365720"/>
                  <a:gd name="T26" fmla="*/ 0 w 463699"/>
                  <a:gd name="T27" fmla="*/ 2147483647 h 365720"/>
                  <a:gd name="T28" fmla="*/ 2147483647 w 463699"/>
                  <a:gd name="T29" fmla="*/ 421638920 h 3657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3699"/>
                  <a:gd name="T46" fmla="*/ 0 h 365720"/>
                  <a:gd name="T47" fmla="*/ 463699 w 463699"/>
                  <a:gd name="T48" fmla="*/ 365720 h 3657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3699" h="365720">
                    <a:moveTo>
                      <a:pt x="19050" y="1922"/>
                    </a:moveTo>
                    <a:lnTo>
                      <a:pt x="19050" y="1922"/>
                    </a:lnTo>
                    <a:cubicBezTo>
                      <a:pt x="111125" y="8272"/>
                      <a:pt x="205396" y="0"/>
                      <a:pt x="295275" y="20972"/>
                    </a:cubicBezTo>
                    <a:cubicBezTo>
                      <a:pt x="311041" y="24651"/>
                      <a:pt x="296108" y="54939"/>
                      <a:pt x="304800" y="68597"/>
                    </a:cubicBezTo>
                    <a:cubicBezTo>
                      <a:pt x="319264" y="91326"/>
                      <a:pt x="347006" y="103331"/>
                      <a:pt x="361950" y="125747"/>
                    </a:cubicBezTo>
                    <a:lnTo>
                      <a:pt x="381000" y="154322"/>
                    </a:lnTo>
                    <a:cubicBezTo>
                      <a:pt x="384175" y="186072"/>
                      <a:pt x="381759" y="218891"/>
                      <a:pt x="390525" y="249572"/>
                    </a:cubicBezTo>
                    <a:cubicBezTo>
                      <a:pt x="394886" y="264836"/>
                      <a:pt x="411224" y="273889"/>
                      <a:pt x="419100" y="287672"/>
                    </a:cubicBezTo>
                    <a:cubicBezTo>
                      <a:pt x="463699" y="365720"/>
                      <a:pt x="342435" y="310860"/>
                      <a:pt x="276225" y="306722"/>
                    </a:cubicBezTo>
                    <a:cubicBezTo>
                      <a:pt x="234868" y="299829"/>
                      <a:pt x="211388" y="296547"/>
                      <a:pt x="171450" y="287672"/>
                    </a:cubicBezTo>
                    <a:cubicBezTo>
                      <a:pt x="158671" y="284832"/>
                      <a:pt x="146050" y="281322"/>
                      <a:pt x="133350" y="278147"/>
                    </a:cubicBezTo>
                    <a:cubicBezTo>
                      <a:pt x="51458" y="223552"/>
                      <a:pt x="155070" y="289007"/>
                      <a:pt x="76200" y="249572"/>
                    </a:cubicBezTo>
                    <a:cubicBezTo>
                      <a:pt x="65961" y="244452"/>
                      <a:pt x="57150" y="236872"/>
                      <a:pt x="47625" y="230522"/>
                    </a:cubicBezTo>
                    <a:cubicBezTo>
                      <a:pt x="3956" y="165018"/>
                      <a:pt x="16765" y="195092"/>
                      <a:pt x="0" y="144797"/>
                    </a:cubicBezTo>
                    <a:cubicBezTo>
                      <a:pt x="9751" y="8280"/>
                      <a:pt x="15875" y="25735"/>
                      <a:pt x="19050" y="19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Rounded Rectangle 352"/>
              <p:cNvSpPr>
                <a:spLocks noChangeArrowheads="1"/>
              </p:cNvSpPr>
              <p:nvPr/>
            </p:nvSpPr>
            <p:spPr bwMode="auto">
              <a:xfrm>
                <a:off x="6391275" y="3314700"/>
                <a:ext cx="704850" cy="3429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Monotype Sorts" charset="0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3000"/>
                  <a:buFont typeface="Monotype Sorts" charset="0"/>
                  <a:buChar char="n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" name="Rounded Rectangle 353"/>
              <p:cNvSpPr>
                <a:spLocks noChangeArrowheads="1"/>
              </p:cNvSpPr>
              <p:nvPr/>
            </p:nvSpPr>
            <p:spPr bwMode="auto">
              <a:xfrm>
                <a:off x="5629274" y="3924300"/>
                <a:ext cx="1495425" cy="3429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Monotype Sorts" charset="0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3000"/>
                  <a:buFont typeface="Monotype Sorts" charset="0"/>
                  <a:buChar char="n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" name="Freeform 354"/>
              <p:cNvSpPr>
                <a:spLocks/>
              </p:cNvSpPr>
              <p:nvPr/>
            </p:nvSpPr>
            <p:spPr bwMode="auto">
              <a:xfrm>
                <a:off x="5675702" y="3924300"/>
                <a:ext cx="1744273" cy="691944"/>
              </a:xfrm>
              <a:custGeom>
                <a:avLst/>
                <a:gdLst>
                  <a:gd name="T0" fmla="*/ 134548 w 1744273"/>
                  <a:gd name="T1" fmla="*/ 76200 h 691944"/>
                  <a:gd name="T2" fmla="*/ 134548 w 1744273"/>
                  <a:gd name="T3" fmla="*/ 76200 h 691944"/>
                  <a:gd name="T4" fmla="*/ 182173 w 1744273"/>
                  <a:gd name="T5" fmla="*/ 247650 h 691944"/>
                  <a:gd name="T6" fmla="*/ 248848 w 1744273"/>
                  <a:gd name="T7" fmla="*/ 342900 h 691944"/>
                  <a:gd name="T8" fmla="*/ 315523 w 1744273"/>
                  <a:gd name="T9" fmla="*/ 419100 h 691944"/>
                  <a:gd name="T10" fmla="*/ 363148 w 1744273"/>
                  <a:gd name="T11" fmla="*/ 457200 h 691944"/>
                  <a:gd name="T12" fmla="*/ 448873 w 1744273"/>
                  <a:gd name="T13" fmla="*/ 523875 h 691944"/>
                  <a:gd name="T14" fmla="*/ 515548 w 1744273"/>
                  <a:gd name="T15" fmla="*/ 561975 h 691944"/>
                  <a:gd name="T16" fmla="*/ 544123 w 1744273"/>
                  <a:gd name="T17" fmla="*/ 581025 h 691944"/>
                  <a:gd name="T18" fmla="*/ 601273 w 1744273"/>
                  <a:gd name="T19" fmla="*/ 590550 h 691944"/>
                  <a:gd name="T20" fmla="*/ 629848 w 1744273"/>
                  <a:gd name="T21" fmla="*/ 600075 h 691944"/>
                  <a:gd name="T22" fmla="*/ 734623 w 1744273"/>
                  <a:gd name="T23" fmla="*/ 619125 h 691944"/>
                  <a:gd name="T24" fmla="*/ 763198 w 1744273"/>
                  <a:gd name="T25" fmla="*/ 628650 h 691944"/>
                  <a:gd name="T26" fmla="*/ 820348 w 1744273"/>
                  <a:gd name="T27" fmla="*/ 638175 h 691944"/>
                  <a:gd name="T28" fmla="*/ 839398 w 1744273"/>
                  <a:gd name="T29" fmla="*/ 609600 h 691944"/>
                  <a:gd name="T30" fmla="*/ 858448 w 1744273"/>
                  <a:gd name="T31" fmla="*/ 552450 h 691944"/>
                  <a:gd name="T32" fmla="*/ 1010848 w 1744273"/>
                  <a:gd name="T33" fmla="*/ 561975 h 691944"/>
                  <a:gd name="T34" fmla="*/ 1067998 w 1744273"/>
                  <a:gd name="T35" fmla="*/ 571500 h 691944"/>
                  <a:gd name="T36" fmla="*/ 1134673 w 1744273"/>
                  <a:gd name="T37" fmla="*/ 552450 h 691944"/>
                  <a:gd name="T38" fmla="*/ 1163248 w 1744273"/>
                  <a:gd name="T39" fmla="*/ 533400 h 691944"/>
                  <a:gd name="T40" fmla="*/ 1258498 w 1744273"/>
                  <a:gd name="T41" fmla="*/ 523875 h 691944"/>
                  <a:gd name="T42" fmla="*/ 1287073 w 1744273"/>
                  <a:gd name="T43" fmla="*/ 504825 h 691944"/>
                  <a:gd name="T44" fmla="*/ 1315648 w 1744273"/>
                  <a:gd name="T45" fmla="*/ 476250 h 691944"/>
                  <a:gd name="T46" fmla="*/ 1353748 w 1744273"/>
                  <a:gd name="T47" fmla="*/ 457200 h 691944"/>
                  <a:gd name="T48" fmla="*/ 1420423 w 1744273"/>
                  <a:gd name="T49" fmla="*/ 438150 h 691944"/>
                  <a:gd name="T50" fmla="*/ 1572823 w 1744273"/>
                  <a:gd name="T51" fmla="*/ 447675 h 691944"/>
                  <a:gd name="T52" fmla="*/ 1744273 w 1744273"/>
                  <a:gd name="T53" fmla="*/ 447675 h 691944"/>
                  <a:gd name="T54" fmla="*/ 1610923 w 1744273"/>
                  <a:gd name="T55" fmla="*/ 419100 h 691944"/>
                  <a:gd name="T56" fmla="*/ 1487098 w 1744273"/>
                  <a:gd name="T57" fmla="*/ 400050 h 691944"/>
                  <a:gd name="T58" fmla="*/ 1458523 w 1744273"/>
                  <a:gd name="T59" fmla="*/ 390525 h 691944"/>
                  <a:gd name="T60" fmla="*/ 1420423 w 1744273"/>
                  <a:gd name="T61" fmla="*/ 333375 h 691944"/>
                  <a:gd name="T62" fmla="*/ 1401373 w 1744273"/>
                  <a:gd name="T63" fmla="*/ 304800 h 691944"/>
                  <a:gd name="T64" fmla="*/ 1372798 w 1744273"/>
                  <a:gd name="T65" fmla="*/ 266700 h 691944"/>
                  <a:gd name="T66" fmla="*/ 1296598 w 1744273"/>
                  <a:gd name="T67" fmla="*/ 247650 h 691944"/>
                  <a:gd name="T68" fmla="*/ 1229923 w 1744273"/>
                  <a:gd name="T69" fmla="*/ 209550 h 691944"/>
                  <a:gd name="T70" fmla="*/ 1115623 w 1744273"/>
                  <a:gd name="T71" fmla="*/ 161925 h 691944"/>
                  <a:gd name="T72" fmla="*/ 972748 w 1744273"/>
                  <a:gd name="T73" fmla="*/ 133350 h 691944"/>
                  <a:gd name="T74" fmla="*/ 858448 w 1744273"/>
                  <a:gd name="T75" fmla="*/ 104775 h 691944"/>
                  <a:gd name="T76" fmla="*/ 829873 w 1744273"/>
                  <a:gd name="T77" fmla="*/ 95250 h 691944"/>
                  <a:gd name="T78" fmla="*/ 744148 w 1744273"/>
                  <a:gd name="T79" fmla="*/ 85725 h 691944"/>
                  <a:gd name="T80" fmla="*/ 582223 w 1744273"/>
                  <a:gd name="T81" fmla="*/ 57150 h 691944"/>
                  <a:gd name="T82" fmla="*/ 486973 w 1744273"/>
                  <a:gd name="T83" fmla="*/ 38100 h 691944"/>
                  <a:gd name="T84" fmla="*/ 401248 w 1744273"/>
                  <a:gd name="T85" fmla="*/ 28575 h 691944"/>
                  <a:gd name="T86" fmla="*/ 277423 w 1744273"/>
                  <a:gd name="T87" fmla="*/ 0 h 691944"/>
                  <a:gd name="T88" fmla="*/ 96448 w 1744273"/>
                  <a:gd name="T89" fmla="*/ 9525 h 691944"/>
                  <a:gd name="T90" fmla="*/ 67873 w 1744273"/>
                  <a:gd name="T91" fmla="*/ 19050 h 691944"/>
                  <a:gd name="T92" fmla="*/ 39298 w 1744273"/>
                  <a:gd name="T93" fmla="*/ 38100 h 691944"/>
                  <a:gd name="T94" fmla="*/ 29773 w 1744273"/>
                  <a:gd name="T95" fmla="*/ 180975 h 691944"/>
                  <a:gd name="T96" fmla="*/ 58348 w 1744273"/>
                  <a:gd name="T97" fmla="*/ 190500 h 691944"/>
                  <a:gd name="T98" fmla="*/ 172648 w 1744273"/>
                  <a:gd name="T99" fmla="*/ 352425 h 691944"/>
                  <a:gd name="T100" fmla="*/ 182173 w 1744273"/>
                  <a:gd name="T101" fmla="*/ 419100 h 691944"/>
                  <a:gd name="T102" fmla="*/ 201223 w 1744273"/>
                  <a:gd name="T103" fmla="*/ 495300 h 691944"/>
                  <a:gd name="T104" fmla="*/ 210748 w 1744273"/>
                  <a:gd name="T105" fmla="*/ 590550 h 691944"/>
                  <a:gd name="T106" fmla="*/ 248848 w 1744273"/>
                  <a:gd name="T107" fmla="*/ 628650 h 691944"/>
                  <a:gd name="T108" fmla="*/ 305998 w 1744273"/>
                  <a:gd name="T109" fmla="*/ 657225 h 691944"/>
                  <a:gd name="T110" fmla="*/ 486973 w 1744273"/>
                  <a:gd name="T111" fmla="*/ 619125 h 691944"/>
                  <a:gd name="T112" fmla="*/ 496498 w 1744273"/>
                  <a:gd name="T113" fmla="*/ 590550 h 691944"/>
                  <a:gd name="T114" fmla="*/ 486973 w 1744273"/>
                  <a:gd name="T115" fmla="*/ 533400 h 691944"/>
                  <a:gd name="T116" fmla="*/ 515548 w 1744273"/>
                  <a:gd name="T117" fmla="*/ 561975 h 691944"/>
                  <a:gd name="T118" fmla="*/ 686998 w 1744273"/>
                  <a:gd name="T119" fmla="*/ 314325 h 69194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44273"/>
                  <a:gd name="T181" fmla="*/ 0 h 691944"/>
                  <a:gd name="T182" fmla="*/ 1744273 w 1744273"/>
                  <a:gd name="T183" fmla="*/ 691944 h 69194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44273" h="691944">
                    <a:moveTo>
                      <a:pt x="134548" y="76200"/>
                    </a:moveTo>
                    <a:lnTo>
                      <a:pt x="134548" y="76200"/>
                    </a:lnTo>
                    <a:cubicBezTo>
                      <a:pt x="150423" y="133350"/>
                      <a:pt x="161347" y="192113"/>
                      <a:pt x="182173" y="247650"/>
                    </a:cubicBezTo>
                    <a:cubicBezTo>
                      <a:pt x="189573" y="267384"/>
                      <a:pt x="233928" y="321586"/>
                      <a:pt x="248848" y="342900"/>
                    </a:cubicBezTo>
                    <a:cubicBezTo>
                      <a:pt x="297465" y="412353"/>
                      <a:pt x="265814" y="385961"/>
                      <a:pt x="315523" y="419100"/>
                    </a:cubicBezTo>
                    <a:cubicBezTo>
                      <a:pt x="358128" y="483007"/>
                      <a:pt x="307939" y="420394"/>
                      <a:pt x="363148" y="457200"/>
                    </a:cubicBezTo>
                    <a:cubicBezTo>
                      <a:pt x="393269" y="477280"/>
                      <a:pt x="418752" y="503795"/>
                      <a:pt x="448873" y="523875"/>
                    </a:cubicBezTo>
                    <a:cubicBezTo>
                      <a:pt x="518491" y="570287"/>
                      <a:pt x="430955" y="513636"/>
                      <a:pt x="515548" y="561975"/>
                    </a:cubicBezTo>
                    <a:cubicBezTo>
                      <a:pt x="525487" y="567655"/>
                      <a:pt x="533263" y="577405"/>
                      <a:pt x="544123" y="581025"/>
                    </a:cubicBezTo>
                    <a:cubicBezTo>
                      <a:pt x="562445" y="587132"/>
                      <a:pt x="582420" y="586360"/>
                      <a:pt x="601273" y="590550"/>
                    </a:cubicBezTo>
                    <a:cubicBezTo>
                      <a:pt x="611074" y="592728"/>
                      <a:pt x="620108" y="597640"/>
                      <a:pt x="629848" y="600075"/>
                    </a:cubicBezTo>
                    <a:cubicBezTo>
                      <a:pt x="699185" y="617409"/>
                      <a:pt x="658194" y="602141"/>
                      <a:pt x="734623" y="619125"/>
                    </a:cubicBezTo>
                    <a:cubicBezTo>
                      <a:pt x="744424" y="621303"/>
                      <a:pt x="753397" y="626472"/>
                      <a:pt x="763198" y="628650"/>
                    </a:cubicBezTo>
                    <a:cubicBezTo>
                      <a:pt x="782051" y="632840"/>
                      <a:pt x="801298" y="635000"/>
                      <a:pt x="820348" y="638175"/>
                    </a:cubicBezTo>
                    <a:cubicBezTo>
                      <a:pt x="826698" y="628650"/>
                      <a:pt x="834749" y="620061"/>
                      <a:pt x="839398" y="609600"/>
                    </a:cubicBezTo>
                    <a:cubicBezTo>
                      <a:pt x="847553" y="591250"/>
                      <a:pt x="858448" y="552450"/>
                      <a:pt x="858448" y="552450"/>
                    </a:cubicBezTo>
                    <a:cubicBezTo>
                      <a:pt x="909248" y="555625"/>
                      <a:pt x="960158" y="557367"/>
                      <a:pt x="1010848" y="561975"/>
                    </a:cubicBezTo>
                    <a:cubicBezTo>
                      <a:pt x="1030081" y="563723"/>
                      <a:pt x="1048685" y="571500"/>
                      <a:pt x="1067998" y="571500"/>
                    </a:cubicBezTo>
                    <a:cubicBezTo>
                      <a:pt x="1074102" y="571500"/>
                      <a:pt x="1125690" y="556942"/>
                      <a:pt x="1134673" y="552450"/>
                    </a:cubicBezTo>
                    <a:cubicBezTo>
                      <a:pt x="1144912" y="547330"/>
                      <a:pt x="1152094" y="535974"/>
                      <a:pt x="1163248" y="533400"/>
                    </a:cubicBezTo>
                    <a:cubicBezTo>
                      <a:pt x="1194339" y="526225"/>
                      <a:pt x="1226748" y="527050"/>
                      <a:pt x="1258498" y="523875"/>
                    </a:cubicBezTo>
                    <a:cubicBezTo>
                      <a:pt x="1268023" y="517525"/>
                      <a:pt x="1278279" y="512154"/>
                      <a:pt x="1287073" y="504825"/>
                    </a:cubicBezTo>
                    <a:cubicBezTo>
                      <a:pt x="1297421" y="496201"/>
                      <a:pt x="1304687" y="484080"/>
                      <a:pt x="1315648" y="476250"/>
                    </a:cubicBezTo>
                    <a:cubicBezTo>
                      <a:pt x="1327202" y="467997"/>
                      <a:pt x="1340697" y="462793"/>
                      <a:pt x="1353748" y="457200"/>
                    </a:cubicBezTo>
                    <a:cubicBezTo>
                      <a:pt x="1372879" y="449001"/>
                      <a:pt x="1401089" y="442983"/>
                      <a:pt x="1420423" y="438150"/>
                    </a:cubicBezTo>
                    <a:lnTo>
                      <a:pt x="1572823" y="447675"/>
                    </a:lnTo>
                    <a:cubicBezTo>
                      <a:pt x="1713046" y="457691"/>
                      <a:pt x="1646038" y="464047"/>
                      <a:pt x="1744273" y="447675"/>
                    </a:cubicBezTo>
                    <a:cubicBezTo>
                      <a:pt x="1676243" y="413660"/>
                      <a:pt x="1723427" y="431600"/>
                      <a:pt x="1610923" y="419100"/>
                    </a:cubicBezTo>
                    <a:cubicBezTo>
                      <a:pt x="1569281" y="414473"/>
                      <a:pt x="1527807" y="410227"/>
                      <a:pt x="1487098" y="400050"/>
                    </a:cubicBezTo>
                    <a:cubicBezTo>
                      <a:pt x="1477358" y="397615"/>
                      <a:pt x="1468048" y="393700"/>
                      <a:pt x="1458523" y="390525"/>
                    </a:cubicBezTo>
                    <a:lnTo>
                      <a:pt x="1420423" y="333375"/>
                    </a:lnTo>
                    <a:cubicBezTo>
                      <a:pt x="1414073" y="323850"/>
                      <a:pt x="1408242" y="313958"/>
                      <a:pt x="1401373" y="304800"/>
                    </a:cubicBezTo>
                    <a:cubicBezTo>
                      <a:pt x="1391848" y="292100"/>
                      <a:pt x="1386735" y="274302"/>
                      <a:pt x="1372798" y="266700"/>
                    </a:cubicBezTo>
                    <a:cubicBezTo>
                      <a:pt x="1349813" y="254163"/>
                      <a:pt x="1296598" y="247650"/>
                      <a:pt x="1296598" y="247650"/>
                    </a:cubicBezTo>
                    <a:cubicBezTo>
                      <a:pt x="1266837" y="227810"/>
                      <a:pt x="1265079" y="224931"/>
                      <a:pt x="1229923" y="209550"/>
                    </a:cubicBezTo>
                    <a:cubicBezTo>
                      <a:pt x="1192109" y="193006"/>
                      <a:pt x="1156336" y="168711"/>
                      <a:pt x="1115623" y="161925"/>
                    </a:cubicBezTo>
                    <a:cubicBezTo>
                      <a:pt x="1044932" y="150143"/>
                      <a:pt x="1054086" y="152716"/>
                      <a:pt x="972748" y="133350"/>
                    </a:cubicBezTo>
                    <a:cubicBezTo>
                      <a:pt x="934543" y="124254"/>
                      <a:pt x="895705" y="117194"/>
                      <a:pt x="858448" y="104775"/>
                    </a:cubicBezTo>
                    <a:cubicBezTo>
                      <a:pt x="848923" y="101600"/>
                      <a:pt x="839777" y="96901"/>
                      <a:pt x="829873" y="95250"/>
                    </a:cubicBezTo>
                    <a:cubicBezTo>
                      <a:pt x="801513" y="90523"/>
                      <a:pt x="772565" y="90097"/>
                      <a:pt x="744148" y="85725"/>
                    </a:cubicBezTo>
                    <a:cubicBezTo>
                      <a:pt x="689976" y="77391"/>
                      <a:pt x="635968" y="67899"/>
                      <a:pt x="582223" y="57150"/>
                    </a:cubicBezTo>
                    <a:cubicBezTo>
                      <a:pt x="550473" y="50800"/>
                      <a:pt x="519154" y="41676"/>
                      <a:pt x="486973" y="38100"/>
                    </a:cubicBezTo>
                    <a:lnTo>
                      <a:pt x="401248" y="28575"/>
                    </a:lnTo>
                    <a:cubicBezTo>
                      <a:pt x="322799" y="2425"/>
                      <a:pt x="363977" y="12365"/>
                      <a:pt x="277423" y="0"/>
                    </a:cubicBezTo>
                    <a:cubicBezTo>
                      <a:pt x="217098" y="3175"/>
                      <a:pt x="156608" y="4056"/>
                      <a:pt x="96448" y="9525"/>
                    </a:cubicBezTo>
                    <a:cubicBezTo>
                      <a:pt x="86449" y="10434"/>
                      <a:pt x="76853" y="14560"/>
                      <a:pt x="67873" y="19050"/>
                    </a:cubicBezTo>
                    <a:cubicBezTo>
                      <a:pt x="57634" y="24170"/>
                      <a:pt x="48823" y="31750"/>
                      <a:pt x="39298" y="38100"/>
                    </a:cubicBezTo>
                    <a:cubicBezTo>
                      <a:pt x="4819" y="89819"/>
                      <a:pt x="0" y="84213"/>
                      <a:pt x="29773" y="180975"/>
                    </a:cubicBezTo>
                    <a:cubicBezTo>
                      <a:pt x="32726" y="190571"/>
                      <a:pt x="48823" y="187325"/>
                      <a:pt x="58348" y="190500"/>
                    </a:cubicBezTo>
                    <a:cubicBezTo>
                      <a:pt x="93275" y="295281"/>
                      <a:pt x="19296" y="84060"/>
                      <a:pt x="172648" y="352425"/>
                    </a:cubicBezTo>
                    <a:cubicBezTo>
                      <a:pt x="183787" y="371918"/>
                      <a:pt x="178482" y="396955"/>
                      <a:pt x="182173" y="419100"/>
                    </a:cubicBezTo>
                    <a:cubicBezTo>
                      <a:pt x="189836" y="465076"/>
                      <a:pt x="188955" y="458495"/>
                      <a:pt x="201223" y="495300"/>
                    </a:cubicBezTo>
                    <a:cubicBezTo>
                      <a:pt x="204398" y="527050"/>
                      <a:pt x="200016" y="560501"/>
                      <a:pt x="210748" y="590550"/>
                    </a:cubicBezTo>
                    <a:cubicBezTo>
                      <a:pt x="216789" y="607464"/>
                      <a:pt x="235211" y="616961"/>
                      <a:pt x="248848" y="628650"/>
                    </a:cubicBezTo>
                    <a:cubicBezTo>
                      <a:pt x="272348" y="648793"/>
                      <a:pt x="278341" y="648006"/>
                      <a:pt x="305998" y="657225"/>
                    </a:cubicBezTo>
                    <a:cubicBezTo>
                      <a:pt x="419689" y="650537"/>
                      <a:pt x="450563" y="691944"/>
                      <a:pt x="486973" y="619125"/>
                    </a:cubicBezTo>
                    <a:cubicBezTo>
                      <a:pt x="491463" y="610145"/>
                      <a:pt x="493323" y="600075"/>
                      <a:pt x="496498" y="590550"/>
                    </a:cubicBezTo>
                    <a:lnTo>
                      <a:pt x="486973" y="533400"/>
                    </a:lnTo>
                    <a:lnTo>
                      <a:pt x="515548" y="561975"/>
                    </a:lnTo>
                    <a:lnTo>
                      <a:pt x="686998" y="314325"/>
                    </a:lnTo>
                  </a:path>
                </a:pathLst>
              </a:custGeom>
              <a:solidFill>
                <a:srgbClr val="FFFFFF"/>
              </a:solidFill>
              <a:ln w="127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Rounded Rectangle 355"/>
              <p:cNvSpPr>
                <a:spLocks noChangeArrowheads="1"/>
              </p:cNvSpPr>
              <p:nvPr/>
            </p:nvSpPr>
            <p:spPr bwMode="auto">
              <a:xfrm>
                <a:off x="5915025" y="4010025"/>
                <a:ext cx="790575" cy="50482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Monotype Sorts" charset="0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3000"/>
                  <a:buFont typeface="Monotype Sorts" charset="0"/>
                  <a:buChar char="n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59" name="Picture 356" descr="links-network-graph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70" b="77451"/>
              <a:stretch>
                <a:fillRect/>
              </a:stretch>
            </p:blipFill>
            <p:spPr bwMode="auto">
              <a:xfrm>
                <a:off x="6562725" y="3500438"/>
                <a:ext cx="427751" cy="395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357" descr="links-network-graph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70" b="77451"/>
              <a:stretch>
                <a:fillRect/>
              </a:stretch>
            </p:blipFill>
            <p:spPr bwMode="auto">
              <a:xfrm>
                <a:off x="5457826" y="3509963"/>
                <a:ext cx="345293" cy="319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358" descr="links-network-graph.jp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70" b="77451"/>
              <a:stretch>
                <a:fillRect/>
              </a:stretch>
            </p:blipFill>
            <p:spPr bwMode="auto">
              <a:xfrm>
                <a:off x="6629401" y="3967162"/>
                <a:ext cx="438058" cy="404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359" descr="links-network-graph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70" b="77451"/>
              <a:stretch>
                <a:fillRect/>
              </a:stretch>
            </p:blipFill>
            <p:spPr bwMode="auto">
              <a:xfrm>
                <a:off x="5924550" y="3929062"/>
                <a:ext cx="396829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360" descr="links-network-graph.jp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70" b="77451"/>
              <a:stretch>
                <a:fillRect/>
              </a:stretch>
            </p:blipFill>
            <p:spPr bwMode="auto">
              <a:xfrm>
                <a:off x="6019800" y="3509962"/>
                <a:ext cx="371475" cy="34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" name="Group 349"/>
            <p:cNvGrpSpPr>
              <a:grpSpLocks/>
            </p:cNvGrpSpPr>
            <p:nvPr/>
          </p:nvGrpSpPr>
          <p:grpSpPr bwMode="auto">
            <a:xfrm rot="10800000">
              <a:off x="7257597" y="4051134"/>
              <a:ext cx="1533650" cy="970826"/>
              <a:chOff x="5257799" y="3109912"/>
              <a:chExt cx="2314575" cy="1709738"/>
            </a:xfrm>
          </p:grpSpPr>
          <p:pic>
            <p:nvPicPr>
              <p:cNvPr id="42" name="Picture 350" descr="links-network-graph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799" y="3109912"/>
                <a:ext cx="2314575" cy="170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351"/>
              <p:cNvSpPr>
                <a:spLocks/>
              </p:cNvSpPr>
              <p:nvPr/>
            </p:nvSpPr>
            <p:spPr bwMode="auto">
              <a:xfrm>
                <a:off x="5591175" y="3390900"/>
                <a:ext cx="1905000" cy="1019175"/>
              </a:xfrm>
              <a:custGeom>
                <a:avLst/>
                <a:gdLst>
                  <a:gd name="T0" fmla="*/ 2147483647 w 463699"/>
                  <a:gd name="T1" fmla="*/ 421638920 h 365720"/>
                  <a:gd name="T2" fmla="*/ 2147483647 w 463699"/>
                  <a:gd name="T3" fmla="*/ 421638920 h 365720"/>
                  <a:gd name="T4" fmla="*/ 2147483647 w 463699"/>
                  <a:gd name="T5" fmla="*/ 2147483647 h 365720"/>
                  <a:gd name="T6" fmla="*/ 2147483647 w 463699"/>
                  <a:gd name="T7" fmla="*/ 2147483647 h 365720"/>
                  <a:gd name="T8" fmla="*/ 2147483647 w 463699"/>
                  <a:gd name="T9" fmla="*/ 2147483647 h 365720"/>
                  <a:gd name="T10" fmla="*/ 2147483647 w 463699"/>
                  <a:gd name="T11" fmla="*/ 2147483647 h 365720"/>
                  <a:gd name="T12" fmla="*/ 2147483647 w 463699"/>
                  <a:gd name="T13" fmla="*/ 2147483647 h 365720"/>
                  <a:gd name="T14" fmla="*/ 2147483647 w 463699"/>
                  <a:gd name="T15" fmla="*/ 2147483647 h 365720"/>
                  <a:gd name="T16" fmla="*/ 2147483647 w 463699"/>
                  <a:gd name="T17" fmla="*/ 2147483647 h 365720"/>
                  <a:gd name="T18" fmla="*/ 2147483647 w 463699"/>
                  <a:gd name="T19" fmla="*/ 2147483647 h 365720"/>
                  <a:gd name="T20" fmla="*/ 2147483647 w 463699"/>
                  <a:gd name="T21" fmla="*/ 2147483647 h 365720"/>
                  <a:gd name="T22" fmla="*/ 2147483647 w 463699"/>
                  <a:gd name="T23" fmla="*/ 2147483647 h 365720"/>
                  <a:gd name="T24" fmla="*/ 2147483647 w 463699"/>
                  <a:gd name="T25" fmla="*/ 2147483647 h 365720"/>
                  <a:gd name="T26" fmla="*/ 0 w 463699"/>
                  <a:gd name="T27" fmla="*/ 2147483647 h 365720"/>
                  <a:gd name="T28" fmla="*/ 2147483647 w 463699"/>
                  <a:gd name="T29" fmla="*/ 421638920 h 3657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3699"/>
                  <a:gd name="T46" fmla="*/ 0 h 365720"/>
                  <a:gd name="T47" fmla="*/ 463699 w 463699"/>
                  <a:gd name="T48" fmla="*/ 365720 h 3657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3699" h="365720">
                    <a:moveTo>
                      <a:pt x="19050" y="1922"/>
                    </a:moveTo>
                    <a:lnTo>
                      <a:pt x="19050" y="1922"/>
                    </a:lnTo>
                    <a:cubicBezTo>
                      <a:pt x="111125" y="8272"/>
                      <a:pt x="205396" y="0"/>
                      <a:pt x="295275" y="20972"/>
                    </a:cubicBezTo>
                    <a:cubicBezTo>
                      <a:pt x="311041" y="24651"/>
                      <a:pt x="296108" y="54939"/>
                      <a:pt x="304800" y="68597"/>
                    </a:cubicBezTo>
                    <a:cubicBezTo>
                      <a:pt x="319264" y="91326"/>
                      <a:pt x="347006" y="103331"/>
                      <a:pt x="361950" y="125747"/>
                    </a:cubicBezTo>
                    <a:lnTo>
                      <a:pt x="381000" y="154322"/>
                    </a:lnTo>
                    <a:cubicBezTo>
                      <a:pt x="384175" y="186072"/>
                      <a:pt x="381759" y="218891"/>
                      <a:pt x="390525" y="249572"/>
                    </a:cubicBezTo>
                    <a:cubicBezTo>
                      <a:pt x="394886" y="264836"/>
                      <a:pt x="411224" y="273889"/>
                      <a:pt x="419100" y="287672"/>
                    </a:cubicBezTo>
                    <a:cubicBezTo>
                      <a:pt x="463699" y="365720"/>
                      <a:pt x="342435" y="310860"/>
                      <a:pt x="276225" y="306722"/>
                    </a:cubicBezTo>
                    <a:cubicBezTo>
                      <a:pt x="234868" y="299829"/>
                      <a:pt x="211388" y="296547"/>
                      <a:pt x="171450" y="287672"/>
                    </a:cubicBezTo>
                    <a:cubicBezTo>
                      <a:pt x="158671" y="284832"/>
                      <a:pt x="146050" y="281322"/>
                      <a:pt x="133350" y="278147"/>
                    </a:cubicBezTo>
                    <a:cubicBezTo>
                      <a:pt x="51458" y="223552"/>
                      <a:pt x="155070" y="289007"/>
                      <a:pt x="76200" y="249572"/>
                    </a:cubicBezTo>
                    <a:cubicBezTo>
                      <a:pt x="65961" y="244452"/>
                      <a:pt x="57150" y="236872"/>
                      <a:pt x="47625" y="230522"/>
                    </a:cubicBezTo>
                    <a:cubicBezTo>
                      <a:pt x="3956" y="165018"/>
                      <a:pt x="16765" y="195092"/>
                      <a:pt x="0" y="144797"/>
                    </a:cubicBezTo>
                    <a:cubicBezTo>
                      <a:pt x="9751" y="8280"/>
                      <a:pt x="15875" y="25735"/>
                      <a:pt x="19050" y="19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Rounded Rectangle 352"/>
              <p:cNvSpPr>
                <a:spLocks noChangeArrowheads="1"/>
              </p:cNvSpPr>
              <p:nvPr/>
            </p:nvSpPr>
            <p:spPr bwMode="auto">
              <a:xfrm>
                <a:off x="6391275" y="3314700"/>
                <a:ext cx="704850" cy="3429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Monotype Sorts" charset="0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3000"/>
                  <a:buFont typeface="Monotype Sorts" charset="0"/>
                  <a:buChar char="n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" name="Rounded Rectangle 353"/>
              <p:cNvSpPr>
                <a:spLocks noChangeArrowheads="1"/>
              </p:cNvSpPr>
              <p:nvPr/>
            </p:nvSpPr>
            <p:spPr bwMode="auto">
              <a:xfrm>
                <a:off x="5629274" y="3924300"/>
                <a:ext cx="1495425" cy="3429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Monotype Sorts" charset="0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3000"/>
                  <a:buFont typeface="Monotype Sorts" charset="0"/>
                  <a:buChar char="n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" name="Freeform 354"/>
              <p:cNvSpPr>
                <a:spLocks/>
              </p:cNvSpPr>
              <p:nvPr/>
            </p:nvSpPr>
            <p:spPr bwMode="auto">
              <a:xfrm>
                <a:off x="5675702" y="3924300"/>
                <a:ext cx="1744273" cy="691944"/>
              </a:xfrm>
              <a:custGeom>
                <a:avLst/>
                <a:gdLst>
                  <a:gd name="T0" fmla="*/ 134548 w 1744273"/>
                  <a:gd name="T1" fmla="*/ 76200 h 691944"/>
                  <a:gd name="T2" fmla="*/ 134548 w 1744273"/>
                  <a:gd name="T3" fmla="*/ 76200 h 691944"/>
                  <a:gd name="T4" fmla="*/ 182173 w 1744273"/>
                  <a:gd name="T5" fmla="*/ 247650 h 691944"/>
                  <a:gd name="T6" fmla="*/ 248848 w 1744273"/>
                  <a:gd name="T7" fmla="*/ 342900 h 691944"/>
                  <a:gd name="T8" fmla="*/ 315523 w 1744273"/>
                  <a:gd name="T9" fmla="*/ 419100 h 691944"/>
                  <a:gd name="T10" fmla="*/ 363148 w 1744273"/>
                  <a:gd name="T11" fmla="*/ 457200 h 691944"/>
                  <a:gd name="T12" fmla="*/ 448873 w 1744273"/>
                  <a:gd name="T13" fmla="*/ 523875 h 691944"/>
                  <a:gd name="T14" fmla="*/ 515548 w 1744273"/>
                  <a:gd name="T15" fmla="*/ 561975 h 691944"/>
                  <a:gd name="T16" fmla="*/ 544123 w 1744273"/>
                  <a:gd name="T17" fmla="*/ 581025 h 691944"/>
                  <a:gd name="T18" fmla="*/ 601273 w 1744273"/>
                  <a:gd name="T19" fmla="*/ 590550 h 691944"/>
                  <a:gd name="T20" fmla="*/ 629848 w 1744273"/>
                  <a:gd name="T21" fmla="*/ 600075 h 691944"/>
                  <a:gd name="T22" fmla="*/ 734623 w 1744273"/>
                  <a:gd name="T23" fmla="*/ 619125 h 691944"/>
                  <a:gd name="T24" fmla="*/ 763198 w 1744273"/>
                  <a:gd name="T25" fmla="*/ 628650 h 691944"/>
                  <a:gd name="T26" fmla="*/ 820348 w 1744273"/>
                  <a:gd name="T27" fmla="*/ 638175 h 691944"/>
                  <a:gd name="T28" fmla="*/ 839398 w 1744273"/>
                  <a:gd name="T29" fmla="*/ 609600 h 691944"/>
                  <a:gd name="T30" fmla="*/ 858448 w 1744273"/>
                  <a:gd name="T31" fmla="*/ 552450 h 691944"/>
                  <a:gd name="T32" fmla="*/ 1010848 w 1744273"/>
                  <a:gd name="T33" fmla="*/ 561975 h 691944"/>
                  <a:gd name="T34" fmla="*/ 1067998 w 1744273"/>
                  <a:gd name="T35" fmla="*/ 571500 h 691944"/>
                  <a:gd name="T36" fmla="*/ 1134673 w 1744273"/>
                  <a:gd name="T37" fmla="*/ 552450 h 691944"/>
                  <a:gd name="T38" fmla="*/ 1163248 w 1744273"/>
                  <a:gd name="T39" fmla="*/ 533400 h 691944"/>
                  <a:gd name="T40" fmla="*/ 1258498 w 1744273"/>
                  <a:gd name="T41" fmla="*/ 523875 h 691944"/>
                  <a:gd name="T42" fmla="*/ 1287073 w 1744273"/>
                  <a:gd name="T43" fmla="*/ 504825 h 691944"/>
                  <a:gd name="T44" fmla="*/ 1315648 w 1744273"/>
                  <a:gd name="T45" fmla="*/ 476250 h 691944"/>
                  <a:gd name="T46" fmla="*/ 1353748 w 1744273"/>
                  <a:gd name="T47" fmla="*/ 457200 h 691944"/>
                  <a:gd name="T48" fmla="*/ 1420423 w 1744273"/>
                  <a:gd name="T49" fmla="*/ 438150 h 691944"/>
                  <a:gd name="T50" fmla="*/ 1572823 w 1744273"/>
                  <a:gd name="T51" fmla="*/ 447675 h 691944"/>
                  <a:gd name="T52" fmla="*/ 1744273 w 1744273"/>
                  <a:gd name="T53" fmla="*/ 447675 h 691944"/>
                  <a:gd name="T54" fmla="*/ 1610923 w 1744273"/>
                  <a:gd name="T55" fmla="*/ 419100 h 691944"/>
                  <a:gd name="T56" fmla="*/ 1487098 w 1744273"/>
                  <a:gd name="T57" fmla="*/ 400050 h 691944"/>
                  <a:gd name="T58" fmla="*/ 1458523 w 1744273"/>
                  <a:gd name="T59" fmla="*/ 390525 h 691944"/>
                  <a:gd name="T60" fmla="*/ 1420423 w 1744273"/>
                  <a:gd name="T61" fmla="*/ 333375 h 691944"/>
                  <a:gd name="T62" fmla="*/ 1401373 w 1744273"/>
                  <a:gd name="T63" fmla="*/ 304800 h 691944"/>
                  <a:gd name="T64" fmla="*/ 1372798 w 1744273"/>
                  <a:gd name="T65" fmla="*/ 266700 h 691944"/>
                  <a:gd name="T66" fmla="*/ 1296598 w 1744273"/>
                  <a:gd name="T67" fmla="*/ 247650 h 691944"/>
                  <a:gd name="T68" fmla="*/ 1229923 w 1744273"/>
                  <a:gd name="T69" fmla="*/ 209550 h 691944"/>
                  <a:gd name="T70" fmla="*/ 1115623 w 1744273"/>
                  <a:gd name="T71" fmla="*/ 161925 h 691944"/>
                  <a:gd name="T72" fmla="*/ 972748 w 1744273"/>
                  <a:gd name="T73" fmla="*/ 133350 h 691944"/>
                  <a:gd name="T74" fmla="*/ 858448 w 1744273"/>
                  <a:gd name="T75" fmla="*/ 104775 h 691944"/>
                  <a:gd name="T76" fmla="*/ 829873 w 1744273"/>
                  <a:gd name="T77" fmla="*/ 95250 h 691944"/>
                  <a:gd name="T78" fmla="*/ 744148 w 1744273"/>
                  <a:gd name="T79" fmla="*/ 85725 h 691944"/>
                  <a:gd name="T80" fmla="*/ 582223 w 1744273"/>
                  <a:gd name="T81" fmla="*/ 57150 h 691944"/>
                  <a:gd name="T82" fmla="*/ 486973 w 1744273"/>
                  <a:gd name="T83" fmla="*/ 38100 h 691944"/>
                  <a:gd name="T84" fmla="*/ 401248 w 1744273"/>
                  <a:gd name="T85" fmla="*/ 28575 h 691944"/>
                  <a:gd name="T86" fmla="*/ 277423 w 1744273"/>
                  <a:gd name="T87" fmla="*/ 0 h 691944"/>
                  <a:gd name="T88" fmla="*/ 96448 w 1744273"/>
                  <a:gd name="T89" fmla="*/ 9525 h 691944"/>
                  <a:gd name="T90" fmla="*/ 67873 w 1744273"/>
                  <a:gd name="T91" fmla="*/ 19050 h 691944"/>
                  <a:gd name="T92" fmla="*/ 39298 w 1744273"/>
                  <a:gd name="T93" fmla="*/ 38100 h 691944"/>
                  <a:gd name="T94" fmla="*/ 29773 w 1744273"/>
                  <a:gd name="T95" fmla="*/ 180975 h 691944"/>
                  <a:gd name="T96" fmla="*/ 58348 w 1744273"/>
                  <a:gd name="T97" fmla="*/ 190500 h 691944"/>
                  <a:gd name="T98" fmla="*/ 172648 w 1744273"/>
                  <a:gd name="T99" fmla="*/ 352425 h 691944"/>
                  <a:gd name="T100" fmla="*/ 182173 w 1744273"/>
                  <a:gd name="T101" fmla="*/ 419100 h 691944"/>
                  <a:gd name="T102" fmla="*/ 201223 w 1744273"/>
                  <a:gd name="T103" fmla="*/ 495300 h 691944"/>
                  <a:gd name="T104" fmla="*/ 210748 w 1744273"/>
                  <a:gd name="T105" fmla="*/ 590550 h 691944"/>
                  <a:gd name="T106" fmla="*/ 248848 w 1744273"/>
                  <a:gd name="T107" fmla="*/ 628650 h 691944"/>
                  <a:gd name="T108" fmla="*/ 305998 w 1744273"/>
                  <a:gd name="T109" fmla="*/ 657225 h 691944"/>
                  <a:gd name="T110" fmla="*/ 486973 w 1744273"/>
                  <a:gd name="T111" fmla="*/ 619125 h 691944"/>
                  <a:gd name="T112" fmla="*/ 496498 w 1744273"/>
                  <a:gd name="T113" fmla="*/ 590550 h 691944"/>
                  <a:gd name="T114" fmla="*/ 486973 w 1744273"/>
                  <a:gd name="T115" fmla="*/ 533400 h 691944"/>
                  <a:gd name="T116" fmla="*/ 515548 w 1744273"/>
                  <a:gd name="T117" fmla="*/ 561975 h 691944"/>
                  <a:gd name="T118" fmla="*/ 686998 w 1744273"/>
                  <a:gd name="T119" fmla="*/ 314325 h 69194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44273"/>
                  <a:gd name="T181" fmla="*/ 0 h 691944"/>
                  <a:gd name="T182" fmla="*/ 1744273 w 1744273"/>
                  <a:gd name="T183" fmla="*/ 691944 h 69194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44273" h="691944">
                    <a:moveTo>
                      <a:pt x="134548" y="76200"/>
                    </a:moveTo>
                    <a:lnTo>
                      <a:pt x="134548" y="76200"/>
                    </a:lnTo>
                    <a:cubicBezTo>
                      <a:pt x="150423" y="133350"/>
                      <a:pt x="161347" y="192113"/>
                      <a:pt x="182173" y="247650"/>
                    </a:cubicBezTo>
                    <a:cubicBezTo>
                      <a:pt x="189573" y="267384"/>
                      <a:pt x="233928" y="321586"/>
                      <a:pt x="248848" y="342900"/>
                    </a:cubicBezTo>
                    <a:cubicBezTo>
                      <a:pt x="297465" y="412353"/>
                      <a:pt x="265814" y="385961"/>
                      <a:pt x="315523" y="419100"/>
                    </a:cubicBezTo>
                    <a:cubicBezTo>
                      <a:pt x="358128" y="483007"/>
                      <a:pt x="307939" y="420394"/>
                      <a:pt x="363148" y="457200"/>
                    </a:cubicBezTo>
                    <a:cubicBezTo>
                      <a:pt x="393269" y="477280"/>
                      <a:pt x="418752" y="503795"/>
                      <a:pt x="448873" y="523875"/>
                    </a:cubicBezTo>
                    <a:cubicBezTo>
                      <a:pt x="518491" y="570287"/>
                      <a:pt x="430955" y="513636"/>
                      <a:pt x="515548" y="561975"/>
                    </a:cubicBezTo>
                    <a:cubicBezTo>
                      <a:pt x="525487" y="567655"/>
                      <a:pt x="533263" y="577405"/>
                      <a:pt x="544123" y="581025"/>
                    </a:cubicBezTo>
                    <a:cubicBezTo>
                      <a:pt x="562445" y="587132"/>
                      <a:pt x="582420" y="586360"/>
                      <a:pt x="601273" y="590550"/>
                    </a:cubicBezTo>
                    <a:cubicBezTo>
                      <a:pt x="611074" y="592728"/>
                      <a:pt x="620108" y="597640"/>
                      <a:pt x="629848" y="600075"/>
                    </a:cubicBezTo>
                    <a:cubicBezTo>
                      <a:pt x="699185" y="617409"/>
                      <a:pt x="658194" y="602141"/>
                      <a:pt x="734623" y="619125"/>
                    </a:cubicBezTo>
                    <a:cubicBezTo>
                      <a:pt x="744424" y="621303"/>
                      <a:pt x="753397" y="626472"/>
                      <a:pt x="763198" y="628650"/>
                    </a:cubicBezTo>
                    <a:cubicBezTo>
                      <a:pt x="782051" y="632840"/>
                      <a:pt x="801298" y="635000"/>
                      <a:pt x="820348" y="638175"/>
                    </a:cubicBezTo>
                    <a:cubicBezTo>
                      <a:pt x="826698" y="628650"/>
                      <a:pt x="834749" y="620061"/>
                      <a:pt x="839398" y="609600"/>
                    </a:cubicBezTo>
                    <a:cubicBezTo>
                      <a:pt x="847553" y="591250"/>
                      <a:pt x="858448" y="552450"/>
                      <a:pt x="858448" y="552450"/>
                    </a:cubicBezTo>
                    <a:cubicBezTo>
                      <a:pt x="909248" y="555625"/>
                      <a:pt x="960158" y="557367"/>
                      <a:pt x="1010848" y="561975"/>
                    </a:cubicBezTo>
                    <a:cubicBezTo>
                      <a:pt x="1030081" y="563723"/>
                      <a:pt x="1048685" y="571500"/>
                      <a:pt x="1067998" y="571500"/>
                    </a:cubicBezTo>
                    <a:cubicBezTo>
                      <a:pt x="1074102" y="571500"/>
                      <a:pt x="1125690" y="556942"/>
                      <a:pt x="1134673" y="552450"/>
                    </a:cubicBezTo>
                    <a:cubicBezTo>
                      <a:pt x="1144912" y="547330"/>
                      <a:pt x="1152094" y="535974"/>
                      <a:pt x="1163248" y="533400"/>
                    </a:cubicBezTo>
                    <a:cubicBezTo>
                      <a:pt x="1194339" y="526225"/>
                      <a:pt x="1226748" y="527050"/>
                      <a:pt x="1258498" y="523875"/>
                    </a:cubicBezTo>
                    <a:cubicBezTo>
                      <a:pt x="1268023" y="517525"/>
                      <a:pt x="1278279" y="512154"/>
                      <a:pt x="1287073" y="504825"/>
                    </a:cubicBezTo>
                    <a:cubicBezTo>
                      <a:pt x="1297421" y="496201"/>
                      <a:pt x="1304687" y="484080"/>
                      <a:pt x="1315648" y="476250"/>
                    </a:cubicBezTo>
                    <a:cubicBezTo>
                      <a:pt x="1327202" y="467997"/>
                      <a:pt x="1340697" y="462793"/>
                      <a:pt x="1353748" y="457200"/>
                    </a:cubicBezTo>
                    <a:cubicBezTo>
                      <a:pt x="1372879" y="449001"/>
                      <a:pt x="1401089" y="442983"/>
                      <a:pt x="1420423" y="438150"/>
                    </a:cubicBezTo>
                    <a:lnTo>
                      <a:pt x="1572823" y="447675"/>
                    </a:lnTo>
                    <a:cubicBezTo>
                      <a:pt x="1713046" y="457691"/>
                      <a:pt x="1646038" y="464047"/>
                      <a:pt x="1744273" y="447675"/>
                    </a:cubicBezTo>
                    <a:cubicBezTo>
                      <a:pt x="1676243" y="413660"/>
                      <a:pt x="1723427" y="431600"/>
                      <a:pt x="1610923" y="419100"/>
                    </a:cubicBezTo>
                    <a:cubicBezTo>
                      <a:pt x="1569281" y="414473"/>
                      <a:pt x="1527807" y="410227"/>
                      <a:pt x="1487098" y="400050"/>
                    </a:cubicBezTo>
                    <a:cubicBezTo>
                      <a:pt x="1477358" y="397615"/>
                      <a:pt x="1468048" y="393700"/>
                      <a:pt x="1458523" y="390525"/>
                    </a:cubicBezTo>
                    <a:lnTo>
                      <a:pt x="1420423" y="333375"/>
                    </a:lnTo>
                    <a:cubicBezTo>
                      <a:pt x="1414073" y="323850"/>
                      <a:pt x="1408242" y="313958"/>
                      <a:pt x="1401373" y="304800"/>
                    </a:cubicBezTo>
                    <a:cubicBezTo>
                      <a:pt x="1391848" y="292100"/>
                      <a:pt x="1386735" y="274302"/>
                      <a:pt x="1372798" y="266700"/>
                    </a:cubicBezTo>
                    <a:cubicBezTo>
                      <a:pt x="1349813" y="254163"/>
                      <a:pt x="1296598" y="247650"/>
                      <a:pt x="1296598" y="247650"/>
                    </a:cubicBezTo>
                    <a:cubicBezTo>
                      <a:pt x="1266837" y="227810"/>
                      <a:pt x="1265079" y="224931"/>
                      <a:pt x="1229923" y="209550"/>
                    </a:cubicBezTo>
                    <a:cubicBezTo>
                      <a:pt x="1192109" y="193006"/>
                      <a:pt x="1156336" y="168711"/>
                      <a:pt x="1115623" y="161925"/>
                    </a:cubicBezTo>
                    <a:cubicBezTo>
                      <a:pt x="1044932" y="150143"/>
                      <a:pt x="1054086" y="152716"/>
                      <a:pt x="972748" y="133350"/>
                    </a:cubicBezTo>
                    <a:cubicBezTo>
                      <a:pt x="934543" y="124254"/>
                      <a:pt x="895705" y="117194"/>
                      <a:pt x="858448" y="104775"/>
                    </a:cubicBezTo>
                    <a:cubicBezTo>
                      <a:pt x="848923" y="101600"/>
                      <a:pt x="839777" y="96901"/>
                      <a:pt x="829873" y="95250"/>
                    </a:cubicBezTo>
                    <a:cubicBezTo>
                      <a:pt x="801513" y="90523"/>
                      <a:pt x="772565" y="90097"/>
                      <a:pt x="744148" y="85725"/>
                    </a:cubicBezTo>
                    <a:cubicBezTo>
                      <a:pt x="689976" y="77391"/>
                      <a:pt x="635968" y="67899"/>
                      <a:pt x="582223" y="57150"/>
                    </a:cubicBezTo>
                    <a:cubicBezTo>
                      <a:pt x="550473" y="50800"/>
                      <a:pt x="519154" y="41676"/>
                      <a:pt x="486973" y="38100"/>
                    </a:cubicBezTo>
                    <a:lnTo>
                      <a:pt x="401248" y="28575"/>
                    </a:lnTo>
                    <a:cubicBezTo>
                      <a:pt x="322799" y="2425"/>
                      <a:pt x="363977" y="12365"/>
                      <a:pt x="277423" y="0"/>
                    </a:cubicBezTo>
                    <a:cubicBezTo>
                      <a:pt x="217098" y="3175"/>
                      <a:pt x="156608" y="4056"/>
                      <a:pt x="96448" y="9525"/>
                    </a:cubicBezTo>
                    <a:cubicBezTo>
                      <a:pt x="86449" y="10434"/>
                      <a:pt x="76853" y="14560"/>
                      <a:pt x="67873" y="19050"/>
                    </a:cubicBezTo>
                    <a:cubicBezTo>
                      <a:pt x="57634" y="24170"/>
                      <a:pt x="48823" y="31750"/>
                      <a:pt x="39298" y="38100"/>
                    </a:cubicBezTo>
                    <a:cubicBezTo>
                      <a:pt x="4819" y="89819"/>
                      <a:pt x="0" y="84213"/>
                      <a:pt x="29773" y="180975"/>
                    </a:cubicBezTo>
                    <a:cubicBezTo>
                      <a:pt x="32726" y="190571"/>
                      <a:pt x="48823" y="187325"/>
                      <a:pt x="58348" y="190500"/>
                    </a:cubicBezTo>
                    <a:cubicBezTo>
                      <a:pt x="93275" y="295281"/>
                      <a:pt x="19296" y="84060"/>
                      <a:pt x="172648" y="352425"/>
                    </a:cubicBezTo>
                    <a:cubicBezTo>
                      <a:pt x="183787" y="371918"/>
                      <a:pt x="178482" y="396955"/>
                      <a:pt x="182173" y="419100"/>
                    </a:cubicBezTo>
                    <a:cubicBezTo>
                      <a:pt x="189836" y="465076"/>
                      <a:pt x="188955" y="458495"/>
                      <a:pt x="201223" y="495300"/>
                    </a:cubicBezTo>
                    <a:cubicBezTo>
                      <a:pt x="204398" y="527050"/>
                      <a:pt x="200016" y="560501"/>
                      <a:pt x="210748" y="590550"/>
                    </a:cubicBezTo>
                    <a:cubicBezTo>
                      <a:pt x="216789" y="607464"/>
                      <a:pt x="235211" y="616961"/>
                      <a:pt x="248848" y="628650"/>
                    </a:cubicBezTo>
                    <a:cubicBezTo>
                      <a:pt x="272348" y="648793"/>
                      <a:pt x="278341" y="648006"/>
                      <a:pt x="305998" y="657225"/>
                    </a:cubicBezTo>
                    <a:cubicBezTo>
                      <a:pt x="419689" y="650537"/>
                      <a:pt x="450563" y="691944"/>
                      <a:pt x="486973" y="619125"/>
                    </a:cubicBezTo>
                    <a:cubicBezTo>
                      <a:pt x="491463" y="610145"/>
                      <a:pt x="493323" y="600075"/>
                      <a:pt x="496498" y="590550"/>
                    </a:cubicBezTo>
                    <a:lnTo>
                      <a:pt x="486973" y="533400"/>
                    </a:lnTo>
                    <a:lnTo>
                      <a:pt x="515548" y="561975"/>
                    </a:lnTo>
                    <a:lnTo>
                      <a:pt x="686998" y="314325"/>
                    </a:lnTo>
                  </a:path>
                </a:pathLst>
              </a:custGeom>
              <a:solidFill>
                <a:srgbClr val="FFFFFF"/>
              </a:solidFill>
              <a:ln w="127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Rounded Rectangle 355"/>
              <p:cNvSpPr>
                <a:spLocks noChangeArrowheads="1"/>
              </p:cNvSpPr>
              <p:nvPr/>
            </p:nvSpPr>
            <p:spPr bwMode="auto">
              <a:xfrm>
                <a:off x="5915025" y="4010025"/>
                <a:ext cx="790575" cy="50482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Monotype Sorts" charset="0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3000"/>
                  <a:buFont typeface="Monotype Sorts" charset="0"/>
                  <a:buChar char="n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48" name="Picture 356" descr="links-network-graph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70" b="77451"/>
              <a:stretch>
                <a:fillRect/>
              </a:stretch>
            </p:blipFill>
            <p:spPr bwMode="auto">
              <a:xfrm>
                <a:off x="6562725" y="3500438"/>
                <a:ext cx="427751" cy="395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357" descr="links-network-graph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70" b="77451"/>
              <a:stretch>
                <a:fillRect/>
              </a:stretch>
            </p:blipFill>
            <p:spPr bwMode="auto">
              <a:xfrm>
                <a:off x="5457826" y="3509963"/>
                <a:ext cx="345293" cy="319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358" descr="links-network-graph.jp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70" b="77451"/>
              <a:stretch>
                <a:fillRect/>
              </a:stretch>
            </p:blipFill>
            <p:spPr bwMode="auto">
              <a:xfrm>
                <a:off x="6629401" y="3967162"/>
                <a:ext cx="438058" cy="404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359" descr="links-network-graph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70" b="77451"/>
              <a:stretch>
                <a:fillRect/>
              </a:stretch>
            </p:blipFill>
            <p:spPr bwMode="auto">
              <a:xfrm>
                <a:off x="5924551" y="3929063"/>
                <a:ext cx="396828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360" descr="links-network-graph.jp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70" b="77451"/>
              <a:stretch>
                <a:fillRect/>
              </a:stretch>
            </p:blipFill>
            <p:spPr bwMode="auto">
              <a:xfrm>
                <a:off x="6019800" y="3509962"/>
                <a:ext cx="371475" cy="34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" name="Group 349"/>
            <p:cNvGrpSpPr>
              <a:grpSpLocks/>
            </p:cNvGrpSpPr>
            <p:nvPr/>
          </p:nvGrpSpPr>
          <p:grpSpPr bwMode="auto">
            <a:xfrm rot="10800000">
              <a:off x="6507733" y="4296459"/>
              <a:ext cx="1533650" cy="970826"/>
              <a:chOff x="5257799" y="3109912"/>
              <a:chExt cx="2314575" cy="1709738"/>
            </a:xfrm>
          </p:grpSpPr>
          <p:pic>
            <p:nvPicPr>
              <p:cNvPr id="31" name="Picture 350" descr="links-network-graph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799" y="3109912"/>
                <a:ext cx="2314575" cy="1709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Freeform 351"/>
              <p:cNvSpPr>
                <a:spLocks/>
              </p:cNvSpPr>
              <p:nvPr/>
            </p:nvSpPr>
            <p:spPr bwMode="auto">
              <a:xfrm>
                <a:off x="5591175" y="3390900"/>
                <a:ext cx="1905000" cy="1019175"/>
              </a:xfrm>
              <a:custGeom>
                <a:avLst/>
                <a:gdLst>
                  <a:gd name="T0" fmla="*/ 2147483647 w 463699"/>
                  <a:gd name="T1" fmla="*/ 421638920 h 365720"/>
                  <a:gd name="T2" fmla="*/ 2147483647 w 463699"/>
                  <a:gd name="T3" fmla="*/ 421638920 h 365720"/>
                  <a:gd name="T4" fmla="*/ 2147483647 w 463699"/>
                  <a:gd name="T5" fmla="*/ 2147483647 h 365720"/>
                  <a:gd name="T6" fmla="*/ 2147483647 w 463699"/>
                  <a:gd name="T7" fmla="*/ 2147483647 h 365720"/>
                  <a:gd name="T8" fmla="*/ 2147483647 w 463699"/>
                  <a:gd name="T9" fmla="*/ 2147483647 h 365720"/>
                  <a:gd name="T10" fmla="*/ 2147483647 w 463699"/>
                  <a:gd name="T11" fmla="*/ 2147483647 h 365720"/>
                  <a:gd name="T12" fmla="*/ 2147483647 w 463699"/>
                  <a:gd name="T13" fmla="*/ 2147483647 h 365720"/>
                  <a:gd name="T14" fmla="*/ 2147483647 w 463699"/>
                  <a:gd name="T15" fmla="*/ 2147483647 h 365720"/>
                  <a:gd name="T16" fmla="*/ 2147483647 w 463699"/>
                  <a:gd name="T17" fmla="*/ 2147483647 h 365720"/>
                  <a:gd name="T18" fmla="*/ 2147483647 w 463699"/>
                  <a:gd name="T19" fmla="*/ 2147483647 h 365720"/>
                  <a:gd name="T20" fmla="*/ 2147483647 w 463699"/>
                  <a:gd name="T21" fmla="*/ 2147483647 h 365720"/>
                  <a:gd name="T22" fmla="*/ 2147483647 w 463699"/>
                  <a:gd name="T23" fmla="*/ 2147483647 h 365720"/>
                  <a:gd name="T24" fmla="*/ 2147483647 w 463699"/>
                  <a:gd name="T25" fmla="*/ 2147483647 h 365720"/>
                  <a:gd name="T26" fmla="*/ 0 w 463699"/>
                  <a:gd name="T27" fmla="*/ 2147483647 h 365720"/>
                  <a:gd name="T28" fmla="*/ 2147483647 w 463699"/>
                  <a:gd name="T29" fmla="*/ 421638920 h 3657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3699"/>
                  <a:gd name="T46" fmla="*/ 0 h 365720"/>
                  <a:gd name="T47" fmla="*/ 463699 w 463699"/>
                  <a:gd name="T48" fmla="*/ 365720 h 3657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3699" h="365720">
                    <a:moveTo>
                      <a:pt x="19050" y="1922"/>
                    </a:moveTo>
                    <a:lnTo>
                      <a:pt x="19050" y="1922"/>
                    </a:lnTo>
                    <a:cubicBezTo>
                      <a:pt x="111125" y="8272"/>
                      <a:pt x="205396" y="0"/>
                      <a:pt x="295275" y="20972"/>
                    </a:cubicBezTo>
                    <a:cubicBezTo>
                      <a:pt x="311041" y="24651"/>
                      <a:pt x="296108" y="54939"/>
                      <a:pt x="304800" y="68597"/>
                    </a:cubicBezTo>
                    <a:cubicBezTo>
                      <a:pt x="319264" y="91326"/>
                      <a:pt x="347006" y="103331"/>
                      <a:pt x="361950" y="125747"/>
                    </a:cubicBezTo>
                    <a:lnTo>
                      <a:pt x="381000" y="154322"/>
                    </a:lnTo>
                    <a:cubicBezTo>
                      <a:pt x="384175" y="186072"/>
                      <a:pt x="381759" y="218891"/>
                      <a:pt x="390525" y="249572"/>
                    </a:cubicBezTo>
                    <a:cubicBezTo>
                      <a:pt x="394886" y="264836"/>
                      <a:pt x="411224" y="273889"/>
                      <a:pt x="419100" y="287672"/>
                    </a:cubicBezTo>
                    <a:cubicBezTo>
                      <a:pt x="463699" y="365720"/>
                      <a:pt x="342435" y="310860"/>
                      <a:pt x="276225" y="306722"/>
                    </a:cubicBezTo>
                    <a:cubicBezTo>
                      <a:pt x="234868" y="299829"/>
                      <a:pt x="211388" y="296547"/>
                      <a:pt x="171450" y="287672"/>
                    </a:cubicBezTo>
                    <a:cubicBezTo>
                      <a:pt x="158671" y="284832"/>
                      <a:pt x="146050" y="281322"/>
                      <a:pt x="133350" y="278147"/>
                    </a:cubicBezTo>
                    <a:cubicBezTo>
                      <a:pt x="51458" y="223552"/>
                      <a:pt x="155070" y="289007"/>
                      <a:pt x="76200" y="249572"/>
                    </a:cubicBezTo>
                    <a:cubicBezTo>
                      <a:pt x="65961" y="244452"/>
                      <a:pt x="57150" y="236872"/>
                      <a:pt x="47625" y="230522"/>
                    </a:cubicBezTo>
                    <a:cubicBezTo>
                      <a:pt x="3956" y="165018"/>
                      <a:pt x="16765" y="195092"/>
                      <a:pt x="0" y="144797"/>
                    </a:cubicBezTo>
                    <a:cubicBezTo>
                      <a:pt x="9751" y="8280"/>
                      <a:pt x="15875" y="25735"/>
                      <a:pt x="19050" y="19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Rounded Rectangle 352"/>
              <p:cNvSpPr>
                <a:spLocks noChangeArrowheads="1"/>
              </p:cNvSpPr>
              <p:nvPr/>
            </p:nvSpPr>
            <p:spPr bwMode="auto">
              <a:xfrm>
                <a:off x="6391275" y="3314700"/>
                <a:ext cx="704850" cy="3429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Monotype Sorts" charset="0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3000"/>
                  <a:buFont typeface="Monotype Sorts" charset="0"/>
                  <a:buChar char="n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Rounded Rectangle 353"/>
              <p:cNvSpPr>
                <a:spLocks noChangeArrowheads="1"/>
              </p:cNvSpPr>
              <p:nvPr/>
            </p:nvSpPr>
            <p:spPr bwMode="auto">
              <a:xfrm>
                <a:off x="5629274" y="3924300"/>
                <a:ext cx="1495425" cy="3429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Monotype Sorts" charset="0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3000"/>
                  <a:buFont typeface="Monotype Sorts" charset="0"/>
                  <a:buChar char="n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354"/>
              <p:cNvSpPr>
                <a:spLocks/>
              </p:cNvSpPr>
              <p:nvPr/>
            </p:nvSpPr>
            <p:spPr bwMode="auto">
              <a:xfrm>
                <a:off x="5675702" y="3924300"/>
                <a:ext cx="1744273" cy="691944"/>
              </a:xfrm>
              <a:custGeom>
                <a:avLst/>
                <a:gdLst>
                  <a:gd name="T0" fmla="*/ 134548 w 1744273"/>
                  <a:gd name="T1" fmla="*/ 76200 h 691944"/>
                  <a:gd name="T2" fmla="*/ 134548 w 1744273"/>
                  <a:gd name="T3" fmla="*/ 76200 h 691944"/>
                  <a:gd name="T4" fmla="*/ 182173 w 1744273"/>
                  <a:gd name="T5" fmla="*/ 247650 h 691944"/>
                  <a:gd name="T6" fmla="*/ 248848 w 1744273"/>
                  <a:gd name="T7" fmla="*/ 342900 h 691944"/>
                  <a:gd name="T8" fmla="*/ 315523 w 1744273"/>
                  <a:gd name="T9" fmla="*/ 419100 h 691944"/>
                  <a:gd name="T10" fmla="*/ 363148 w 1744273"/>
                  <a:gd name="T11" fmla="*/ 457200 h 691944"/>
                  <a:gd name="T12" fmla="*/ 448873 w 1744273"/>
                  <a:gd name="T13" fmla="*/ 523875 h 691944"/>
                  <a:gd name="T14" fmla="*/ 515548 w 1744273"/>
                  <a:gd name="T15" fmla="*/ 561975 h 691944"/>
                  <a:gd name="T16" fmla="*/ 544123 w 1744273"/>
                  <a:gd name="T17" fmla="*/ 581025 h 691944"/>
                  <a:gd name="T18" fmla="*/ 601273 w 1744273"/>
                  <a:gd name="T19" fmla="*/ 590550 h 691944"/>
                  <a:gd name="T20" fmla="*/ 629848 w 1744273"/>
                  <a:gd name="T21" fmla="*/ 600075 h 691944"/>
                  <a:gd name="T22" fmla="*/ 734623 w 1744273"/>
                  <a:gd name="T23" fmla="*/ 619125 h 691944"/>
                  <a:gd name="T24" fmla="*/ 763198 w 1744273"/>
                  <a:gd name="T25" fmla="*/ 628650 h 691944"/>
                  <a:gd name="T26" fmla="*/ 820348 w 1744273"/>
                  <a:gd name="T27" fmla="*/ 638175 h 691944"/>
                  <a:gd name="T28" fmla="*/ 839398 w 1744273"/>
                  <a:gd name="T29" fmla="*/ 609600 h 691944"/>
                  <a:gd name="T30" fmla="*/ 858448 w 1744273"/>
                  <a:gd name="T31" fmla="*/ 552450 h 691944"/>
                  <a:gd name="T32" fmla="*/ 1010848 w 1744273"/>
                  <a:gd name="T33" fmla="*/ 561975 h 691944"/>
                  <a:gd name="T34" fmla="*/ 1067998 w 1744273"/>
                  <a:gd name="T35" fmla="*/ 571500 h 691944"/>
                  <a:gd name="T36" fmla="*/ 1134673 w 1744273"/>
                  <a:gd name="T37" fmla="*/ 552450 h 691944"/>
                  <a:gd name="T38" fmla="*/ 1163248 w 1744273"/>
                  <a:gd name="T39" fmla="*/ 533400 h 691944"/>
                  <a:gd name="T40" fmla="*/ 1258498 w 1744273"/>
                  <a:gd name="T41" fmla="*/ 523875 h 691944"/>
                  <a:gd name="T42" fmla="*/ 1287073 w 1744273"/>
                  <a:gd name="T43" fmla="*/ 504825 h 691944"/>
                  <a:gd name="T44" fmla="*/ 1315648 w 1744273"/>
                  <a:gd name="T45" fmla="*/ 476250 h 691944"/>
                  <a:gd name="T46" fmla="*/ 1353748 w 1744273"/>
                  <a:gd name="T47" fmla="*/ 457200 h 691944"/>
                  <a:gd name="T48" fmla="*/ 1420423 w 1744273"/>
                  <a:gd name="T49" fmla="*/ 438150 h 691944"/>
                  <a:gd name="T50" fmla="*/ 1572823 w 1744273"/>
                  <a:gd name="T51" fmla="*/ 447675 h 691944"/>
                  <a:gd name="T52" fmla="*/ 1744273 w 1744273"/>
                  <a:gd name="T53" fmla="*/ 447675 h 691944"/>
                  <a:gd name="T54" fmla="*/ 1610923 w 1744273"/>
                  <a:gd name="T55" fmla="*/ 419100 h 691944"/>
                  <a:gd name="T56" fmla="*/ 1487098 w 1744273"/>
                  <a:gd name="T57" fmla="*/ 400050 h 691944"/>
                  <a:gd name="T58" fmla="*/ 1458523 w 1744273"/>
                  <a:gd name="T59" fmla="*/ 390525 h 691944"/>
                  <a:gd name="T60" fmla="*/ 1420423 w 1744273"/>
                  <a:gd name="T61" fmla="*/ 333375 h 691944"/>
                  <a:gd name="T62" fmla="*/ 1401373 w 1744273"/>
                  <a:gd name="T63" fmla="*/ 304800 h 691944"/>
                  <a:gd name="T64" fmla="*/ 1372798 w 1744273"/>
                  <a:gd name="T65" fmla="*/ 266700 h 691944"/>
                  <a:gd name="T66" fmla="*/ 1296598 w 1744273"/>
                  <a:gd name="T67" fmla="*/ 247650 h 691944"/>
                  <a:gd name="T68" fmla="*/ 1229923 w 1744273"/>
                  <a:gd name="T69" fmla="*/ 209550 h 691944"/>
                  <a:gd name="T70" fmla="*/ 1115623 w 1744273"/>
                  <a:gd name="T71" fmla="*/ 161925 h 691944"/>
                  <a:gd name="T72" fmla="*/ 972748 w 1744273"/>
                  <a:gd name="T73" fmla="*/ 133350 h 691944"/>
                  <a:gd name="T74" fmla="*/ 858448 w 1744273"/>
                  <a:gd name="T75" fmla="*/ 104775 h 691944"/>
                  <a:gd name="T76" fmla="*/ 829873 w 1744273"/>
                  <a:gd name="T77" fmla="*/ 95250 h 691944"/>
                  <a:gd name="T78" fmla="*/ 744148 w 1744273"/>
                  <a:gd name="T79" fmla="*/ 85725 h 691944"/>
                  <a:gd name="T80" fmla="*/ 582223 w 1744273"/>
                  <a:gd name="T81" fmla="*/ 57150 h 691944"/>
                  <a:gd name="T82" fmla="*/ 486973 w 1744273"/>
                  <a:gd name="T83" fmla="*/ 38100 h 691944"/>
                  <a:gd name="T84" fmla="*/ 401248 w 1744273"/>
                  <a:gd name="T85" fmla="*/ 28575 h 691944"/>
                  <a:gd name="T86" fmla="*/ 277423 w 1744273"/>
                  <a:gd name="T87" fmla="*/ 0 h 691944"/>
                  <a:gd name="T88" fmla="*/ 96448 w 1744273"/>
                  <a:gd name="T89" fmla="*/ 9525 h 691944"/>
                  <a:gd name="T90" fmla="*/ 67873 w 1744273"/>
                  <a:gd name="T91" fmla="*/ 19050 h 691944"/>
                  <a:gd name="T92" fmla="*/ 39298 w 1744273"/>
                  <a:gd name="T93" fmla="*/ 38100 h 691944"/>
                  <a:gd name="T94" fmla="*/ 29773 w 1744273"/>
                  <a:gd name="T95" fmla="*/ 180975 h 691944"/>
                  <a:gd name="T96" fmla="*/ 58348 w 1744273"/>
                  <a:gd name="T97" fmla="*/ 190500 h 691944"/>
                  <a:gd name="T98" fmla="*/ 172648 w 1744273"/>
                  <a:gd name="T99" fmla="*/ 352425 h 691944"/>
                  <a:gd name="T100" fmla="*/ 182173 w 1744273"/>
                  <a:gd name="T101" fmla="*/ 419100 h 691944"/>
                  <a:gd name="T102" fmla="*/ 201223 w 1744273"/>
                  <a:gd name="T103" fmla="*/ 495300 h 691944"/>
                  <a:gd name="T104" fmla="*/ 210748 w 1744273"/>
                  <a:gd name="T105" fmla="*/ 590550 h 691944"/>
                  <a:gd name="T106" fmla="*/ 248848 w 1744273"/>
                  <a:gd name="T107" fmla="*/ 628650 h 691944"/>
                  <a:gd name="T108" fmla="*/ 305998 w 1744273"/>
                  <a:gd name="T109" fmla="*/ 657225 h 691944"/>
                  <a:gd name="T110" fmla="*/ 486973 w 1744273"/>
                  <a:gd name="T111" fmla="*/ 619125 h 691944"/>
                  <a:gd name="T112" fmla="*/ 496498 w 1744273"/>
                  <a:gd name="T113" fmla="*/ 590550 h 691944"/>
                  <a:gd name="T114" fmla="*/ 486973 w 1744273"/>
                  <a:gd name="T115" fmla="*/ 533400 h 691944"/>
                  <a:gd name="T116" fmla="*/ 515548 w 1744273"/>
                  <a:gd name="T117" fmla="*/ 561975 h 691944"/>
                  <a:gd name="T118" fmla="*/ 686998 w 1744273"/>
                  <a:gd name="T119" fmla="*/ 314325 h 69194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44273"/>
                  <a:gd name="T181" fmla="*/ 0 h 691944"/>
                  <a:gd name="T182" fmla="*/ 1744273 w 1744273"/>
                  <a:gd name="T183" fmla="*/ 691944 h 69194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44273" h="691944">
                    <a:moveTo>
                      <a:pt x="134548" y="76200"/>
                    </a:moveTo>
                    <a:lnTo>
                      <a:pt x="134548" y="76200"/>
                    </a:lnTo>
                    <a:cubicBezTo>
                      <a:pt x="150423" y="133350"/>
                      <a:pt x="161347" y="192113"/>
                      <a:pt x="182173" y="247650"/>
                    </a:cubicBezTo>
                    <a:cubicBezTo>
                      <a:pt x="189573" y="267384"/>
                      <a:pt x="233928" y="321586"/>
                      <a:pt x="248848" y="342900"/>
                    </a:cubicBezTo>
                    <a:cubicBezTo>
                      <a:pt x="297465" y="412353"/>
                      <a:pt x="265814" y="385961"/>
                      <a:pt x="315523" y="419100"/>
                    </a:cubicBezTo>
                    <a:cubicBezTo>
                      <a:pt x="358128" y="483007"/>
                      <a:pt x="307939" y="420394"/>
                      <a:pt x="363148" y="457200"/>
                    </a:cubicBezTo>
                    <a:cubicBezTo>
                      <a:pt x="393269" y="477280"/>
                      <a:pt x="418752" y="503795"/>
                      <a:pt x="448873" y="523875"/>
                    </a:cubicBezTo>
                    <a:cubicBezTo>
                      <a:pt x="518491" y="570287"/>
                      <a:pt x="430955" y="513636"/>
                      <a:pt x="515548" y="561975"/>
                    </a:cubicBezTo>
                    <a:cubicBezTo>
                      <a:pt x="525487" y="567655"/>
                      <a:pt x="533263" y="577405"/>
                      <a:pt x="544123" y="581025"/>
                    </a:cubicBezTo>
                    <a:cubicBezTo>
                      <a:pt x="562445" y="587132"/>
                      <a:pt x="582420" y="586360"/>
                      <a:pt x="601273" y="590550"/>
                    </a:cubicBezTo>
                    <a:cubicBezTo>
                      <a:pt x="611074" y="592728"/>
                      <a:pt x="620108" y="597640"/>
                      <a:pt x="629848" y="600075"/>
                    </a:cubicBezTo>
                    <a:cubicBezTo>
                      <a:pt x="699185" y="617409"/>
                      <a:pt x="658194" y="602141"/>
                      <a:pt x="734623" y="619125"/>
                    </a:cubicBezTo>
                    <a:cubicBezTo>
                      <a:pt x="744424" y="621303"/>
                      <a:pt x="753397" y="626472"/>
                      <a:pt x="763198" y="628650"/>
                    </a:cubicBezTo>
                    <a:cubicBezTo>
                      <a:pt x="782051" y="632840"/>
                      <a:pt x="801298" y="635000"/>
                      <a:pt x="820348" y="638175"/>
                    </a:cubicBezTo>
                    <a:cubicBezTo>
                      <a:pt x="826698" y="628650"/>
                      <a:pt x="834749" y="620061"/>
                      <a:pt x="839398" y="609600"/>
                    </a:cubicBezTo>
                    <a:cubicBezTo>
                      <a:pt x="847553" y="591250"/>
                      <a:pt x="858448" y="552450"/>
                      <a:pt x="858448" y="552450"/>
                    </a:cubicBezTo>
                    <a:cubicBezTo>
                      <a:pt x="909248" y="555625"/>
                      <a:pt x="960158" y="557367"/>
                      <a:pt x="1010848" y="561975"/>
                    </a:cubicBezTo>
                    <a:cubicBezTo>
                      <a:pt x="1030081" y="563723"/>
                      <a:pt x="1048685" y="571500"/>
                      <a:pt x="1067998" y="571500"/>
                    </a:cubicBezTo>
                    <a:cubicBezTo>
                      <a:pt x="1074102" y="571500"/>
                      <a:pt x="1125690" y="556942"/>
                      <a:pt x="1134673" y="552450"/>
                    </a:cubicBezTo>
                    <a:cubicBezTo>
                      <a:pt x="1144912" y="547330"/>
                      <a:pt x="1152094" y="535974"/>
                      <a:pt x="1163248" y="533400"/>
                    </a:cubicBezTo>
                    <a:cubicBezTo>
                      <a:pt x="1194339" y="526225"/>
                      <a:pt x="1226748" y="527050"/>
                      <a:pt x="1258498" y="523875"/>
                    </a:cubicBezTo>
                    <a:cubicBezTo>
                      <a:pt x="1268023" y="517525"/>
                      <a:pt x="1278279" y="512154"/>
                      <a:pt x="1287073" y="504825"/>
                    </a:cubicBezTo>
                    <a:cubicBezTo>
                      <a:pt x="1297421" y="496201"/>
                      <a:pt x="1304687" y="484080"/>
                      <a:pt x="1315648" y="476250"/>
                    </a:cubicBezTo>
                    <a:cubicBezTo>
                      <a:pt x="1327202" y="467997"/>
                      <a:pt x="1340697" y="462793"/>
                      <a:pt x="1353748" y="457200"/>
                    </a:cubicBezTo>
                    <a:cubicBezTo>
                      <a:pt x="1372879" y="449001"/>
                      <a:pt x="1401089" y="442983"/>
                      <a:pt x="1420423" y="438150"/>
                    </a:cubicBezTo>
                    <a:lnTo>
                      <a:pt x="1572823" y="447675"/>
                    </a:lnTo>
                    <a:cubicBezTo>
                      <a:pt x="1713046" y="457691"/>
                      <a:pt x="1646038" y="464047"/>
                      <a:pt x="1744273" y="447675"/>
                    </a:cubicBezTo>
                    <a:cubicBezTo>
                      <a:pt x="1676243" y="413660"/>
                      <a:pt x="1723427" y="431600"/>
                      <a:pt x="1610923" y="419100"/>
                    </a:cubicBezTo>
                    <a:cubicBezTo>
                      <a:pt x="1569281" y="414473"/>
                      <a:pt x="1527807" y="410227"/>
                      <a:pt x="1487098" y="400050"/>
                    </a:cubicBezTo>
                    <a:cubicBezTo>
                      <a:pt x="1477358" y="397615"/>
                      <a:pt x="1468048" y="393700"/>
                      <a:pt x="1458523" y="390525"/>
                    </a:cubicBezTo>
                    <a:lnTo>
                      <a:pt x="1420423" y="333375"/>
                    </a:lnTo>
                    <a:cubicBezTo>
                      <a:pt x="1414073" y="323850"/>
                      <a:pt x="1408242" y="313958"/>
                      <a:pt x="1401373" y="304800"/>
                    </a:cubicBezTo>
                    <a:cubicBezTo>
                      <a:pt x="1391848" y="292100"/>
                      <a:pt x="1386735" y="274302"/>
                      <a:pt x="1372798" y="266700"/>
                    </a:cubicBezTo>
                    <a:cubicBezTo>
                      <a:pt x="1349813" y="254163"/>
                      <a:pt x="1296598" y="247650"/>
                      <a:pt x="1296598" y="247650"/>
                    </a:cubicBezTo>
                    <a:cubicBezTo>
                      <a:pt x="1266837" y="227810"/>
                      <a:pt x="1265079" y="224931"/>
                      <a:pt x="1229923" y="209550"/>
                    </a:cubicBezTo>
                    <a:cubicBezTo>
                      <a:pt x="1192109" y="193006"/>
                      <a:pt x="1156336" y="168711"/>
                      <a:pt x="1115623" y="161925"/>
                    </a:cubicBezTo>
                    <a:cubicBezTo>
                      <a:pt x="1044932" y="150143"/>
                      <a:pt x="1054086" y="152716"/>
                      <a:pt x="972748" y="133350"/>
                    </a:cubicBezTo>
                    <a:cubicBezTo>
                      <a:pt x="934543" y="124254"/>
                      <a:pt x="895705" y="117194"/>
                      <a:pt x="858448" y="104775"/>
                    </a:cubicBezTo>
                    <a:cubicBezTo>
                      <a:pt x="848923" y="101600"/>
                      <a:pt x="839777" y="96901"/>
                      <a:pt x="829873" y="95250"/>
                    </a:cubicBezTo>
                    <a:cubicBezTo>
                      <a:pt x="801513" y="90523"/>
                      <a:pt x="772565" y="90097"/>
                      <a:pt x="744148" y="85725"/>
                    </a:cubicBezTo>
                    <a:cubicBezTo>
                      <a:pt x="689976" y="77391"/>
                      <a:pt x="635968" y="67899"/>
                      <a:pt x="582223" y="57150"/>
                    </a:cubicBezTo>
                    <a:cubicBezTo>
                      <a:pt x="550473" y="50800"/>
                      <a:pt x="519154" y="41676"/>
                      <a:pt x="486973" y="38100"/>
                    </a:cubicBezTo>
                    <a:lnTo>
                      <a:pt x="401248" y="28575"/>
                    </a:lnTo>
                    <a:cubicBezTo>
                      <a:pt x="322799" y="2425"/>
                      <a:pt x="363977" y="12365"/>
                      <a:pt x="277423" y="0"/>
                    </a:cubicBezTo>
                    <a:cubicBezTo>
                      <a:pt x="217098" y="3175"/>
                      <a:pt x="156608" y="4056"/>
                      <a:pt x="96448" y="9525"/>
                    </a:cubicBezTo>
                    <a:cubicBezTo>
                      <a:pt x="86449" y="10434"/>
                      <a:pt x="76853" y="14560"/>
                      <a:pt x="67873" y="19050"/>
                    </a:cubicBezTo>
                    <a:cubicBezTo>
                      <a:pt x="57634" y="24170"/>
                      <a:pt x="48823" y="31750"/>
                      <a:pt x="39298" y="38100"/>
                    </a:cubicBezTo>
                    <a:cubicBezTo>
                      <a:pt x="4819" y="89819"/>
                      <a:pt x="0" y="84213"/>
                      <a:pt x="29773" y="180975"/>
                    </a:cubicBezTo>
                    <a:cubicBezTo>
                      <a:pt x="32726" y="190571"/>
                      <a:pt x="48823" y="187325"/>
                      <a:pt x="58348" y="190500"/>
                    </a:cubicBezTo>
                    <a:cubicBezTo>
                      <a:pt x="93275" y="295281"/>
                      <a:pt x="19296" y="84060"/>
                      <a:pt x="172648" y="352425"/>
                    </a:cubicBezTo>
                    <a:cubicBezTo>
                      <a:pt x="183787" y="371918"/>
                      <a:pt x="178482" y="396955"/>
                      <a:pt x="182173" y="419100"/>
                    </a:cubicBezTo>
                    <a:cubicBezTo>
                      <a:pt x="189836" y="465076"/>
                      <a:pt x="188955" y="458495"/>
                      <a:pt x="201223" y="495300"/>
                    </a:cubicBezTo>
                    <a:cubicBezTo>
                      <a:pt x="204398" y="527050"/>
                      <a:pt x="200016" y="560501"/>
                      <a:pt x="210748" y="590550"/>
                    </a:cubicBezTo>
                    <a:cubicBezTo>
                      <a:pt x="216789" y="607464"/>
                      <a:pt x="235211" y="616961"/>
                      <a:pt x="248848" y="628650"/>
                    </a:cubicBezTo>
                    <a:cubicBezTo>
                      <a:pt x="272348" y="648793"/>
                      <a:pt x="278341" y="648006"/>
                      <a:pt x="305998" y="657225"/>
                    </a:cubicBezTo>
                    <a:cubicBezTo>
                      <a:pt x="419689" y="650537"/>
                      <a:pt x="450563" y="691944"/>
                      <a:pt x="486973" y="619125"/>
                    </a:cubicBezTo>
                    <a:cubicBezTo>
                      <a:pt x="491463" y="610145"/>
                      <a:pt x="493323" y="600075"/>
                      <a:pt x="496498" y="590550"/>
                    </a:cubicBezTo>
                    <a:lnTo>
                      <a:pt x="486973" y="533400"/>
                    </a:lnTo>
                    <a:lnTo>
                      <a:pt x="515548" y="561975"/>
                    </a:lnTo>
                    <a:lnTo>
                      <a:pt x="686998" y="314325"/>
                    </a:lnTo>
                  </a:path>
                </a:pathLst>
              </a:custGeom>
              <a:solidFill>
                <a:srgbClr val="FFFFFF"/>
              </a:solidFill>
              <a:ln w="12700" algn="ctr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Rounded Rectangle 355"/>
              <p:cNvSpPr>
                <a:spLocks noChangeArrowheads="1"/>
              </p:cNvSpPr>
              <p:nvPr/>
            </p:nvSpPr>
            <p:spPr bwMode="auto">
              <a:xfrm>
                <a:off x="5915025" y="4010025"/>
                <a:ext cx="790575" cy="50482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Monotype Sorts" charset="0"/>
                  <a:buChar char="n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»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3000"/>
                  <a:buFont typeface="Monotype Sorts" charset="0"/>
                  <a:buChar char="n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37" name="Picture 356" descr="links-network-graph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70" b="77451"/>
              <a:stretch>
                <a:fillRect/>
              </a:stretch>
            </p:blipFill>
            <p:spPr bwMode="auto">
              <a:xfrm>
                <a:off x="6562725" y="3500438"/>
                <a:ext cx="427751" cy="395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357" descr="links-network-graph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70" b="77451"/>
              <a:stretch>
                <a:fillRect/>
              </a:stretch>
            </p:blipFill>
            <p:spPr bwMode="auto">
              <a:xfrm>
                <a:off x="5457826" y="3509963"/>
                <a:ext cx="345293" cy="319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358" descr="links-network-graph.jp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70" b="77451"/>
              <a:stretch>
                <a:fillRect/>
              </a:stretch>
            </p:blipFill>
            <p:spPr bwMode="auto">
              <a:xfrm>
                <a:off x="6629401" y="3967162"/>
                <a:ext cx="438058" cy="404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59" descr="links-network-graph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70" b="77451"/>
              <a:stretch>
                <a:fillRect/>
              </a:stretch>
            </p:blipFill>
            <p:spPr bwMode="auto">
              <a:xfrm>
                <a:off x="5924550" y="3929062"/>
                <a:ext cx="396829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360" descr="links-network-graph.jp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170" b="77451"/>
              <a:stretch>
                <a:fillRect/>
              </a:stretch>
            </p:blipFill>
            <p:spPr bwMode="auto">
              <a:xfrm>
                <a:off x="6019800" y="3509962"/>
                <a:ext cx="371475" cy="34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1072839" y="1146458"/>
            <a:ext cx="7027553" cy="1028541"/>
            <a:chOff x="683568" y="1340768"/>
            <a:chExt cx="7027553" cy="1659216"/>
          </a:xfrm>
        </p:grpSpPr>
        <p:sp>
          <p:nvSpPr>
            <p:cNvPr id="65" name="Rectangle 64"/>
            <p:cNvSpPr/>
            <p:nvPr/>
          </p:nvSpPr>
          <p:spPr>
            <a:xfrm>
              <a:off x="683569" y="1349152"/>
              <a:ext cx="7027552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3568" y="1628800"/>
              <a:ext cx="7027552" cy="76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3568" y="1958752"/>
              <a:ext cx="7027552" cy="76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3568" y="2263552"/>
              <a:ext cx="7027552" cy="762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83568" y="2568352"/>
              <a:ext cx="7027552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83568" y="2920752"/>
              <a:ext cx="7027552" cy="76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259632" y="1340768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219294" y="134109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185723" y="134915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503480" y="1345940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844876" y="134915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064848" y="13533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16745" y="1628123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883569" y="163299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750117" y="1628123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238144" y="1624586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433731" y="1628123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294051" y="163299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121587" y="163299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936815" y="1624586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426387" y="195097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345397" y="1958075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641279" y="195097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36067" y="19629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574758" y="1960848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597515" y="19629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072344" y="2270521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710599" y="19629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259631" y="1960848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251075" y="2259065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255700" y="22677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765955" y="2270521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682707" y="226355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311184" y="2265648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011340" y="291487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29457" y="25725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640682" y="256835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795587" y="2590047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687803" y="25725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511422" y="256585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636986" y="25725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426386" y="2570448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238174" y="256585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976023" y="290920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993673" y="291487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841544" y="2927976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536938" y="291487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239188" y="2919267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077744" y="291487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903437" y="290920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349125" y="2908066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1290038" y="3253537"/>
            <a:ext cx="1772732" cy="72008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/>
          <p:cNvSpPr/>
          <p:nvPr/>
        </p:nvSpPr>
        <p:spPr>
          <a:xfrm>
            <a:off x="3362904" y="3253537"/>
            <a:ext cx="2247321" cy="72008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8" name="Group 117"/>
          <p:cNvGrpSpPr/>
          <p:nvPr/>
        </p:nvGrpSpPr>
        <p:grpSpPr>
          <a:xfrm>
            <a:off x="2621883" y="2695281"/>
            <a:ext cx="1212351" cy="402183"/>
            <a:chOff x="683568" y="1340768"/>
            <a:chExt cx="7027553" cy="1659216"/>
          </a:xfrm>
        </p:grpSpPr>
        <p:sp>
          <p:nvSpPr>
            <p:cNvPr id="119" name="Rectangle 118"/>
            <p:cNvSpPr/>
            <p:nvPr/>
          </p:nvSpPr>
          <p:spPr>
            <a:xfrm>
              <a:off x="683569" y="1349152"/>
              <a:ext cx="7027552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83568" y="1628800"/>
              <a:ext cx="7027552" cy="76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83568" y="1958752"/>
              <a:ext cx="7027552" cy="76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83568" y="2263552"/>
              <a:ext cx="7027552" cy="762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83568" y="2568352"/>
              <a:ext cx="7027552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83568" y="2920752"/>
              <a:ext cx="7027552" cy="76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259632" y="1340768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219294" y="134109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185723" y="134915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503480" y="1345940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844876" y="134915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064848" y="13533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016745" y="1628123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883569" y="163299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750117" y="1628123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238144" y="1624586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433731" y="1628123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294051" y="163299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121587" y="163299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936815" y="1624586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426387" y="195097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345397" y="1958075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641279" y="195097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636067" y="19629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574758" y="1960848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597515" y="19629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072344" y="2270521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710599" y="19629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259631" y="1960848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251075" y="2259065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255700" y="22677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765955" y="2270521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682707" y="226355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7311184" y="2265648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011340" y="291487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829457" y="25725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640682" y="256835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795587" y="2590047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687803" y="25725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511422" y="256585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636986" y="25725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426386" y="2570448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238174" y="256585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976023" y="290920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993673" y="291487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841544" y="2927976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4536938" y="291487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239188" y="2919267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077744" y="291487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903437" y="290920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7349125" y="2908066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146781" y="2692853"/>
            <a:ext cx="1220807" cy="417934"/>
            <a:chOff x="683568" y="1340768"/>
            <a:chExt cx="7027553" cy="1659216"/>
          </a:xfrm>
        </p:grpSpPr>
        <p:sp>
          <p:nvSpPr>
            <p:cNvPr id="171" name="Rectangle 170"/>
            <p:cNvSpPr/>
            <p:nvPr/>
          </p:nvSpPr>
          <p:spPr>
            <a:xfrm>
              <a:off x="683569" y="1349152"/>
              <a:ext cx="7027552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83568" y="1628800"/>
              <a:ext cx="7027552" cy="76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83568" y="1958752"/>
              <a:ext cx="7027552" cy="76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83568" y="2263552"/>
              <a:ext cx="7027552" cy="762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83568" y="2568352"/>
              <a:ext cx="7027552" cy="76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83568" y="2920752"/>
              <a:ext cx="7027552" cy="76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1259632" y="1340768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219294" y="134109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185723" y="134915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03480" y="1345940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844876" y="134915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064848" y="13533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1016745" y="1628123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1883569" y="163299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2750117" y="1628123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238144" y="1624586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433731" y="1628123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294051" y="163299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121587" y="163299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936815" y="1624586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426387" y="195097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45397" y="1958075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641279" y="195097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4636067" y="19629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574758" y="1960848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2597515" y="19629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1072344" y="2270521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1710599" y="19629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1259631" y="1960848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2251075" y="2259065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255700" y="22677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765955" y="2270521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6682707" y="226355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311184" y="2265648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011340" y="291487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829457" y="25725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1640682" y="256835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2795587" y="2590047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3687803" y="25725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11422" y="256585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5636986" y="2572544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6426386" y="2570448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7238174" y="256585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1976023" y="290920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2993673" y="291487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3841544" y="2927976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536938" y="291487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239188" y="2919267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077744" y="2914879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6903437" y="2909202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7349125" y="2908066"/>
              <a:ext cx="242887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22" name="Rectangle 221"/>
          <p:cNvSpPr/>
          <p:nvPr/>
        </p:nvSpPr>
        <p:spPr>
          <a:xfrm>
            <a:off x="5935970" y="3246465"/>
            <a:ext cx="1920142" cy="79080"/>
          </a:xfrm>
          <a:prstGeom prst="rect">
            <a:avLst/>
          </a:pr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Curved Up Arrow 222"/>
          <p:cNvSpPr/>
          <p:nvPr/>
        </p:nvSpPr>
        <p:spPr>
          <a:xfrm>
            <a:off x="2901020" y="3399135"/>
            <a:ext cx="645386" cy="216024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4" name="Curved Up Arrow 223"/>
          <p:cNvSpPr/>
          <p:nvPr/>
        </p:nvSpPr>
        <p:spPr>
          <a:xfrm>
            <a:off x="5500498" y="3399135"/>
            <a:ext cx="645386" cy="216024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5" name="Down Arrow 373"/>
          <p:cNvSpPr>
            <a:spLocks noChangeArrowheads="1"/>
          </p:cNvSpPr>
          <p:nvPr/>
        </p:nvSpPr>
        <p:spPr bwMode="auto">
          <a:xfrm>
            <a:off x="4149363" y="2391023"/>
            <a:ext cx="790575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0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3000"/>
              <a:buFont typeface="Monotype Sorts" charset="0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226" name="Rectangle 6"/>
          <p:cNvSpPr>
            <a:spLocks noChangeArrowheads="1"/>
          </p:cNvSpPr>
          <p:nvPr/>
        </p:nvSpPr>
        <p:spPr bwMode="auto">
          <a:xfrm>
            <a:off x="5083316" y="4149080"/>
            <a:ext cx="2224988" cy="474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altLang="en-U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ea typeface="MS Mincho" pitchFamily="49" charset="-128"/>
              </a:rPr>
              <a:t>Break connections by increasing shared barcodes</a:t>
            </a:r>
          </a:p>
        </p:txBody>
      </p:sp>
    </p:spTree>
    <p:extLst>
      <p:ext uri="{BB962C8B-B14F-4D97-AF65-F5344CB8AC3E}">
        <p14:creationId xmlns:p14="http://schemas.microsoft.com/office/powerpoint/2010/main" val="395479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4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2699792" y="548680"/>
            <a:ext cx="2969865" cy="792088"/>
          </a:xfrm>
          <a:prstGeom prst="rect">
            <a:avLst/>
          </a:prstGeom>
          <a:solidFill>
            <a:srgbClr val="FFFFFF"/>
          </a:solidFill>
          <a:ln w="38100">
            <a:solidFill>
              <a:srgbClr val="00FF66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GB" sz="28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Scaff10X V4.1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BA4B6C-717A-1A44-BE70-167E72D60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1700808"/>
            <a:ext cx="734481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q"/>
            </a:pPr>
            <a:r>
              <a:rPr lang="en-GB" altLang="en-US" sz="2200" b="1" i="1" dirty="0">
                <a:latin typeface="Arial" charset="0"/>
              </a:rPr>
              <a:t>Added  </a:t>
            </a:r>
            <a:r>
              <a:rPr lang="en-GB" altLang="en-US" sz="2200" b="1" i="1" dirty="0" err="1">
                <a:latin typeface="Arial" charset="0"/>
              </a:rPr>
              <a:t>Scaff_FilePreProcess</a:t>
            </a:r>
            <a:r>
              <a:rPr lang="en-GB" altLang="en-US" sz="2200" b="1" i="1" dirty="0">
                <a:latin typeface="Arial" charset="0"/>
              </a:rPr>
              <a:t> </a:t>
            </a:r>
          </a:p>
          <a:p>
            <a:pPr marL="0" indent="0" eaLnBrk="1" hangingPunct="1">
              <a:buClr>
                <a:schemeClr val="hlink"/>
              </a:buClr>
              <a:buSzPct val="75000"/>
              <a:buNone/>
            </a:pPr>
            <a:r>
              <a:rPr lang="en-GB" altLang="en-US" sz="2200" b="1" i="1" dirty="0">
                <a:latin typeface="Arial" charset="0"/>
              </a:rPr>
              <a:t>      (1) Read </a:t>
            </a:r>
            <a:r>
              <a:rPr lang="en-GB" altLang="en-US" sz="2200" b="1" i="1" dirty="0" err="1">
                <a:latin typeface="Arial" charset="0"/>
              </a:rPr>
              <a:t>gzipped</a:t>
            </a:r>
            <a:r>
              <a:rPr lang="en-GB" altLang="en-US" sz="2200" b="1" i="1" dirty="0">
                <a:latin typeface="Arial" charset="0"/>
              </a:rPr>
              <a:t> files</a:t>
            </a:r>
          </a:p>
          <a:p>
            <a:pPr marL="0" indent="0" eaLnBrk="1" hangingPunct="1">
              <a:buClr>
                <a:schemeClr val="hlink"/>
              </a:buClr>
              <a:buSzPct val="75000"/>
              <a:buNone/>
            </a:pPr>
            <a:r>
              <a:rPr lang="en-GB" altLang="en-US" sz="2200" b="1" i="1" dirty="0">
                <a:latin typeface="Arial" charset="0"/>
              </a:rPr>
              <a:t>      (2) Processing barcodes</a:t>
            </a:r>
          </a:p>
          <a:p>
            <a:pPr marL="0" indent="0" eaLnBrk="1" hangingPunct="1">
              <a:buClr>
                <a:schemeClr val="hlink"/>
              </a:buClr>
              <a:buSzPct val="75000"/>
              <a:buNone/>
            </a:pPr>
            <a:r>
              <a:rPr lang="en-GB" altLang="en-US" sz="2200" b="1" i="1" dirty="0">
                <a:latin typeface="Arial" charset="0"/>
              </a:rPr>
              <a:t>      (3) Pipe to BWA for alignment </a:t>
            </a: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q"/>
            </a:pPr>
            <a:r>
              <a:rPr lang="en-GB" altLang="en-US" sz="2200" b="1" i="1" dirty="0">
                <a:latin typeface="Arial" charset="0"/>
              </a:rPr>
              <a:t>Input files</a:t>
            </a:r>
          </a:p>
          <a:p>
            <a:pPr marL="0" indent="0" eaLnBrk="1" hangingPunct="1">
              <a:buClr>
                <a:schemeClr val="hlink"/>
              </a:buClr>
              <a:buSzPct val="75000"/>
              <a:buNone/>
            </a:pPr>
            <a:r>
              <a:rPr lang="en-GB" altLang="en-US" sz="2200" b="1" i="1" dirty="0">
                <a:latin typeface="Arial" charset="0"/>
              </a:rPr>
              <a:t>      </a:t>
            </a:r>
            <a:r>
              <a:rPr lang="en-GB" altLang="en-US" sz="2200" b="1" i="1" dirty="0" err="1">
                <a:latin typeface="Arial" charset="0"/>
              </a:rPr>
              <a:t>Gzipped</a:t>
            </a:r>
            <a:r>
              <a:rPr lang="en-GB" altLang="en-US" sz="2200" b="1" i="1" dirty="0">
                <a:latin typeface="Arial" charset="0"/>
              </a:rPr>
              <a:t> </a:t>
            </a:r>
            <a:r>
              <a:rPr lang="en-GB" altLang="en-US" sz="2200" b="1" i="1" dirty="0" err="1">
                <a:latin typeface="Arial" charset="0"/>
              </a:rPr>
              <a:t>fastq</a:t>
            </a:r>
            <a:r>
              <a:rPr lang="en-GB" altLang="en-US" sz="2200" b="1" i="1" dirty="0">
                <a:latin typeface="Arial" charset="0"/>
              </a:rPr>
              <a:t> files, target assembly</a:t>
            </a:r>
          </a:p>
          <a:p>
            <a:pPr marL="0" indent="0" eaLnBrk="1" hangingPunct="1">
              <a:buClr>
                <a:schemeClr val="hlink"/>
              </a:buClr>
              <a:buSzPct val="75000"/>
              <a:buNone/>
            </a:pPr>
            <a:r>
              <a:rPr lang="en-GB" altLang="en-US" sz="2200" b="1" i="1" dirty="0">
                <a:latin typeface="Arial" charset="0"/>
              </a:rPr>
              <a:t>      10CX </a:t>
            </a:r>
            <a:r>
              <a:rPr lang="en-GB" altLang="en-US" sz="2200" b="1" i="1" dirty="0" err="1">
                <a:latin typeface="Arial" charset="0"/>
              </a:rPr>
              <a:t>Longranger</a:t>
            </a:r>
            <a:r>
              <a:rPr lang="en-GB" altLang="en-US" sz="2200" b="1" i="1" dirty="0">
                <a:latin typeface="Arial" charset="0"/>
              </a:rPr>
              <a:t> bam file</a:t>
            </a:r>
          </a:p>
          <a:p>
            <a:pPr marL="0" indent="0" eaLnBrk="1" hangingPunct="1">
              <a:buClr>
                <a:schemeClr val="hlink"/>
              </a:buClr>
              <a:buSzPct val="75000"/>
              <a:buNone/>
            </a:pPr>
            <a:r>
              <a:rPr lang="en-GB" altLang="en-US" sz="2200" b="1" i="1" dirty="0">
                <a:latin typeface="Arial" charset="0"/>
              </a:rPr>
              <a:t>      Previously aligned </a:t>
            </a:r>
            <a:r>
              <a:rPr lang="en-GB" altLang="en-US" sz="2200" b="1" i="1" dirty="0" err="1">
                <a:latin typeface="Arial" charset="0"/>
              </a:rPr>
              <a:t>sam</a:t>
            </a:r>
            <a:r>
              <a:rPr lang="en-GB" altLang="en-US" sz="2200" b="1" i="1" dirty="0">
                <a:latin typeface="Arial" charset="0"/>
              </a:rPr>
              <a:t> file</a:t>
            </a: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q"/>
            </a:pPr>
            <a:r>
              <a:rPr lang="en-GB" altLang="en-US" sz="2200" b="1" i="1" dirty="0">
                <a:latin typeface="Arial" charset="0"/>
              </a:rPr>
              <a:t>Output files</a:t>
            </a:r>
          </a:p>
          <a:p>
            <a:pPr marL="0" indent="0" eaLnBrk="1" hangingPunct="1">
              <a:buClr>
                <a:schemeClr val="hlink"/>
              </a:buClr>
              <a:buSzPct val="75000"/>
              <a:buNone/>
            </a:pPr>
            <a:r>
              <a:rPr lang="en-GB" altLang="en-US" sz="2200" b="1" i="1" dirty="0">
                <a:latin typeface="Arial" charset="0"/>
              </a:rPr>
              <a:t>      Scaffolded </a:t>
            </a:r>
            <a:r>
              <a:rPr lang="en-GB" altLang="en-US" sz="2200" b="1" i="1" dirty="0" err="1">
                <a:latin typeface="Arial" charset="0"/>
              </a:rPr>
              <a:t>fasta</a:t>
            </a:r>
            <a:r>
              <a:rPr lang="en-GB" altLang="en-US" sz="2200" b="1" i="1" dirty="0">
                <a:latin typeface="Arial" charset="0"/>
              </a:rPr>
              <a:t> file</a:t>
            </a:r>
          </a:p>
          <a:p>
            <a:pPr marL="0" indent="0" eaLnBrk="1" hangingPunct="1">
              <a:buClr>
                <a:schemeClr val="hlink"/>
              </a:buClr>
              <a:buSzPct val="75000"/>
              <a:buNone/>
            </a:pPr>
            <a:r>
              <a:rPr lang="en-GB" altLang="en-US" sz="2200" b="1" i="1" dirty="0">
                <a:latin typeface="Arial" charset="0"/>
              </a:rPr>
              <a:t>      Scaffold structure file: AGP?</a:t>
            </a:r>
          </a:p>
          <a:p>
            <a:pPr marL="0" indent="0" eaLnBrk="1" hangingPunct="1">
              <a:buClr>
                <a:schemeClr val="hlink"/>
              </a:buClr>
              <a:buSzPct val="75000"/>
              <a:buNone/>
            </a:pPr>
            <a:endParaRPr lang="en-GB" altLang="en-US" sz="2200" b="1" i="1" dirty="0">
              <a:latin typeface="Arial" charset="0"/>
            </a:endParaRPr>
          </a:p>
          <a:p>
            <a:pPr marL="0" indent="0" eaLnBrk="1" hangingPunct="1">
              <a:buClr>
                <a:schemeClr val="hlink"/>
              </a:buClr>
              <a:buSzPct val="75000"/>
              <a:buNone/>
            </a:pPr>
            <a:endParaRPr lang="en-GB" altLang="en-US" sz="2200" b="1" i="1" dirty="0">
              <a:latin typeface="Arial" charset="0"/>
            </a:endParaRPr>
          </a:p>
          <a:p>
            <a:pPr eaLnBrk="1" hangingPunct="1">
              <a:buClr>
                <a:schemeClr val="hlink"/>
              </a:buClr>
              <a:buSzPct val="75000"/>
              <a:buFontTx/>
              <a:buNone/>
            </a:pPr>
            <a:endParaRPr lang="en-GB" altLang="en-US" sz="2200" b="1" i="1" dirty="0">
              <a:latin typeface="Arial" charset="0"/>
            </a:endParaRPr>
          </a:p>
          <a:p>
            <a:pPr eaLnBrk="1" hangingPunct="1">
              <a:buClr>
                <a:schemeClr val="hlink"/>
              </a:buClr>
              <a:buSzPct val="75000"/>
              <a:buFontTx/>
              <a:buNone/>
            </a:pPr>
            <a:endParaRPr lang="en-GB" altLang="en-US" sz="2200" b="1" i="1" dirty="0">
              <a:latin typeface="Arial" charset="0"/>
            </a:endParaRP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q"/>
            </a:pPr>
            <a:endParaRPr lang="en-GB" altLang="en-US" sz="2200" b="1" i="1" dirty="0">
              <a:latin typeface="Arial" charset="0"/>
            </a:endParaRP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q"/>
            </a:pPr>
            <a:endParaRPr lang="en-GB" altLang="en-US" sz="2200" b="1" i="1" dirty="0">
              <a:latin typeface="Arial" charset="0"/>
            </a:endParaRPr>
          </a:p>
          <a:p>
            <a:pPr eaLnBrk="1" hangingPunct="1">
              <a:buClr>
                <a:schemeClr val="hlink"/>
              </a:buClr>
              <a:buSzPct val="75000"/>
              <a:buFontTx/>
              <a:buNone/>
            </a:pPr>
            <a:endParaRPr lang="en-GB" altLang="en-US" sz="2200" b="1" i="1" dirty="0">
              <a:latin typeface="Arial" charset="0"/>
            </a:endParaRPr>
          </a:p>
          <a:p>
            <a:pPr algn="r" eaLnBrk="1" hangingPunct="1">
              <a:buClr>
                <a:schemeClr val="hlink"/>
              </a:buClr>
              <a:buSzPct val="75000"/>
              <a:buFontTx/>
              <a:buNone/>
            </a:pPr>
            <a:endParaRPr lang="en-GB" altLang="en-US" sz="2200" b="1" i="1" dirty="0">
              <a:latin typeface="Arial" charset="0"/>
            </a:endParaRP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q"/>
            </a:pPr>
            <a:endParaRPr lang="en-GB" altLang="en-US" sz="22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1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DE8D10-1C23-0345-8201-80BE3299E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640960" cy="5616624"/>
          </a:xfrm>
          <a:prstGeom prst="rect">
            <a:avLst/>
          </a:prstGeom>
        </p:spPr>
      </p:pic>
      <p:sp>
        <p:nvSpPr>
          <p:cNvPr id="4" name="Rectangle 18">
            <a:extLst>
              <a:ext uri="{FF2B5EF4-FFF2-40B4-BE49-F238E27FC236}">
                <a16:creationId xmlns:a16="http://schemas.microsoft.com/office/drawing/2014/main" id="{D27AE199-B21B-9542-9905-523D0B80D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68660"/>
            <a:ext cx="4266009" cy="684076"/>
          </a:xfrm>
          <a:prstGeom prst="rect">
            <a:avLst/>
          </a:prstGeom>
          <a:solidFill>
            <a:srgbClr val="FFFFFF"/>
          </a:solidFill>
          <a:ln w="38100">
            <a:solidFill>
              <a:srgbClr val="00FF66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GB" sz="24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Scaff10X Memory and CPUs</a:t>
            </a:r>
          </a:p>
        </p:txBody>
      </p:sp>
    </p:spTree>
    <p:extLst>
      <p:ext uri="{BB962C8B-B14F-4D97-AF65-F5344CB8AC3E}">
        <p14:creationId xmlns:p14="http://schemas.microsoft.com/office/powerpoint/2010/main" val="371409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33902-DFF7-1649-A81C-6BB41A69A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741368"/>
          </a:xfrm>
          <a:prstGeom prst="rect">
            <a:avLst/>
          </a:prstGeom>
        </p:spPr>
      </p:pic>
      <p:sp>
        <p:nvSpPr>
          <p:cNvPr id="4" name="Rectangle 18">
            <a:extLst>
              <a:ext uri="{FF2B5EF4-FFF2-40B4-BE49-F238E27FC236}">
                <a16:creationId xmlns:a16="http://schemas.microsoft.com/office/drawing/2014/main" id="{236E2E1F-FC59-A44E-8EDF-D732A67CD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780928"/>
            <a:ext cx="2969865" cy="2160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endParaRPr lang="en-GB" sz="2400" b="1" i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2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D823A8-6F47-384E-9B01-AF510200E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18">
            <a:extLst>
              <a:ext uri="{FF2B5EF4-FFF2-40B4-BE49-F238E27FC236}">
                <a16:creationId xmlns:a16="http://schemas.microsoft.com/office/drawing/2014/main" id="{36BE3889-6F79-174F-8241-86D906D68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73015"/>
            <a:ext cx="2969865" cy="14497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endParaRPr lang="en-GB" sz="2400" b="1" i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9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972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14503</TotalTime>
  <Words>106</Words>
  <Application>Microsoft Macintosh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MS Mincho</vt:lpstr>
      <vt:lpstr>Arial</vt:lpstr>
      <vt:lpstr>Book Antiqua</vt:lpstr>
      <vt:lpstr>Calibri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Zemin Ning</dc:creator>
  <cp:lastModifiedBy>Microsoft Office User</cp:lastModifiedBy>
  <cp:revision>58</cp:revision>
  <cp:lastPrinted>2016-11-03T11:28:59Z</cp:lastPrinted>
  <dcterms:created xsi:type="dcterms:W3CDTF">2016-11-03T11:25:12Z</dcterms:created>
  <dcterms:modified xsi:type="dcterms:W3CDTF">2019-03-27T11:50:32Z</dcterms:modified>
</cp:coreProperties>
</file>