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57"/>
    <p:restoredTop sz="87439"/>
  </p:normalViewPr>
  <p:slideViewPr>
    <p:cSldViewPr snapToGrid="0" snapToObjects="1">
      <p:cViewPr varScale="1">
        <p:scale>
          <a:sx n="125" d="100"/>
          <a:sy n="125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68050-3BC9-7849-93AE-86FB1508AEBD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000E8-98B5-534F-8D9D-9E7DA64F6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3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Lists – emphasise</a:t>
            </a:r>
            <a:r>
              <a:rPr lang="en-GB" baseline="0" dirty="0" smtClean="0"/>
              <a:t> </a:t>
            </a:r>
            <a:r>
              <a:rPr lang="en-GB" baseline="0" dirty="0" smtClean="0"/>
              <a:t>lists</a:t>
            </a:r>
          </a:p>
          <a:p>
            <a:r>
              <a:rPr lang="en-GB" baseline="0" dirty="0" smtClean="0"/>
              <a:t>Complex queries in a few clicks</a:t>
            </a:r>
          </a:p>
          <a:p>
            <a:r>
              <a:rPr lang="en-GB" baseline="0" dirty="0" smtClean="0"/>
              <a:t>Two types of customisable output – tables of data or sequence files.</a:t>
            </a:r>
          </a:p>
          <a:p>
            <a:r>
              <a:rPr lang="en-GB" baseline="0" dirty="0" smtClean="0"/>
              <a:t>Power comes from working with lists- </a:t>
            </a:r>
            <a:r>
              <a:rPr lang="en-GB" baseline="0" dirty="0" err="1" smtClean="0"/>
              <a:t>eg</a:t>
            </a:r>
            <a:r>
              <a:rPr lang="en-GB" baseline="0" dirty="0" smtClean="0"/>
              <a:t> rather than getting data by navigating to the gene page, can do it for a list of many genes in a few clicks.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Generally speaking, ideal for lists: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Specific</a:t>
            </a:r>
            <a:r>
              <a:rPr lang="en-GB" baseline="0" dirty="0" smtClean="0"/>
              <a:t> or vague = list of specific genes, genes meeting protein domain criteria or something as simple as species.  Can also search against entire database by not specifying any filters.</a:t>
            </a:r>
            <a:endParaRPr lang="en-GB" dirty="0" smtClean="0"/>
          </a:p>
          <a:p>
            <a:r>
              <a:rPr lang="en-GB" dirty="0" smtClean="0"/>
              <a:t>Plus videos of how to do the examples are located on our YouTube</a:t>
            </a:r>
            <a:r>
              <a:rPr lang="en-GB" baseline="0" dirty="0" smtClean="0"/>
              <a:t> account</a:t>
            </a:r>
          </a:p>
          <a:p>
            <a:r>
              <a:rPr lang="en-GB" baseline="0" dirty="0" smtClean="0"/>
              <a:t>Or come along to a full day workshop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Break up into 3 parts: set</a:t>
            </a:r>
            <a:r>
              <a:rPr lang="en-GB" baseline="0" dirty="0" smtClean="0"/>
              <a:t> filters, set attributes and view results</a:t>
            </a:r>
          </a:p>
          <a:p>
            <a:r>
              <a:rPr lang="en-GB" baseline="0" dirty="0" smtClean="0"/>
              <a:t>Also show result export options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>
              <a:ln>
                <a:noFill/>
              </a:ln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4" y="6432331"/>
            <a:ext cx="3214806" cy="3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WormBase ParaSite </a:t>
            </a:r>
            <a:r>
              <a:rPr lang="en-GB" dirty="0" err="1" smtClean="0"/>
              <a:t>BioMart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5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Basics of BioMart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Advanced search and data export tool</a:t>
            </a:r>
          </a:p>
          <a:p>
            <a:r>
              <a:rPr lang="en-GB" sz="2400" dirty="0" smtClean="0"/>
              <a:t>Produces tables of data, or files containing </a:t>
            </a:r>
            <a:r>
              <a:rPr lang="en-GB" sz="2400" dirty="0" smtClean="0"/>
              <a:t>sequence</a:t>
            </a:r>
          </a:p>
          <a:p>
            <a:r>
              <a:rPr lang="en-GB" sz="2400" dirty="0" smtClean="0"/>
              <a:t>No </a:t>
            </a:r>
            <a:r>
              <a:rPr lang="en-GB" sz="2400" dirty="0"/>
              <a:t>programming or database knowledge required</a:t>
            </a:r>
          </a:p>
          <a:p>
            <a:r>
              <a:rPr lang="en-GB" sz="2400" dirty="0" smtClean="0"/>
              <a:t>Ideal </a:t>
            </a:r>
            <a:r>
              <a:rPr lang="en-GB" sz="2400" dirty="0" smtClean="0"/>
              <a:t>for working with, or generating, lists of data</a:t>
            </a:r>
          </a:p>
        </p:txBody>
      </p:sp>
      <p:pic>
        <p:nvPicPr>
          <p:cNvPr id="4" name="Picture 3" descr="Screen Shot 2015-08-18 at 10.43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4" y="3627960"/>
            <a:ext cx="7796531" cy="25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simple steps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12800" lvl="1" indent="-457200">
              <a:buFont typeface="+mj-lt"/>
              <a:buAutoNum type="arabicPeriod"/>
            </a:pPr>
            <a:r>
              <a:rPr lang="en-GB" sz="2400" dirty="0" smtClean="0"/>
              <a:t>Filter </a:t>
            </a:r>
            <a:r>
              <a:rPr lang="en-GB" sz="2400" dirty="0" smtClean="0"/>
              <a:t>the entire database to include only the genomes or genes you are interested in (query can be specific or vague</a:t>
            </a:r>
            <a:r>
              <a:rPr lang="en-GB" sz="2400" dirty="0" smtClean="0"/>
              <a:t>) </a:t>
            </a:r>
            <a:r>
              <a:rPr lang="en-GB" sz="2400" i="1" dirty="0" err="1" smtClean="0">
                <a:solidFill>
                  <a:srgbClr val="FF0000"/>
                </a:solidFill>
              </a:rPr>
              <a:t>eg</a:t>
            </a:r>
            <a:r>
              <a:rPr lang="en-GB" sz="2400" i="1" dirty="0" smtClean="0">
                <a:solidFill>
                  <a:srgbClr val="FF0000"/>
                </a:solidFill>
              </a:rPr>
              <a:t>: all clade III nematode genes, all F. hepatica genes on scaffold 309.</a:t>
            </a:r>
            <a:endParaRPr lang="en-GB" sz="2400" i="1" dirty="0" smtClean="0">
              <a:solidFill>
                <a:srgbClr val="FF0000"/>
              </a:solidFill>
            </a:endParaRPr>
          </a:p>
          <a:p>
            <a:pPr marL="812800" lvl="1" indent="-457200">
              <a:buFont typeface="+mj-lt"/>
              <a:buAutoNum type="arabicPeriod"/>
            </a:pPr>
            <a:r>
              <a:rPr lang="en-GB" sz="2400" dirty="0" smtClean="0"/>
              <a:t>Choose the data you would like to include in the output </a:t>
            </a:r>
            <a:r>
              <a:rPr lang="en-GB" sz="2400" dirty="0" smtClean="0"/>
              <a:t>file </a:t>
            </a:r>
            <a:r>
              <a:rPr lang="en-GB" sz="2400" i="1" dirty="0" err="1" smtClean="0">
                <a:solidFill>
                  <a:srgbClr val="FF0000"/>
                </a:solidFill>
              </a:rPr>
              <a:t>eg</a:t>
            </a:r>
            <a:r>
              <a:rPr lang="en-GB" sz="2400" i="1" dirty="0" smtClean="0">
                <a:solidFill>
                  <a:srgbClr val="FF0000"/>
                </a:solidFill>
              </a:rPr>
              <a:t>: start and end coordinates, peptide sequences.</a:t>
            </a:r>
            <a:endParaRPr lang="en-GB" sz="2400" i="1" dirty="0" smtClean="0">
              <a:solidFill>
                <a:srgbClr val="FF0000"/>
              </a:solidFill>
            </a:endParaRPr>
          </a:p>
          <a:p>
            <a:pPr marL="812800" lvl="1" indent="-457200">
              <a:buFont typeface="+mj-lt"/>
              <a:buAutoNum type="arabicPeriod"/>
            </a:pPr>
            <a:r>
              <a:rPr lang="en-GB" sz="2400" dirty="0" smtClean="0"/>
              <a:t>View or download the results (including direct export to Excel, or CSV for import to R</a:t>
            </a:r>
            <a:r>
              <a:rPr lang="en-GB" sz="2400" dirty="0" smtClean="0"/>
              <a:t>)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0090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available for export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Sequences (genomic, </a:t>
            </a:r>
            <a:r>
              <a:rPr lang="en-GB" sz="2400" dirty="0" err="1" smtClean="0"/>
              <a:t>cDNA</a:t>
            </a:r>
            <a:r>
              <a:rPr lang="en-GB" sz="2400" dirty="0" smtClean="0"/>
              <a:t>, UTR, flanking, </a:t>
            </a:r>
            <a:r>
              <a:rPr lang="en-GB" sz="2400" dirty="0" err="1" smtClean="0"/>
              <a:t>cDNA</a:t>
            </a:r>
            <a:r>
              <a:rPr lang="en-GB" sz="2400" dirty="0" smtClean="0"/>
              <a:t>, peptide)</a:t>
            </a:r>
          </a:p>
          <a:p>
            <a:r>
              <a:rPr lang="en-GB" sz="2400" dirty="0" smtClean="0"/>
              <a:t>Gene IDs, names and descriptions</a:t>
            </a:r>
          </a:p>
          <a:p>
            <a:r>
              <a:rPr lang="en-GB" sz="2400" dirty="0" smtClean="0"/>
              <a:t>Identifiers for data from external databases (e.g. </a:t>
            </a:r>
            <a:r>
              <a:rPr lang="en-GB" sz="2400" dirty="0" err="1" smtClean="0"/>
              <a:t>UniProt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Gene structure (e.g. exons)</a:t>
            </a:r>
          </a:p>
          <a:p>
            <a:r>
              <a:rPr lang="en-GB" sz="2400" dirty="0" smtClean="0"/>
              <a:t>Protein domains and function (e.g. </a:t>
            </a:r>
            <a:r>
              <a:rPr lang="en-GB" sz="2400" dirty="0" err="1" smtClean="0"/>
              <a:t>InterPro</a:t>
            </a:r>
            <a:r>
              <a:rPr lang="en-GB" sz="2400" dirty="0" smtClean="0"/>
              <a:t>, Gene3D, PANTHER etc.)</a:t>
            </a:r>
          </a:p>
          <a:p>
            <a:r>
              <a:rPr lang="en-GB" sz="2400" dirty="0" smtClean="0"/>
              <a:t>Gene ontology terms</a:t>
            </a:r>
          </a:p>
          <a:p>
            <a:r>
              <a:rPr lang="en-GB" sz="2400" dirty="0" smtClean="0"/>
              <a:t>Orthologues and paralogues (in all nematodes, flatworms and a number of non-worm comparators, e.g. human, mouse and rat)</a:t>
            </a:r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10943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BioMart Interface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73" y="1469601"/>
            <a:ext cx="6434427" cy="3244305"/>
          </a:xfrm>
        </p:spPr>
      </p:pic>
      <p:sp>
        <p:nvSpPr>
          <p:cNvPr id="5" name="Rectangle 4"/>
          <p:cNvSpPr/>
          <p:nvPr/>
        </p:nvSpPr>
        <p:spPr bwMode="auto">
          <a:xfrm>
            <a:off x="2252373" y="3804819"/>
            <a:ext cx="1602451" cy="291945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2373" y="4096764"/>
            <a:ext cx="1602451" cy="486632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94911"/>
            <a:ext cx="225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Query filters = search terms to restrict the query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73035"/>
            <a:ext cx="22523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Output attributes = select data to add into results (i.e. which columns would you like to appear in your table)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22491" y="1897282"/>
            <a:ext cx="1632333" cy="291945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744" y="1623425"/>
            <a:ext cx="2252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Control buttons: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New = reset form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Count = count results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Results = preview results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54824" y="2659712"/>
            <a:ext cx="4717676" cy="1553889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4427" y="4296386"/>
            <a:ext cx="225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Filters and attributes appear here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BioMart</a:t>
            </a:r>
            <a:r>
              <a:rPr lang="en-GB" dirty="0" smtClean="0"/>
              <a:t> Example – Generating a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I think a novel drug </a:t>
            </a:r>
            <a:r>
              <a:rPr lang="en-GB" dirty="0"/>
              <a:t>targets transmembrane signalling receptor </a:t>
            </a:r>
            <a:r>
              <a:rPr lang="en-GB" dirty="0" smtClean="0"/>
              <a:t>activity in </a:t>
            </a:r>
            <a:r>
              <a:rPr lang="en-GB" i="1" dirty="0" smtClean="0"/>
              <a:t>Brugia</a:t>
            </a:r>
            <a:r>
              <a:rPr lang="en-GB" dirty="0" smtClean="0"/>
              <a:t> species.  I would like to model this in </a:t>
            </a:r>
            <a:r>
              <a:rPr lang="en-GB" i="1" dirty="0" smtClean="0"/>
              <a:t>C. elegans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Therefore I want to generate a list of </a:t>
            </a:r>
            <a:r>
              <a:rPr lang="en-GB" i="1" dirty="0" smtClean="0"/>
              <a:t>Brugia </a:t>
            </a:r>
            <a:r>
              <a:rPr lang="en-GB" dirty="0" smtClean="0"/>
              <a:t>genes, which:</a:t>
            </a:r>
          </a:p>
          <a:p>
            <a:r>
              <a:rPr lang="en-GB" dirty="0"/>
              <a:t>Have an orthologue in </a:t>
            </a:r>
            <a:r>
              <a:rPr lang="en-GB" i="1" dirty="0"/>
              <a:t>C. </a:t>
            </a:r>
            <a:r>
              <a:rPr lang="en-GB" i="1" dirty="0" smtClean="0"/>
              <a:t>elegans</a:t>
            </a:r>
            <a:endParaRPr lang="en-GB" dirty="0" smtClean="0"/>
          </a:p>
          <a:p>
            <a:r>
              <a:rPr lang="en-GB" dirty="0" smtClean="0"/>
              <a:t>Do not have an orthologue in humans</a:t>
            </a:r>
          </a:p>
          <a:p>
            <a:r>
              <a:rPr lang="en-GB" dirty="0" smtClean="0"/>
              <a:t>Are associated with transmembrane signalling receptor activity</a:t>
            </a:r>
          </a:p>
        </p:txBody>
      </p:sp>
    </p:spTree>
    <p:extLst>
      <p:ext uri="{BB962C8B-B14F-4D97-AF65-F5344CB8AC3E}">
        <p14:creationId xmlns:p14="http://schemas.microsoft.com/office/powerpoint/2010/main" val="12660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090" y="301823"/>
            <a:ext cx="850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GB" sz="1400" dirty="0"/>
              <a:t>I want to generate a list of </a:t>
            </a:r>
            <a:r>
              <a:rPr lang="en-GB" sz="1400" i="1" dirty="0"/>
              <a:t>Brugia </a:t>
            </a:r>
            <a:r>
              <a:rPr lang="en-GB" sz="1400" dirty="0"/>
              <a:t>genes, </a:t>
            </a:r>
            <a:r>
              <a:rPr lang="en-GB" sz="1400" dirty="0" smtClean="0"/>
              <a:t>which have an orthologue in </a:t>
            </a:r>
            <a:r>
              <a:rPr lang="en-GB" sz="1400" i="1" dirty="0" smtClean="0"/>
              <a:t>C. elegans</a:t>
            </a:r>
            <a:r>
              <a:rPr lang="en-GB" sz="1400" dirty="0" smtClean="0"/>
              <a:t>, </a:t>
            </a:r>
            <a:br>
              <a:rPr lang="en-GB" sz="1400" dirty="0" smtClean="0"/>
            </a:br>
            <a:r>
              <a:rPr lang="en-GB" sz="1400" dirty="0" smtClean="0"/>
              <a:t>do </a:t>
            </a:r>
            <a:r>
              <a:rPr lang="en-GB" sz="1400" dirty="0"/>
              <a:t>not have an orthologue in </a:t>
            </a:r>
            <a:r>
              <a:rPr lang="en-GB" sz="1400" dirty="0" smtClean="0"/>
              <a:t>humans</a:t>
            </a:r>
            <a:r>
              <a:rPr lang="en-GB" sz="1400" dirty="0"/>
              <a:t> </a:t>
            </a:r>
            <a:r>
              <a:rPr lang="en-GB" sz="1400" dirty="0" smtClean="0"/>
              <a:t>and are </a:t>
            </a:r>
            <a:r>
              <a:rPr lang="en-GB" sz="1400" dirty="0"/>
              <a:t>associated </a:t>
            </a:r>
            <a:r>
              <a:rPr lang="en-GB" sz="1400" dirty="0" smtClean="0"/>
              <a:t>with </a:t>
            </a:r>
            <a:r>
              <a:rPr lang="en-GB" sz="1400" dirty="0"/>
              <a:t>transmembrane signalling receptor </a:t>
            </a:r>
            <a:r>
              <a:rPr lang="en-GB" sz="1400" dirty="0" smtClean="0"/>
              <a:t>activity</a:t>
            </a:r>
            <a:endParaRPr lang="en-GB" sz="1400" dirty="0"/>
          </a:p>
        </p:txBody>
      </p:sp>
      <p:pic>
        <p:nvPicPr>
          <p:cNvPr id="3" name="BioMart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1066800"/>
            <a:ext cx="9072562" cy="4592638"/>
          </a:xfrm>
        </p:spPr>
      </p:pic>
    </p:spTree>
    <p:extLst>
      <p:ext uri="{BB962C8B-B14F-4D97-AF65-F5344CB8AC3E}">
        <p14:creationId xmlns:p14="http://schemas.microsoft.com/office/powerpoint/2010/main" val="1366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280" y="860475"/>
            <a:ext cx="932688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Download the </a:t>
            </a:r>
            <a:r>
              <a:rPr lang="en-US" dirty="0" err="1" smtClean="0"/>
              <a:t>BioMart</a:t>
            </a:r>
            <a:r>
              <a:rPr lang="en-US" dirty="0" smtClean="0"/>
              <a:t> exercises here:</a:t>
            </a:r>
          </a:p>
          <a:p>
            <a:endParaRPr lang="en-US" dirty="0" smtClean="0"/>
          </a:p>
          <a:p>
            <a:r>
              <a:rPr lang="en-US" sz="1700" dirty="0" smtClean="0"/>
              <a:t>ftp</a:t>
            </a:r>
            <a:r>
              <a:rPr lang="en-US" sz="1700" dirty="0"/>
              <a:t>://</a:t>
            </a:r>
            <a:r>
              <a:rPr lang="en-US" sz="1700" dirty="0" err="1" smtClean="0"/>
              <a:t>ftp.ebi.ac.uk</a:t>
            </a:r>
            <a:r>
              <a:rPr lang="en-US" sz="1700" dirty="0" smtClean="0"/>
              <a:t>/pub/databases/</a:t>
            </a:r>
            <a:r>
              <a:rPr lang="en-US" sz="1700" dirty="0" err="1" smtClean="0"/>
              <a:t>wormbase</a:t>
            </a:r>
            <a:r>
              <a:rPr lang="en-US" sz="1700" dirty="0" smtClean="0"/>
              <a:t>/STAFF/fr7/BSP_2018/</a:t>
            </a:r>
            <a:r>
              <a:rPr lang="en-US" sz="1700" dirty="0"/>
              <a:t>BSP_2018_biomart_exercises.pdf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35765"/>
      </p:ext>
    </p:extLst>
  </p:cSld>
  <p:clrMapOvr>
    <a:masterClrMapping/>
  </p:clrMapOvr>
</p:sld>
</file>

<file path=ppt/theme/theme1.xml><?xml version="1.0" encoding="utf-8"?>
<a:theme xmlns:a="http://schemas.openxmlformats.org/drawingml/2006/main" name="WBPS Slid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PS Slide Template" id="{C28CCD29-A69F-E441-87A5-AA7975DBF145}" vid="{CF8A6935-50E6-0440-8977-A79FEFE0DA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WBPS Slide Template</Template>
  <TotalTime>24642</TotalTime>
  <Words>457</Words>
  <Application>Microsoft Macintosh PowerPoint</Application>
  <PresentationFormat>On-screen Show (4:3)</PresentationFormat>
  <Paragraphs>52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Al Tarikh</vt:lpstr>
      <vt:lpstr>Calibri</vt:lpstr>
      <vt:lpstr>Arial</vt:lpstr>
      <vt:lpstr>WBPS Slide Template</vt:lpstr>
      <vt:lpstr>WormBase ParaSite BioMart</vt:lpstr>
      <vt:lpstr>Basics of BioMart</vt:lpstr>
      <vt:lpstr>Three simple steps…</vt:lpstr>
      <vt:lpstr>Data available for export</vt:lpstr>
      <vt:lpstr>BioMart Interface</vt:lpstr>
      <vt:lpstr>BioMart Example – Generating a list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WormBase ParaSite BioMart</dc:title>
  <dc:creator>Microsoft Office User</dc:creator>
  <cp:lastModifiedBy>Microsoft Office User</cp:lastModifiedBy>
  <cp:revision>48</cp:revision>
  <dcterms:created xsi:type="dcterms:W3CDTF">2017-05-17T07:49:25Z</dcterms:created>
  <dcterms:modified xsi:type="dcterms:W3CDTF">2018-04-06T15:14:58Z</dcterms:modified>
</cp:coreProperties>
</file>