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9"/>
  </p:notesMasterIdLst>
  <p:handoutMasterIdLst>
    <p:handoutMasterId r:id="rId20"/>
  </p:handoutMasterIdLst>
  <p:sldIdLst>
    <p:sldId id="256" r:id="rId2"/>
    <p:sldId id="257" r:id="rId3"/>
    <p:sldId id="261" r:id="rId4"/>
    <p:sldId id="268" r:id="rId5"/>
    <p:sldId id="262" r:id="rId6"/>
    <p:sldId id="258" r:id="rId7"/>
    <p:sldId id="259" r:id="rId8"/>
    <p:sldId id="265" r:id="rId9"/>
    <p:sldId id="264" r:id="rId10"/>
    <p:sldId id="266" r:id="rId11"/>
    <p:sldId id="260" r:id="rId12"/>
    <p:sldId id="263" r:id="rId13"/>
    <p:sldId id="267" r:id="rId14"/>
    <p:sldId id="269" r:id="rId15"/>
    <p:sldId id="270" r:id="rId16"/>
    <p:sldId id="271" r:id="rId17"/>
    <p:sldId id="272" r:id="rId18"/>
  </p:sldIdLst>
  <p:sldSz cx="9144000" cy="6858000" type="screen4x3"/>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425" autoAdjust="0"/>
  </p:normalViewPr>
  <p:slideViewPr>
    <p:cSldViewPr>
      <p:cViewPr varScale="1">
        <p:scale>
          <a:sx n="84" d="100"/>
          <a:sy n="84" d="100"/>
        </p:scale>
        <p:origin x="-744" y="-78"/>
      </p:cViewPr>
      <p:guideLst>
        <p:guide orient="horz" pos="2160"/>
        <p:guide orient="horz" pos="1026"/>
        <p:guide orient="horz" pos="1162"/>
        <p:guide pos="2880"/>
        <p:guide pos="295"/>
        <p:guide pos="5602"/>
      </p:guideLst>
    </p:cSldViewPr>
  </p:slideViewPr>
  <p:notesTextViewPr>
    <p:cViewPr>
      <p:scale>
        <a:sx n="100" d="100"/>
        <a:sy n="100" d="100"/>
      </p:scale>
      <p:origin x="0" y="0"/>
    </p:cViewPr>
  </p:notesTextViewPr>
  <p:notesViewPr>
    <p:cSldViewPr>
      <p:cViewPr varScale="1">
        <p:scale>
          <a:sx n="62" d="100"/>
          <a:sy n="62" d="100"/>
        </p:scale>
        <p:origin x="-2850" y="-72"/>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6363" cy="511731"/>
          </a:xfrm>
          <a:prstGeom prst="rect">
            <a:avLst/>
          </a:prstGeom>
        </p:spPr>
        <p:txBody>
          <a:bodyPr vert="horz" lIns="94759" tIns="47380" rIns="94759" bIns="47380" rtlCol="0"/>
          <a:lstStyle>
            <a:lvl1pPr algn="l">
              <a:defRPr sz="1200"/>
            </a:lvl1pPr>
          </a:lstStyle>
          <a:p>
            <a:endParaRPr lang="en-US"/>
          </a:p>
        </p:txBody>
      </p:sp>
      <p:sp>
        <p:nvSpPr>
          <p:cNvPr id="3" name="Date Placeholder 2"/>
          <p:cNvSpPr>
            <a:spLocks noGrp="1"/>
          </p:cNvSpPr>
          <p:nvPr>
            <p:ph type="dt" sz="quarter" idx="1"/>
          </p:nvPr>
        </p:nvSpPr>
        <p:spPr>
          <a:xfrm>
            <a:off x="4021295" y="0"/>
            <a:ext cx="3076363" cy="511731"/>
          </a:xfrm>
          <a:prstGeom prst="rect">
            <a:avLst/>
          </a:prstGeom>
        </p:spPr>
        <p:txBody>
          <a:bodyPr vert="horz" lIns="94759" tIns="47380" rIns="94759" bIns="47380" rtlCol="0"/>
          <a:lstStyle>
            <a:lvl1pPr algn="r">
              <a:defRPr sz="1200"/>
            </a:lvl1pPr>
          </a:lstStyle>
          <a:p>
            <a:fld id="{38E97016-6D3C-49D0-BC73-E2BAF94F91F3}" type="datetimeFigureOut">
              <a:rPr lang="en-US" smtClean="0"/>
              <a:pPr/>
              <a:t>9/28/2011</a:t>
            </a:fld>
            <a:endParaRPr lang="en-US"/>
          </a:p>
        </p:txBody>
      </p:sp>
      <p:sp>
        <p:nvSpPr>
          <p:cNvPr id="4" name="Footer Placeholder 3"/>
          <p:cNvSpPr>
            <a:spLocks noGrp="1"/>
          </p:cNvSpPr>
          <p:nvPr>
            <p:ph type="ftr" sz="quarter" idx="2"/>
          </p:nvPr>
        </p:nvSpPr>
        <p:spPr>
          <a:xfrm>
            <a:off x="1" y="9721106"/>
            <a:ext cx="3076363" cy="511731"/>
          </a:xfrm>
          <a:prstGeom prst="rect">
            <a:avLst/>
          </a:prstGeom>
        </p:spPr>
        <p:txBody>
          <a:bodyPr vert="horz" lIns="94759" tIns="47380" rIns="94759" bIns="47380" rtlCol="0" anchor="b"/>
          <a:lstStyle>
            <a:lvl1pPr algn="l">
              <a:defRPr sz="1200"/>
            </a:lvl1pPr>
          </a:lstStyle>
          <a:p>
            <a:endParaRPr lang="en-US"/>
          </a:p>
        </p:txBody>
      </p:sp>
      <p:sp>
        <p:nvSpPr>
          <p:cNvPr id="5" name="Slide Number Placeholder 4"/>
          <p:cNvSpPr>
            <a:spLocks noGrp="1"/>
          </p:cNvSpPr>
          <p:nvPr>
            <p:ph type="sldNum" sz="quarter" idx="3"/>
          </p:nvPr>
        </p:nvSpPr>
        <p:spPr>
          <a:xfrm>
            <a:off x="4021295" y="9721106"/>
            <a:ext cx="3076363" cy="511731"/>
          </a:xfrm>
          <a:prstGeom prst="rect">
            <a:avLst/>
          </a:prstGeom>
        </p:spPr>
        <p:txBody>
          <a:bodyPr vert="horz" lIns="94759" tIns="47380" rIns="94759" bIns="47380" rtlCol="0" anchor="b"/>
          <a:lstStyle>
            <a:lvl1pPr algn="r">
              <a:defRPr sz="1200"/>
            </a:lvl1pPr>
          </a:lstStyle>
          <a:p>
            <a:fld id="{DB6A2118-1B76-44E6-BABB-FBC9677B1343}" type="slidenum">
              <a:rPr lang="en-US" smtClean="0"/>
              <a:pPr/>
              <a:t>‹#›</a:t>
            </a:fld>
            <a:endParaRPr lang="en-US"/>
          </a:p>
        </p:txBody>
      </p:sp>
    </p:spTree>
    <p:extLst>
      <p:ext uri="{BB962C8B-B14F-4D97-AF65-F5344CB8AC3E}">
        <p14:creationId xmlns:p14="http://schemas.microsoft.com/office/powerpoint/2010/main" val="12201488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6363" cy="511731"/>
          </a:xfrm>
          <a:prstGeom prst="rect">
            <a:avLst/>
          </a:prstGeom>
        </p:spPr>
        <p:txBody>
          <a:bodyPr vert="horz" lIns="94759" tIns="47380" rIns="94759" bIns="47380" rtlCol="0"/>
          <a:lstStyle>
            <a:lvl1pPr algn="l">
              <a:defRPr sz="1200"/>
            </a:lvl1pPr>
          </a:lstStyle>
          <a:p>
            <a:endParaRPr lang="en-US"/>
          </a:p>
        </p:txBody>
      </p:sp>
      <p:sp>
        <p:nvSpPr>
          <p:cNvPr id="3" name="Date Placeholder 2"/>
          <p:cNvSpPr>
            <a:spLocks noGrp="1"/>
          </p:cNvSpPr>
          <p:nvPr>
            <p:ph type="dt" idx="1"/>
          </p:nvPr>
        </p:nvSpPr>
        <p:spPr>
          <a:xfrm>
            <a:off x="4021295" y="0"/>
            <a:ext cx="3076363" cy="511731"/>
          </a:xfrm>
          <a:prstGeom prst="rect">
            <a:avLst/>
          </a:prstGeom>
        </p:spPr>
        <p:txBody>
          <a:bodyPr vert="horz" lIns="94759" tIns="47380" rIns="94759" bIns="47380" rtlCol="0"/>
          <a:lstStyle>
            <a:lvl1pPr algn="r">
              <a:defRPr sz="1200"/>
            </a:lvl1pPr>
          </a:lstStyle>
          <a:p>
            <a:fld id="{9654EDA0-A3FB-4282-974F-86AD941D6124}" type="datetimeFigureOut">
              <a:rPr lang="en-US" smtClean="0"/>
              <a:pPr/>
              <a:t>9/28/2011</a:t>
            </a:fld>
            <a:endParaRPr lang="en-US"/>
          </a:p>
        </p:txBody>
      </p:sp>
      <p:sp>
        <p:nvSpPr>
          <p:cNvPr id="4" name="Slide Image Placeholder 3"/>
          <p:cNvSpPr>
            <a:spLocks noGrp="1" noRot="1" noChangeAspect="1"/>
          </p:cNvSpPr>
          <p:nvPr>
            <p:ph type="sldImg" idx="2"/>
          </p:nvPr>
        </p:nvSpPr>
        <p:spPr>
          <a:xfrm>
            <a:off x="990600" y="766763"/>
            <a:ext cx="5118100" cy="3838575"/>
          </a:xfrm>
          <a:prstGeom prst="rect">
            <a:avLst/>
          </a:prstGeom>
          <a:noFill/>
          <a:ln w="12700">
            <a:solidFill>
              <a:prstClr val="black"/>
            </a:solidFill>
          </a:ln>
        </p:spPr>
        <p:txBody>
          <a:bodyPr vert="horz" lIns="94759" tIns="47380" rIns="94759" bIns="47380" rtlCol="0" anchor="ctr"/>
          <a:lstStyle/>
          <a:p>
            <a:endParaRPr lang="en-US"/>
          </a:p>
        </p:txBody>
      </p:sp>
      <p:sp>
        <p:nvSpPr>
          <p:cNvPr id="5" name="Notes Placeholder 4"/>
          <p:cNvSpPr>
            <a:spLocks noGrp="1"/>
          </p:cNvSpPr>
          <p:nvPr>
            <p:ph type="body" sz="quarter" idx="3"/>
          </p:nvPr>
        </p:nvSpPr>
        <p:spPr>
          <a:xfrm>
            <a:off x="709930" y="4861441"/>
            <a:ext cx="5679440" cy="4605576"/>
          </a:xfrm>
          <a:prstGeom prst="rect">
            <a:avLst/>
          </a:prstGeom>
        </p:spPr>
        <p:txBody>
          <a:bodyPr vert="horz" lIns="94759" tIns="47380" rIns="94759" bIns="4738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721106"/>
            <a:ext cx="3076363" cy="511731"/>
          </a:xfrm>
          <a:prstGeom prst="rect">
            <a:avLst/>
          </a:prstGeom>
        </p:spPr>
        <p:txBody>
          <a:bodyPr vert="horz" lIns="94759" tIns="47380" rIns="94759" bIns="47380" rtlCol="0" anchor="b"/>
          <a:lstStyle>
            <a:lvl1pPr algn="l">
              <a:defRPr sz="1200"/>
            </a:lvl1pPr>
          </a:lstStyle>
          <a:p>
            <a:endParaRPr lang="en-US"/>
          </a:p>
        </p:txBody>
      </p:sp>
      <p:sp>
        <p:nvSpPr>
          <p:cNvPr id="7" name="Slide Number Placeholder 6"/>
          <p:cNvSpPr>
            <a:spLocks noGrp="1"/>
          </p:cNvSpPr>
          <p:nvPr>
            <p:ph type="sldNum" sz="quarter" idx="5"/>
          </p:nvPr>
        </p:nvSpPr>
        <p:spPr>
          <a:xfrm>
            <a:off x="4021295" y="9721106"/>
            <a:ext cx="3076363" cy="511731"/>
          </a:xfrm>
          <a:prstGeom prst="rect">
            <a:avLst/>
          </a:prstGeom>
        </p:spPr>
        <p:txBody>
          <a:bodyPr vert="horz" lIns="94759" tIns="47380" rIns="94759" bIns="47380" rtlCol="0" anchor="b"/>
          <a:lstStyle>
            <a:lvl1pPr algn="r">
              <a:defRPr sz="1200"/>
            </a:lvl1pPr>
          </a:lstStyle>
          <a:p>
            <a:fld id="{9001BBDD-A6B6-48C0-8A62-555A917BEBCE}" type="slidenum">
              <a:rPr lang="en-US" smtClean="0"/>
              <a:pPr/>
              <a:t>‹#›</a:t>
            </a:fld>
            <a:endParaRPr lang="en-US"/>
          </a:p>
        </p:txBody>
      </p:sp>
    </p:spTree>
    <p:extLst>
      <p:ext uri="{BB962C8B-B14F-4D97-AF65-F5344CB8AC3E}">
        <p14:creationId xmlns:p14="http://schemas.microsoft.com/office/powerpoint/2010/main" val="25390539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001BBDD-A6B6-48C0-8A62-555A917BEBC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9930" y="4861441"/>
            <a:ext cx="5679440" cy="5079285"/>
          </a:xfrm>
        </p:spPr>
        <p:txBody>
          <a:bodyPr>
            <a:normAutofit lnSpcReduction="10000"/>
          </a:bodyPr>
          <a:lstStyle/>
          <a:p>
            <a:r>
              <a:rPr lang="en-GB" dirty="0" smtClean="0"/>
              <a:t>Note this slide is animated</a:t>
            </a:r>
          </a:p>
          <a:p>
            <a:endParaRPr lang="en-GB" dirty="0" smtClean="0"/>
          </a:p>
          <a:p>
            <a:r>
              <a:rPr lang="en-US" dirty="0" smtClean="0"/>
              <a:t>Early diagnosis and treatment of malaria reduces disease and prevents deaths. It also contributes to reducing malaria transmission. </a:t>
            </a:r>
            <a:r>
              <a:rPr lang="en-GB" dirty="0" smtClean="0"/>
              <a:t>There are two ways malaria can be diagnosed:</a:t>
            </a:r>
            <a:r>
              <a:rPr lang="en-GB" baseline="0" dirty="0" smtClean="0"/>
              <a:t> Microscopy and rapid diagnostic tests (RDTs). </a:t>
            </a:r>
            <a:endParaRPr lang="en-GB" i="1" baseline="0" dirty="0" smtClean="0"/>
          </a:p>
          <a:p>
            <a:endParaRPr lang="en-GB" i="1" baseline="0" dirty="0" smtClean="0"/>
          </a:p>
          <a:p>
            <a:r>
              <a:rPr lang="en-GB" i="1" baseline="0" dirty="0" smtClean="0"/>
              <a:t>Click once</a:t>
            </a:r>
            <a:r>
              <a:rPr lang="en-GB" baseline="0" dirty="0" smtClean="0"/>
              <a:t> </a:t>
            </a:r>
          </a:p>
          <a:p>
            <a:r>
              <a:rPr lang="en-GB" baseline="0" dirty="0" smtClean="0"/>
              <a:t>Microscopy - a blood sample is taken from the patient and is looked at under the microscope. If parasites are visible within the blood smear they are diagnosed as having malaria.</a:t>
            </a:r>
          </a:p>
          <a:p>
            <a:endParaRPr lang="en-GB" baseline="0" dirty="0" smtClean="0"/>
          </a:p>
          <a:p>
            <a:r>
              <a:rPr lang="en-GB" b="1" dirty="0" smtClean="0"/>
              <a:t>Question to the students: </a:t>
            </a:r>
            <a:r>
              <a:rPr lang="en-GB" i="1" dirty="0" smtClean="0"/>
              <a:t>W</a:t>
            </a:r>
            <a:r>
              <a:rPr lang="en-GB" i="1" baseline="0" dirty="0" smtClean="0"/>
              <a:t>hat are the limitations of microscopy?</a:t>
            </a:r>
          </a:p>
          <a:p>
            <a:r>
              <a:rPr lang="en-GB" b="0" baseline="0" dirty="0" smtClean="0"/>
              <a:t>The key limitation is that this method of diagnosis can only be used in laboratories where there is electricity and trained medical staff.</a:t>
            </a:r>
          </a:p>
          <a:p>
            <a:endParaRPr lang="en-GB" b="0" baseline="0" dirty="0" smtClean="0"/>
          </a:p>
          <a:p>
            <a:r>
              <a:rPr lang="en-GB" b="0" i="1" baseline="0" dirty="0" smtClean="0"/>
              <a:t>Click again</a:t>
            </a:r>
          </a:p>
          <a:p>
            <a:pPr defTabSz="947593">
              <a:defRPr/>
            </a:pPr>
            <a:r>
              <a:rPr lang="en-GB" baseline="0" dirty="0" smtClean="0"/>
              <a:t>The second method of diagnosis is RDTs. </a:t>
            </a:r>
          </a:p>
          <a:p>
            <a:pPr defTabSz="947593">
              <a:defRPr/>
            </a:pPr>
            <a:endParaRPr lang="en-GB" baseline="0" dirty="0" smtClean="0"/>
          </a:p>
          <a:p>
            <a:pPr defTabSz="947593">
              <a:defRPr/>
            </a:pPr>
            <a:r>
              <a:rPr lang="en-US" dirty="0"/>
              <a:t>RDTs are quick tests that use a drop of blood from the finger tip to identify if the patient has malaria. The tests are sensitive to antigens (proteins that are produced by the parasite) that bind with a dye to form a </a:t>
            </a:r>
            <a:r>
              <a:rPr lang="en-US" dirty="0" err="1"/>
              <a:t>coloured</a:t>
            </a:r>
            <a:r>
              <a:rPr lang="en-US" dirty="0"/>
              <a:t> strip (a bit like a pregnancy test) to indicate whether there are parasites in the blood. The image shows a test and you can see two strips, one is the control strip and the other indicates a positive result. </a:t>
            </a:r>
          </a:p>
          <a:p>
            <a:pPr defTabSz="947593">
              <a:defRPr/>
            </a:pPr>
            <a:endParaRPr lang="en-US" dirty="0"/>
          </a:p>
          <a:p>
            <a:pPr defTabSz="947593">
              <a:defRPr/>
            </a:pPr>
            <a:r>
              <a:rPr lang="en-GB" dirty="0"/>
              <a:t>An RDT takes just 15 minutes and can be used in rural communities by trained community workers, making this a valuable and life saving diagnostic tool.</a:t>
            </a:r>
            <a:endParaRPr lang="en-US" dirty="0"/>
          </a:p>
          <a:p>
            <a:endParaRPr lang="en-GB" baseline="0" dirty="0" smtClean="0"/>
          </a:p>
          <a:p>
            <a:endParaRPr lang="en-GB" baseline="0" dirty="0" smtClean="0"/>
          </a:p>
          <a:p>
            <a:endParaRPr lang="en-US" dirty="0"/>
          </a:p>
        </p:txBody>
      </p:sp>
      <p:sp>
        <p:nvSpPr>
          <p:cNvPr id="4" name="Slide Number Placeholder 3"/>
          <p:cNvSpPr>
            <a:spLocks noGrp="1"/>
          </p:cNvSpPr>
          <p:nvPr>
            <p:ph type="sldNum" sz="quarter" idx="10"/>
          </p:nvPr>
        </p:nvSpPr>
        <p:spPr/>
        <p:txBody>
          <a:bodyPr/>
          <a:lstStyle/>
          <a:p>
            <a:fld id="{9001BBDD-A6B6-48C0-8A62-555A917BEBC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7593">
              <a:defRPr/>
            </a:pPr>
            <a:r>
              <a:rPr lang="en-GB" dirty="0"/>
              <a:t>Anti-malarial drugs kill the parasite but do not prevent the patient from being re-infected. </a:t>
            </a:r>
            <a:r>
              <a:rPr lang="en-US" dirty="0" smtClean="0"/>
              <a:t>Early and effective treatment of malaria with anti-malarial</a:t>
            </a:r>
            <a:r>
              <a:rPr lang="en-US" baseline="0" dirty="0" smtClean="0"/>
              <a:t> drugs </a:t>
            </a:r>
            <a:r>
              <a:rPr lang="en-US" dirty="0" smtClean="0"/>
              <a:t>can shorten the duration of the infection and prevent further complications which could be</a:t>
            </a:r>
            <a:r>
              <a:rPr lang="en-US" baseline="0" dirty="0" smtClean="0"/>
              <a:t> fatal</a:t>
            </a:r>
            <a:r>
              <a:rPr lang="en-US" dirty="0" smtClean="0"/>
              <a:t>.</a:t>
            </a:r>
          </a:p>
          <a:p>
            <a:pPr defTabSz="947593">
              <a:defRPr/>
            </a:pPr>
            <a:r>
              <a:rPr lang="en-GB" dirty="0"/>
              <a:t> </a:t>
            </a:r>
          </a:p>
          <a:p>
            <a:pPr defTabSz="947593">
              <a:defRPr/>
            </a:pPr>
            <a:r>
              <a:rPr lang="en-GB" dirty="0"/>
              <a:t>In many countries, anti-malarial drugs can be purchased over the counter without prescription from doctors or medical </a:t>
            </a:r>
            <a:r>
              <a:rPr lang="en-GB" dirty="0" err="1"/>
              <a:t>practioners</a:t>
            </a:r>
            <a:r>
              <a:rPr lang="en-GB" dirty="0"/>
              <a:t>. This can lead to inappropriate use of the drugs, for example, if someone has a fever they may take anti-malarial drugs when malaria is not the cause of the fever. This uncontrolled use of single drug therapies, such as </a:t>
            </a:r>
            <a:r>
              <a:rPr lang="en-GB" dirty="0" err="1"/>
              <a:t>chloroquine</a:t>
            </a:r>
            <a:r>
              <a:rPr lang="en-GB" dirty="0"/>
              <a:t>, in the past has led to parasites developing drug resistance. This causes great problems as the drugs available to patients are ineffective and cannot be prescribed to treat the disease. </a:t>
            </a:r>
          </a:p>
          <a:p>
            <a:pPr defTabSz="947593">
              <a:defRPr/>
            </a:pPr>
            <a:endParaRPr lang="en-GB" dirty="0"/>
          </a:p>
          <a:p>
            <a:pPr defTabSz="947593">
              <a:defRPr/>
            </a:pPr>
            <a:r>
              <a:rPr lang="en-GB" dirty="0"/>
              <a:t>A new compound known as artemisinin was found to be effective against malaria in the 1990s. It is now used in combination with other drugs particularly to deal with </a:t>
            </a:r>
            <a:r>
              <a:rPr lang="en-GB" i="1" dirty="0"/>
              <a:t>Plasmodium</a:t>
            </a:r>
            <a:r>
              <a:rPr lang="en-GB" dirty="0"/>
              <a:t> </a:t>
            </a:r>
            <a:r>
              <a:rPr lang="en-GB" i="1" dirty="0"/>
              <a:t>falciparum</a:t>
            </a:r>
            <a:r>
              <a:rPr lang="en-GB" dirty="0"/>
              <a:t> infections. </a:t>
            </a:r>
            <a:r>
              <a:rPr lang="en-GB" dirty="0" err="1"/>
              <a:t>Artemisinin</a:t>
            </a:r>
            <a:r>
              <a:rPr lang="en-GB" dirty="0"/>
              <a:t> is recommended as first line treatment for malaria by the World Health Organization.</a:t>
            </a:r>
          </a:p>
          <a:p>
            <a:pPr defTabSz="947593">
              <a:defRPr/>
            </a:pPr>
            <a:r>
              <a:rPr lang="en-GB" dirty="0"/>
              <a:t> </a:t>
            </a:r>
          </a:p>
          <a:p>
            <a:pPr defTabSz="947593">
              <a:defRPr/>
            </a:pPr>
            <a:endParaRPr lang="en-GB" dirty="0"/>
          </a:p>
          <a:p>
            <a:endParaRPr lang="en-US" dirty="0"/>
          </a:p>
        </p:txBody>
      </p:sp>
      <p:sp>
        <p:nvSpPr>
          <p:cNvPr id="4" name="Slide Number Placeholder 3"/>
          <p:cNvSpPr>
            <a:spLocks noGrp="1"/>
          </p:cNvSpPr>
          <p:nvPr>
            <p:ph type="sldNum" sz="quarter" idx="10"/>
          </p:nvPr>
        </p:nvSpPr>
        <p:spPr/>
        <p:txBody>
          <a:bodyPr/>
          <a:lstStyle/>
          <a:p>
            <a:fld id="{9001BBDD-A6B6-48C0-8A62-555A917BEBC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9930" y="4861441"/>
            <a:ext cx="5679440" cy="4930872"/>
          </a:xfrm>
        </p:spPr>
        <p:txBody>
          <a:bodyPr>
            <a:normAutofit lnSpcReduction="10000"/>
          </a:bodyPr>
          <a:lstStyle/>
          <a:p>
            <a:r>
              <a:rPr lang="en-GB" dirty="0" smtClean="0"/>
              <a:t>Protection against mosquito bites and controlling</a:t>
            </a:r>
            <a:r>
              <a:rPr lang="en-GB" baseline="0" dirty="0" smtClean="0"/>
              <a:t> vector populations are effective methods of preventing malaria transmission. Vector control in particular works to reduce malaria transmission at a community level and can significantly r</a:t>
            </a:r>
            <a:r>
              <a:rPr lang="en-US" dirty="0" smtClean="0"/>
              <a:t>educe transmission from very high levels to close to zero. For individuals, personal protection against mosquito bites through the use of </a:t>
            </a:r>
            <a:r>
              <a:rPr lang="en-US" baseline="0" dirty="0" smtClean="0"/>
              <a:t>bed nets and insect repellents is </a:t>
            </a:r>
            <a:r>
              <a:rPr lang="en-US" dirty="0" smtClean="0"/>
              <a:t>the first line of defense to prevent malaria.</a:t>
            </a:r>
          </a:p>
          <a:p>
            <a:endParaRPr lang="en-US" dirty="0" smtClean="0"/>
          </a:p>
          <a:p>
            <a:r>
              <a:rPr lang="en-US" baseline="0" dirty="0" smtClean="0"/>
              <a:t>I</a:t>
            </a:r>
            <a:r>
              <a:rPr lang="en-US" dirty="0" smtClean="0"/>
              <a:t>nsecticide-treated nets (ITNs) and long lasting insecticide impregnated nets (LLINs) offer both a physical and chemical</a:t>
            </a:r>
            <a:r>
              <a:rPr lang="en-US" baseline="0" dirty="0" smtClean="0"/>
              <a:t> barrier</a:t>
            </a:r>
            <a:r>
              <a:rPr lang="en-US" dirty="0" smtClean="0"/>
              <a:t> to</a:t>
            </a:r>
            <a:r>
              <a:rPr lang="en-US" baseline="0" dirty="0" smtClean="0"/>
              <a:t> </a:t>
            </a:r>
            <a:r>
              <a:rPr lang="en-US" dirty="0" smtClean="0"/>
              <a:t>mosquitoes. </a:t>
            </a:r>
          </a:p>
          <a:p>
            <a:endParaRPr lang="en-US" dirty="0" smtClean="0"/>
          </a:p>
          <a:p>
            <a:r>
              <a:rPr lang="en-US" dirty="0" smtClean="0"/>
              <a:t>LLINs are the preferred form of insecticide treated nets for public health distribution </a:t>
            </a:r>
            <a:r>
              <a:rPr lang="en-US" dirty="0" err="1" smtClean="0"/>
              <a:t>programmes</a:t>
            </a:r>
            <a:r>
              <a:rPr lang="en-US" dirty="0" smtClean="0"/>
              <a:t> and recommended by the World Health Organization as they can be effective</a:t>
            </a:r>
            <a:r>
              <a:rPr lang="en-US" baseline="0" dirty="0" smtClean="0"/>
              <a:t> for 3-5 years</a:t>
            </a:r>
            <a:r>
              <a:rPr lang="en-US" dirty="0" smtClean="0"/>
              <a:t>. </a:t>
            </a:r>
          </a:p>
          <a:p>
            <a:endParaRPr lang="en-US" dirty="0" smtClean="0"/>
          </a:p>
          <a:p>
            <a:r>
              <a:rPr lang="en-US" dirty="0" smtClean="0"/>
              <a:t>Indoor residual spraying (IRS) with insecticides is an</a:t>
            </a:r>
            <a:r>
              <a:rPr lang="en-US" baseline="0" dirty="0" smtClean="0"/>
              <a:t> extremely effective </a:t>
            </a:r>
            <a:r>
              <a:rPr lang="en-US" dirty="0" smtClean="0"/>
              <a:t>way to rapidly reduce malaria transmission. It can be effective for 3-6 months, depending on the insecticide used and the type of surface on which it is sprayed. DDT can be effective for 9-12 months in some cases. </a:t>
            </a:r>
          </a:p>
          <a:p>
            <a:endParaRPr lang="en-US" dirty="0" smtClean="0"/>
          </a:p>
          <a:p>
            <a:r>
              <a:rPr lang="en-US" dirty="0" smtClean="0"/>
              <a:t>Drugs can also be used to prevent malaria. For </a:t>
            </a:r>
            <a:r>
              <a:rPr lang="en-US" dirty="0" err="1" smtClean="0"/>
              <a:t>travellers</a:t>
            </a:r>
            <a:r>
              <a:rPr lang="en-US" dirty="0" smtClean="0"/>
              <a:t>, malaria can be prevented through chemoprophylaxis, taking drugs that suppress</a:t>
            </a:r>
            <a:r>
              <a:rPr lang="en-US" baseline="0" dirty="0" smtClean="0"/>
              <a:t> </a:t>
            </a:r>
            <a:r>
              <a:rPr lang="en-US" dirty="0" smtClean="0"/>
              <a:t>the blood stage of malaria infections, thereby preventing malaria disease. </a:t>
            </a:r>
          </a:p>
          <a:p>
            <a:endParaRPr lang="en-US" dirty="0" smtClean="0"/>
          </a:p>
          <a:p>
            <a:r>
              <a:rPr lang="en-US" dirty="0" smtClean="0"/>
              <a:t>Pregnant women are also offered anti-malarial</a:t>
            </a:r>
            <a:r>
              <a:rPr lang="en-US" baseline="0" dirty="0" smtClean="0"/>
              <a:t> </a:t>
            </a:r>
            <a:r>
              <a:rPr lang="en-US" dirty="0" smtClean="0"/>
              <a:t>drugs during their pregnancy. T</a:t>
            </a:r>
            <a:r>
              <a:rPr lang="en-US" baseline="0" dirty="0" smtClean="0"/>
              <a:t>his is known as </a:t>
            </a:r>
            <a:r>
              <a:rPr lang="en-US" i="1" baseline="0" dirty="0" smtClean="0"/>
              <a:t>Intermittent Preventive Treatment in pregnancy</a:t>
            </a:r>
            <a:r>
              <a:rPr lang="en-US" baseline="0" dirty="0" smtClean="0"/>
              <a:t> (</a:t>
            </a:r>
            <a:r>
              <a:rPr lang="en-US" baseline="0" dirty="0" err="1" smtClean="0"/>
              <a:t>IPTp</a:t>
            </a:r>
            <a:r>
              <a:rPr lang="en-US" baseline="0" dirty="0" smtClean="0"/>
              <a:t>). This practice aims to reduce the possible complications during pregnancy such as severe </a:t>
            </a:r>
            <a:r>
              <a:rPr lang="en-US" baseline="0" dirty="0" err="1" smtClean="0"/>
              <a:t>anaemia</a:t>
            </a:r>
            <a:r>
              <a:rPr lang="en-US" baseline="0" dirty="0" smtClean="0"/>
              <a:t> and placental infections which can threaten the life of the mother and child.</a:t>
            </a:r>
            <a:endParaRPr lang="en-US" dirty="0" smtClean="0"/>
          </a:p>
          <a:p>
            <a:endParaRPr lang="en-US" dirty="0"/>
          </a:p>
        </p:txBody>
      </p:sp>
      <p:sp>
        <p:nvSpPr>
          <p:cNvPr id="4" name="Slide Number Placeholder 3"/>
          <p:cNvSpPr>
            <a:spLocks noGrp="1"/>
          </p:cNvSpPr>
          <p:nvPr>
            <p:ph type="sldNum" sz="quarter" idx="10"/>
          </p:nvPr>
        </p:nvSpPr>
        <p:spPr/>
        <p:txBody>
          <a:bodyPr/>
          <a:lstStyle/>
          <a:p>
            <a:fld id="{9001BBDD-A6B6-48C0-8A62-555A917BEBC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The</a:t>
            </a:r>
            <a:r>
              <a:rPr lang="en-GB" baseline="0" dirty="0" smtClean="0"/>
              <a:t> </a:t>
            </a:r>
            <a:r>
              <a:rPr lang="en-GB" i="1" baseline="0" dirty="0" smtClean="0"/>
              <a:t>Malaria Challenge </a:t>
            </a:r>
            <a:r>
              <a:rPr lang="en-GB" baseline="0" dirty="0" smtClean="0"/>
              <a:t>is a multimedia resource which can provide you with information on the lifecycle of the malaria </a:t>
            </a:r>
            <a:r>
              <a:rPr lang="en-GB" dirty="0" smtClean="0"/>
              <a:t>parasite </a:t>
            </a:r>
            <a:r>
              <a:rPr lang="en-GB" baseline="0" dirty="0" smtClean="0"/>
              <a:t>and how the disease can be treated and prevented. It includes videos, animations and interviews with malaria researchers to give an insight into the many different issues surrounding this topic. This information can be used to find out more about malaria and enable students to take part in a discussion based activity.</a:t>
            </a:r>
          </a:p>
          <a:p>
            <a:endParaRPr lang="en-GB" baseline="0" dirty="0" smtClean="0"/>
          </a:p>
          <a:p>
            <a:r>
              <a:rPr lang="en-GB" baseline="0" dirty="0" smtClean="0"/>
              <a:t>Use the following slide(s) to introduce the discussion activity you have decided to run. </a:t>
            </a:r>
          </a:p>
          <a:p>
            <a:r>
              <a:rPr lang="en-GB" i="1" baseline="0" dirty="0" smtClean="0"/>
              <a:t>Hide the two slides that are not relevant to the activity that you decide to run, e.g. if you are running the Big Debate, hide slides 15 and 16</a:t>
            </a:r>
            <a:r>
              <a:rPr lang="en-GB" dirty="0" smtClean="0"/>
              <a:t>.</a:t>
            </a:r>
            <a:endParaRPr lang="en-US" dirty="0"/>
          </a:p>
        </p:txBody>
      </p:sp>
      <p:sp>
        <p:nvSpPr>
          <p:cNvPr id="4" name="Slide Number Placeholder 3"/>
          <p:cNvSpPr>
            <a:spLocks noGrp="1"/>
          </p:cNvSpPr>
          <p:nvPr>
            <p:ph type="sldNum" sz="quarter" idx="10"/>
          </p:nvPr>
        </p:nvSpPr>
        <p:spPr/>
        <p:txBody>
          <a:bodyPr/>
          <a:lstStyle/>
          <a:p>
            <a:fld id="{9001BBDD-A6B6-48C0-8A62-555A917BEBC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9930" y="4861440"/>
            <a:ext cx="5679440" cy="5005079"/>
          </a:xfrm>
        </p:spPr>
        <p:txBody>
          <a:bodyPr>
            <a:normAutofit lnSpcReduction="10000"/>
          </a:bodyPr>
          <a:lstStyle/>
          <a:p>
            <a:pPr defTabSz="947593">
              <a:defRPr/>
            </a:pPr>
            <a:r>
              <a:rPr lang="en-GB" dirty="0" smtClean="0"/>
              <a:t>Note this slide is animated</a:t>
            </a:r>
          </a:p>
          <a:p>
            <a:endParaRPr lang="en-GB" dirty="0" smtClean="0"/>
          </a:p>
          <a:p>
            <a:r>
              <a:rPr lang="en-GB" dirty="0" smtClean="0"/>
              <a:t>In this activity</a:t>
            </a:r>
            <a:r>
              <a:rPr lang="en-GB" baseline="0" dirty="0" smtClean="0"/>
              <a:t> each group will randomly select a stage of the malaria life cycle. </a:t>
            </a:r>
          </a:p>
          <a:p>
            <a:endParaRPr lang="en-GB" baseline="0" dirty="0" smtClean="0"/>
          </a:p>
          <a:p>
            <a:r>
              <a:rPr lang="en-US" b="1" u="sng" dirty="0"/>
              <a:t>All</a:t>
            </a:r>
            <a:r>
              <a:rPr lang="en-US" b="1" dirty="0"/>
              <a:t> </a:t>
            </a:r>
            <a:r>
              <a:rPr lang="en-US" dirty="0"/>
              <a:t>members of the group must research the particular lifecycle stage they have been allocated using the </a:t>
            </a:r>
            <a:r>
              <a:rPr lang="en-US" i="1" dirty="0"/>
              <a:t>Malaria Challenge resource</a:t>
            </a:r>
            <a:r>
              <a:rPr lang="en-US" dirty="0"/>
              <a:t>. You should identify the stage’s relevance in the disease lifecycle and the prevention interventions that specifically target it.</a:t>
            </a:r>
          </a:p>
          <a:p>
            <a:endParaRPr lang="en-US" dirty="0"/>
          </a:p>
          <a:p>
            <a:r>
              <a:rPr lang="en-US" dirty="0"/>
              <a:t>Then as a group discuss the advantages and disadvantages of the prevention interventions and how effective they could be at eradicating malaria. </a:t>
            </a:r>
          </a:p>
          <a:p>
            <a:endParaRPr lang="en-US" dirty="0"/>
          </a:p>
          <a:p>
            <a:r>
              <a:rPr lang="en-US" dirty="0"/>
              <a:t>By the end of this discussion each member of the group should be clear on the issues surrounding the malaria stage and its prevention interventions. They are now “experts” and should have each completed a worksheet with key points from the group discussions. </a:t>
            </a:r>
          </a:p>
          <a:p>
            <a:endParaRPr lang="en-GB" dirty="0"/>
          </a:p>
          <a:p>
            <a:pPr defTabSz="947593">
              <a:defRPr/>
            </a:pPr>
            <a:r>
              <a:rPr lang="en-GB" dirty="0"/>
              <a:t>The next stage is to form </a:t>
            </a:r>
            <a:r>
              <a:rPr lang="en-US" dirty="0"/>
              <a:t>new groups with an “expert” from each malaria stage. In these newly formed groups each person will take it in turns to put forward their thoughts and findings on their particular stage of the malaria lifecycle. After this, as a group, put together an argument for the three best methods or techniques to eradicate malaria which the spokesperson(s) will present to the rest of the class. </a:t>
            </a:r>
          </a:p>
          <a:p>
            <a:pPr defTabSz="947593">
              <a:defRPr/>
            </a:pPr>
            <a:endParaRPr lang="en-GB" dirty="0"/>
          </a:p>
          <a:p>
            <a:r>
              <a:rPr lang="en-GB" i="1" baseline="0" dirty="0" smtClean="0"/>
              <a:t>Click once</a:t>
            </a:r>
            <a:r>
              <a:rPr lang="en-GB" baseline="0" dirty="0" smtClean="0"/>
              <a:t> </a:t>
            </a:r>
          </a:p>
          <a:p>
            <a:r>
              <a:rPr lang="en-GB" dirty="0"/>
              <a:t>Form “expert” groups to discuss the best methods to eradicate malaria.</a:t>
            </a:r>
          </a:p>
          <a:p>
            <a:endParaRPr lang="en-GB" baseline="0" dirty="0" smtClean="0"/>
          </a:p>
          <a:p>
            <a:r>
              <a:rPr lang="en-GB" b="0" i="1" baseline="0" dirty="0" smtClean="0"/>
              <a:t>Click again</a:t>
            </a:r>
          </a:p>
          <a:p>
            <a:pPr defTabSz="947593">
              <a:defRPr/>
            </a:pPr>
            <a:r>
              <a:rPr lang="en-GB" dirty="0"/>
              <a:t>Feedback your thoughts to the class.</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9001BBDD-A6B6-48C0-8A62-555A917BEBC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9930" y="4861440"/>
            <a:ext cx="5679440" cy="5153492"/>
          </a:xfrm>
        </p:spPr>
        <p:txBody>
          <a:bodyPr>
            <a:normAutofit lnSpcReduction="10000"/>
          </a:bodyPr>
          <a:lstStyle/>
          <a:p>
            <a:r>
              <a:rPr lang="en-US" dirty="0"/>
              <a:t>Before starting the discussion the group should nominate the following roles:</a:t>
            </a:r>
          </a:p>
          <a:p>
            <a:pPr marL="238764" indent="-238764">
              <a:buFont typeface="Arial" pitchFamily="34" charset="0"/>
              <a:buChar char="•"/>
            </a:pPr>
            <a:r>
              <a:rPr lang="en-US" b="1" dirty="0"/>
              <a:t>Spokesperson(s):</a:t>
            </a:r>
            <a:r>
              <a:rPr lang="en-US" dirty="0"/>
              <a:t> the person or persons who will speak on behalf of the group during the feedback session</a:t>
            </a:r>
          </a:p>
          <a:p>
            <a:pPr marL="238764" indent="-238764">
              <a:buFont typeface="Arial" pitchFamily="34" charset="0"/>
              <a:buChar char="•"/>
            </a:pPr>
            <a:r>
              <a:rPr lang="en-US" b="1" dirty="0"/>
              <a:t>Scribe:</a:t>
            </a:r>
            <a:r>
              <a:rPr lang="en-US" dirty="0"/>
              <a:t> the person responsible for taking notes on all the discussion and completing the group worksheet</a:t>
            </a:r>
          </a:p>
          <a:p>
            <a:pPr marL="238764" indent="-238764">
              <a:buFont typeface="Arial" pitchFamily="34" charset="0"/>
              <a:buChar char="•"/>
            </a:pPr>
            <a:r>
              <a:rPr lang="en-US" b="1" dirty="0"/>
              <a:t>Financier:</a:t>
            </a:r>
            <a:r>
              <a:rPr lang="en-US" dirty="0"/>
              <a:t> </a:t>
            </a:r>
            <a:r>
              <a:rPr lang="en-US" dirty="0" smtClean="0"/>
              <a:t>the person responsible for doing the calculations and ensuring that the available funds are correctly allocated and the group doesn’t overspend!</a:t>
            </a:r>
          </a:p>
          <a:p>
            <a:pPr marL="238764" indent="-238764">
              <a:buFont typeface="Arial" pitchFamily="34" charset="0"/>
              <a:buChar char="•"/>
            </a:pPr>
            <a:endParaRPr lang="en-GB" dirty="0" smtClean="0"/>
          </a:p>
          <a:p>
            <a:r>
              <a:rPr lang="en-US" dirty="0" smtClean="0"/>
              <a:t>The first stage of the discussion process is to consider funding principles, a set of considerations or guidelines to help the group in their decision making. Ideas for funding principles include:</a:t>
            </a:r>
          </a:p>
          <a:p>
            <a:pPr marL="238764" indent="-238764">
              <a:buFont typeface="Arial" pitchFamily="34" charset="0"/>
              <a:buChar char="•"/>
            </a:pPr>
            <a:r>
              <a:rPr lang="en-US" dirty="0" smtClean="0"/>
              <a:t>Should you only fund projects in malaria endemic countries? </a:t>
            </a:r>
          </a:p>
          <a:p>
            <a:pPr marL="238764" indent="-238764">
              <a:buFont typeface="Arial" pitchFamily="34" charset="0"/>
              <a:buChar char="•"/>
            </a:pPr>
            <a:r>
              <a:rPr lang="en-US" dirty="0" smtClean="0"/>
              <a:t>Should the project have to use innovative technology?</a:t>
            </a:r>
          </a:p>
          <a:p>
            <a:pPr marL="238764" indent="-238764">
              <a:buFont typeface="Arial" pitchFamily="34" charset="0"/>
              <a:buChar char="•"/>
            </a:pPr>
            <a:r>
              <a:rPr lang="en-US" dirty="0" smtClean="0"/>
              <a:t>Will the project have a large scale impact? </a:t>
            </a:r>
          </a:p>
          <a:p>
            <a:pPr marL="238764" indent="-238764">
              <a:buFont typeface="Arial" pitchFamily="34" charset="0"/>
              <a:buChar char="•"/>
            </a:pPr>
            <a:r>
              <a:rPr lang="en-US" dirty="0" smtClean="0"/>
              <a:t>Should a project you fund further advances in the understanding of malaria?</a:t>
            </a:r>
          </a:p>
          <a:p>
            <a:pPr marL="238764" indent="-238764">
              <a:buFont typeface="Arial" pitchFamily="34" charset="0"/>
              <a:buChar char="•"/>
            </a:pPr>
            <a:r>
              <a:rPr lang="en-US" dirty="0" smtClean="0"/>
              <a:t>Should a project you fund further advances in the treatment of malaria? </a:t>
            </a:r>
          </a:p>
          <a:p>
            <a:r>
              <a:rPr lang="en-US" dirty="0"/>
              <a:t> </a:t>
            </a:r>
          </a:p>
          <a:p>
            <a:r>
              <a:rPr lang="en-US" dirty="0"/>
              <a:t>As a group discuss each of the funding applications in turn, discussing their advantages and disadvantages. Once a decision has been made place the card in a yes, no or maybe pile. The scribe should complete the group worksheet with the assistance of the financier. </a:t>
            </a:r>
          </a:p>
          <a:p>
            <a:endParaRPr lang="en-US" dirty="0"/>
          </a:p>
          <a:p>
            <a:r>
              <a:rPr lang="en-US" b="1" dirty="0"/>
              <a:t>Note: </a:t>
            </a:r>
            <a:r>
              <a:rPr lang="en-US" dirty="0" smtClean="0"/>
              <a:t>They </a:t>
            </a:r>
            <a:r>
              <a:rPr lang="en-US" dirty="0"/>
              <a:t>do not have to spend all of the money. If they do not think all of the projects should receive funding, then they can leave surplus funds. </a:t>
            </a:r>
          </a:p>
          <a:p>
            <a:endParaRPr lang="en-GB" dirty="0"/>
          </a:p>
          <a:p>
            <a:r>
              <a:rPr lang="en-GB" dirty="0"/>
              <a:t>Once they have completed their worksheet, the spokesperson should prepare to feed back their decisions to the rest of the class with explanations as to why they chose those particular projects.</a:t>
            </a:r>
          </a:p>
          <a:p>
            <a:endParaRPr lang="en-US" dirty="0"/>
          </a:p>
          <a:p>
            <a:endParaRPr lang="en-US" dirty="0"/>
          </a:p>
        </p:txBody>
      </p:sp>
      <p:sp>
        <p:nvSpPr>
          <p:cNvPr id="4" name="Slide Number Placeholder 3"/>
          <p:cNvSpPr>
            <a:spLocks noGrp="1"/>
          </p:cNvSpPr>
          <p:nvPr>
            <p:ph type="sldNum" sz="quarter" idx="10"/>
          </p:nvPr>
        </p:nvSpPr>
        <p:spPr/>
        <p:txBody>
          <a:bodyPr/>
          <a:lstStyle/>
          <a:p>
            <a:fld id="{9001BBDD-A6B6-48C0-8A62-555A917BEBC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7593">
              <a:defRPr/>
            </a:pPr>
            <a:r>
              <a:rPr lang="en-GB" dirty="0"/>
              <a:t>In this activity the students will be playing the role of malaria programme managers for a community in a malaria endemic area. These regions are Cambodia, Uganda, Tanzania and Brazil.</a:t>
            </a:r>
          </a:p>
          <a:p>
            <a:pPr defTabSz="947593">
              <a:defRPr/>
            </a:pPr>
            <a:endParaRPr lang="en-GB" dirty="0"/>
          </a:p>
          <a:p>
            <a:pPr defTabSz="947593">
              <a:defRPr/>
            </a:pPr>
            <a:r>
              <a:rPr lang="en-GB" dirty="0"/>
              <a:t>In groups they must assess the situation facing their allocated community and propose a strategy that will work towards eliminating malaria from the region. </a:t>
            </a:r>
          </a:p>
          <a:p>
            <a:pPr defTabSz="947593">
              <a:defRPr/>
            </a:pPr>
            <a:endParaRPr lang="en-GB" dirty="0"/>
          </a:p>
          <a:p>
            <a:pPr defTabSz="947593">
              <a:defRPr/>
            </a:pPr>
            <a:r>
              <a:rPr lang="en-GB" dirty="0"/>
              <a:t>The groups must present their proposal to the rest of the class and summarise their reasons for suggesting this strategy.</a:t>
            </a:r>
            <a:endParaRPr lang="en-US" dirty="0"/>
          </a:p>
          <a:p>
            <a:endParaRPr lang="en-US" dirty="0"/>
          </a:p>
        </p:txBody>
      </p:sp>
      <p:sp>
        <p:nvSpPr>
          <p:cNvPr id="4" name="Slide Number Placeholder 3"/>
          <p:cNvSpPr>
            <a:spLocks noGrp="1"/>
          </p:cNvSpPr>
          <p:nvPr>
            <p:ph type="sldNum" sz="quarter" idx="10"/>
          </p:nvPr>
        </p:nvSpPr>
        <p:spPr/>
        <p:txBody>
          <a:bodyPr/>
          <a:lstStyle/>
          <a:p>
            <a:fld id="{9001BBDD-A6B6-48C0-8A62-555A917BEBC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These discussion guidelines apply</a:t>
            </a:r>
            <a:r>
              <a:rPr lang="en-GB" baseline="0" dirty="0" smtClean="0"/>
              <a:t> to all of the activities, make sure these guidelines are followed during the activity. Everyone should contribute to the discussion and no one should be excluded.</a:t>
            </a:r>
          </a:p>
          <a:p>
            <a:endParaRPr lang="en-GB" baseline="0" dirty="0" smtClean="0"/>
          </a:p>
          <a:p>
            <a:endParaRPr lang="en-US" dirty="0"/>
          </a:p>
        </p:txBody>
      </p:sp>
      <p:sp>
        <p:nvSpPr>
          <p:cNvPr id="4" name="Slide Number Placeholder 3"/>
          <p:cNvSpPr>
            <a:spLocks noGrp="1"/>
          </p:cNvSpPr>
          <p:nvPr>
            <p:ph type="sldNum" sz="quarter" idx="10"/>
          </p:nvPr>
        </p:nvSpPr>
        <p:spPr/>
        <p:txBody>
          <a:bodyPr/>
          <a:lstStyle/>
          <a:p>
            <a:fld id="{9001BBDD-A6B6-48C0-8A62-555A917BEBCE}" type="slidenum">
              <a:rPr lang="en-US" smtClean="0"/>
              <a:pPr/>
              <a:t>17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Malaria is</a:t>
            </a:r>
            <a:r>
              <a:rPr lang="en-GB" baseline="0" dirty="0" smtClean="0"/>
              <a:t> an infectious disease that is spread by mosquitoes, in particular female mosquitoes of the genus </a:t>
            </a:r>
            <a:r>
              <a:rPr lang="en-GB" i="1" baseline="0" dirty="0" smtClean="0"/>
              <a:t>Anopheles.</a:t>
            </a:r>
            <a:r>
              <a:rPr lang="en-GB" baseline="0" dirty="0" smtClean="0"/>
              <a:t> Malaria is a disease that is found in hundreds of different countries around the world and over 3 billion people are at risk from the disease.</a:t>
            </a:r>
            <a:endParaRPr lang="en-US" dirty="0"/>
          </a:p>
        </p:txBody>
      </p:sp>
      <p:sp>
        <p:nvSpPr>
          <p:cNvPr id="4" name="Slide Number Placeholder 3"/>
          <p:cNvSpPr>
            <a:spLocks noGrp="1"/>
          </p:cNvSpPr>
          <p:nvPr>
            <p:ph type="sldNum" sz="quarter" idx="10"/>
          </p:nvPr>
        </p:nvSpPr>
        <p:spPr/>
        <p:txBody>
          <a:bodyPr/>
          <a:lstStyle/>
          <a:p>
            <a:fld id="{9001BBDD-A6B6-48C0-8A62-555A917BEBC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Note this slide</a:t>
            </a:r>
            <a:r>
              <a:rPr lang="en-GB" baseline="0" dirty="0" smtClean="0"/>
              <a:t> is animated</a:t>
            </a:r>
          </a:p>
          <a:p>
            <a:endParaRPr lang="en-GB" dirty="0" smtClean="0"/>
          </a:p>
          <a:p>
            <a:r>
              <a:rPr lang="en-GB" dirty="0" smtClean="0"/>
              <a:t>Malaria</a:t>
            </a:r>
            <a:r>
              <a:rPr lang="en-GB" baseline="0" dirty="0" smtClean="0"/>
              <a:t> is caused by a </a:t>
            </a:r>
            <a:r>
              <a:rPr lang="en-GB" dirty="0" smtClean="0"/>
              <a:t>eukaryotic </a:t>
            </a:r>
            <a:r>
              <a:rPr lang="en-GB" dirty="0" err="1" smtClean="0"/>
              <a:t>protist</a:t>
            </a:r>
            <a:r>
              <a:rPr lang="en-GB" dirty="0" smtClean="0"/>
              <a:t>, a single </a:t>
            </a:r>
            <a:r>
              <a:rPr lang="en-GB" baseline="0" dirty="0" smtClean="0"/>
              <a:t>celled organism. The parasite belongs to a genus known as </a:t>
            </a:r>
            <a:r>
              <a:rPr lang="en-GB" i="1" baseline="0" dirty="0" smtClean="0"/>
              <a:t>Plasmodium. </a:t>
            </a:r>
            <a:r>
              <a:rPr lang="en-GB" i="0" baseline="0" dirty="0" smtClean="0"/>
              <a:t>The image shows a false coloured micrograph showing one of the life stages of the parasite (shown in blue) inside human red blood cells.</a:t>
            </a:r>
          </a:p>
          <a:p>
            <a:endParaRPr lang="en-GB" i="1" baseline="0" dirty="0" smtClean="0"/>
          </a:p>
          <a:p>
            <a:r>
              <a:rPr lang="en-GB" i="0" baseline="0" dirty="0" smtClean="0"/>
              <a:t>Four species of Plasmodium infect humans: </a:t>
            </a:r>
          </a:p>
          <a:p>
            <a:pPr marL="238764" indent="-238764">
              <a:buFont typeface="Arial" pitchFamily="34" charset="0"/>
              <a:buChar char="•"/>
            </a:pPr>
            <a:r>
              <a:rPr lang="en-GB" i="1" dirty="0" smtClean="0"/>
              <a:t>Plasmodium falciparum</a:t>
            </a:r>
          </a:p>
          <a:p>
            <a:pPr marL="238764" indent="-238764">
              <a:buFont typeface="Arial" pitchFamily="34" charset="0"/>
              <a:buChar char="•"/>
            </a:pPr>
            <a:r>
              <a:rPr lang="en-GB" i="1" dirty="0" smtClean="0"/>
              <a:t>Plasmodium </a:t>
            </a:r>
            <a:r>
              <a:rPr lang="en-GB" i="1" dirty="0" err="1" smtClean="0"/>
              <a:t>vivax</a:t>
            </a:r>
            <a:endParaRPr lang="en-GB" i="1" dirty="0" smtClean="0"/>
          </a:p>
          <a:p>
            <a:pPr marL="238764" indent="-238764">
              <a:buFont typeface="Arial" pitchFamily="34" charset="0"/>
              <a:buChar char="•"/>
            </a:pPr>
            <a:r>
              <a:rPr lang="en-GB" i="1" dirty="0" smtClean="0"/>
              <a:t>Plasmodium </a:t>
            </a:r>
            <a:r>
              <a:rPr lang="en-GB" i="1" dirty="0" err="1" smtClean="0"/>
              <a:t>malariae</a:t>
            </a:r>
            <a:endParaRPr lang="en-GB" i="1" dirty="0" smtClean="0"/>
          </a:p>
          <a:p>
            <a:pPr marL="238764" indent="-238764">
              <a:buFont typeface="Arial" pitchFamily="34" charset="0"/>
              <a:buChar char="•"/>
            </a:pPr>
            <a:r>
              <a:rPr lang="en-GB" i="1" dirty="0" smtClean="0"/>
              <a:t>Plasmodium </a:t>
            </a:r>
            <a:r>
              <a:rPr lang="en-GB" i="1" dirty="0" err="1" smtClean="0"/>
              <a:t>ovale</a:t>
            </a:r>
            <a:endParaRPr lang="en-GB" i="1" dirty="0" smtClean="0"/>
          </a:p>
          <a:p>
            <a:endParaRPr lang="en-GB" i="1" dirty="0"/>
          </a:p>
          <a:p>
            <a:r>
              <a:rPr lang="en-GB" i="1" dirty="0"/>
              <a:t>Click once</a:t>
            </a:r>
          </a:p>
          <a:p>
            <a:r>
              <a:rPr lang="en-GB" i="1" dirty="0"/>
              <a:t>Plasmodium falciparum </a:t>
            </a:r>
            <a:r>
              <a:rPr lang="en-GB" dirty="0"/>
              <a:t>and</a:t>
            </a:r>
            <a:r>
              <a:rPr lang="en-GB" i="1" dirty="0"/>
              <a:t> Plasmodium </a:t>
            </a:r>
            <a:r>
              <a:rPr lang="en-GB" i="1" dirty="0" err="1"/>
              <a:t>vivax</a:t>
            </a:r>
            <a:r>
              <a:rPr lang="en-GB" i="1" dirty="0"/>
              <a:t> </a:t>
            </a:r>
            <a:r>
              <a:rPr lang="en-GB" dirty="0"/>
              <a:t>are the parasites that cause the most cases of malaria worldwide. (Other two species are greyed out.)</a:t>
            </a:r>
          </a:p>
          <a:p>
            <a:endParaRPr lang="en-GB" i="1" dirty="0"/>
          </a:p>
          <a:p>
            <a:r>
              <a:rPr lang="en-GB" i="1" dirty="0"/>
              <a:t>Click again</a:t>
            </a:r>
          </a:p>
          <a:p>
            <a:r>
              <a:rPr lang="en-GB" i="1" dirty="0"/>
              <a:t>Plasmodium falciparum </a:t>
            </a:r>
            <a:r>
              <a:rPr lang="en-GB" dirty="0"/>
              <a:t>can cause serious complications and can be fatal if untreated. It is responsible for the most deaths due to malaria. (</a:t>
            </a:r>
            <a:r>
              <a:rPr lang="en-GB" i="1" dirty="0"/>
              <a:t>Plasmodium </a:t>
            </a:r>
            <a:r>
              <a:rPr lang="en-GB" i="1" dirty="0" err="1" smtClean="0"/>
              <a:t>v</a:t>
            </a:r>
            <a:r>
              <a:rPr lang="en-GB" i="1" dirty="0" err="1"/>
              <a:t>ivax</a:t>
            </a:r>
            <a:r>
              <a:rPr lang="en-GB" i="1" dirty="0"/>
              <a:t> </a:t>
            </a:r>
            <a:r>
              <a:rPr lang="en-GB" dirty="0"/>
              <a:t>is greyed out)</a:t>
            </a:r>
            <a:endParaRPr lang="en-US" dirty="0"/>
          </a:p>
          <a:p>
            <a:endParaRPr lang="en-US" dirty="0"/>
          </a:p>
        </p:txBody>
      </p:sp>
      <p:sp>
        <p:nvSpPr>
          <p:cNvPr id="4" name="Slide Number Placeholder 3"/>
          <p:cNvSpPr>
            <a:spLocks noGrp="1"/>
          </p:cNvSpPr>
          <p:nvPr>
            <p:ph type="sldNum" sz="quarter" idx="10"/>
          </p:nvPr>
        </p:nvSpPr>
        <p:spPr/>
        <p:txBody>
          <a:bodyPr/>
          <a:lstStyle/>
          <a:p>
            <a:fld id="{9001BBDD-A6B6-48C0-8A62-555A917BEBC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9930" y="4861440"/>
            <a:ext cx="5679440" cy="5373173"/>
          </a:xfrm>
        </p:spPr>
        <p:txBody>
          <a:bodyPr>
            <a:normAutofit fontScale="92500" lnSpcReduction="20000"/>
          </a:bodyPr>
          <a:lstStyle/>
          <a:p>
            <a:pPr defTabSz="947593">
              <a:defRPr/>
            </a:pPr>
            <a:r>
              <a:rPr lang="en-GB" dirty="0" smtClean="0"/>
              <a:t>Note this slide is animated</a:t>
            </a:r>
          </a:p>
          <a:p>
            <a:endParaRPr lang="en-GB" i="1" dirty="0" smtClean="0"/>
          </a:p>
          <a:p>
            <a:r>
              <a:rPr lang="en-GB" i="1" dirty="0" smtClean="0"/>
              <a:t>Plasmodium</a:t>
            </a:r>
            <a:r>
              <a:rPr lang="en-GB" baseline="0" dirty="0" smtClean="0"/>
              <a:t> has a complex life cycle. Part of it takes place inside a human host and part of it takes places inside a mosquito vector. </a:t>
            </a:r>
          </a:p>
          <a:p>
            <a:endParaRPr lang="en-GB" baseline="0" dirty="0" smtClean="0"/>
          </a:p>
          <a:p>
            <a:r>
              <a:rPr lang="en-GB" baseline="0" dirty="0" smtClean="0"/>
              <a:t>There are essentially five key stages to the </a:t>
            </a:r>
            <a:r>
              <a:rPr lang="en-GB" i="1" baseline="0" dirty="0" smtClean="0"/>
              <a:t>Plasmodium</a:t>
            </a:r>
            <a:r>
              <a:rPr lang="en-GB" baseline="0" dirty="0" smtClean="0"/>
              <a:t> life cycle:</a:t>
            </a:r>
          </a:p>
          <a:p>
            <a:endParaRPr lang="en-GB" baseline="0" dirty="0" smtClean="0"/>
          </a:p>
          <a:p>
            <a:pPr marL="236898" indent="-236898">
              <a:buAutoNum type="arabicPeriod"/>
            </a:pPr>
            <a:r>
              <a:rPr lang="en-GB" baseline="0" dirty="0" smtClean="0"/>
              <a:t>The</a:t>
            </a:r>
            <a:r>
              <a:rPr lang="en-GB" i="1" baseline="0" dirty="0" smtClean="0"/>
              <a:t> Anopheles </a:t>
            </a:r>
            <a:r>
              <a:rPr lang="en-GB" i="0" baseline="0" dirty="0" smtClean="0"/>
              <a:t>m</a:t>
            </a:r>
            <a:r>
              <a:rPr lang="en-GB" baseline="0" dirty="0" smtClean="0"/>
              <a:t>osquito bites a human injecting the </a:t>
            </a:r>
            <a:r>
              <a:rPr lang="en-GB" i="1" baseline="0" dirty="0" smtClean="0"/>
              <a:t>Plasmodium</a:t>
            </a:r>
            <a:r>
              <a:rPr lang="en-GB" baseline="0" dirty="0" smtClean="0"/>
              <a:t> parasite which enters the humans blood. At this stage the parasite is in a form known as a sporozoite, which is long and thin and is capable of moving in between and within cells.</a:t>
            </a:r>
          </a:p>
          <a:p>
            <a:pPr marL="236898" indent="-236898">
              <a:buAutoNum type="arabicPeriod"/>
            </a:pPr>
            <a:r>
              <a:rPr lang="en-GB" baseline="0" dirty="0" smtClean="0"/>
              <a:t>The parasite travels in the blood until it reaches the liver. At this point the parasite recognises and invades liver cells where it remains for around 10 days. In the liver it undergoes a transformation into thousands of new parasites known as a </a:t>
            </a:r>
            <a:r>
              <a:rPr lang="en-GB" baseline="0" dirty="0" err="1" smtClean="0"/>
              <a:t>merozoites</a:t>
            </a:r>
            <a:r>
              <a:rPr lang="en-GB" baseline="0" dirty="0" smtClean="0"/>
              <a:t>. These newly formed merozoites are released into the bloodstream.</a:t>
            </a:r>
          </a:p>
          <a:p>
            <a:pPr marL="236898" indent="-236898">
              <a:buAutoNum type="arabicPeriod"/>
            </a:pPr>
            <a:r>
              <a:rPr lang="en-GB" baseline="0" dirty="0" smtClean="0"/>
              <a:t>The merozoites invade red blood cells and then reproduce. Each merozoite enters a red blood cell and once inside it grows and divides asexually to form up to 20 new </a:t>
            </a:r>
            <a:r>
              <a:rPr lang="en-GB" baseline="0" dirty="0" err="1" smtClean="0"/>
              <a:t>merozoites</a:t>
            </a:r>
            <a:r>
              <a:rPr lang="en-GB" baseline="0" dirty="0" smtClean="0"/>
              <a:t>. These burst out of the cell and invade neighbouring red blood cells. This whole process takes approximately 48 hours.</a:t>
            </a:r>
          </a:p>
          <a:p>
            <a:pPr marL="236898" indent="-236898">
              <a:buAutoNum type="arabicPeriod"/>
            </a:pPr>
            <a:r>
              <a:rPr lang="en-GB" baseline="0" dirty="0" smtClean="0"/>
              <a:t>Some parasites do not form merozoites but develop into a sexual stage of the lifecycle called gametocytes. These are taken up by a mosquito when they feed on an infected human.</a:t>
            </a:r>
          </a:p>
          <a:p>
            <a:pPr marL="236898" indent="-236898">
              <a:buAutoNum type="arabicPeriod"/>
            </a:pPr>
            <a:r>
              <a:rPr lang="en-GB" baseline="0" dirty="0" smtClean="0"/>
              <a:t>Once inside the mosquito gut the gametocytes change into mature gametes (eggs and sperm) which fuse and develop into an </a:t>
            </a:r>
            <a:r>
              <a:rPr lang="en-GB" baseline="0" dirty="0" err="1" smtClean="0"/>
              <a:t>ookinete</a:t>
            </a:r>
            <a:r>
              <a:rPr lang="en-GB" baseline="0" dirty="0" smtClean="0"/>
              <a:t>. The </a:t>
            </a:r>
            <a:r>
              <a:rPr lang="en-GB" baseline="0" dirty="0" err="1" smtClean="0"/>
              <a:t>ookinete</a:t>
            </a:r>
            <a:r>
              <a:rPr lang="en-GB" baseline="0" dirty="0" smtClean="0"/>
              <a:t> burrows through the lining of the mosquito’s gut wall where it forms an </a:t>
            </a:r>
            <a:r>
              <a:rPr lang="en-GB" baseline="0" dirty="0" err="1" smtClean="0"/>
              <a:t>oocyst</a:t>
            </a:r>
            <a:r>
              <a:rPr lang="en-GB" baseline="0" dirty="0" smtClean="0"/>
              <a:t> in which tens of thousands of sporozoites are formed. They burst out of the </a:t>
            </a:r>
            <a:r>
              <a:rPr lang="en-GB" baseline="0" dirty="0" err="1" smtClean="0"/>
              <a:t>oocyst</a:t>
            </a:r>
            <a:r>
              <a:rPr lang="en-GB" baseline="0" dirty="0" smtClean="0"/>
              <a:t> and travel to the salivary gland of the mosquito where the cycles begins again.</a:t>
            </a:r>
          </a:p>
          <a:p>
            <a:pPr marL="236898" indent="-236898">
              <a:buAutoNum type="arabicPeriod"/>
            </a:pPr>
            <a:endParaRPr lang="en-GB" baseline="0" dirty="0" smtClean="0"/>
          </a:p>
          <a:p>
            <a:pPr marL="236898" indent="-236898"/>
            <a:r>
              <a:rPr lang="en-GB" i="1" dirty="0" smtClean="0"/>
              <a:t>Click once</a:t>
            </a:r>
          </a:p>
          <a:p>
            <a:pPr marL="236898" indent="-236898"/>
            <a:r>
              <a:rPr lang="en-GB" i="0" dirty="0" smtClean="0"/>
              <a:t>Stage 1 : Transmission to</a:t>
            </a:r>
            <a:r>
              <a:rPr lang="en-GB" i="0" baseline="0" dirty="0" smtClean="0"/>
              <a:t> human</a:t>
            </a:r>
          </a:p>
          <a:p>
            <a:pPr marL="236898" indent="-236898"/>
            <a:r>
              <a:rPr lang="en-GB" i="1" baseline="0" dirty="0" smtClean="0"/>
              <a:t>Click again</a:t>
            </a:r>
          </a:p>
          <a:p>
            <a:pPr marL="236898" indent="-236898"/>
            <a:r>
              <a:rPr lang="en-GB" i="0" baseline="0" dirty="0" smtClean="0"/>
              <a:t>Stage 2:  Liver stage</a:t>
            </a:r>
          </a:p>
          <a:p>
            <a:pPr marL="236898" indent="-236898"/>
            <a:r>
              <a:rPr lang="en-GB" i="1" baseline="0" dirty="0" smtClean="0"/>
              <a:t>Click again</a:t>
            </a:r>
          </a:p>
          <a:p>
            <a:pPr marL="236898" indent="-236898"/>
            <a:r>
              <a:rPr lang="en-GB" i="0" baseline="0" dirty="0" smtClean="0"/>
              <a:t>Stage 3: Red blood cell stage</a:t>
            </a:r>
          </a:p>
          <a:p>
            <a:pPr marL="236898" indent="-236898"/>
            <a:r>
              <a:rPr lang="en-GB" i="1" baseline="0" dirty="0" smtClean="0"/>
              <a:t>Click again</a:t>
            </a:r>
          </a:p>
          <a:p>
            <a:pPr marL="236898" indent="-236898"/>
            <a:r>
              <a:rPr lang="en-GB" i="0" baseline="0" dirty="0" smtClean="0"/>
              <a:t>Stage 4: Transmission to mosquito</a:t>
            </a:r>
          </a:p>
          <a:p>
            <a:pPr marL="236898" indent="-236898"/>
            <a:r>
              <a:rPr lang="en-GB" i="1" baseline="0" dirty="0" smtClean="0"/>
              <a:t>Click again</a:t>
            </a:r>
          </a:p>
          <a:p>
            <a:pPr marL="236898" indent="-236898"/>
            <a:r>
              <a:rPr lang="en-GB" i="0" baseline="0" dirty="0" smtClean="0"/>
              <a:t>Stage 5: Mosquito stages</a:t>
            </a:r>
            <a:endParaRPr lang="en-US" i="0" dirty="0"/>
          </a:p>
        </p:txBody>
      </p:sp>
      <p:sp>
        <p:nvSpPr>
          <p:cNvPr id="4" name="Slide Number Placeholder 3"/>
          <p:cNvSpPr>
            <a:spLocks noGrp="1"/>
          </p:cNvSpPr>
          <p:nvPr>
            <p:ph type="sldNum" sz="quarter" idx="10"/>
          </p:nvPr>
        </p:nvSpPr>
        <p:spPr/>
        <p:txBody>
          <a:bodyPr/>
          <a:lstStyle/>
          <a:p>
            <a:fld id="{9001BBDD-A6B6-48C0-8A62-555A917BEBC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7593">
              <a:defRPr/>
            </a:pPr>
            <a:r>
              <a:rPr lang="en-GB" dirty="0" smtClean="0"/>
              <a:t>According to the World Health Organization,</a:t>
            </a:r>
            <a:r>
              <a:rPr lang="en-GB" baseline="0" dirty="0" smtClean="0"/>
              <a:t> </a:t>
            </a:r>
            <a:r>
              <a:rPr lang="en-GB" dirty="0" smtClean="0"/>
              <a:t>there were 225 million cases of malaria worldwide and 781,000 deaths in 2009. Although this is a lot, these</a:t>
            </a:r>
            <a:r>
              <a:rPr lang="en-GB" baseline="0" dirty="0" smtClean="0"/>
              <a:t> numbers have decreased from 233 million cases and nearly 1 million deaths in 2000.</a:t>
            </a:r>
            <a:endParaRPr lang="en-GB" dirty="0" smtClean="0"/>
          </a:p>
          <a:p>
            <a:endParaRPr lang="en-GB" dirty="0" smtClean="0"/>
          </a:p>
          <a:p>
            <a:r>
              <a:rPr lang="en-GB" dirty="0" smtClean="0"/>
              <a:t>The majority of malaria deaths are due to the </a:t>
            </a:r>
            <a:r>
              <a:rPr lang="en-GB" i="1" dirty="0" smtClean="0"/>
              <a:t>Plasmodium</a:t>
            </a:r>
            <a:r>
              <a:rPr lang="en-GB" dirty="0" smtClean="0"/>
              <a:t> </a:t>
            </a:r>
            <a:r>
              <a:rPr lang="en-GB" i="1" dirty="0" err="1" smtClean="0"/>
              <a:t>falciparum</a:t>
            </a:r>
            <a:r>
              <a:rPr lang="en-GB" dirty="0" smtClean="0"/>
              <a:t> parasite</a:t>
            </a:r>
            <a:r>
              <a:rPr lang="en-GB" baseline="0" dirty="0" smtClean="0"/>
              <a:t> </a:t>
            </a:r>
            <a:r>
              <a:rPr lang="en-GB" dirty="0" smtClean="0"/>
              <a:t>and are in children under the age of five in Africa.</a:t>
            </a:r>
          </a:p>
          <a:p>
            <a:r>
              <a:rPr lang="en-GB" dirty="0" smtClean="0"/>
              <a:t> </a:t>
            </a:r>
          </a:p>
          <a:p>
            <a:r>
              <a:rPr lang="en-GB" dirty="0" smtClean="0"/>
              <a:t>Pregnant</a:t>
            </a:r>
            <a:r>
              <a:rPr lang="en-GB" baseline="0" dirty="0" smtClean="0"/>
              <a:t> woman are also vulnerable to malaria as they have lower natural immunity to the disease. If they are infected with malaria when pregnant this can have a serious impact on their unborn child. Pregnant women with malaria are susceptible to:</a:t>
            </a:r>
          </a:p>
          <a:p>
            <a:pPr marL="238764" indent="-238764">
              <a:buFont typeface="Arial" pitchFamily="34" charset="0"/>
              <a:buChar char="•"/>
            </a:pPr>
            <a:r>
              <a:rPr lang="en-GB" baseline="0" dirty="0" smtClean="0"/>
              <a:t>placental infections (a build up of parasites in the placenta) that can lead to miscarriage </a:t>
            </a:r>
          </a:p>
          <a:p>
            <a:pPr marL="238764" indent="-238764">
              <a:buFont typeface="Arial" pitchFamily="34" charset="0"/>
              <a:buChar char="•"/>
            </a:pPr>
            <a:r>
              <a:rPr lang="en-GB" baseline="0" dirty="0" smtClean="0"/>
              <a:t>death of newborns due to premature birth or low birth weight.</a:t>
            </a:r>
            <a:endParaRPr lang="en-GB" dirty="0" smtClean="0"/>
          </a:p>
        </p:txBody>
      </p:sp>
      <p:sp>
        <p:nvSpPr>
          <p:cNvPr id="4" name="Slide Number Placeholder 3"/>
          <p:cNvSpPr>
            <a:spLocks noGrp="1"/>
          </p:cNvSpPr>
          <p:nvPr>
            <p:ph type="sldNum" sz="quarter" idx="10"/>
          </p:nvPr>
        </p:nvSpPr>
        <p:spPr/>
        <p:txBody>
          <a:bodyPr/>
          <a:lstStyle/>
          <a:p>
            <a:fld id="{9001BBDD-A6B6-48C0-8A62-555A917BEBC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Pregnant women</a:t>
            </a:r>
            <a:r>
              <a:rPr lang="en-GB" baseline="0" dirty="0" smtClean="0"/>
              <a:t> and children under the age of five are most vulnerable to malaria infections. This is because they have a lower natural immunity to the disease compared to others in the community. </a:t>
            </a:r>
          </a:p>
          <a:p>
            <a:endParaRPr lang="en-GB" baseline="0" dirty="0" smtClean="0"/>
          </a:p>
          <a:p>
            <a:r>
              <a:rPr lang="en-GB" baseline="0" dirty="0" smtClean="0"/>
              <a:t>Adults can also be affected by malaria, however if they have lived in the same area for a long period of time they are likely to build up some immunity to the parasite. This does not mean that they are not infected but may mean they have less severe symptoms. </a:t>
            </a:r>
          </a:p>
          <a:p>
            <a:endParaRPr lang="en-GB" baseline="0" dirty="0" smtClean="0"/>
          </a:p>
          <a:p>
            <a:r>
              <a:rPr lang="en-GB" baseline="0" dirty="0" smtClean="0"/>
              <a:t>People who travel from malaria free areas to malaria endemic areas are also at risk of contracting the disease. Holiday makers and immigrant workers can be vulnerable to infections as they have no immunity to the disease. Drugs are available that can be given to these people to kill the parasite if they become infected.</a:t>
            </a:r>
            <a:endParaRPr lang="en-US" dirty="0"/>
          </a:p>
        </p:txBody>
      </p:sp>
      <p:sp>
        <p:nvSpPr>
          <p:cNvPr id="4" name="Slide Number Placeholder 3"/>
          <p:cNvSpPr>
            <a:spLocks noGrp="1"/>
          </p:cNvSpPr>
          <p:nvPr>
            <p:ph type="sldNum" sz="quarter" idx="10"/>
          </p:nvPr>
        </p:nvSpPr>
        <p:spPr/>
        <p:txBody>
          <a:bodyPr/>
          <a:lstStyle/>
          <a:p>
            <a:fld id="{9001BBDD-A6B6-48C0-8A62-555A917BEBC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aseline="0" dirty="0" smtClean="0"/>
              <a:t>This map shows areas where </a:t>
            </a:r>
            <a:r>
              <a:rPr lang="en-GB" i="1" baseline="0" dirty="0" smtClean="0"/>
              <a:t>Plasmodium falciparum </a:t>
            </a:r>
            <a:r>
              <a:rPr lang="en-GB" baseline="0" dirty="0" smtClean="0"/>
              <a:t>is endemic around the world. You can see that the highest levels of malaria are between the Tropics of Cancer and Capricorn. </a:t>
            </a:r>
          </a:p>
          <a:p>
            <a:endParaRPr lang="en-GB" baseline="0" dirty="0" smtClean="0"/>
          </a:p>
          <a:p>
            <a:r>
              <a:rPr lang="en-GB" dirty="0" smtClean="0"/>
              <a:t>Malaria</a:t>
            </a:r>
            <a:r>
              <a:rPr lang="en-GB" baseline="0" dirty="0" smtClean="0"/>
              <a:t> is a disease of the developing world affecting people in some of the poorest countries, especially in sub-Saharan Africa. It is considered a disease of poverty but is also a major cause of poverty .</a:t>
            </a:r>
            <a:endParaRPr lang="en-US" dirty="0"/>
          </a:p>
        </p:txBody>
      </p:sp>
      <p:sp>
        <p:nvSpPr>
          <p:cNvPr id="4" name="Slide Number Placeholder 3"/>
          <p:cNvSpPr>
            <a:spLocks noGrp="1"/>
          </p:cNvSpPr>
          <p:nvPr>
            <p:ph type="sldNum" sz="quarter" idx="10"/>
          </p:nvPr>
        </p:nvSpPr>
        <p:spPr/>
        <p:txBody>
          <a:bodyPr/>
          <a:lstStyle/>
          <a:p>
            <a:fld id="{9001BBDD-A6B6-48C0-8A62-555A917BEBC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These</a:t>
            </a:r>
            <a:r>
              <a:rPr lang="en-GB" baseline="0" dirty="0" smtClean="0"/>
              <a:t> are images from four regions where malaria is found: Cambodia in South East Asia (top left), Dar Es Salaam, Tanzania, Africa (top right) Shanty town in India, (bottom left), a remote rural village in Peru, South America (bottom right).</a:t>
            </a:r>
          </a:p>
          <a:p>
            <a:endParaRPr lang="en-GB" baseline="0" dirty="0" smtClean="0"/>
          </a:p>
          <a:p>
            <a:r>
              <a:rPr lang="en-GB" b="1" baseline="0" dirty="0" smtClean="0"/>
              <a:t>Question to the students: </a:t>
            </a:r>
            <a:r>
              <a:rPr lang="en-GB" i="1" baseline="0" dirty="0" smtClean="0"/>
              <a:t>Why do you think these areas have high levels of malaria? What do they have in common?</a:t>
            </a:r>
          </a:p>
          <a:p>
            <a:endParaRPr lang="en-GB" baseline="0" dirty="0" smtClean="0"/>
          </a:p>
          <a:p>
            <a:pPr marL="238764" indent="-238764">
              <a:buFont typeface="Arial" pitchFamily="34" charset="0"/>
              <a:buChar char="•"/>
            </a:pPr>
            <a:r>
              <a:rPr lang="en-GB" baseline="0" dirty="0" smtClean="0"/>
              <a:t>Warm climate (over 19-20 °C) and heavy rainfall. Long rainy seasons can form areas of standing water which are ideal mosquito breeding grounds.</a:t>
            </a:r>
          </a:p>
          <a:p>
            <a:pPr marL="238764" indent="-238764">
              <a:buFont typeface="Arial" pitchFamily="34" charset="0"/>
              <a:buChar char="•"/>
            </a:pPr>
            <a:r>
              <a:rPr lang="en-GB" baseline="0" dirty="0" smtClean="0"/>
              <a:t>Poor housing and sanitation facilities. The houses in these areas don’t always have windows or mesh screens to prevent mosquitoes and other biting insects entering the house.</a:t>
            </a:r>
          </a:p>
          <a:p>
            <a:pPr marL="238764" indent="-238764">
              <a:buFont typeface="Arial" pitchFamily="34" charset="0"/>
              <a:buChar char="•"/>
            </a:pPr>
            <a:r>
              <a:rPr lang="en-GB" baseline="0" dirty="0" smtClean="0"/>
              <a:t>Some are in rural areas, in close proximity to forest (except Dar </a:t>
            </a:r>
            <a:r>
              <a:rPr lang="en-GB" baseline="0" dirty="0" err="1" smtClean="0"/>
              <a:t>es</a:t>
            </a:r>
            <a:r>
              <a:rPr lang="en-GB" baseline="0" dirty="0" smtClean="0"/>
              <a:t> Salaam in Tanzania) which provides ideal habitats for some </a:t>
            </a:r>
            <a:r>
              <a:rPr lang="en-GB" dirty="0" smtClean="0"/>
              <a:t>mosquito species.</a:t>
            </a:r>
            <a:endParaRPr lang="en-GB" baseline="0" dirty="0" smtClean="0"/>
          </a:p>
          <a:p>
            <a:pPr>
              <a:buFont typeface="Arial" pitchFamily="34" charset="0"/>
              <a:buChar char="•"/>
            </a:pPr>
            <a:endParaRPr lang="en-GB" baseline="0" dirty="0" smtClean="0"/>
          </a:p>
          <a:p>
            <a:pPr>
              <a:buFont typeface="Arial" pitchFamily="34" charset="0"/>
              <a:buChar char="•"/>
            </a:pPr>
            <a:endParaRPr lang="en-GB" baseline="0" dirty="0" smtClean="0"/>
          </a:p>
          <a:p>
            <a:pPr>
              <a:buFont typeface="Arial" pitchFamily="34" charset="0"/>
              <a:buNone/>
            </a:pPr>
            <a:r>
              <a:rPr lang="en-GB" baseline="0" dirty="0" smtClean="0"/>
              <a:t> </a:t>
            </a:r>
          </a:p>
          <a:p>
            <a:pPr>
              <a:buFont typeface="Arial" pitchFamily="34" charset="0"/>
              <a:buChar char="•"/>
            </a:pPr>
            <a:endParaRPr lang="en-GB" baseline="0" dirty="0" smtClean="0"/>
          </a:p>
        </p:txBody>
      </p:sp>
      <p:sp>
        <p:nvSpPr>
          <p:cNvPr id="4" name="Slide Number Placeholder 3"/>
          <p:cNvSpPr>
            <a:spLocks noGrp="1"/>
          </p:cNvSpPr>
          <p:nvPr>
            <p:ph type="sldNum" sz="quarter" idx="10"/>
          </p:nvPr>
        </p:nvSpPr>
        <p:spPr/>
        <p:txBody>
          <a:bodyPr/>
          <a:lstStyle/>
          <a:p>
            <a:fld id="{9001BBDD-A6B6-48C0-8A62-555A917BEBC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Malaria causes significant economic losses, and can decrease gross domestic product (GDP) by as much as 1.3% in countries with high levels of transmission. It is estimated that malaria</a:t>
            </a:r>
            <a:r>
              <a:rPr lang="en-US" baseline="0" dirty="0" smtClean="0"/>
              <a:t>-related health expenditure and lost productivity costs Africa’s economy over $8 billion per year. It also deters foreign investment, tourism and trade. </a:t>
            </a:r>
            <a:r>
              <a:rPr lang="en-US" dirty="0" smtClean="0"/>
              <a:t>These sustained annual economic losses have resulted in substantial differences in GDP between countries with and without malaria, particularly in Africa.</a:t>
            </a:r>
          </a:p>
          <a:p>
            <a:endParaRPr lang="en-US" dirty="0" smtClean="0"/>
          </a:p>
          <a:p>
            <a:r>
              <a:rPr lang="en-US" dirty="0" smtClean="0"/>
              <a:t>Malaria disproportionately affects poor people who cannot afford treatment or have limited access to health care.</a:t>
            </a:r>
            <a:r>
              <a:rPr lang="en-US" baseline="0" dirty="0" smtClean="0"/>
              <a:t> T</a:t>
            </a:r>
            <a:r>
              <a:rPr lang="en-US" dirty="0" smtClean="0"/>
              <a:t>his traps</a:t>
            </a:r>
            <a:r>
              <a:rPr lang="en-US" baseline="0" dirty="0" smtClean="0"/>
              <a:t> </a:t>
            </a:r>
            <a:r>
              <a:rPr lang="en-US" dirty="0" smtClean="0"/>
              <a:t>families and communities in a vicious</a:t>
            </a:r>
            <a:r>
              <a:rPr lang="en-US" baseline="0" dirty="0" smtClean="0"/>
              <a:t> cycle </a:t>
            </a:r>
            <a:r>
              <a:rPr lang="en-US" dirty="0" smtClean="0"/>
              <a:t>of poverty</a:t>
            </a:r>
            <a:r>
              <a:rPr lang="en-US" baseline="0" dirty="0" smtClean="0"/>
              <a:t> and disease which they are unable to break away from.</a:t>
            </a:r>
            <a:endParaRPr lang="en-US" dirty="0" smtClean="0"/>
          </a:p>
          <a:p>
            <a:endParaRPr lang="en-US" dirty="0"/>
          </a:p>
        </p:txBody>
      </p:sp>
      <p:sp>
        <p:nvSpPr>
          <p:cNvPr id="4" name="Slide Number Placeholder 3"/>
          <p:cNvSpPr>
            <a:spLocks noGrp="1"/>
          </p:cNvSpPr>
          <p:nvPr>
            <p:ph type="sldNum" sz="quarter" idx="10"/>
          </p:nvPr>
        </p:nvSpPr>
        <p:spPr/>
        <p:txBody>
          <a:bodyPr/>
          <a:lstStyle/>
          <a:p>
            <a:fld id="{9001BBDD-A6B6-48C0-8A62-555A917BEBC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30B291B4-C5BB-47FE-B58B-73D0BCDBB2C7}" type="datetimeFigureOut">
              <a:rPr lang="en-US"/>
              <a:pPr>
                <a:defRPr/>
              </a:pPr>
              <a:t>9/28/2011</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A9F206F-5EF0-4DE7-965E-38541C5F0BE3}" type="slidenum">
              <a:rPr lang="en-GB"/>
              <a:pPr>
                <a:defRPr/>
              </a:pPr>
              <a:t>‹#›</a:t>
            </a:fld>
            <a:endParaRPr lang="en-GB"/>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7FB8AB06-D3BE-49AA-B1BC-5EEC722FB7DB}" type="datetimeFigureOut">
              <a:rPr lang="en-US"/>
              <a:pPr>
                <a:defRPr/>
              </a:pPr>
              <a:t>9/28/2011</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DAE5C866-50C6-4501-BBF0-232CC47810B2}"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A7C13198-F99B-44BC-92DD-EDB2C5D92201}" type="datetimeFigureOut">
              <a:rPr lang="en-US"/>
              <a:pPr>
                <a:defRPr/>
              </a:pPr>
              <a:t>9/28/2011</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FF02617B-5A92-4240-BF30-849937E76539}" type="slidenum">
              <a:rPr lang="en-GB"/>
              <a:pPr>
                <a:defRPr/>
              </a:pPr>
              <a:t>‹#›</a:t>
            </a:fld>
            <a:endParaRPr lang="en-GB"/>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95536" y="0"/>
            <a:ext cx="7834064" cy="1143000"/>
          </a:xfrm>
        </p:spPr>
        <p:txBody>
          <a:bodyPr/>
          <a:lstStyle>
            <a:lvl1pPr algn="l">
              <a:defRPr b="1"/>
            </a:lvl1p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Date Placeholder 3"/>
          <p:cNvSpPr>
            <a:spLocks noGrp="1"/>
          </p:cNvSpPr>
          <p:nvPr>
            <p:ph type="dt" sz="half" idx="10"/>
          </p:nvPr>
        </p:nvSpPr>
        <p:spPr/>
        <p:txBody>
          <a:bodyPr/>
          <a:lstStyle>
            <a:lvl1pPr>
              <a:defRPr/>
            </a:lvl1pPr>
          </a:lstStyle>
          <a:p>
            <a:pPr>
              <a:defRPr/>
            </a:pPr>
            <a:fld id="{3B56345A-FFF2-4445-ABB8-8B18B1ED6725}" type="datetimeFigureOut">
              <a:rPr lang="en-US"/>
              <a:pPr>
                <a:defRPr/>
              </a:pPr>
              <a:t>9/28/2011</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B93503B1-9E4C-44C0-BF2D-A49629F1A5F3}" type="slidenum">
              <a:rPr lang="en-GB"/>
              <a:pPr>
                <a:defRPr/>
              </a:pPr>
              <a:t>‹#›</a:t>
            </a:fld>
            <a:endParaRPr lang="en-GB"/>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E875E36-B4E5-46E2-9A73-55BAA62ACA61}" type="datetimeFigureOut">
              <a:rPr lang="en-US"/>
              <a:pPr>
                <a:defRPr/>
              </a:pPr>
              <a:t>9/28/2011</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EA5DDC55-FB27-4037-91C7-4371E0F22EEC}"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2A63A794-738D-4111-8344-5123DE7C9548}" type="datetimeFigureOut">
              <a:rPr lang="en-US"/>
              <a:pPr>
                <a:defRPr/>
              </a:pPr>
              <a:t>9/28/2011</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ABE25C83-1872-4C81-B9D0-07B70D0A8AE4}" type="slidenum">
              <a:rPr lang="en-GB"/>
              <a:pPr>
                <a:defRPr/>
              </a:pPr>
              <a:t>‹#›</a:t>
            </a:fld>
            <a:endParaRPr lang="en-GB"/>
          </a:p>
        </p:txBody>
      </p:sp>
      <p:sp>
        <p:nvSpPr>
          <p:cNvPr id="8" name="Title 1"/>
          <p:cNvSpPr>
            <a:spLocks noGrp="1"/>
          </p:cNvSpPr>
          <p:nvPr>
            <p:ph type="title"/>
          </p:nvPr>
        </p:nvSpPr>
        <p:spPr>
          <a:xfrm>
            <a:off x="395536" y="0"/>
            <a:ext cx="7834064" cy="1143000"/>
          </a:xfrm>
        </p:spPr>
        <p:txBody>
          <a:bodyPr/>
          <a:lstStyle>
            <a:lvl1pPr algn="l">
              <a:defRPr b="1"/>
            </a:lvl1pPr>
          </a:lstStyle>
          <a:p>
            <a:r>
              <a:rPr lang="en-US" dirty="0" smtClean="0"/>
              <a:t>Click to edit Master title style</a:t>
            </a:r>
            <a:endParaRPr lang="en-GB"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7F0E6937-159D-4859-863B-4CCFC548E1DE}" type="datetimeFigureOut">
              <a:rPr lang="en-US"/>
              <a:pPr>
                <a:defRPr/>
              </a:pPr>
              <a:t>9/28/2011</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FF4A32FC-1832-44FD-A3DD-5500EBD5F0D9}" type="slidenum">
              <a:rPr lang="en-GB"/>
              <a:pPr>
                <a:defRPr/>
              </a:pPr>
              <a:t>‹#›</a:t>
            </a:fld>
            <a:endParaRPr lang="en-GB"/>
          </a:p>
        </p:txBody>
      </p:sp>
      <p:sp>
        <p:nvSpPr>
          <p:cNvPr id="10" name="Title 1"/>
          <p:cNvSpPr>
            <a:spLocks noGrp="1"/>
          </p:cNvSpPr>
          <p:nvPr>
            <p:ph type="title"/>
          </p:nvPr>
        </p:nvSpPr>
        <p:spPr>
          <a:xfrm>
            <a:off x="395536" y="0"/>
            <a:ext cx="7834064" cy="1143000"/>
          </a:xfrm>
        </p:spPr>
        <p:txBody>
          <a:bodyPr/>
          <a:lstStyle>
            <a:lvl1pPr algn="l">
              <a:defRPr b="1"/>
            </a:lvl1pPr>
          </a:lstStyle>
          <a:p>
            <a:r>
              <a:rPr lang="en-US" dirty="0" smtClean="0"/>
              <a:t>Click to edit Master title style</a:t>
            </a:r>
            <a:endParaRPr lang="en-GB"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3"/>
          <p:cNvSpPr>
            <a:spLocks noGrp="1"/>
          </p:cNvSpPr>
          <p:nvPr>
            <p:ph type="dt" sz="half" idx="10"/>
          </p:nvPr>
        </p:nvSpPr>
        <p:spPr/>
        <p:txBody>
          <a:bodyPr/>
          <a:lstStyle>
            <a:lvl1pPr>
              <a:defRPr/>
            </a:lvl1pPr>
          </a:lstStyle>
          <a:p>
            <a:pPr>
              <a:defRPr/>
            </a:pPr>
            <a:fld id="{7D77701D-2431-4513-839B-F39FE47C0F4D}" type="datetimeFigureOut">
              <a:rPr lang="en-US"/>
              <a:pPr>
                <a:defRPr/>
              </a:pPr>
              <a:t>9/28/2011</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A026969D-9E3B-462C-AB4B-F5FAC543CC60}" type="slidenum">
              <a:rPr lang="en-GB"/>
              <a:pPr>
                <a:defRPr/>
              </a:pPr>
              <a:t>‹#›</a:t>
            </a:fld>
            <a:endParaRPr lang="en-GB"/>
          </a:p>
        </p:txBody>
      </p:sp>
      <p:sp>
        <p:nvSpPr>
          <p:cNvPr id="6" name="Title 1"/>
          <p:cNvSpPr>
            <a:spLocks noGrp="1"/>
          </p:cNvSpPr>
          <p:nvPr>
            <p:ph type="title"/>
          </p:nvPr>
        </p:nvSpPr>
        <p:spPr>
          <a:xfrm>
            <a:off x="395536" y="0"/>
            <a:ext cx="7834064" cy="1143000"/>
          </a:xfrm>
        </p:spPr>
        <p:txBody>
          <a:bodyPr/>
          <a:lstStyle>
            <a:lvl1pPr algn="l">
              <a:defRPr b="1"/>
            </a:lvl1pPr>
          </a:lstStyle>
          <a:p>
            <a:r>
              <a:rPr lang="en-US" dirty="0" smtClean="0"/>
              <a:t>Click to edit Master title style</a:t>
            </a:r>
            <a:endParaRPr lang="en-GB"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2D107FE-CA62-49F7-BACB-B9D5DBCE906B}" type="datetimeFigureOut">
              <a:rPr lang="en-US"/>
              <a:pPr>
                <a:defRPr/>
              </a:pPr>
              <a:t>9/28/2011</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56B4B3EF-EE4A-48E6-B528-5297C0489981}"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6FEAD48-D811-477D-A120-318924717038}" type="datetimeFigureOut">
              <a:rPr lang="en-US"/>
              <a:pPr>
                <a:defRPr/>
              </a:pPr>
              <a:t>9/28/2011</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061F251F-F408-4416-8AF8-0667B8B14CFB}"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58A56FA-F337-496E-A284-21ACD4418722}" type="datetimeFigureOut">
              <a:rPr lang="en-US"/>
              <a:pPr>
                <a:defRPr/>
              </a:pPr>
              <a:t>9/28/2011</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D398A7C5-B068-4FFF-9065-0DD96C2867FA}" type="slidenum">
              <a:rPr lang="en-GB"/>
              <a:pPr>
                <a:defRPr/>
              </a:pPr>
              <a:t>‹#›</a:t>
            </a:fld>
            <a:endParaRPr lang="en-GB"/>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80670E82-A524-42E9-871F-4AAC6DE5D649}" type="datetimeFigureOut">
              <a:rPr lang="en-US"/>
              <a:pPr>
                <a:defRPr/>
              </a:pPr>
              <a:t>9/28/2011</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0C6642AE-A560-477C-B5C5-D3DE966D83B7}" type="slidenum">
              <a:rPr lang="en-GB"/>
              <a:pPr>
                <a:defRPr/>
              </a:pPr>
              <a:t>‹#›</a:t>
            </a:fld>
            <a:endParaRPr lang="en-GB"/>
          </a:p>
        </p:txBody>
      </p:sp>
      <p:pic>
        <p:nvPicPr>
          <p:cNvPr id="1031" name="Picture 6" descr="A4_landscape_mrsa_theme.jpg"/>
          <p:cNvPicPr>
            <a:picLocks noChangeAspect="1"/>
          </p:cNvPicPr>
          <p:nvPr userDrawn="1"/>
        </p:nvPicPr>
        <p:blipFill>
          <a:blip r:embed="rId13" cstate="print"/>
          <a:srcRect t="53912"/>
          <a:stretch>
            <a:fillRect/>
          </a:stretch>
        </p:blipFill>
        <p:spPr bwMode="auto">
          <a:xfrm>
            <a:off x="0" y="3906067"/>
            <a:ext cx="9144000" cy="2979317"/>
          </a:xfrm>
          <a:prstGeom prst="rect">
            <a:avLst/>
          </a:prstGeom>
          <a:noFill/>
          <a:ln w="9525">
            <a:noFill/>
            <a:miter lim="800000"/>
            <a:headEnd/>
            <a:tailEnd/>
          </a:ln>
        </p:spPr>
      </p:pic>
      <p:pic>
        <p:nvPicPr>
          <p:cNvPr id="8" name="Picture 6" descr="A4_landscape_mrsa_theme.jpg"/>
          <p:cNvPicPr>
            <a:picLocks noChangeAspect="1"/>
          </p:cNvPicPr>
          <p:nvPr userDrawn="1"/>
        </p:nvPicPr>
        <p:blipFill>
          <a:blip r:embed="rId13" cstate="print"/>
          <a:srcRect b="65154"/>
          <a:stretch>
            <a:fillRect/>
          </a:stretch>
        </p:blipFill>
        <p:spPr bwMode="auto">
          <a:xfrm>
            <a:off x="0" y="0"/>
            <a:ext cx="9144000" cy="2252564"/>
          </a:xfrm>
          <a:prstGeom prst="rect">
            <a:avLst/>
          </a:prstGeom>
          <a:noFill/>
          <a:ln w="9525">
            <a:noFill/>
            <a:miter lim="800000"/>
            <a:headEnd/>
            <a:tailEnd/>
          </a:ln>
        </p:spPr>
      </p:pic>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Clr>
          <a:srgbClr val="C00000"/>
        </a:buClr>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C00000"/>
        </a:buClr>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C00000"/>
        </a:buClr>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C00000"/>
        </a:buClr>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www.map.ox.ac.uk/"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b="1" dirty="0" smtClean="0"/>
              <a:t>Malaria Challenge</a:t>
            </a:r>
            <a:endParaRPr lang="en-US" b="1" dirty="0"/>
          </a:p>
        </p:txBody>
      </p:sp>
      <p:sp>
        <p:nvSpPr>
          <p:cNvPr id="3" name="Subtitle 2"/>
          <p:cNvSpPr>
            <a:spLocks noGrp="1"/>
          </p:cNvSpPr>
          <p:nvPr>
            <p:ph type="subTitle" idx="1"/>
          </p:nvPr>
        </p:nvSpPr>
        <p:spPr/>
        <p:txBody>
          <a:bodyPr/>
          <a:lstStyle/>
          <a:p>
            <a:r>
              <a:rPr lang="en-US" dirty="0" smtClean="0"/>
              <a:t>Introductio</a:t>
            </a:r>
            <a:r>
              <a:rPr lang="en-US" dirty="0" smtClean="0"/>
              <a:t>n to malaria</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RDT Jen warren.JPG"/>
          <p:cNvPicPr>
            <a:picLocks noChangeAspect="1"/>
          </p:cNvPicPr>
          <p:nvPr/>
        </p:nvPicPr>
        <p:blipFill>
          <a:blip r:embed="rId3" cstate="print"/>
          <a:srcRect l="23232" r="23232"/>
          <a:stretch>
            <a:fillRect/>
          </a:stretch>
        </p:blipFill>
        <p:spPr>
          <a:xfrm>
            <a:off x="5945419" y="1630108"/>
            <a:ext cx="2917338" cy="4247164"/>
          </a:xfrm>
          <a:prstGeom prst="rect">
            <a:avLst/>
          </a:prstGeom>
          <a:ln>
            <a:solidFill>
              <a:schemeClr val="tx1"/>
            </a:solidFill>
          </a:ln>
          <a:effectLst>
            <a:outerShdw blurRad="50800" dist="38100" dir="2700000" algn="tl" rotWithShape="0">
              <a:prstClr val="black">
                <a:alpha val="40000"/>
              </a:prstClr>
            </a:outerShdw>
          </a:effectLst>
        </p:spPr>
      </p:pic>
      <p:sp>
        <p:nvSpPr>
          <p:cNvPr id="3" name="Content Placeholder 2"/>
          <p:cNvSpPr>
            <a:spLocks noGrp="1"/>
          </p:cNvSpPr>
          <p:nvPr>
            <p:ph sz="half" idx="1"/>
          </p:nvPr>
        </p:nvSpPr>
        <p:spPr>
          <a:xfrm>
            <a:off x="457200" y="1600200"/>
            <a:ext cx="5482952" cy="4525963"/>
          </a:xfrm>
        </p:spPr>
        <p:txBody>
          <a:bodyPr/>
          <a:lstStyle/>
          <a:p>
            <a:r>
              <a:rPr lang="en-GB" sz="2800" dirty="0" smtClean="0"/>
              <a:t>Malaria can be diagnosed by microscopy and rapid diagnostic tests (RDTs).</a:t>
            </a:r>
          </a:p>
          <a:p>
            <a:r>
              <a:rPr lang="en-GB" sz="2800" dirty="0" smtClean="0"/>
              <a:t>Microscopy uses a blood smear to identify whether parasites are present in </a:t>
            </a:r>
            <a:r>
              <a:rPr lang="en-US" sz="2800" dirty="0" smtClean="0"/>
              <a:t>the patient</a:t>
            </a:r>
            <a:r>
              <a:rPr lang="en-GB" sz="2800" dirty="0" smtClean="0"/>
              <a:t>.</a:t>
            </a:r>
            <a:endParaRPr lang="en-US" sz="2800" dirty="0" smtClean="0"/>
          </a:p>
          <a:p>
            <a:r>
              <a:rPr lang="en-US" sz="2800" dirty="0" smtClean="0"/>
              <a:t>RDTs are quick tests that use a drop of blood from the finger tip to identify </a:t>
            </a:r>
            <a:r>
              <a:rPr lang="en-GB" sz="2800" dirty="0" smtClean="0"/>
              <a:t>whether parasites are present in </a:t>
            </a:r>
            <a:r>
              <a:rPr lang="en-US" sz="2800" dirty="0" smtClean="0"/>
              <a:t>the patient. </a:t>
            </a:r>
          </a:p>
          <a:p>
            <a:pPr>
              <a:buNone/>
            </a:pPr>
            <a:r>
              <a:rPr lang="en-GB" dirty="0" smtClean="0"/>
              <a:t> </a:t>
            </a:r>
            <a:endParaRPr lang="en-US" dirty="0" smtClean="0"/>
          </a:p>
          <a:p>
            <a:endParaRPr lang="en-US" dirty="0"/>
          </a:p>
        </p:txBody>
      </p:sp>
      <p:sp>
        <p:nvSpPr>
          <p:cNvPr id="2" name="Title 1"/>
          <p:cNvSpPr>
            <a:spLocks noGrp="1"/>
          </p:cNvSpPr>
          <p:nvPr>
            <p:ph type="title"/>
          </p:nvPr>
        </p:nvSpPr>
        <p:spPr/>
        <p:txBody>
          <a:bodyPr/>
          <a:lstStyle/>
          <a:p>
            <a:r>
              <a:rPr lang="en-GB" b="1" smtClean="0"/>
              <a:t>How do you diagnose malaria?</a:t>
            </a:r>
            <a:endParaRPr lang="en-US" b="1" dirty="0"/>
          </a:p>
        </p:txBody>
      </p:sp>
      <p:pic>
        <p:nvPicPr>
          <p:cNvPr id="4" name="Picture 3" descr="microscopy bg.jpg"/>
          <p:cNvPicPr>
            <a:picLocks noChangeAspect="1"/>
          </p:cNvPicPr>
          <p:nvPr/>
        </p:nvPicPr>
        <p:blipFill>
          <a:blip r:embed="rId4" cstate="print"/>
          <a:stretch>
            <a:fillRect/>
          </a:stretch>
        </p:blipFill>
        <p:spPr>
          <a:xfrm>
            <a:off x="6032527" y="1628774"/>
            <a:ext cx="2830230" cy="4248000"/>
          </a:xfrm>
          <a:prstGeom prst="rect">
            <a:avLst/>
          </a:prstGeom>
          <a:ln>
            <a:solidFill>
              <a:schemeClr val="tx1"/>
            </a:solidFill>
          </a:ln>
          <a:effectLst>
            <a:outerShdw blurRad="50800" dist="38100" dir="2700000" algn="tl" rotWithShape="0">
              <a:prstClr val="black">
                <a:alpha val="40000"/>
              </a:prstClr>
            </a:outerShdw>
          </a:effectLst>
        </p:spPr>
      </p:pic>
      <p:sp>
        <p:nvSpPr>
          <p:cNvPr id="5" name="Rectangle 4"/>
          <p:cNvSpPr/>
          <p:nvPr/>
        </p:nvSpPr>
        <p:spPr>
          <a:xfrm>
            <a:off x="3457079" y="6021288"/>
            <a:ext cx="5436096" cy="261610"/>
          </a:xfrm>
          <a:prstGeom prst="rect">
            <a:avLst/>
          </a:prstGeom>
        </p:spPr>
        <p:txBody>
          <a:bodyPr wrap="square">
            <a:spAutoFit/>
          </a:bodyPr>
          <a:lstStyle/>
          <a:p>
            <a:pPr algn="r"/>
            <a:r>
              <a:rPr lang="en-GB" sz="1100" dirty="0" smtClean="0"/>
              <a:t>Images: Bonnie Gillespie and Jen Warren, Voice</a:t>
            </a:r>
            <a:r>
              <a:rPr lang="en-US" sz="1100" dirty="0" smtClean="0"/>
              <a:t>s for a Malaria Free Future</a:t>
            </a:r>
            <a:endParaRPr lang="en-US" sz="1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0" presetClass="exit" presetSubtype="0" fill="hold" nodeType="withEffect">
                                  <p:stCondLst>
                                    <p:cond delay="0"/>
                                  </p:stCondLst>
                                  <p:childTnLst>
                                    <p:animEffect transition="out" filter="fade">
                                      <p:cBhvr>
                                        <p:cTn id="14" dur="1000"/>
                                        <p:tgtEl>
                                          <p:spTgt spid="4"/>
                                        </p:tgtEl>
                                      </p:cBhvr>
                                    </p:animEffect>
                                    <p:set>
                                      <p:cBhvr>
                                        <p:cTn id="15" dur="1" fill="hold">
                                          <p:stCondLst>
                                            <p:cond delay="999"/>
                                          </p:stCondLst>
                                        </p:cTn>
                                        <p:tgtEl>
                                          <p:spTgt spid="4"/>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4618856" cy="4525963"/>
          </a:xfrm>
        </p:spPr>
        <p:txBody>
          <a:bodyPr/>
          <a:lstStyle/>
          <a:p>
            <a:r>
              <a:rPr lang="en-GB" sz="2800" dirty="0" smtClean="0"/>
              <a:t>Malaria can be treated with anti-malarial drugs.</a:t>
            </a:r>
          </a:p>
          <a:p>
            <a:pPr lvl="1"/>
            <a:r>
              <a:rPr lang="en-GB" sz="2400" dirty="0" smtClean="0"/>
              <a:t>WHO recommends </a:t>
            </a:r>
            <a:r>
              <a:rPr lang="en-GB" sz="2400" dirty="0" err="1" smtClean="0"/>
              <a:t>artemisinin</a:t>
            </a:r>
            <a:r>
              <a:rPr lang="en-GB" sz="2400" dirty="0" smtClean="0"/>
              <a:t> combination therapies (ACTs) to treat </a:t>
            </a:r>
            <a:r>
              <a:rPr lang="en-GB" sz="2400" i="1" dirty="0" smtClean="0"/>
              <a:t>Plasmodium </a:t>
            </a:r>
            <a:r>
              <a:rPr lang="en-GB" sz="2400" i="1" dirty="0" err="1" smtClean="0"/>
              <a:t>falciparum</a:t>
            </a:r>
            <a:r>
              <a:rPr lang="en-GB" sz="2400" i="1" dirty="0" smtClean="0"/>
              <a:t> </a:t>
            </a:r>
            <a:r>
              <a:rPr lang="en-GB" sz="2400" dirty="0" smtClean="0"/>
              <a:t>infections.</a:t>
            </a:r>
          </a:p>
          <a:p>
            <a:pPr lvl="1"/>
            <a:r>
              <a:rPr lang="en-GB" sz="2400" dirty="0" smtClean="0"/>
              <a:t>Drugs such as </a:t>
            </a:r>
            <a:r>
              <a:rPr lang="en-GB" sz="2400" dirty="0" err="1" smtClean="0"/>
              <a:t>chloroquine</a:t>
            </a:r>
            <a:r>
              <a:rPr lang="en-GB" sz="2400" dirty="0" smtClean="0"/>
              <a:t> and </a:t>
            </a:r>
            <a:r>
              <a:rPr lang="en-GB" sz="2400" dirty="0" err="1" smtClean="0"/>
              <a:t>primaquine</a:t>
            </a:r>
            <a:r>
              <a:rPr lang="en-GB" sz="2400" dirty="0" smtClean="0"/>
              <a:t> are recommended for </a:t>
            </a:r>
            <a:r>
              <a:rPr lang="en-GB" sz="2400" i="1" dirty="0" smtClean="0"/>
              <a:t>Plasmodium </a:t>
            </a:r>
            <a:r>
              <a:rPr lang="en-GB" sz="2400" i="1" dirty="0" err="1" smtClean="0"/>
              <a:t>vivax</a:t>
            </a:r>
            <a:r>
              <a:rPr lang="en-GB" sz="2400" i="1" dirty="0" smtClean="0"/>
              <a:t> </a:t>
            </a:r>
            <a:r>
              <a:rPr lang="en-GB" sz="2400" dirty="0" smtClean="0"/>
              <a:t>malaria.</a:t>
            </a:r>
            <a:endParaRPr lang="en-US" sz="2400" dirty="0"/>
          </a:p>
        </p:txBody>
      </p:sp>
      <p:sp>
        <p:nvSpPr>
          <p:cNvPr id="2" name="Title 1"/>
          <p:cNvSpPr>
            <a:spLocks noGrp="1"/>
          </p:cNvSpPr>
          <p:nvPr>
            <p:ph type="title"/>
          </p:nvPr>
        </p:nvSpPr>
        <p:spPr/>
        <p:txBody>
          <a:bodyPr/>
          <a:lstStyle/>
          <a:p>
            <a:pPr algn="l"/>
            <a:r>
              <a:rPr lang="en-GB" b="1" smtClean="0"/>
              <a:t>How do you treat malaria?</a:t>
            </a:r>
            <a:endParaRPr lang="en-US" b="1" dirty="0"/>
          </a:p>
        </p:txBody>
      </p:sp>
      <p:pic>
        <p:nvPicPr>
          <p:cNvPr id="4" name="Picture 3" descr="drug BG.jpg"/>
          <p:cNvPicPr>
            <a:picLocks noChangeAspect="1"/>
          </p:cNvPicPr>
          <p:nvPr/>
        </p:nvPicPr>
        <p:blipFill>
          <a:blip r:embed="rId3" cstate="print"/>
          <a:srcRect l="16434" r="23833"/>
          <a:stretch>
            <a:fillRect/>
          </a:stretch>
        </p:blipFill>
        <p:spPr>
          <a:xfrm>
            <a:off x="5364087" y="1628775"/>
            <a:ext cx="3529087" cy="4275625"/>
          </a:xfrm>
          <a:prstGeom prst="rect">
            <a:avLst/>
          </a:prstGeom>
          <a:ln>
            <a:solidFill>
              <a:schemeClr val="tx1"/>
            </a:solidFill>
          </a:ln>
          <a:effectLst>
            <a:outerShdw blurRad="50800" dist="38100" dir="2700000" algn="tl" rotWithShape="0">
              <a:prstClr val="black">
                <a:alpha val="40000"/>
              </a:prstClr>
            </a:outerShdw>
          </a:effectLst>
        </p:spPr>
      </p:pic>
      <p:sp>
        <p:nvSpPr>
          <p:cNvPr id="5" name="TextBox 4"/>
          <p:cNvSpPr txBox="1"/>
          <p:nvPr/>
        </p:nvSpPr>
        <p:spPr>
          <a:xfrm>
            <a:off x="5076751" y="6021288"/>
            <a:ext cx="3816424" cy="261610"/>
          </a:xfrm>
          <a:prstGeom prst="rect">
            <a:avLst/>
          </a:prstGeom>
          <a:noFill/>
        </p:spPr>
        <p:txBody>
          <a:bodyPr wrap="square" rtlCol="0">
            <a:spAutoFit/>
          </a:bodyPr>
          <a:lstStyle/>
          <a:p>
            <a:pPr algn="r"/>
            <a:r>
              <a:rPr lang="en-GB" sz="1100" dirty="0" smtClean="0"/>
              <a:t>Image: Bonnie Gillespie, Voices for a malaria free future</a:t>
            </a:r>
            <a:endParaRPr lang="en-US" sz="11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5194920" cy="4525963"/>
          </a:xfrm>
        </p:spPr>
        <p:txBody>
          <a:bodyPr/>
          <a:lstStyle/>
          <a:p>
            <a:r>
              <a:rPr lang="en-GB" sz="2800" dirty="0" smtClean="0"/>
              <a:t>Key methods to prevent malaria transmission are:</a:t>
            </a:r>
          </a:p>
          <a:p>
            <a:pPr lvl="1"/>
            <a:r>
              <a:rPr lang="en-GB" sz="2400" dirty="0" smtClean="0"/>
              <a:t>Long lasting insecticide impregnated nets (LLINs)</a:t>
            </a:r>
          </a:p>
          <a:p>
            <a:pPr lvl="1"/>
            <a:r>
              <a:rPr lang="en-GB" sz="2400" dirty="0" smtClean="0"/>
              <a:t>Insecticide-treated nets (ITNs)</a:t>
            </a:r>
          </a:p>
          <a:p>
            <a:pPr lvl="1"/>
            <a:r>
              <a:rPr lang="en-GB" sz="2400" dirty="0" smtClean="0"/>
              <a:t>Indoor residual spraying</a:t>
            </a:r>
          </a:p>
          <a:p>
            <a:pPr lvl="1"/>
            <a:r>
              <a:rPr lang="en-GB" sz="2400" dirty="0" smtClean="0"/>
              <a:t>Mosquito repellents</a:t>
            </a:r>
          </a:p>
          <a:p>
            <a:pPr lvl="1"/>
            <a:r>
              <a:rPr lang="en-GB" sz="2400" dirty="0" smtClean="0"/>
              <a:t>Preventative drug treatments</a:t>
            </a:r>
          </a:p>
          <a:p>
            <a:pPr lvl="1">
              <a:buNone/>
            </a:pPr>
            <a:endParaRPr lang="en-GB" sz="2400" dirty="0" smtClean="0"/>
          </a:p>
          <a:p>
            <a:pPr lvl="1"/>
            <a:endParaRPr lang="en-GB" sz="2400" dirty="0" smtClean="0"/>
          </a:p>
          <a:p>
            <a:pPr lvl="1"/>
            <a:endParaRPr lang="en-GB" sz="2400" dirty="0" smtClean="0"/>
          </a:p>
          <a:p>
            <a:pPr>
              <a:buNone/>
            </a:pPr>
            <a:endParaRPr lang="en-GB" sz="2800" dirty="0" smtClean="0"/>
          </a:p>
          <a:p>
            <a:endParaRPr lang="en-US" dirty="0"/>
          </a:p>
        </p:txBody>
      </p:sp>
      <p:sp>
        <p:nvSpPr>
          <p:cNvPr id="2" name="Title 1"/>
          <p:cNvSpPr>
            <a:spLocks noGrp="1"/>
          </p:cNvSpPr>
          <p:nvPr>
            <p:ph type="title"/>
          </p:nvPr>
        </p:nvSpPr>
        <p:spPr/>
        <p:txBody>
          <a:bodyPr/>
          <a:lstStyle/>
          <a:p>
            <a:pPr algn="l"/>
            <a:r>
              <a:rPr lang="en-GB" b="1" smtClean="0"/>
              <a:t>How do you prevent malaria?</a:t>
            </a:r>
            <a:endParaRPr lang="en-US" b="1" dirty="0"/>
          </a:p>
        </p:txBody>
      </p:sp>
      <p:pic>
        <p:nvPicPr>
          <p:cNvPr id="4" name="Picture 3" descr="mosquito net Bionnie Gillespie, Voices for a malria free future.JPG"/>
          <p:cNvPicPr>
            <a:picLocks noChangeAspect="1"/>
          </p:cNvPicPr>
          <p:nvPr/>
        </p:nvPicPr>
        <p:blipFill>
          <a:blip r:embed="rId3" cstate="print"/>
          <a:srcRect r="5739"/>
          <a:stretch>
            <a:fillRect/>
          </a:stretch>
        </p:blipFill>
        <p:spPr>
          <a:xfrm>
            <a:off x="6235075" y="1628775"/>
            <a:ext cx="2658100" cy="4248472"/>
          </a:xfrm>
          <a:prstGeom prst="rect">
            <a:avLst/>
          </a:prstGeom>
          <a:ln>
            <a:solidFill>
              <a:schemeClr val="tx1"/>
            </a:solidFill>
          </a:ln>
          <a:effectLst>
            <a:outerShdw blurRad="50800" dist="38100" dir="2700000" algn="tl" rotWithShape="0">
              <a:prstClr val="black">
                <a:alpha val="40000"/>
              </a:prstClr>
            </a:outerShdw>
          </a:effectLst>
        </p:spPr>
      </p:pic>
      <p:sp>
        <p:nvSpPr>
          <p:cNvPr id="6" name="TextBox 5"/>
          <p:cNvSpPr txBox="1"/>
          <p:nvPr/>
        </p:nvSpPr>
        <p:spPr>
          <a:xfrm>
            <a:off x="5113263" y="6021288"/>
            <a:ext cx="3779912" cy="261610"/>
          </a:xfrm>
          <a:prstGeom prst="rect">
            <a:avLst/>
          </a:prstGeom>
          <a:noFill/>
        </p:spPr>
        <p:txBody>
          <a:bodyPr wrap="square" rtlCol="0">
            <a:spAutoFit/>
          </a:bodyPr>
          <a:lstStyle/>
          <a:p>
            <a:pPr algn="r"/>
            <a:r>
              <a:rPr lang="en-GB" sz="1100" dirty="0" smtClean="0"/>
              <a:t>Image: </a:t>
            </a:r>
            <a:r>
              <a:rPr lang="en-GB" sz="1100" dirty="0" err="1" smtClean="0"/>
              <a:t>p_skov_vestergaard_frandsen</a:t>
            </a:r>
            <a:endParaRPr lang="en-US" sz="11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The activity</a:t>
            </a:r>
            <a:endParaRPr lang="en-US" b="1" dirty="0"/>
          </a:p>
        </p:txBody>
      </p:sp>
      <p:pic>
        <p:nvPicPr>
          <p:cNvPr id="4" name="Picture 3" descr="Malaria_challenge_screenshot.jpg"/>
          <p:cNvPicPr>
            <a:picLocks noChangeAspect="1"/>
          </p:cNvPicPr>
          <p:nvPr/>
        </p:nvPicPr>
        <p:blipFill>
          <a:blip r:embed="rId3" cstate="print"/>
          <a:stretch>
            <a:fillRect/>
          </a:stretch>
        </p:blipFill>
        <p:spPr>
          <a:xfrm>
            <a:off x="1331640" y="1268760"/>
            <a:ext cx="6480720" cy="4861894"/>
          </a:xfrm>
          <a:prstGeom prst="rect">
            <a:avLst/>
          </a:prstGeom>
          <a:ln>
            <a:solidFill>
              <a:schemeClr val="tx1"/>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peoplegrp.jpg"/>
          <p:cNvPicPr>
            <a:picLocks noChangeAspect="1"/>
          </p:cNvPicPr>
          <p:nvPr/>
        </p:nvPicPr>
        <p:blipFill>
          <a:blip r:embed="rId3" cstate="print"/>
          <a:srcRect l="57502" t="9354" r="10121" b="62646"/>
          <a:stretch>
            <a:fillRect/>
          </a:stretch>
        </p:blipFill>
        <p:spPr>
          <a:xfrm>
            <a:off x="5921896" y="3068960"/>
            <a:ext cx="1944216" cy="1188132"/>
          </a:xfrm>
          <a:prstGeom prst="rect">
            <a:avLst/>
          </a:prstGeom>
        </p:spPr>
      </p:pic>
      <p:pic>
        <p:nvPicPr>
          <p:cNvPr id="15" name="Picture 14" descr="peoplegrp.jpg"/>
          <p:cNvPicPr>
            <a:picLocks noChangeAspect="1"/>
          </p:cNvPicPr>
          <p:nvPr/>
        </p:nvPicPr>
        <p:blipFill>
          <a:blip r:embed="rId3" cstate="print"/>
          <a:srcRect l="8343" t="10957" r="43697" b="62646"/>
          <a:stretch>
            <a:fillRect/>
          </a:stretch>
        </p:blipFill>
        <p:spPr>
          <a:xfrm>
            <a:off x="5453844" y="2056882"/>
            <a:ext cx="2880320" cy="1120090"/>
          </a:xfrm>
          <a:prstGeom prst="rect">
            <a:avLst/>
          </a:prstGeom>
        </p:spPr>
      </p:pic>
      <p:sp>
        <p:nvSpPr>
          <p:cNvPr id="3" name="Content Placeholder 2"/>
          <p:cNvSpPr>
            <a:spLocks noGrp="1"/>
          </p:cNvSpPr>
          <p:nvPr>
            <p:ph sz="half" idx="1"/>
          </p:nvPr>
        </p:nvSpPr>
        <p:spPr>
          <a:xfrm>
            <a:off x="457200" y="1600200"/>
            <a:ext cx="4330824" cy="4525963"/>
          </a:xfrm>
        </p:spPr>
        <p:txBody>
          <a:bodyPr/>
          <a:lstStyle/>
          <a:p>
            <a:r>
              <a:rPr lang="en-GB" sz="2800" dirty="0" smtClean="0"/>
              <a:t>In your groups discuss the stage of the life cycle you’ve been allocated and the interventions that target it.</a:t>
            </a:r>
          </a:p>
          <a:p>
            <a:r>
              <a:rPr lang="en-GB" sz="2800" dirty="0" smtClean="0"/>
              <a:t>Form “expert” groups to discuss the best methods to eradicate malaria.</a:t>
            </a:r>
          </a:p>
          <a:p>
            <a:r>
              <a:rPr lang="en-GB" sz="2800" dirty="0" smtClean="0"/>
              <a:t>Feedback your thoughts to the class.</a:t>
            </a:r>
          </a:p>
        </p:txBody>
      </p:sp>
      <p:sp>
        <p:nvSpPr>
          <p:cNvPr id="2" name="Title 1"/>
          <p:cNvSpPr>
            <a:spLocks noGrp="1"/>
          </p:cNvSpPr>
          <p:nvPr>
            <p:ph type="title"/>
          </p:nvPr>
        </p:nvSpPr>
        <p:spPr/>
        <p:txBody>
          <a:bodyPr/>
          <a:lstStyle/>
          <a:p>
            <a:r>
              <a:rPr lang="en-GB" b="1" smtClean="0"/>
              <a:t>Activity 1: The big debate</a:t>
            </a:r>
            <a:endParaRPr lang="en-US" b="1" dirty="0"/>
          </a:p>
        </p:txBody>
      </p:sp>
      <p:sp>
        <p:nvSpPr>
          <p:cNvPr id="5" name="TextBox 4"/>
          <p:cNvSpPr txBox="1"/>
          <p:nvPr/>
        </p:nvSpPr>
        <p:spPr>
          <a:xfrm>
            <a:off x="431540" y="1124744"/>
            <a:ext cx="8280920" cy="861774"/>
          </a:xfrm>
          <a:prstGeom prst="rect">
            <a:avLst/>
          </a:prstGeom>
          <a:noFill/>
        </p:spPr>
        <p:txBody>
          <a:bodyPr wrap="square" rtlCol="0">
            <a:spAutoFit/>
          </a:bodyPr>
          <a:lstStyle/>
          <a:p>
            <a:r>
              <a:rPr lang="en-GB" sz="3200" b="1" i="1" dirty="0" smtClean="0"/>
              <a:t>Can malaria be eliminated? </a:t>
            </a:r>
          </a:p>
          <a:p>
            <a:pPr algn="ctr"/>
            <a:endParaRPr lang="en-US" dirty="0"/>
          </a:p>
        </p:txBody>
      </p:sp>
      <p:sp>
        <p:nvSpPr>
          <p:cNvPr id="16" name="TextBox 15"/>
          <p:cNvSpPr txBox="1"/>
          <p:nvPr/>
        </p:nvSpPr>
        <p:spPr>
          <a:xfrm>
            <a:off x="5921896" y="1700808"/>
            <a:ext cx="1944216" cy="369332"/>
          </a:xfrm>
          <a:prstGeom prst="rect">
            <a:avLst/>
          </a:prstGeom>
          <a:noFill/>
        </p:spPr>
        <p:txBody>
          <a:bodyPr wrap="square" rtlCol="0">
            <a:spAutoFit/>
          </a:bodyPr>
          <a:lstStyle/>
          <a:p>
            <a:pPr algn="ctr"/>
            <a:r>
              <a:rPr lang="en-GB" dirty="0" smtClean="0"/>
              <a:t>Research groups</a:t>
            </a:r>
            <a:endParaRPr lang="en-US" dirty="0"/>
          </a:p>
        </p:txBody>
      </p:sp>
      <p:grpSp>
        <p:nvGrpSpPr>
          <p:cNvPr id="18" name="Group 17"/>
          <p:cNvGrpSpPr/>
          <p:nvPr/>
        </p:nvGrpSpPr>
        <p:grpSpPr>
          <a:xfrm>
            <a:off x="4644008" y="4509120"/>
            <a:ext cx="4499992" cy="1740225"/>
            <a:chOff x="4644008" y="4509120"/>
            <a:chExt cx="4499992" cy="1740225"/>
          </a:xfrm>
        </p:grpSpPr>
        <p:pic>
          <p:nvPicPr>
            <p:cNvPr id="7" name="Picture 6" descr="peoplegrp.jpg"/>
            <p:cNvPicPr>
              <a:picLocks noChangeAspect="1"/>
            </p:cNvPicPr>
            <p:nvPr/>
          </p:nvPicPr>
          <p:blipFill>
            <a:blip r:embed="rId3" cstate="print"/>
            <a:srcRect l="13134" t="66201" r="11928"/>
            <a:stretch>
              <a:fillRect/>
            </a:stretch>
          </p:blipFill>
          <p:spPr>
            <a:xfrm>
              <a:off x="4644008" y="4815102"/>
              <a:ext cx="4499992" cy="1434243"/>
            </a:xfrm>
            <a:prstGeom prst="rect">
              <a:avLst/>
            </a:prstGeom>
          </p:spPr>
        </p:pic>
        <p:sp>
          <p:nvSpPr>
            <p:cNvPr id="17" name="TextBox 16"/>
            <p:cNvSpPr txBox="1"/>
            <p:nvPr/>
          </p:nvSpPr>
          <p:spPr>
            <a:xfrm>
              <a:off x="5921896" y="4509120"/>
              <a:ext cx="1944216" cy="369332"/>
            </a:xfrm>
            <a:prstGeom prst="rect">
              <a:avLst/>
            </a:prstGeom>
            <a:noFill/>
          </p:spPr>
          <p:txBody>
            <a:bodyPr wrap="square" rtlCol="0">
              <a:spAutoFit/>
            </a:bodyPr>
            <a:lstStyle/>
            <a:p>
              <a:pPr algn="ctr"/>
              <a:r>
                <a:rPr lang="en-GB" dirty="0" smtClean="0"/>
                <a:t>Expert groups</a:t>
              </a:r>
              <a:endParaRPr lang="en-US" dirty="0"/>
            </a:p>
          </p:txBody>
        </p:sp>
      </p:grpSp>
      <p:cxnSp>
        <p:nvCxnSpPr>
          <p:cNvPr id="13" name="Straight Arrow Connector 12"/>
          <p:cNvCxnSpPr/>
          <p:nvPr/>
        </p:nvCxnSpPr>
        <p:spPr>
          <a:xfrm rot="5400000">
            <a:off x="6677980" y="4364310"/>
            <a:ext cx="432048" cy="1588"/>
          </a:xfrm>
          <a:prstGeom prst="straightConnector1">
            <a:avLst/>
          </a:prstGeom>
          <a:ln w="60325" cmpd="sng">
            <a:solidFill>
              <a:schemeClr val="tx1"/>
            </a:solidFill>
            <a:tailEnd type="stealt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22" presetClass="entr" presetSubtype="1" fill="hold" nodeType="withEffect">
                                  <p:stCondLst>
                                    <p:cond delay="0"/>
                                  </p:stCondLst>
                                  <p:childTnLst>
                                    <p:set>
                                      <p:cBhvr>
                                        <p:cTn id="8" dur="1" fill="hold">
                                          <p:stCondLst>
                                            <p:cond delay="0"/>
                                          </p:stCondLst>
                                        </p:cTn>
                                        <p:tgtEl>
                                          <p:spTgt spid="13"/>
                                        </p:tgtEl>
                                        <p:attrNameLst>
                                          <p:attrName>style.visibility</p:attrName>
                                        </p:attrNameLst>
                                      </p:cBhvr>
                                      <p:to>
                                        <p:strVal val="visible"/>
                                      </p:to>
                                    </p:set>
                                    <p:animEffect transition="in" filter="wipe(up)">
                                      <p:cBhvr>
                                        <p:cTn id="9" dur="500"/>
                                        <p:tgtEl>
                                          <p:spTgt spid="13"/>
                                        </p:tgtEl>
                                      </p:cBhvr>
                                    </p:animEffect>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Activity 2: Funding decisions</a:t>
            </a:r>
            <a:endParaRPr lang="en-US" dirty="0"/>
          </a:p>
        </p:txBody>
      </p:sp>
      <p:sp>
        <p:nvSpPr>
          <p:cNvPr id="3" name="Content Placeholder 2"/>
          <p:cNvSpPr>
            <a:spLocks noGrp="1"/>
          </p:cNvSpPr>
          <p:nvPr>
            <p:ph idx="1"/>
          </p:nvPr>
        </p:nvSpPr>
        <p:spPr/>
        <p:txBody>
          <a:bodyPr/>
          <a:lstStyle/>
          <a:p>
            <a:r>
              <a:rPr lang="en-GB" dirty="0" smtClean="0"/>
              <a:t>Your charity has raised £20 million to fund malaria programmes around the world.</a:t>
            </a:r>
          </a:p>
          <a:p>
            <a:r>
              <a:rPr lang="en-GB" dirty="0" smtClean="0"/>
              <a:t>In your groups discuss each of the funding proposals and decide which of these should receive funding.</a:t>
            </a:r>
          </a:p>
          <a:p>
            <a:r>
              <a:rPr lang="en-GB" dirty="0" smtClean="0"/>
              <a:t>Complete your group worksheets and feed back your decisions to the class.</a:t>
            </a:r>
            <a:endParaRPr lang="en-US" dirty="0"/>
          </a:p>
        </p:txBody>
      </p:sp>
      <p:sp>
        <p:nvSpPr>
          <p:cNvPr id="4" name="TextBox 3"/>
          <p:cNvSpPr txBox="1"/>
          <p:nvPr/>
        </p:nvSpPr>
        <p:spPr>
          <a:xfrm>
            <a:off x="431540" y="1124744"/>
            <a:ext cx="8280920" cy="861774"/>
          </a:xfrm>
          <a:prstGeom prst="rect">
            <a:avLst/>
          </a:prstGeom>
          <a:noFill/>
        </p:spPr>
        <p:txBody>
          <a:bodyPr wrap="square" rtlCol="0">
            <a:spAutoFit/>
          </a:bodyPr>
          <a:lstStyle/>
          <a:p>
            <a:pPr>
              <a:buNone/>
            </a:pPr>
            <a:r>
              <a:rPr lang="en-GB" sz="3200" b="1" i="1" dirty="0" smtClean="0"/>
              <a:t>Who and what should get funding?</a:t>
            </a:r>
          </a:p>
          <a:p>
            <a:pPr algn="ctr"/>
            <a:endParaRPr lang="en-US" i="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Activity 3: Malaria management</a:t>
            </a:r>
            <a:endParaRPr lang="en-US" dirty="0"/>
          </a:p>
        </p:txBody>
      </p:sp>
      <p:sp>
        <p:nvSpPr>
          <p:cNvPr id="3" name="Content Placeholder 2"/>
          <p:cNvSpPr>
            <a:spLocks noGrp="1"/>
          </p:cNvSpPr>
          <p:nvPr>
            <p:ph idx="1"/>
          </p:nvPr>
        </p:nvSpPr>
        <p:spPr/>
        <p:txBody>
          <a:bodyPr>
            <a:normAutofit fontScale="92500" lnSpcReduction="10000"/>
          </a:bodyPr>
          <a:lstStyle/>
          <a:p>
            <a:r>
              <a:rPr lang="en-GB" dirty="0" smtClean="0"/>
              <a:t>In groups discuss the best strategy for reducing malaria transmission for your allocated scenario:</a:t>
            </a:r>
          </a:p>
          <a:p>
            <a:pPr lvl="1"/>
            <a:r>
              <a:rPr lang="en-GB" dirty="0" smtClean="0"/>
              <a:t>Cambodia</a:t>
            </a:r>
          </a:p>
          <a:p>
            <a:pPr lvl="1"/>
            <a:r>
              <a:rPr lang="en-GB" dirty="0" smtClean="0"/>
              <a:t>Uganda</a:t>
            </a:r>
          </a:p>
          <a:p>
            <a:pPr lvl="1"/>
            <a:r>
              <a:rPr lang="en-GB" dirty="0" smtClean="0"/>
              <a:t>Tanzania</a:t>
            </a:r>
          </a:p>
          <a:p>
            <a:pPr lvl="1"/>
            <a:r>
              <a:rPr lang="en-GB" dirty="0" smtClean="0"/>
              <a:t>Brazil</a:t>
            </a:r>
          </a:p>
          <a:p>
            <a:r>
              <a:rPr lang="en-GB" dirty="0" smtClean="0"/>
              <a:t>Complete your group’s worksheet and present your strategy to the class.</a:t>
            </a:r>
          </a:p>
          <a:p>
            <a:r>
              <a:rPr lang="en-GB" b="1" i="1" dirty="0" smtClean="0"/>
              <a:t>Remember: </a:t>
            </a:r>
            <a:r>
              <a:rPr lang="en-GB" dirty="0" smtClean="0"/>
              <a:t>only three initiatives per strategy are allowed so identify your main priorities.</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Discussion guidelines</a:t>
            </a:r>
            <a:endParaRPr lang="en-US" dirty="0"/>
          </a:p>
        </p:txBody>
      </p:sp>
      <p:sp>
        <p:nvSpPr>
          <p:cNvPr id="3" name="Content Placeholder 2"/>
          <p:cNvSpPr>
            <a:spLocks noGrp="1"/>
          </p:cNvSpPr>
          <p:nvPr>
            <p:ph idx="1"/>
          </p:nvPr>
        </p:nvSpPr>
        <p:spPr/>
        <p:txBody>
          <a:bodyPr>
            <a:normAutofit fontScale="92500" lnSpcReduction="10000"/>
          </a:bodyPr>
          <a:lstStyle/>
          <a:p>
            <a:pPr lvl="0"/>
            <a:r>
              <a:rPr lang="en-US" dirty="0" smtClean="0"/>
              <a:t>Speak for yourself and not for others.</a:t>
            </a:r>
          </a:p>
          <a:p>
            <a:pPr lvl="0"/>
            <a:r>
              <a:rPr lang="en-US" dirty="0" smtClean="0"/>
              <a:t>Allow others to finish before you speak. Listen well.</a:t>
            </a:r>
          </a:p>
          <a:p>
            <a:pPr lvl="0"/>
            <a:r>
              <a:rPr lang="en-US" dirty="0" smtClean="0"/>
              <a:t>Ask questions as well as making statements.</a:t>
            </a:r>
          </a:p>
          <a:p>
            <a:pPr lvl="0"/>
            <a:r>
              <a:rPr lang="en-US" dirty="0" smtClean="0"/>
              <a:t>Explain what you think and feel.</a:t>
            </a:r>
          </a:p>
          <a:p>
            <a:pPr lvl="0"/>
            <a:r>
              <a:rPr lang="en-US" dirty="0" smtClean="0"/>
              <a:t>Respect differences in opinion – the world would be a boring place if everyone thought the same.</a:t>
            </a:r>
          </a:p>
          <a:p>
            <a:pPr lvl="0"/>
            <a:r>
              <a:rPr lang="en-US" dirty="0" smtClean="0"/>
              <a:t>Share your life experiences and knowledge – they are valuable.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4690864" cy="4525963"/>
          </a:xfrm>
        </p:spPr>
        <p:txBody>
          <a:bodyPr/>
          <a:lstStyle/>
          <a:p>
            <a:r>
              <a:rPr lang="en-GB" dirty="0" smtClean="0"/>
              <a:t>Malaria is a life threatening disease which is transmitted to humans through the bites of infected female </a:t>
            </a:r>
            <a:r>
              <a:rPr lang="en-GB" i="1" dirty="0" smtClean="0"/>
              <a:t>Anopheles</a:t>
            </a:r>
            <a:r>
              <a:rPr lang="en-GB" dirty="0" smtClean="0"/>
              <a:t> mosquitoes. </a:t>
            </a:r>
          </a:p>
          <a:p>
            <a:r>
              <a:rPr lang="en-US" dirty="0" smtClean="0"/>
              <a:t>About 3.3 billion people – half of the world's population – are at risk of malaria.</a:t>
            </a:r>
            <a:endParaRPr lang="en-US" dirty="0"/>
          </a:p>
        </p:txBody>
      </p:sp>
      <p:sp>
        <p:nvSpPr>
          <p:cNvPr id="2" name="Title 1"/>
          <p:cNvSpPr>
            <a:spLocks noGrp="1"/>
          </p:cNvSpPr>
          <p:nvPr>
            <p:ph type="title"/>
          </p:nvPr>
        </p:nvSpPr>
        <p:spPr/>
        <p:txBody>
          <a:bodyPr/>
          <a:lstStyle/>
          <a:p>
            <a:r>
              <a:rPr lang="en-GB" smtClean="0"/>
              <a:t>What is malaria?</a:t>
            </a:r>
            <a:endParaRPr lang="en-US" dirty="0"/>
          </a:p>
        </p:txBody>
      </p:sp>
      <p:pic>
        <p:nvPicPr>
          <p:cNvPr id="4" name="Picture 3" descr="Anopheles mosquito.jpg"/>
          <p:cNvPicPr>
            <a:picLocks noChangeAspect="1"/>
          </p:cNvPicPr>
          <p:nvPr/>
        </p:nvPicPr>
        <p:blipFill>
          <a:blip r:embed="rId3" cstate="print"/>
          <a:srcRect b="5882"/>
          <a:stretch>
            <a:fillRect/>
          </a:stretch>
        </p:blipFill>
        <p:spPr>
          <a:xfrm>
            <a:off x="5724128" y="1844675"/>
            <a:ext cx="3169047" cy="3940358"/>
          </a:xfrm>
          <a:prstGeom prst="rect">
            <a:avLst/>
          </a:prstGeom>
          <a:effectLst>
            <a:outerShdw blurRad="50800" dist="38100" dir="2700000" algn="tl" rotWithShape="0">
              <a:prstClr val="black">
                <a:alpha val="40000"/>
              </a:prstClr>
            </a:outerShdw>
          </a:effectLst>
        </p:spPr>
      </p:pic>
      <p:sp>
        <p:nvSpPr>
          <p:cNvPr id="5" name="TextBox 4"/>
          <p:cNvSpPr txBox="1"/>
          <p:nvPr/>
        </p:nvSpPr>
        <p:spPr>
          <a:xfrm>
            <a:off x="6156871" y="6021288"/>
            <a:ext cx="2736304" cy="261610"/>
          </a:xfrm>
          <a:prstGeom prst="rect">
            <a:avLst/>
          </a:prstGeom>
          <a:noFill/>
        </p:spPr>
        <p:txBody>
          <a:bodyPr wrap="square" rtlCol="0">
            <a:spAutoFit/>
          </a:bodyPr>
          <a:lstStyle/>
          <a:p>
            <a:pPr algn="r"/>
            <a:r>
              <a:rPr lang="en-GB" sz="1100" dirty="0" smtClean="0"/>
              <a:t>Image: Hugh </a:t>
            </a:r>
            <a:r>
              <a:rPr lang="en-GB" sz="1100" dirty="0" err="1" smtClean="0"/>
              <a:t>Sturrock</a:t>
            </a:r>
            <a:r>
              <a:rPr lang="en-GB" sz="1100" dirty="0" smtClean="0"/>
              <a:t>, Wellcome Images </a:t>
            </a:r>
            <a:endParaRPr lang="en-US" sz="11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4402832" cy="4525963"/>
          </a:xfrm>
        </p:spPr>
        <p:txBody>
          <a:bodyPr>
            <a:normAutofit lnSpcReduction="10000"/>
          </a:bodyPr>
          <a:lstStyle/>
          <a:p>
            <a:r>
              <a:rPr lang="en-GB" sz="2800" dirty="0" smtClean="0"/>
              <a:t>Malaria is caused by a single celled parasite called </a:t>
            </a:r>
            <a:r>
              <a:rPr lang="en-GB" sz="2800" i="1" dirty="0" smtClean="0"/>
              <a:t>Plasmodium</a:t>
            </a:r>
            <a:r>
              <a:rPr lang="en-GB" sz="2800" dirty="0" smtClean="0"/>
              <a:t>.</a:t>
            </a:r>
          </a:p>
          <a:p>
            <a:r>
              <a:rPr lang="en-GB" sz="2800" dirty="0" smtClean="0"/>
              <a:t>There are four types of </a:t>
            </a:r>
            <a:r>
              <a:rPr lang="en-GB" sz="2800" i="1" dirty="0" smtClean="0"/>
              <a:t>Plasmodium</a:t>
            </a:r>
            <a:r>
              <a:rPr lang="en-GB" sz="2800" dirty="0" smtClean="0"/>
              <a:t> that infect humans:</a:t>
            </a:r>
          </a:p>
          <a:p>
            <a:pPr lvl="1"/>
            <a:r>
              <a:rPr lang="en-GB" sz="2600" i="1" dirty="0" smtClean="0"/>
              <a:t>Plasmodium </a:t>
            </a:r>
            <a:r>
              <a:rPr lang="en-GB" sz="2600" i="1" dirty="0" err="1" smtClean="0"/>
              <a:t>falciparum</a:t>
            </a:r>
            <a:endParaRPr lang="en-GB" sz="2600" i="1" dirty="0" smtClean="0"/>
          </a:p>
          <a:p>
            <a:pPr lvl="1"/>
            <a:r>
              <a:rPr lang="en-GB" sz="2600" i="1" dirty="0" smtClean="0"/>
              <a:t>Plasmodium </a:t>
            </a:r>
            <a:r>
              <a:rPr lang="en-GB" sz="2600" i="1" dirty="0" err="1" smtClean="0"/>
              <a:t>vivax</a:t>
            </a:r>
            <a:endParaRPr lang="en-GB" sz="2600" i="1" dirty="0" smtClean="0"/>
          </a:p>
          <a:p>
            <a:pPr lvl="1"/>
            <a:r>
              <a:rPr lang="en-GB" sz="2600" i="1" dirty="0" smtClean="0"/>
              <a:t>Plasmodium </a:t>
            </a:r>
            <a:r>
              <a:rPr lang="en-GB" sz="2600" i="1" dirty="0" err="1" smtClean="0"/>
              <a:t>malariae</a:t>
            </a:r>
            <a:endParaRPr lang="en-GB" sz="2600" i="1" dirty="0" smtClean="0"/>
          </a:p>
          <a:p>
            <a:pPr lvl="1"/>
            <a:r>
              <a:rPr lang="en-GB" sz="2600" i="1" dirty="0" smtClean="0"/>
              <a:t>Plasmodium </a:t>
            </a:r>
            <a:r>
              <a:rPr lang="en-GB" sz="2600" i="1" dirty="0" err="1" smtClean="0"/>
              <a:t>ovale</a:t>
            </a:r>
            <a:endParaRPr lang="en-US" sz="2600" i="1" dirty="0"/>
          </a:p>
        </p:txBody>
      </p:sp>
      <p:sp>
        <p:nvSpPr>
          <p:cNvPr id="2" name="Title 1"/>
          <p:cNvSpPr>
            <a:spLocks noGrp="1"/>
          </p:cNvSpPr>
          <p:nvPr>
            <p:ph type="title"/>
          </p:nvPr>
        </p:nvSpPr>
        <p:spPr/>
        <p:txBody>
          <a:bodyPr/>
          <a:lstStyle/>
          <a:p>
            <a:pPr algn="l"/>
            <a:r>
              <a:rPr lang="en-GB" b="1" smtClean="0"/>
              <a:t>What causes malaria?</a:t>
            </a:r>
            <a:endParaRPr lang="en-US" b="1" dirty="0"/>
          </a:p>
        </p:txBody>
      </p:sp>
      <p:pic>
        <p:nvPicPr>
          <p:cNvPr id="4" name="Picture 3" descr="Pic 1 false colour ring stages.jpg"/>
          <p:cNvPicPr>
            <a:picLocks noChangeAspect="1"/>
          </p:cNvPicPr>
          <p:nvPr/>
        </p:nvPicPr>
        <p:blipFill>
          <a:blip r:embed="rId3" cstate="print"/>
          <a:stretch>
            <a:fillRect/>
          </a:stretch>
        </p:blipFill>
        <p:spPr>
          <a:xfrm>
            <a:off x="5436096" y="1844824"/>
            <a:ext cx="3431537" cy="2952328"/>
          </a:xfrm>
          <a:prstGeom prst="rect">
            <a:avLst/>
          </a:prstGeom>
          <a:ln>
            <a:solidFill>
              <a:schemeClr val="tx1"/>
            </a:solidFill>
          </a:ln>
          <a:effectLst>
            <a:outerShdw blurRad="50800" dist="38100" dir="2700000" algn="tl" rotWithShape="0">
              <a:prstClr val="black">
                <a:alpha val="40000"/>
              </a:prstClr>
            </a:outerShdw>
          </a:effectLst>
        </p:spPr>
      </p:pic>
      <p:sp>
        <p:nvSpPr>
          <p:cNvPr id="5" name="TextBox 4"/>
          <p:cNvSpPr txBox="1"/>
          <p:nvPr/>
        </p:nvSpPr>
        <p:spPr>
          <a:xfrm>
            <a:off x="3961135" y="6021288"/>
            <a:ext cx="4932040" cy="261610"/>
          </a:xfrm>
          <a:prstGeom prst="rect">
            <a:avLst/>
          </a:prstGeom>
          <a:noFill/>
        </p:spPr>
        <p:txBody>
          <a:bodyPr wrap="square" rtlCol="0">
            <a:spAutoFit/>
          </a:bodyPr>
          <a:lstStyle/>
          <a:p>
            <a:pPr algn="r"/>
            <a:r>
              <a:rPr lang="en-GB" sz="1100" dirty="0" smtClean="0"/>
              <a:t>Image: CDC/Steven Glenn, Laboratory &amp; Consultation Division </a:t>
            </a:r>
            <a:endParaRPr lang="en-US" sz="1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500" fill="hold"/>
                                        <p:tgtEl>
                                          <p:spTgt spid="3">
                                            <p:txEl>
                                              <p:pRg st="4" end="4"/>
                                            </p:txEl>
                                          </p:spTgt>
                                        </p:tgtEl>
                                        <p:attrNameLst>
                                          <p:attrName>style.color</p:attrName>
                                        </p:attrNameLst>
                                      </p:cBhvr>
                                      <p:to>
                                        <a:srgbClr val="808080"/>
                                      </p:to>
                                    </p:animClr>
                                  </p:childTnLst>
                                </p:cTn>
                              </p:par>
                              <p:par>
                                <p:cTn id="7" presetID="3" presetClass="emph" presetSubtype="2" fill="hold" nodeType="withEffect">
                                  <p:stCondLst>
                                    <p:cond delay="0"/>
                                  </p:stCondLst>
                                  <p:childTnLst>
                                    <p:animClr clrSpc="rgb" dir="cw">
                                      <p:cBhvr override="childStyle">
                                        <p:cTn id="8" dur="500" fill="hold"/>
                                        <p:tgtEl>
                                          <p:spTgt spid="3">
                                            <p:txEl>
                                              <p:pRg st="5" end="5"/>
                                            </p:txEl>
                                          </p:spTgt>
                                        </p:tgtEl>
                                        <p:attrNameLst>
                                          <p:attrName>style.color</p:attrName>
                                        </p:attrNameLst>
                                      </p:cBhvr>
                                      <p:to>
                                        <a:srgbClr val="808080"/>
                                      </p:to>
                                    </p:animClr>
                                  </p:childTnLst>
                                </p:cTn>
                              </p:par>
                            </p:childTnLst>
                          </p:cTn>
                        </p:par>
                      </p:childTnLst>
                    </p:cTn>
                  </p:par>
                  <p:par>
                    <p:cTn id="9" fill="hold">
                      <p:stCondLst>
                        <p:cond delay="indefinite"/>
                      </p:stCondLst>
                      <p:childTnLst>
                        <p:par>
                          <p:cTn id="10" fill="hold">
                            <p:stCondLst>
                              <p:cond delay="0"/>
                            </p:stCondLst>
                            <p:childTnLst>
                              <p:par>
                                <p:cTn id="11" presetID="3" presetClass="emph" presetSubtype="2" fill="hold" nodeType="clickEffect">
                                  <p:stCondLst>
                                    <p:cond delay="0"/>
                                  </p:stCondLst>
                                  <p:childTnLst>
                                    <p:animClr clrSpc="rgb" dir="cw">
                                      <p:cBhvr override="childStyle">
                                        <p:cTn id="12" dur="500" fill="hold"/>
                                        <p:tgtEl>
                                          <p:spTgt spid="3">
                                            <p:txEl>
                                              <p:pRg st="3" end="3"/>
                                            </p:txEl>
                                          </p:spTgt>
                                        </p:tgtEl>
                                        <p:attrNameLst>
                                          <p:attrName>style.color</p:attrName>
                                        </p:attrNameLst>
                                      </p:cBhvr>
                                      <p:to>
                                        <a:srgbClr val="80808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The </a:t>
            </a:r>
            <a:r>
              <a:rPr lang="en-GB" b="1" i="1" smtClean="0"/>
              <a:t>Plasmodium</a:t>
            </a:r>
            <a:r>
              <a:rPr lang="en-GB" b="1" smtClean="0"/>
              <a:t> life cycle</a:t>
            </a:r>
            <a:endParaRPr lang="en-US" b="1" dirty="0"/>
          </a:p>
        </p:txBody>
      </p:sp>
      <p:pic>
        <p:nvPicPr>
          <p:cNvPr id="1038" name="Picture 14" descr="Z:\Projects\Malaria Challenge\Malaria Challenge_Sept10\4_Studio\Animations\Final exports\Images\PPT lifecycle\malaria_lifecycle_ppt01.JPG"/>
          <p:cNvPicPr>
            <a:picLocks noChangeAspect="1" noChangeArrowheads="1"/>
          </p:cNvPicPr>
          <p:nvPr/>
        </p:nvPicPr>
        <p:blipFill>
          <a:blip r:embed="rId3" cstate="print"/>
          <a:srcRect t="8573"/>
          <a:stretch>
            <a:fillRect/>
          </a:stretch>
        </p:blipFill>
        <p:spPr bwMode="auto">
          <a:xfrm>
            <a:off x="540000" y="1123200"/>
            <a:ext cx="7952429" cy="5140800"/>
          </a:xfrm>
          <a:prstGeom prst="rect">
            <a:avLst/>
          </a:prstGeom>
          <a:noFill/>
        </p:spPr>
      </p:pic>
      <p:pic>
        <p:nvPicPr>
          <p:cNvPr id="1039" name="Picture 15" descr="Z:\Projects\Malaria Challenge\Malaria Challenge_Sept10\4_Studio\Animations\Final exports\Images\PPT lifecycle\malaria_lifecycle_ppt02.JPG"/>
          <p:cNvPicPr>
            <a:picLocks noChangeAspect="1" noChangeArrowheads="1"/>
          </p:cNvPicPr>
          <p:nvPr/>
        </p:nvPicPr>
        <p:blipFill>
          <a:blip r:embed="rId4" cstate="print"/>
          <a:srcRect t="8573"/>
          <a:stretch>
            <a:fillRect/>
          </a:stretch>
        </p:blipFill>
        <p:spPr bwMode="auto">
          <a:xfrm>
            <a:off x="540000" y="1123200"/>
            <a:ext cx="7952429" cy="5140800"/>
          </a:xfrm>
          <a:prstGeom prst="rect">
            <a:avLst/>
          </a:prstGeom>
          <a:noFill/>
        </p:spPr>
      </p:pic>
      <p:pic>
        <p:nvPicPr>
          <p:cNvPr id="1040" name="Picture 16" descr="Z:\Projects\Malaria Challenge\Malaria Challenge_Sept10\4_Studio\Animations\Final exports\Images\PPT lifecycle\malaria_lifecycle_ppt03.JPG"/>
          <p:cNvPicPr>
            <a:picLocks noChangeAspect="1" noChangeArrowheads="1"/>
          </p:cNvPicPr>
          <p:nvPr/>
        </p:nvPicPr>
        <p:blipFill>
          <a:blip r:embed="rId5" cstate="print"/>
          <a:srcRect t="8573"/>
          <a:stretch>
            <a:fillRect/>
          </a:stretch>
        </p:blipFill>
        <p:spPr bwMode="auto">
          <a:xfrm>
            <a:off x="540000" y="1123200"/>
            <a:ext cx="7952429" cy="5140800"/>
          </a:xfrm>
          <a:prstGeom prst="rect">
            <a:avLst/>
          </a:prstGeom>
          <a:noFill/>
        </p:spPr>
      </p:pic>
      <p:pic>
        <p:nvPicPr>
          <p:cNvPr id="1041" name="Picture 17" descr="Z:\Projects\Malaria Challenge\Malaria Challenge_Sept10\4_Studio\Animations\Final exports\Images\PPT lifecycle\malaria_lifecycle_ppt04.JPG"/>
          <p:cNvPicPr>
            <a:picLocks noChangeAspect="1" noChangeArrowheads="1"/>
          </p:cNvPicPr>
          <p:nvPr/>
        </p:nvPicPr>
        <p:blipFill>
          <a:blip r:embed="rId6" cstate="print"/>
          <a:srcRect t="8573"/>
          <a:stretch>
            <a:fillRect/>
          </a:stretch>
        </p:blipFill>
        <p:spPr bwMode="auto">
          <a:xfrm>
            <a:off x="540000" y="1123200"/>
            <a:ext cx="7952429" cy="5140800"/>
          </a:xfrm>
          <a:prstGeom prst="rect">
            <a:avLst/>
          </a:prstGeom>
          <a:noFill/>
        </p:spPr>
      </p:pic>
      <p:pic>
        <p:nvPicPr>
          <p:cNvPr id="1042" name="Picture 18" descr="Z:\Projects\Malaria Challenge\Malaria Challenge_Sept10\4_Studio\Animations\Final exports\Images\PPT lifecycle\malaria_lifecycle_ppt05.JPG"/>
          <p:cNvPicPr>
            <a:picLocks noChangeAspect="1" noChangeArrowheads="1"/>
          </p:cNvPicPr>
          <p:nvPr/>
        </p:nvPicPr>
        <p:blipFill>
          <a:blip r:embed="rId7" cstate="print"/>
          <a:srcRect t="8573"/>
          <a:stretch>
            <a:fillRect/>
          </a:stretch>
        </p:blipFill>
        <p:spPr bwMode="auto">
          <a:xfrm>
            <a:off x="540000" y="1123200"/>
            <a:ext cx="7952429" cy="5140800"/>
          </a:xfrm>
          <a:prstGeom prst="rect">
            <a:avLst/>
          </a:prstGeom>
          <a:noFill/>
        </p:spPr>
      </p:pic>
      <p:pic>
        <p:nvPicPr>
          <p:cNvPr id="1043" name="Picture 19" descr="Z:\Projects\Malaria Challenge\Malaria Challenge_Sept10\4_Studio\Animations\Final exports\Images\PPT lifecycle\malaria_lifecycle_ppt06.JPG"/>
          <p:cNvPicPr>
            <a:picLocks noChangeAspect="1" noChangeArrowheads="1"/>
          </p:cNvPicPr>
          <p:nvPr/>
        </p:nvPicPr>
        <p:blipFill>
          <a:blip r:embed="rId8" cstate="print"/>
          <a:srcRect t="8573"/>
          <a:stretch>
            <a:fillRect/>
          </a:stretch>
        </p:blipFill>
        <p:spPr bwMode="auto">
          <a:xfrm>
            <a:off x="540000" y="1123200"/>
            <a:ext cx="7952429" cy="5140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9"/>
                                        </p:tgtEl>
                                        <p:attrNameLst>
                                          <p:attrName>style.visibility</p:attrName>
                                        </p:attrNameLst>
                                      </p:cBhvr>
                                      <p:to>
                                        <p:strVal val="visible"/>
                                      </p:to>
                                    </p:set>
                                    <p:animEffect transition="in" filter="fade">
                                      <p:cBhvr>
                                        <p:cTn id="7" dur="1000"/>
                                        <p:tgtEl>
                                          <p:spTgt spid="103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40"/>
                                        </p:tgtEl>
                                        <p:attrNameLst>
                                          <p:attrName>style.visibility</p:attrName>
                                        </p:attrNameLst>
                                      </p:cBhvr>
                                      <p:to>
                                        <p:strVal val="visible"/>
                                      </p:to>
                                    </p:set>
                                    <p:animEffect transition="in" filter="fade">
                                      <p:cBhvr>
                                        <p:cTn id="12" dur="1000"/>
                                        <p:tgtEl>
                                          <p:spTgt spid="104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41"/>
                                        </p:tgtEl>
                                        <p:attrNameLst>
                                          <p:attrName>style.visibility</p:attrName>
                                        </p:attrNameLst>
                                      </p:cBhvr>
                                      <p:to>
                                        <p:strVal val="visible"/>
                                      </p:to>
                                    </p:set>
                                    <p:animEffect transition="in" filter="fade">
                                      <p:cBhvr>
                                        <p:cTn id="17" dur="1000"/>
                                        <p:tgtEl>
                                          <p:spTgt spid="104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42"/>
                                        </p:tgtEl>
                                        <p:attrNameLst>
                                          <p:attrName>style.visibility</p:attrName>
                                        </p:attrNameLst>
                                      </p:cBhvr>
                                      <p:to>
                                        <p:strVal val="visible"/>
                                      </p:to>
                                    </p:set>
                                    <p:animEffect transition="in" filter="fade">
                                      <p:cBhvr>
                                        <p:cTn id="22" dur="1000"/>
                                        <p:tgtEl>
                                          <p:spTgt spid="104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43"/>
                                        </p:tgtEl>
                                        <p:attrNameLst>
                                          <p:attrName>style.visibility</p:attrName>
                                        </p:attrNameLst>
                                      </p:cBhvr>
                                      <p:to>
                                        <p:strVal val="visible"/>
                                      </p:to>
                                    </p:set>
                                    <p:animEffect transition="in" filter="fade">
                                      <p:cBhvr>
                                        <p:cTn id="27" dur="1000"/>
                                        <p:tgtEl>
                                          <p:spTgt spid="10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5050904" cy="4525963"/>
          </a:xfrm>
        </p:spPr>
        <p:txBody>
          <a:bodyPr/>
          <a:lstStyle/>
          <a:p>
            <a:r>
              <a:rPr lang="en-GB" sz="2800" dirty="0" smtClean="0"/>
              <a:t>225 million cases of malaria worldwide and 781,000 deaths every year.</a:t>
            </a:r>
          </a:p>
          <a:p>
            <a:r>
              <a:rPr lang="en-GB" sz="2800" dirty="0" smtClean="0"/>
              <a:t>A child dies of malaria every </a:t>
            </a:r>
            <a:br>
              <a:rPr lang="en-GB" sz="2800" dirty="0" smtClean="0"/>
            </a:br>
            <a:r>
              <a:rPr lang="en-GB" sz="2800" dirty="0" smtClean="0"/>
              <a:t>30 seconds.</a:t>
            </a:r>
          </a:p>
          <a:p>
            <a:r>
              <a:rPr lang="en-GB" sz="2800" dirty="0" smtClean="0"/>
              <a:t>Over 90% of malaria deaths are in Africa.</a:t>
            </a:r>
          </a:p>
          <a:p>
            <a:r>
              <a:rPr lang="en-GB" sz="2800" dirty="0" smtClean="0"/>
              <a:t>200,000 newborns die each year as a result of malaria</a:t>
            </a:r>
            <a:r>
              <a:rPr lang="en-GB" dirty="0" smtClean="0"/>
              <a:t>.</a:t>
            </a:r>
          </a:p>
          <a:p>
            <a:endParaRPr lang="en-GB" dirty="0" smtClean="0"/>
          </a:p>
          <a:p>
            <a:pPr>
              <a:buNone/>
            </a:pPr>
            <a:endParaRPr lang="en-GB" dirty="0" smtClean="0"/>
          </a:p>
          <a:p>
            <a:endParaRPr lang="en-US" dirty="0"/>
          </a:p>
        </p:txBody>
      </p:sp>
      <p:sp>
        <p:nvSpPr>
          <p:cNvPr id="2" name="Title 1"/>
          <p:cNvSpPr>
            <a:spLocks noGrp="1"/>
          </p:cNvSpPr>
          <p:nvPr>
            <p:ph type="title"/>
          </p:nvPr>
        </p:nvSpPr>
        <p:spPr/>
        <p:txBody>
          <a:bodyPr/>
          <a:lstStyle/>
          <a:p>
            <a:pPr algn="l"/>
            <a:r>
              <a:rPr lang="en-GB" b="1" smtClean="0"/>
              <a:t>Incidence facts</a:t>
            </a:r>
            <a:endParaRPr lang="en-US" b="1" dirty="0"/>
          </a:p>
        </p:txBody>
      </p:sp>
      <p:pic>
        <p:nvPicPr>
          <p:cNvPr id="4" name="Picture 3" descr="at risk Bonnie Gillespie.JPG"/>
          <p:cNvPicPr>
            <a:picLocks noChangeAspect="1"/>
          </p:cNvPicPr>
          <p:nvPr/>
        </p:nvPicPr>
        <p:blipFill>
          <a:blip r:embed="rId3" cstate="print"/>
          <a:stretch>
            <a:fillRect/>
          </a:stretch>
        </p:blipFill>
        <p:spPr>
          <a:xfrm>
            <a:off x="6228879" y="1844675"/>
            <a:ext cx="2664296" cy="3996444"/>
          </a:xfrm>
          <a:prstGeom prst="rect">
            <a:avLst/>
          </a:prstGeom>
          <a:ln>
            <a:solidFill>
              <a:schemeClr val="tx1"/>
            </a:solidFill>
          </a:ln>
          <a:effectLst>
            <a:outerShdw blurRad="50800" dist="38100" dir="2700000" algn="tl" rotWithShape="0">
              <a:prstClr val="black">
                <a:alpha val="40000"/>
              </a:prstClr>
            </a:outerShdw>
          </a:effectLst>
        </p:spPr>
      </p:pic>
      <p:sp>
        <p:nvSpPr>
          <p:cNvPr id="5" name="TextBox 4"/>
          <p:cNvSpPr txBox="1"/>
          <p:nvPr/>
        </p:nvSpPr>
        <p:spPr>
          <a:xfrm>
            <a:off x="5004743" y="6021288"/>
            <a:ext cx="3888432" cy="261610"/>
          </a:xfrm>
          <a:prstGeom prst="rect">
            <a:avLst/>
          </a:prstGeom>
          <a:noFill/>
        </p:spPr>
        <p:txBody>
          <a:bodyPr wrap="square" rtlCol="0">
            <a:spAutoFit/>
          </a:bodyPr>
          <a:lstStyle/>
          <a:p>
            <a:pPr algn="r"/>
            <a:r>
              <a:rPr lang="en-GB" sz="1100" dirty="0" smtClean="0"/>
              <a:t>Image: Bonnie Gillespie, Voices for a malaria free future</a:t>
            </a:r>
            <a:endParaRPr lang="en-US" sz="1100" dirty="0"/>
          </a:p>
        </p:txBody>
      </p:sp>
      <p:sp>
        <p:nvSpPr>
          <p:cNvPr id="6" name="TextBox 5"/>
          <p:cNvSpPr txBox="1"/>
          <p:nvPr/>
        </p:nvSpPr>
        <p:spPr>
          <a:xfrm>
            <a:off x="468313" y="6021288"/>
            <a:ext cx="3707904" cy="261610"/>
          </a:xfrm>
          <a:prstGeom prst="rect">
            <a:avLst/>
          </a:prstGeom>
          <a:noFill/>
        </p:spPr>
        <p:txBody>
          <a:bodyPr wrap="square" rtlCol="0">
            <a:spAutoFit/>
          </a:bodyPr>
          <a:lstStyle/>
          <a:p>
            <a:r>
              <a:rPr lang="en-GB" sz="1100" dirty="0" smtClean="0"/>
              <a:t>Statistics: 2010 WHO Malaria Report and Malaria No More UK</a:t>
            </a:r>
            <a:endParaRPr lang="en-US" sz="11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dirty="0" smtClean="0"/>
              <a:t>Who are affected?</a:t>
            </a:r>
            <a:endParaRPr lang="en-US" b="1" dirty="0"/>
          </a:p>
        </p:txBody>
      </p:sp>
      <p:pic>
        <p:nvPicPr>
          <p:cNvPr id="5" name="Picture 4" descr="who jenn Waren PSI.JPG"/>
          <p:cNvPicPr>
            <a:picLocks noChangeAspect="1"/>
          </p:cNvPicPr>
          <p:nvPr/>
        </p:nvPicPr>
        <p:blipFill>
          <a:blip r:embed="rId3" cstate="print"/>
          <a:stretch>
            <a:fillRect/>
          </a:stretch>
        </p:blipFill>
        <p:spPr>
          <a:xfrm>
            <a:off x="179512" y="1196752"/>
            <a:ext cx="2736304" cy="4680520"/>
          </a:xfrm>
          <a:prstGeom prst="rect">
            <a:avLst/>
          </a:prstGeom>
          <a:ln>
            <a:solidFill>
              <a:schemeClr val="tx1"/>
            </a:solidFill>
          </a:ln>
          <a:effectLst>
            <a:outerShdw blurRad="50800" dist="38100" dir="2700000" algn="tl" rotWithShape="0">
              <a:prstClr val="black">
                <a:alpha val="40000"/>
              </a:prstClr>
            </a:outerShdw>
          </a:effectLst>
        </p:spPr>
      </p:pic>
      <p:pic>
        <p:nvPicPr>
          <p:cNvPr id="7" name="Picture 6" descr="Whos at tisk adults malaria_cdudley09_low.jpg"/>
          <p:cNvPicPr>
            <a:picLocks noChangeAspect="1"/>
          </p:cNvPicPr>
          <p:nvPr/>
        </p:nvPicPr>
        <p:blipFill>
          <a:blip r:embed="rId4" cstate="print"/>
          <a:stretch>
            <a:fillRect/>
          </a:stretch>
        </p:blipFill>
        <p:spPr>
          <a:xfrm>
            <a:off x="3085709" y="1196752"/>
            <a:ext cx="2926451" cy="4680000"/>
          </a:xfrm>
          <a:prstGeom prst="rect">
            <a:avLst/>
          </a:prstGeom>
          <a:ln>
            <a:solidFill>
              <a:schemeClr val="tx1"/>
            </a:solidFill>
          </a:ln>
          <a:effectLst>
            <a:outerShdw blurRad="50800" dist="38100" dir="2700000" algn="tl" rotWithShape="0">
              <a:prstClr val="black">
                <a:alpha val="40000"/>
              </a:prstClr>
            </a:outerShdw>
          </a:effectLst>
        </p:spPr>
      </p:pic>
      <p:pic>
        <p:nvPicPr>
          <p:cNvPr id="9" name="Picture 8" descr="Pregnant woman Bonniem gillespie.jpg"/>
          <p:cNvPicPr>
            <a:picLocks noChangeAspect="1"/>
          </p:cNvPicPr>
          <p:nvPr/>
        </p:nvPicPr>
        <p:blipFill>
          <a:blip r:embed="rId5" cstate="print"/>
          <a:srcRect l="12050"/>
          <a:stretch>
            <a:fillRect/>
          </a:stretch>
        </p:blipFill>
        <p:spPr>
          <a:xfrm>
            <a:off x="6228184" y="1196752"/>
            <a:ext cx="2627784" cy="4680520"/>
          </a:xfrm>
          <a:prstGeom prst="rect">
            <a:avLst/>
          </a:prstGeom>
          <a:ln>
            <a:solidFill>
              <a:schemeClr val="tx1"/>
            </a:solidFill>
          </a:ln>
          <a:effectLst>
            <a:outerShdw blurRad="50800" dist="38100" dir="2700000" algn="tl" rotWithShape="0">
              <a:prstClr val="black">
                <a:alpha val="40000"/>
              </a:prstClr>
            </a:outerShdw>
          </a:effectLst>
        </p:spPr>
      </p:pic>
      <p:sp>
        <p:nvSpPr>
          <p:cNvPr id="6" name="TextBox 5"/>
          <p:cNvSpPr txBox="1"/>
          <p:nvPr/>
        </p:nvSpPr>
        <p:spPr>
          <a:xfrm>
            <a:off x="755576" y="6021288"/>
            <a:ext cx="8100392" cy="261610"/>
          </a:xfrm>
          <a:prstGeom prst="rect">
            <a:avLst/>
          </a:prstGeom>
          <a:noFill/>
        </p:spPr>
        <p:txBody>
          <a:bodyPr wrap="square" rtlCol="0">
            <a:spAutoFit/>
          </a:bodyPr>
          <a:lstStyle/>
          <a:p>
            <a:pPr algn="r"/>
            <a:r>
              <a:rPr lang="en-GB" sz="1100" dirty="0" smtClean="0"/>
              <a:t>Images: Bonnie Gillespie, Voices for a malaria free future, </a:t>
            </a:r>
            <a:r>
              <a:rPr lang="en-US" sz="1100" dirty="0" smtClean="0"/>
              <a:t>Courtney Dudley, JHU/ Voices for a Malaria Free Future</a:t>
            </a:r>
            <a:r>
              <a:rPr lang="en-GB" sz="1100" dirty="0" smtClean="0"/>
              <a:t>, Cape Union Mart </a:t>
            </a:r>
            <a:endParaRPr lang="en-US" sz="11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0"/>
            <a:ext cx="7834064" cy="1143000"/>
          </a:xfrm>
        </p:spPr>
        <p:txBody>
          <a:bodyPr/>
          <a:lstStyle/>
          <a:p>
            <a:pPr algn="l"/>
            <a:r>
              <a:rPr lang="en-GB" b="1" smtClean="0"/>
              <a:t>Where is malaria a problem?</a:t>
            </a:r>
            <a:endParaRPr lang="en-US" b="1" dirty="0"/>
          </a:p>
        </p:txBody>
      </p:sp>
      <p:pic>
        <p:nvPicPr>
          <p:cNvPr id="4" name="Content Placeholder 3" descr="World_mean.jpg"/>
          <p:cNvPicPr>
            <a:picLocks noGrp="1" noChangeAspect="1"/>
          </p:cNvPicPr>
          <p:nvPr>
            <p:ph idx="1"/>
          </p:nvPr>
        </p:nvPicPr>
        <p:blipFill>
          <a:blip r:embed="rId3" cstate="print"/>
          <a:srcRect t="7955" b="23632"/>
          <a:stretch>
            <a:fillRect/>
          </a:stretch>
        </p:blipFill>
        <p:spPr>
          <a:xfrm>
            <a:off x="251520" y="1124744"/>
            <a:ext cx="8722208" cy="4464496"/>
          </a:xfrm>
        </p:spPr>
      </p:pic>
      <p:pic>
        <p:nvPicPr>
          <p:cNvPr id="5" name="Picture 4" descr="World_mean.jpg"/>
          <p:cNvPicPr>
            <a:picLocks noChangeAspect="1"/>
          </p:cNvPicPr>
          <p:nvPr/>
        </p:nvPicPr>
        <p:blipFill>
          <a:blip r:embed="rId3" cstate="print"/>
          <a:srcRect l="60237" t="80523" r="6688" b="4741"/>
          <a:stretch>
            <a:fillRect/>
          </a:stretch>
        </p:blipFill>
        <p:spPr>
          <a:xfrm>
            <a:off x="611560" y="5517232"/>
            <a:ext cx="2232248" cy="744083"/>
          </a:xfrm>
          <a:prstGeom prst="rect">
            <a:avLst/>
          </a:prstGeom>
        </p:spPr>
      </p:pic>
      <p:sp>
        <p:nvSpPr>
          <p:cNvPr id="6" name="Rectangle 5"/>
          <p:cNvSpPr/>
          <p:nvPr/>
        </p:nvSpPr>
        <p:spPr>
          <a:xfrm>
            <a:off x="3131840" y="5805264"/>
            <a:ext cx="5761335" cy="430887"/>
          </a:xfrm>
          <a:prstGeom prst="rect">
            <a:avLst/>
          </a:prstGeom>
        </p:spPr>
        <p:txBody>
          <a:bodyPr wrap="square">
            <a:spAutoFit/>
          </a:bodyPr>
          <a:lstStyle/>
          <a:p>
            <a:r>
              <a:rPr lang="en-GB" sz="1100" dirty="0" smtClean="0"/>
              <a:t>Image licensed to the Malaria Atlas Project (MAP; </a:t>
            </a:r>
            <a:r>
              <a:rPr lang="en-GB" sz="1100" dirty="0" smtClean="0">
                <a:hlinkClick r:id="rId4"/>
              </a:rPr>
              <a:t>www.map.ox.ac.uk</a:t>
            </a:r>
            <a:r>
              <a:rPr lang="en-GB" sz="1100" dirty="0" smtClean="0"/>
              <a:t>) by Hay, S.I. </a:t>
            </a:r>
            <a:r>
              <a:rPr lang="en-GB" sz="1100" i="1" dirty="0" smtClean="0"/>
              <a:t>et al. (2009). A world malaria map: Plasmodium falciparum </a:t>
            </a:r>
            <a:r>
              <a:rPr lang="en-GB" sz="1100" i="1" dirty="0" err="1" smtClean="0"/>
              <a:t>endemicity</a:t>
            </a:r>
            <a:r>
              <a:rPr lang="en-GB" sz="1100" i="1" dirty="0" smtClean="0"/>
              <a:t> in 2007. </a:t>
            </a:r>
            <a:r>
              <a:rPr lang="en-GB" sz="1100" i="1" dirty="0" err="1" smtClean="0"/>
              <a:t>PLoS</a:t>
            </a:r>
            <a:r>
              <a:rPr lang="en-GB" sz="1100" i="1" dirty="0" smtClean="0"/>
              <a:t> Medicine 6(3): e1000048.</a:t>
            </a:r>
            <a:endParaRPr lang="en-GB" sz="1100" i="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0"/>
            <a:ext cx="7834064" cy="1143000"/>
          </a:xfrm>
        </p:spPr>
        <p:txBody>
          <a:bodyPr/>
          <a:lstStyle/>
          <a:p>
            <a:r>
              <a:rPr lang="en-GB" b="1" smtClean="0"/>
              <a:t>Why these areas?</a:t>
            </a:r>
            <a:endParaRPr lang="en-US" b="1" dirty="0"/>
          </a:p>
        </p:txBody>
      </p:sp>
      <p:pic>
        <p:nvPicPr>
          <p:cNvPr id="4" name="Picture 2" descr="Picture 5"/>
          <p:cNvPicPr>
            <a:picLocks noGrp="1" noChangeAspect="1" noChangeArrowheads="1"/>
          </p:cNvPicPr>
          <p:nvPr>
            <p:ph idx="1"/>
          </p:nvPr>
        </p:nvPicPr>
        <p:blipFill>
          <a:blip r:embed="rId3" cstate="print"/>
          <a:srcRect t="5338" r="6561" b="10070"/>
          <a:stretch>
            <a:fillRect/>
          </a:stretch>
        </p:blipFill>
        <p:spPr bwMode="auto">
          <a:xfrm>
            <a:off x="4933567" y="3645024"/>
            <a:ext cx="3621073" cy="2304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5" name="TextBox 4"/>
          <p:cNvSpPr txBox="1"/>
          <p:nvPr/>
        </p:nvSpPr>
        <p:spPr>
          <a:xfrm>
            <a:off x="252536" y="6021288"/>
            <a:ext cx="8640639" cy="261610"/>
          </a:xfrm>
          <a:prstGeom prst="rect">
            <a:avLst/>
          </a:prstGeom>
          <a:noFill/>
        </p:spPr>
        <p:txBody>
          <a:bodyPr wrap="square" rtlCol="0">
            <a:spAutoFit/>
          </a:bodyPr>
          <a:lstStyle/>
          <a:p>
            <a:pPr algn="r"/>
            <a:r>
              <a:rPr lang="en-GB" sz="1100" dirty="0" smtClean="0"/>
              <a:t>Images: Manfred Werner, </a:t>
            </a:r>
            <a:r>
              <a:rPr lang="en-US" sz="1100" dirty="0" smtClean="0"/>
              <a:t>Courtney Dudley, JHU/Voices for a Malaria Free Future, Muhammad Mahdi </a:t>
            </a:r>
            <a:r>
              <a:rPr lang="en-US" sz="1100" dirty="0" err="1" smtClean="0"/>
              <a:t>Karim</a:t>
            </a:r>
            <a:r>
              <a:rPr lang="en-US" sz="1100" dirty="0" smtClean="0"/>
              <a:t> micro2macro.net, </a:t>
            </a:r>
            <a:r>
              <a:rPr lang="en-GB" sz="1100" dirty="0" smtClean="0"/>
              <a:t>Julian Rayner</a:t>
            </a:r>
            <a:endParaRPr lang="en-US" sz="1100" dirty="0"/>
          </a:p>
        </p:txBody>
      </p:sp>
      <p:pic>
        <p:nvPicPr>
          <p:cNvPr id="6" name="Picture 5" descr="malaria_cdudley27_low.jpg"/>
          <p:cNvPicPr>
            <a:picLocks noChangeAspect="1"/>
          </p:cNvPicPr>
          <p:nvPr/>
        </p:nvPicPr>
        <p:blipFill>
          <a:blip r:embed="rId4" cstate="print"/>
          <a:srcRect r="1050" b="5556"/>
          <a:stretch>
            <a:fillRect/>
          </a:stretch>
        </p:blipFill>
        <p:spPr>
          <a:xfrm>
            <a:off x="539552" y="3645024"/>
            <a:ext cx="3620881" cy="2304000"/>
          </a:xfrm>
          <a:prstGeom prst="rect">
            <a:avLst/>
          </a:prstGeom>
          <a:ln>
            <a:solidFill>
              <a:schemeClr val="tx1"/>
            </a:solidFill>
          </a:ln>
          <a:effectLst>
            <a:outerShdw blurRad="50800" dist="38100" dir="2700000" algn="tl" rotWithShape="0">
              <a:prstClr val="black">
                <a:alpha val="40000"/>
              </a:prstClr>
            </a:outerShdw>
          </a:effectLst>
        </p:spPr>
      </p:pic>
      <p:pic>
        <p:nvPicPr>
          <p:cNvPr id="8" name="Picture 7" descr="Cambodia agriculture  creative commons credit Mnfred Werner.jpg"/>
          <p:cNvPicPr>
            <a:picLocks noChangeAspect="1"/>
          </p:cNvPicPr>
          <p:nvPr/>
        </p:nvPicPr>
        <p:blipFill>
          <a:blip r:embed="rId5" cstate="print"/>
          <a:srcRect t="2564" b="10204"/>
          <a:stretch>
            <a:fillRect/>
          </a:stretch>
        </p:blipFill>
        <p:spPr>
          <a:xfrm>
            <a:off x="539552" y="1196752"/>
            <a:ext cx="3630949" cy="2304256"/>
          </a:xfrm>
          <a:prstGeom prst="rect">
            <a:avLst/>
          </a:prstGeom>
          <a:ln>
            <a:solidFill>
              <a:schemeClr val="tx1"/>
            </a:solidFill>
          </a:ln>
          <a:effectLst>
            <a:outerShdw blurRad="50800" dist="38100" dir="2700000" algn="tl" rotWithShape="0">
              <a:prstClr val="black">
                <a:alpha val="40000"/>
              </a:prstClr>
            </a:outerShdw>
          </a:effectLst>
        </p:spPr>
      </p:pic>
      <p:pic>
        <p:nvPicPr>
          <p:cNvPr id="9" name="Picture 8" descr="800px-Dar_es_Salaam_before_dusk.jpg"/>
          <p:cNvPicPr>
            <a:picLocks noChangeAspect="1"/>
          </p:cNvPicPr>
          <p:nvPr/>
        </p:nvPicPr>
        <p:blipFill>
          <a:blip r:embed="rId6" cstate="print"/>
          <a:srcRect l="4520" t="26848" r="19193"/>
          <a:stretch>
            <a:fillRect/>
          </a:stretch>
        </p:blipFill>
        <p:spPr>
          <a:xfrm>
            <a:off x="4930904" y="1196752"/>
            <a:ext cx="3623736" cy="2304000"/>
          </a:xfrm>
          <a:prstGeom prst="rect">
            <a:avLst/>
          </a:prstGeom>
          <a:ln>
            <a:solidFill>
              <a:schemeClr val="tx1"/>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5987008" cy="4525963"/>
          </a:xfrm>
        </p:spPr>
        <p:txBody>
          <a:bodyPr/>
          <a:lstStyle/>
          <a:p>
            <a:r>
              <a:rPr lang="en-GB" sz="2800" dirty="0" smtClean="0"/>
              <a:t>Malaria has a significant economic impact on countries with high levels of malaria transmission. </a:t>
            </a:r>
          </a:p>
          <a:p>
            <a:r>
              <a:rPr lang="en-GB" sz="2800" dirty="0" smtClean="0"/>
              <a:t>In affected countries the disease accounts for:</a:t>
            </a:r>
          </a:p>
          <a:p>
            <a:pPr lvl="1"/>
            <a:r>
              <a:rPr lang="en-GB" sz="2400" dirty="0" smtClean="0"/>
              <a:t>40% of public health drug expenditure</a:t>
            </a:r>
          </a:p>
          <a:p>
            <a:pPr lvl="1"/>
            <a:r>
              <a:rPr lang="en-GB" sz="2400" dirty="0" smtClean="0"/>
              <a:t>30-50% of in patient hospital admissions</a:t>
            </a:r>
          </a:p>
          <a:p>
            <a:pPr lvl="1"/>
            <a:r>
              <a:rPr lang="en-GB" sz="2400" dirty="0" smtClean="0"/>
              <a:t>up to 60% of outpatient health clinic visits</a:t>
            </a:r>
            <a:endParaRPr lang="en-US" sz="2400" dirty="0"/>
          </a:p>
        </p:txBody>
      </p:sp>
      <p:sp>
        <p:nvSpPr>
          <p:cNvPr id="2" name="Title 1"/>
          <p:cNvSpPr>
            <a:spLocks noGrp="1"/>
          </p:cNvSpPr>
          <p:nvPr>
            <p:ph type="title"/>
          </p:nvPr>
        </p:nvSpPr>
        <p:spPr/>
        <p:txBody>
          <a:bodyPr/>
          <a:lstStyle/>
          <a:p>
            <a:r>
              <a:rPr lang="en-GB" b="1" smtClean="0"/>
              <a:t>Why is malaria a problem?</a:t>
            </a:r>
            <a:endParaRPr lang="en-US" b="1" dirty="0"/>
          </a:p>
        </p:txBody>
      </p:sp>
      <p:sp>
        <p:nvSpPr>
          <p:cNvPr id="4" name="Rectangle 3"/>
          <p:cNvSpPr/>
          <p:nvPr/>
        </p:nvSpPr>
        <p:spPr>
          <a:xfrm>
            <a:off x="215071" y="6021288"/>
            <a:ext cx="2340705" cy="261610"/>
          </a:xfrm>
          <a:prstGeom prst="rect">
            <a:avLst/>
          </a:prstGeom>
        </p:spPr>
        <p:txBody>
          <a:bodyPr wrap="none">
            <a:spAutoFit/>
          </a:bodyPr>
          <a:lstStyle/>
          <a:p>
            <a:r>
              <a:rPr lang="en-GB" sz="1100" dirty="0" smtClean="0"/>
              <a:t>Statistics: 2010 WHO Malaria Report </a:t>
            </a:r>
            <a:endParaRPr lang="en-US" sz="1100" dirty="0"/>
          </a:p>
        </p:txBody>
      </p:sp>
      <p:pic>
        <p:nvPicPr>
          <p:cNvPr id="5" name="Picture 4" descr="Pregnant woman Bonniem gillespie.jpg"/>
          <p:cNvPicPr>
            <a:picLocks noChangeAspect="1"/>
          </p:cNvPicPr>
          <p:nvPr/>
        </p:nvPicPr>
        <p:blipFill>
          <a:blip r:embed="rId3" cstate="print"/>
          <a:srcRect b="7055"/>
          <a:stretch>
            <a:fillRect/>
          </a:stretch>
        </p:blipFill>
        <p:spPr>
          <a:xfrm>
            <a:off x="6299146" y="1628775"/>
            <a:ext cx="2594029" cy="4248472"/>
          </a:xfrm>
          <a:prstGeom prst="rect">
            <a:avLst/>
          </a:prstGeom>
          <a:ln>
            <a:solidFill>
              <a:schemeClr val="tx1"/>
            </a:solidFill>
          </a:ln>
          <a:effectLst>
            <a:outerShdw blurRad="50800" dist="38100" dir="2700000" algn="tl" rotWithShape="0">
              <a:prstClr val="black">
                <a:alpha val="40000"/>
              </a:prstClr>
            </a:outerShdw>
          </a:effectLst>
        </p:spPr>
      </p:pic>
      <p:sp>
        <p:nvSpPr>
          <p:cNvPr id="6" name="Rectangle 5"/>
          <p:cNvSpPr/>
          <p:nvPr/>
        </p:nvSpPr>
        <p:spPr>
          <a:xfrm>
            <a:off x="5113263" y="6021288"/>
            <a:ext cx="3779912" cy="261610"/>
          </a:xfrm>
          <a:prstGeom prst="rect">
            <a:avLst/>
          </a:prstGeom>
        </p:spPr>
        <p:txBody>
          <a:bodyPr wrap="square">
            <a:spAutoFit/>
          </a:bodyPr>
          <a:lstStyle/>
          <a:p>
            <a:pPr algn="r"/>
            <a:r>
              <a:rPr lang="en-GB" sz="1100" dirty="0" smtClean="0"/>
              <a:t>Image: Bonnie Gillespie, Voices for a Malaria Free Future</a:t>
            </a:r>
            <a:endParaRPr lang="en-US" sz="11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10661</TotalTime>
  <Words>3214</Words>
  <Application>Microsoft Office PowerPoint</Application>
  <PresentationFormat>On-screen Show (4:3)</PresentationFormat>
  <Paragraphs>248</Paragraphs>
  <Slides>17</Slides>
  <Notes>17</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2_Office Theme</vt:lpstr>
      <vt:lpstr>Malaria Challenge</vt:lpstr>
      <vt:lpstr>What is malaria?</vt:lpstr>
      <vt:lpstr>What causes malaria?</vt:lpstr>
      <vt:lpstr>The Plasmodium life cycle</vt:lpstr>
      <vt:lpstr>Incidence facts</vt:lpstr>
      <vt:lpstr>Who are affected?</vt:lpstr>
      <vt:lpstr>Where is malaria a problem?</vt:lpstr>
      <vt:lpstr>Why these areas?</vt:lpstr>
      <vt:lpstr>Why is malaria a problem?</vt:lpstr>
      <vt:lpstr>How do you diagnose malaria?</vt:lpstr>
      <vt:lpstr>How do you treat malaria?</vt:lpstr>
      <vt:lpstr>How do you prevent malaria?</vt:lpstr>
      <vt:lpstr>The activity</vt:lpstr>
      <vt:lpstr>Activity 1: The big debate</vt:lpstr>
      <vt:lpstr>Activity 2: Funding decisions</vt:lpstr>
      <vt:lpstr>Activity 3: Malaria management</vt:lpstr>
      <vt:lpstr>Discussion guidelines</vt:lpstr>
    </vt:vector>
  </TitlesOfParts>
  <Company>GRL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Malaria Challenge</dc:title>
  <dc:creator>fg3</dc:creator>
  <cp:lastModifiedBy>Francesca Gale</cp:lastModifiedBy>
  <cp:revision>68</cp:revision>
  <cp:lastPrinted>2011-09-28T13:43:00Z</cp:lastPrinted>
  <dcterms:created xsi:type="dcterms:W3CDTF">2011-03-21T14:49:38Z</dcterms:created>
  <dcterms:modified xsi:type="dcterms:W3CDTF">2011-09-28T14:04:17Z</dcterms:modified>
</cp:coreProperties>
</file>